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4" r:id="rId3"/>
    <p:sldId id="272" r:id="rId4"/>
    <p:sldId id="273" r:id="rId5"/>
    <p:sldId id="259" r:id="rId6"/>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13/05/58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13/05/58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13/05/58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13/05/58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13/05/58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13/05/58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hyperlink" Target="http://www.xxx.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4" name="Text Box 6"/>
          <p:cNvSpPr txBox="1">
            <a:spLocks noChangeArrowheads="1"/>
          </p:cNvSpPr>
          <p:nvPr/>
        </p:nvSpPr>
        <p:spPr bwMode="auto">
          <a:xfrm>
            <a:off x="6890406" y="5611407"/>
            <a:ext cx="4596190" cy="678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en-US" sz="1524">
                <a:latin typeface="Calibri" panose="020F0502020204030204" pitchFamily="34" charset="0"/>
              </a:rPr>
              <a:t>Self-access materials</a:t>
            </a:r>
            <a:endParaRPr lang="en-US" altLang="en-US" sz="1524" b="1">
              <a:latin typeface="Calibri" panose="020F0502020204030204" pitchFamily="34" charset="0"/>
            </a:endParaRPr>
          </a:p>
          <a:p>
            <a:pPr algn="r">
              <a:spcBef>
                <a:spcPct val="50000"/>
              </a:spcBef>
            </a:pPr>
            <a:r>
              <a:rPr lang="en-US" altLang="en-US" sz="1524">
                <a:latin typeface="Calibri" panose="020F0502020204030204" pitchFamily="34" charset="0"/>
              </a:rPr>
              <a:t>By Self-access Learning Centre, KMUTT</a:t>
            </a:r>
            <a:endParaRPr lang="th-TH" altLang="en-US" sz="1524">
              <a:latin typeface="Calibri" panose="020F0502020204030204" pitchFamily="34" charset="0"/>
            </a:endParaRPr>
          </a:p>
        </p:txBody>
      </p:sp>
      <p:sp>
        <p:nvSpPr>
          <p:cNvPr id="467975" name="Text Box 7"/>
          <p:cNvSpPr txBox="1">
            <a:spLocks noChangeArrowheads="1"/>
          </p:cNvSpPr>
          <p:nvPr/>
        </p:nvSpPr>
        <p:spPr bwMode="auto">
          <a:xfrm>
            <a:off x="8636655" y="6433883"/>
            <a:ext cx="3223381" cy="24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en-US" sz="952">
                <a:latin typeface="Calibri" panose="020F0502020204030204" pitchFamily="34" charset="0"/>
              </a:rPr>
              <a:t>Copyright © 2011 Self-access Learning Centre, KMUTT </a:t>
            </a:r>
            <a:endParaRPr lang="th-TH" altLang="en-US" sz="952">
              <a:latin typeface="Calibri" panose="020F0502020204030204" pitchFamily="34" charset="0"/>
            </a:endParaRPr>
          </a:p>
        </p:txBody>
      </p:sp>
      <p:sp>
        <p:nvSpPr>
          <p:cNvPr id="467978" name="Text Box 10"/>
          <p:cNvSpPr txBox="1">
            <a:spLocks noChangeArrowheads="1"/>
          </p:cNvSpPr>
          <p:nvPr/>
        </p:nvSpPr>
        <p:spPr bwMode="auto">
          <a:xfrm>
            <a:off x="6465204" y="809597"/>
            <a:ext cx="5726795" cy="652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7971" tIns="48986" rIns="97971" bIns="48986">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spcBef>
                <a:spcPct val="50000"/>
              </a:spcBef>
            </a:pPr>
            <a:r>
              <a:rPr lang="en-US" altLang="th-TH" sz="3600" b="1" dirty="0">
                <a:latin typeface="Calibri" panose="020F0502020204030204" pitchFamily="34" charset="0"/>
                <a:cs typeface="Cordia New" panose="020B0304020202020204" pitchFamily="34" charset="-34"/>
              </a:rPr>
              <a:t>Reading short stories</a:t>
            </a:r>
            <a:endParaRPr lang="th-TH" altLang="th-TH" sz="3600" dirty="0">
              <a:latin typeface="Calibri" panose="020F0502020204030204" pitchFamily="34" charset="0"/>
            </a:endParaRPr>
          </a:p>
        </p:txBody>
      </p:sp>
      <p:pic>
        <p:nvPicPr>
          <p:cNvPr id="467979" name="Picture 11"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61703" y="2182407"/>
            <a:ext cx="1791608" cy="260652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647776"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12292279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090084" y="4344053"/>
            <a:ext cx="184731"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endParaRPr lang="th-TH" altLang="th-TH" sz="2667"/>
          </a:p>
        </p:txBody>
      </p:sp>
      <p:sp>
        <p:nvSpPr>
          <p:cNvPr id="13" name="Rectangle 12"/>
          <p:cNvSpPr/>
          <p:nvPr/>
        </p:nvSpPr>
        <p:spPr>
          <a:xfrm>
            <a:off x="6299199" y="0"/>
            <a:ext cx="5892799"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0"/>
            <a:ext cx="62992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8037" y="0"/>
            <a:ext cx="62992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7" name="Action Button: Forward or Next 16">
            <a:hlinkClick r:id="" action="ppaction://hlinkshowjump?jump=nextslide" highlightClick="1"/>
          </p:cNvPr>
          <p:cNvSpPr/>
          <p:nvPr/>
        </p:nvSpPr>
        <p:spPr>
          <a:xfrm>
            <a:off x="11405751"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8" name="Text Box 73"/>
          <p:cNvSpPr txBox="1">
            <a:spLocks noChangeArrowheads="1"/>
          </p:cNvSpPr>
          <p:nvPr/>
        </p:nvSpPr>
        <p:spPr bwMode="auto">
          <a:xfrm>
            <a:off x="1672350" y="1104033"/>
            <a:ext cx="2948214"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dirty="0">
                <a:latin typeface="Calibri" panose="020F0502020204030204" pitchFamily="34" charset="0"/>
                <a:cs typeface="Cordia New" panose="020B0304020202020204" pitchFamily="34" charset="-34"/>
              </a:rPr>
              <a:t>Reading short stories</a:t>
            </a:r>
            <a:endParaRPr lang="th-TH" altLang="th-TH" sz="1714" dirty="0">
              <a:latin typeface="Calibri" panose="020F0502020204030204" pitchFamily="34" charset="0"/>
            </a:endParaRPr>
          </a:p>
        </p:txBody>
      </p:sp>
      <p:sp>
        <p:nvSpPr>
          <p:cNvPr id="19" name="Text Box 118"/>
          <p:cNvSpPr txBox="1">
            <a:spLocks noChangeArrowheads="1"/>
          </p:cNvSpPr>
          <p:nvPr/>
        </p:nvSpPr>
        <p:spPr bwMode="auto">
          <a:xfrm>
            <a:off x="1672350" y="349591"/>
            <a:ext cx="3085797" cy="626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Do you want to improve your </a:t>
            </a:r>
          </a:p>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reading skill? Try this reading strategy.</a:t>
            </a:r>
          </a:p>
          <a:p>
            <a:pPr algn="r" eaLnBrk="1" hangingPunct="1">
              <a:spcBef>
                <a:spcPct val="0"/>
              </a:spcBef>
              <a:buFontTx/>
              <a:buNone/>
            </a:pPr>
            <a:r>
              <a:rPr lang="en-US" altLang="th-TH" sz="1143" i="1">
                <a:latin typeface="Calibri" panose="020F0502020204030204" pitchFamily="34" charset="0"/>
                <a:cs typeface="Cordia New" panose="020B0304020202020204" pitchFamily="34" charset="-34"/>
              </a:rPr>
              <a:t> No.9! </a:t>
            </a:r>
            <a:endParaRPr lang="th-TH" altLang="th-TH" sz="1143">
              <a:solidFill>
                <a:schemeClr val="tx2"/>
              </a:solidFill>
              <a:latin typeface="Calibri" panose="020F0502020204030204" pitchFamily="34" charset="0"/>
              <a:cs typeface="Cordia New" panose="020B0304020202020204" pitchFamily="34" charset="-34"/>
            </a:endParaRPr>
          </a:p>
        </p:txBody>
      </p:sp>
      <p:sp>
        <p:nvSpPr>
          <p:cNvPr id="20" name="Rectangle 119"/>
          <p:cNvSpPr>
            <a:spLocks noChangeArrowheads="1"/>
          </p:cNvSpPr>
          <p:nvPr/>
        </p:nvSpPr>
        <p:spPr bwMode="auto">
          <a:xfrm>
            <a:off x="506671" y="1635194"/>
            <a:ext cx="2948214" cy="343408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en-US" altLang="th-TH" sz="1143">
                <a:latin typeface="Calibri" panose="020F0502020204030204" pitchFamily="34" charset="0"/>
                <a:cs typeface="Cordia New" panose="020B0304020202020204" pitchFamily="34" charset="-34"/>
              </a:rPr>
              <a:t> Reading short stories or even classic short stories is being ignored more and more. The main reason is the increasing variety of media and easier modes of access like using the Internet. </a:t>
            </a:r>
          </a:p>
          <a:p>
            <a:pPr eaLnBrk="1" hangingPunct="1">
              <a:spcBef>
                <a:spcPct val="0"/>
              </a:spcBef>
              <a:buFontTx/>
              <a:buNone/>
            </a:pPr>
            <a:endParaRPr lang="en-US" altLang="th-TH" sz="1143">
              <a:latin typeface="Calibri" panose="020F0502020204030204" pitchFamily="34" charset="0"/>
              <a:cs typeface="Cordia New" panose="020B0304020202020204" pitchFamily="34" charset="-34"/>
            </a:endParaRPr>
          </a:p>
          <a:p>
            <a:pPr eaLnBrk="1" hangingPunct="1">
              <a:spcBef>
                <a:spcPct val="0"/>
              </a:spcBef>
            </a:pPr>
            <a:r>
              <a:rPr lang="en-US" altLang="th-TH" sz="1143">
                <a:latin typeface="Calibri" panose="020F0502020204030204" pitchFamily="34" charset="0"/>
                <a:cs typeface="Cordia New" panose="020B0304020202020204" pitchFamily="34" charset="-34"/>
              </a:rPr>
              <a:t> When talking about short stories we normally think about a book. Actually the length of short stories is not strictly limited. However, even for short stories with few pages, some people think that they need a very strong effort to read them. If you share the same feeling, try changing your reading habits. You don’t need to read many pages at the same time. Just read frequently. Decrease your reading time from 30 minutes to 15 minutes. You may also read twice instead of once in a day. This will motivate you to continue your reading .</a:t>
            </a:r>
          </a:p>
        </p:txBody>
      </p:sp>
      <p:sp>
        <p:nvSpPr>
          <p:cNvPr id="21" name="Rectangle 120"/>
          <p:cNvSpPr>
            <a:spLocks noChangeArrowheads="1"/>
          </p:cNvSpPr>
          <p:nvPr/>
        </p:nvSpPr>
        <p:spPr bwMode="auto">
          <a:xfrm>
            <a:off x="3522922" y="1720890"/>
            <a:ext cx="1513416" cy="4634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pPr>
            <a:r>
              <a:rPr lang="en-US" altLang="th-TH" sz="952">
                <a:latin typeface="Cordia New" panose="020B0304020202020204" pitchFamily="34" charset="-34"/>
                <a:cs typeface="Cordia New" panose="020B0304020202020204" pitchFamily="34" charset="-34"/>
              </a:rPr>
              <a:t> </a:t>
            </a:r>
            <a:r>
              <a:rPr lang="th-TH" altLang="th-TH" sz="952">
                <a:latin typeface="Cordia New" panose="020B0304020202020204" pitchFamily="34" charset="-34"/>
                <a:cs typeface="Cordia New" panose="020B0304020202020204" pitchFamily="34" charset="-34"/>
              </a:rPr>
              <a:t> </a:t>
            </a:r>
            <a:r>
              <a:rPr lang="th-TH" altLang="th-TH" sz="952">
                <a:solidFill>
                  <a:schemeClr val="tx2"/>
                </a:solidFill>
                <a:latin typeface="Cordia New" panose="020B0304020202020204" pitchFamily="34" charset="-34"/>
                <a:cs typeface="Cordia New" panose="020B0304020202020204" pitchFamily="34" charset="-34"/>
              </a:rPr>
              <a:t>การอ่านเรื่องสั้นทั่วไป หรือแม้แต่เรื่องสั้นที่จัดเป็นผลงานเอกระดับโลกที่เรียกกัน ว่า </a:t>
            </a:r>
            <a:r>
              <a:rPr lang="en-US" altLang="th-TH" sz="952">
                <a:solidFill>
                  <a:schemeClr val="tx2"/>
                </a:solidFill>
                <a:latin typeface="Cordia New" panose="020B0304020202020204" pitchFamily="34" charset="-34"/>
                <a:cs typeface="Cordia New" panose="020B0304020202020204" pitchFamily="34" charset="-34"/>
              </a:rPr>
              <a:t>Classic short stories </a:t>
            </a:r>
            <a:r>
              <a:rPr lang="th-TH" altLang="th-TH" sz="952">
                <a:solidFill>
                  <a:schemeClr val="tx2"/>
                </a:solidFill>
                <a:latin typeface="Cordia New" panose="020B0304020202020204" pitchFamily="34" charset="-34"/>
                <a:cs typeface="Cordia New" panose="020B0304020202020204" pitchFamily="34" charset="-34"/>
              </a:rPr>
              <a:t>นั้นนับวันจะถูกละเลยมากขึ้นทุกที เหตุผลก็เนื่องมาจากสื่อที่มีเพิ่มขึ้นหลากหลาย รวมไปถึงวิธีการเข้าถึงสื่อที่ง่ายโดยการใช้</a:t>
            </a:r>
            <a:br>
              <a:rPr lang="th-TH" altLang="th-TH" sz="952">
                <a:solidFill>
                  <a:schemeClr val="tx2"/>
                </a:solidFill>
                <a:latin typeface="Cordia New" panose="020B0304020202020204" pitchFamily="34" charset="-34"/>
                <a:cs typeface="Cordia New" panose="020B0304020202020204" pitchFamily="34" charset="-34"/>
              </a:rPr>
            </a:br>
            <a:r>
              <a:rPr lang="th-TH" altLang="th-TH" sz="952">
                <a:solidFill>
                  <a:schemeClr val="tx2"/>
                </a:solidFill>
                <a:latin typeface="Cordia New" panose="020B0304020202020204" pitchFamily="34" charset="-34"/>
                <a:cs typeface="Cordia New" panose="020B0304020202020204" pitchFamily="34" charset="-34"/>
              </a:rPr>
              <a:t>อินเตอร์เน็ต</a:t>
            </a:r>
          </a:p>
          <a:p>
            <a:pPr eaLnBrk="1" hangingPunct="1">
              <a:spcBef>
                <a:spcPct val="0"/>
              </a:spcBef>
              <a:buFontTx/>
              <a:buNone/>
            </a:pPr>
            <a:endParaRPr lang="th-TH" altLang="th-TH" sz="952">
              <a:solidFill>
                <a:schemeClr val="tx2"/>
              </a:solidFill>
              <a:latin typeface="Cordia New" panose="020B0304020202020204" pitchFamily="34" charset="-34"/>
              <a:cs typeface="Cordia New" panose="020B0304020202020204" pitchFamily="34" charset="-34"/>
            </a:endParaRPr>
          </a:p>
          <a:p>
            <a:pPr eaLnBrk="1" hangingPunct="1">
              <a:spcBef>
                <a:spcPct val="0"/>
              </a:spcBef>
            </a:pPr>
            <a:r>
              <a:rPr lang="th-TH" altLang="th-TH" sz="952">
                <a:solidFill>
                  <a:schemeClr val="tx2"/>
                </a:solidFill>
                <a:latin typeface="Cordia New" panose="020B0304020202020204" pitchFamily="34" charset="-34"/>
                <a:cs typeface="Cordia New" panose="020B0304020202020204" pitchFamily="34" charset="-34"/>
              </a:rPr>
              <a:t>  เมื่อพูดถึงเรื่องสั้นเราจะนึกถึงหนังสือเป็นเล่ม ความจริงแล้วความยาวของเรื่องสั้นไม่ได้กำหนดตายตัว อย่างไรก็ตามบางคนก็ยังรู้สึกว่าต้องการใช้ความพยายามในการอ่านให้จบแม้จะเป็นเล่มบางๆ ถ้าคุณคิดเช่นเดียวกันนี้อยากให้ลองเปลี่ยนวิธีการอ่านใหม่ คุณไม่จำเป็นต้องอ่านครั้งเดียวหลายๆหน้า แต่คุณสามารถแบ่งการอ่านให้น้อยลงแต่เพิ่มความถี่ในการอ่านมากขึ้น เช่น จากการอ่านครั้งละ </a:t>
            </a:r>
            <a:r>
              <a:rPr lang="en-US" altLang="th-TH" sz="952">
                <a:solidFill>
                  <a:schemeClr val="tx2"/>
                </a:solidFill>
                <a:latin typeface="Cordia New" panose="020B0304020202020204" pitchFamily="34" charset="-34"/>
                <a:cs typeface="Cordia New" panose="020B0304020202020204" pitchFamily="34" charset="-34"/>
              </a:rPr>
              <a:t>30 </a:t>
            </a:r>
            <a:r>
              <a:rPr lang="th-TH" altLang="th-TH" sz="952">
                <a:solidFill>
                  <a:schemeClr val="tx2"/>
                </a:solidFill>
                <a:latin typeface="Cordia New" panose="020B0304020202020204" pitchFamily="34" charset="-34"/>
                <a:cs typeface="Cordia New" panose="020B0304020202020204" pitchFamily="34" charset="-34"/>
              </a:rPr>
              <a:t>นาที ลดลงให้เหลือเพียง </a:t>
            </a:r>
            <a:r>
              <a:rPr lang="en-US" altLang="th-TH" sz="952">
                <a:solidFill>
                  <a:schemeClr val="tx2"/>
                </a:solidFill>
                <a:latin typeface="Cordia New" panose="020B0304020202020204" pitchFamily="34" charset="-34"/>
                <a:cs typeface="Cordia New" panose="020B0304020202020204" pitchFamily="34" charset="-34"/>
              </a:rPr>
              <a:t>15 </a:t>
            </a:r>
            <a:r>
              <a:rPr lang="th-TH" altLang="th-TH" sz="952">
                <a:solidFill>
                  <a:schemeClr val="tx2"/>
                </a:solidFill>
                <a:latin typeface="Cordia New" panose="020B0304020202020204" pitchFamily="34" charset="-34"/>
                <a:cs typeface="Cordia New" panose="020B0304020202020204" pitchFamily="34" charset="-34"/>
              </a:rPr>
              <a:t>นาทีต่อครั้ง และจัดแบ่งเวลาอ่านออกเป็น </a:t>
            </a:r>
            <a:r>
              <a:rPr lang="en-US" altLang="th-TH" sz="952">
                <a:solidFill>
                  <a:schemeClr val="tx2"/>
                </a:solidFill>
                <a:latin typeface="Cordia New" panose="020B0304020202020204" pitchFamily="34" charset="-34"/>
                <a:cs typeface="Cordia New" panose="020B0304020202020204" pitchFamily="34" charset="-34"/>
              </a:rPr>
              <a:t>2 </a:t>
            </a:r>
            <a:r>
              <a:rPr lang="th-TH" altLang="th-TH" sz="952">
                <a:solidFill>
                  <a:schemeClr val="tx2"/>
                </a:solidFill>
                <a:latin typeface="Cordia New" panose="020B0304020202020204" pitchFamily="34" charset="-34"/>
                <a:cs typeface="Cordia New" panose="020B0304020202020204" pitchFamily="34" charset="-34"/>
              </a:rPr>
              <a:t>ช่วงที่สะดวก เท่านี้คุณก็จะสนุกไปกับการลุ้นติดตามเรื่องที่อ่านได้</a:t>
            </a:r>
          </a:p>
          <a:p>
            <a:pPr eaLnBrk="1" hangingPunct="1">
              <a:spcBef>
                <a:spcPct val="0"/>
              </a:spcBef>
              <a:buFontTx/>
              <a:buNone/>
            </a:pPr>
            <a:endParaRPr lang="th-TH" altLang="th-TH" sz="952">
              <a:solidFill>
                <a:schemeClr val="tx2"/>
              </a:solidFill>
              <a:latin typeface="Cordia New" panose="020B0304020202020204" pitchFamily="34" charset="-34"/>
              <a:cs typeface="Cordia New" panose="020B0304020202020204" pitchFamily="34" charset="-34"/>
            </a:endParaRPr>
          </a:p>
          <a:p>
            <a:pPr eaLnBrk="1" hangingPunct="1">
              <a:spcBef>
                <a:spcPct val="0"/>
              </a:spcBef>
            </a:pPr>
            <a:r>
              <a:rPr lang="th-TH" altLang="th-TH" sz="952">
                <a:solidFill>
                  <a:schemeClr val="tx2"/>
                </a:solidFill>
                <a:latin typeface="Cordia New" panose="020B0304020202020204" pitchFamily="34" charset="-34"/>
                <a:cs typeface="Cordia New" panose="020B0304020202020204" pitchFamily="34" charset="-34"/>
              </a:rPr>
              <a:t>  การหาเรื่องสั้นอ่านปัจจุบันทำได้ไม่ยาก เพียงเข้าอินเตอร์เน็ตและค้นหาคำว่า </a:t>
            </a:r>
            <a:r>
              <a:rPr lang="en-US" altLang="th-TH" sz="952">
                <a:solidFill>
                  <a:schemeClr val="tx2"/>
                </a:solidFill>
                <a:latin typeface="Cordia New" panose="020B0304020202020204" pitchFamily="34" charset="-34"/>
                <a:cs typeface="Cordia New" panose="020B0304020202020204" pitchFamily="34" charset="-34"/>
              </a:rPr>
              <a:t>short story </a:t>
            </a:r>
            <a:r>
              <a:rPr lang="th-TH" altLang="th-TH" sz="952">
                <a:solidFill>
                  <a:schemeClr val="tx2"/>
                </a:solidFill>
                <a:latin typeface="Cordia New" panose="020B0304020202020204" pitchFamily="34" charset="-34"/>
                <a:cs typeface="Cordia New" panose="020B0304020202020204" pitchFamily="34" charset="-34"/>
              </a:rPr>
              <a:t> แต่ถ้าคุณสะดวกใช้ห้องสมุดของหน่วยงานต่างๆ อยากแนะนำให้ลองชุดการอ่านที่เรียกว่า </a:t>
            </a:r>
            <a:r>
              <a:rPr lang="en-US" altLang="th-TH" sz="952">
                <a:solidFill>
                  <a:schemeClr val="tx2"/>
                </a:solidFill>
                <a:latin typeface="Cordia New" panose="020B0304020202020204" pitchFamily="34" charset="-34"/>
                <a:cs typeface="Cordia New" panose="020B0304020202020204" pitchFamily="34" charset="-34"/>
              </a:rPr>
              <a:t>Graded reader </a:t>
            </a:r>
            <a:r>
              <a:rPr lang="th-TH" altLang="th-TH" sz="952">
                <a:solidFill>
                  <a:schemeClr val="tx2"/>
                </a:solidFill>
                <a:latin typeface="Cordia New" panose="020B0304020202020204" pitchFamily="34" charset="-34"/>
                <a:cs typeface="Cordia New" panose="020B0304020202020204" pitchFamily="34" charset="-34"/>
              </a:rPr>
              <a:t>ซึ่งเป็นชุดเรืองสั้นที่มีการจัดแบ่งเรื่องที่อ่านตามระดับการความยากง่ายของภาษาไว้ให้ด้วย </a:t>
            </a:r>
            <a:endParaRPr lang="en-US" altLang="th-TH" sz="952">
              <a:solidFill>
                <a:schemeClr val="tx2"/>
              </a:solidFill>
              <a:latin typeface="Cordia New" panose="020B0304020202020204" pitchFamily="34" charset="-34"/>
              <a:cs typeface="Cordia New" panose="020B0304020202020204" pitchFamily="34" charset="-34"/>
            </a:endParaRPr>
          </a:p>
        </p:txBody>
      </p:sp>
      <p:sp>
        <p:nvSpPr>
          <p:cNvPr id="22" name="Rectangle 194"/>
          <p:cNvSpPr>
            <a:spLocks noChangeArrowheads="1"/>
          </p:cNvSpPr>
          <p:nvPr/>
        </p:nvSpPr>
        <p:spPr bwMode="auto">
          <a:xfrm>
            <a:off x="506671" y="5283400"/>
            <a:ext cx="2948214" cy="132350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143">
                <a:latin typeface="Calibri" panose="020F0502020204030204" pitchFamily="34" charset="0"/>
                <a:cs typeface="Cordia New" panose="020B0304020202020204" pitchFamily="34" charset="-34"/>
              </a:rPr>
              <a:t>To get a short story to read is easy today. Just access the Internet and search ‘short story’, you can get them easily. However, if it is convenient for you to use libraries’ services, try looking for a learning series called </a:t>
            </a:r>
            <a:r>
              <a:rPr lang="en-US" altLang="th-TH" sz="1143" i="1">
                <a:latin typeface="Calibri" panose="020F0502020204030204" pitchFamily="34" charset="0"/>
                <a:cs typeface="Cordia New" panose="020B0304020202020204" pitchFamily="34" charset="-34"/>
              </a:rPr>
              <a:t>“Graded reader”.</a:t>
            </a:r>
            <a:r>
              <a:rPr lang="en-US" altLang="th-TH" sz="1143">
                <a:latin typeface="Calibri" panose="020F0502020204030204" pitchFamily="34" charset="0"/>
                <a:cs typeface="Cordia New" panose="020B0304020202020204" pitchFamily="34" charset="-34"/>
              </a:rPr>
              <a:t> This series categorizes short stories according to the level of language difficulty.</a:t>
            </a:r>
          </a:p>
        </p:txBody>
      </p:sp>
      <p:pic>
        <p:nvPicPr>
          <p:cNvPr id="23" name="Picture 37" descr="6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2290" y="74426"/>
            <a:ext cx="801310"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0" descr="5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02812" y="119712"/>
            <a:ext cx="710595" cy="1165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147"/>
          <p:cNvSpPr>
            <a:spLocks noChangeArrowheads="1"/>
          </p:cNvSpPr>
          <p:nvPr/>
        </p:nvSpPr>
        <p:spPr bwMode="auto">
          <a:xfrm>
            <a:off x="9934966" y="1407884"/>
            <a:ext cx="1576917" cy="536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04800" indent="-304800"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62000" indent="-30480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219200" indent="-3048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764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133600" indent="-3048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908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30480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5052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962400" indent="-3048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th-TH" altLang="th-TH" sz="952" b="1" dirty="0">
                <a:latin typeface="Cordia New" panose="020B0304020202020204" pitchFamily="34" charset="-34"/>
                <a:cs typeface="Cordia New" panose="020B0304020202020204" pitchFamily="34" charset="-34"/>
              </a:rPr>
              <a:t>การใช้แผ่นบันทึกการเรียนรู้นี้</a:t>
            </a:r>
            <a:endParaRPr lang="en-US" altLang="th-TH" sz="952" b="1" dirty="0">
              <a:latin typeface="Cordia New" panose="020B0304020202020204" pitchFamily="34" charset="-34"/>
              <a:cs typeface="Cordia New" panose="020B0304020202020204" pitchFamily="34" charset="-34"/>
            </a:endParaRPr>
          </a:p>
          <a:p>
            <a:pPr eaLnBrk="1" hangingPunct="1">
              <a:spcBef>
                <a:spcPct val="0"/>
              </a:spcBef>
              <a:buFontTx/>
              <a:buNone/>
            </a:pPr>
            <a:endParaRPr lang="th-TH" altLang="th-TH" sz="952" dirty="0">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b="1" u="sng" dirty="0">
                <a:latin typeface="Cordia New" panose="020B0304020202020204" pitchFamily="34" charset="-34"/>
                <a:cs typeface="Cordia New" panose="020B0304020202020204" pitchFamily="34" charset="-34"/>
              </a:rPr>
              <a:t>ขั้นตอนที่ </a:t>
            </a:r>
            <a:r>
              <a:rPr lang="en-US" altLang="th-TH" sz="952" b="1" u="sng" dirty="0">
                <a:latin typeface="Cordia New" panose="020B0304020202020204" pitchFamily="34" charset="-34"/>
                <a:cs typeface="Cordia New" panose="020B0304020202020204" pitchFamily="34" charset="-34"/>
              </a:rPr>
              <a:t>1</a:t>
            </a:r>
            <a:r>
              <a:rPr lang="en-US" altLang="th-TH" sz="952" dirty="0">
                <a:solidFill>
                  <a:schemeClr val="tx2"/>
                </a:solidFill>
                <a:latin typeface="Cordia New" panose="020B0304020202020204" pitchFamily="34" charset="-34"/>
                <a:cs typeface="Cordia New" panose="020B0304020202020204" pitchFamily="34" charset="-34"/>
              </a:rPr>
              <a:t> </a:t>
            </a:r>
            <a:r>
              <a:rPr lang="th-TH" altLang="th-TH" sz="952" dirty="0">
                <a:latin typeface="Cordia New" panose="020B0304020202020204" pitchFamily="34" charset="-34"/>
                <a:cs typeface="Cordia New" panose="020B0304020202020204" pitchFamily="34" charset="-34"/>
              </a:rPr>
              <a:t>เลือกเรื่องสั้นที่คุณสนใจเรียนรู้</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จากแหล่งที่คุณสะดวกมา </a:t>
            </a:r>
            <a:r>
              <a:rPr lang="en-US" altLang="th-TH" sz="952" dirty="0">
                <a:latin typeface="Cordia New" panose="020B0304020202020204" pitchFamily="34" charset="-34"/>
                <a:cs typeface="Cordia New" panose="020B0304020202020204" pitchFamily="34" charset="-34"/>
              </a:rPr>
              <a:t>1 </a:t>
            </a:r>
            <a:r>
              <a:rPr lang="th-TH" altLang="th-TH" sz="952" dirty="0">
                <a:latin typeface="Cordia New" panose="020B0304020202020204" pitchFamily="34" charset="-34"/>
                <a:cs typeface="Cordia New" panose="020B0304020202020204" pitchFamily="34" charset="-34"/>
              </a:rPr>
              <a:t>เรื่อง เทคนิคใน</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การประหยัด เวลาคือ อ่านเฉพาะเรื่องย่อ</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ก่อน เพื่อดูว่าเรื่องน่าสนใจและระดับภาษา</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เหมาะกับคุณ</a:t>
            </a:r>
          </a:p>
          <a:p>
            <a:pPr eaLnBrk="1" hangingPunct="1">
              <a:spcBef>
                <a:spcPct val="0"/>
              </a:spcBef>
              <a:buFontTx/>
              <a:buNone/>
            </a:pPr>
            <a:r>
              <a:rPr lang="th-TH" altLang="th-TH" sz="952" b="1" u="sng" dirty="0">
                <a:latin typeface="Cordia New" panose="020B0304020202020204" pitchFamily="34" charset="-34"/>
                <a:cs typeface="Cordia New" panose="020B0304020202020204" pitchFamily="34" charset="-34"/>
              </a:rPr>
              <a:t>ขั้นตอนที่ 2</a:t>
            </a:r>
            <a:r>
              <a:rPr lang="en-US" altLang="th-TH" sz="952" dirty="0">
                <a:solidFill>
                  <a:schemeClr val="tx2"/>
                </a:solidFill>
                <a:latin typeface="Cordia New" panose="020B0304020202020204" pitchFamily="34" charset="-34"/>
                <a:cs typeface="Cordia New" panose="020B0304020202020204" pitchFamily="34" charset="-34"/>
              </a:rPr>
              <a:t> </a:t>
            </a:r>
            <a:r>
              <a:rPr lang="th-TH" altLang="th-TH" sz="952" dirty="0">
                <a:latin typeface="Cordia New" panose="020B0304020202020204" pitchFamily="34" charset="-34"/>
                <a:cs typeface="Cordia New" panose="020B0304020202020204" pitchFamily="34" charset="-34"/>
              </a:rPr>
              <a:t>ลองพิจารณาว่าจะอ่านจบใน</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ระยะเวลาเท่าไร คุณอาจ</a:t>
            </a:r>
            <a:r>
              <a:rPr lang="th-TH" altLang="th-TH" sz="952" dirty="0" err="1">
                <a:latin typeface="Cordia New" panose="020B0304020202020204" pitchFamily="34" charset="-34"/>
                <a:cs typeface="Cordia New" panose="020B0304020202020204" pitchFamily="34" charset="-34"/>
              </a:rPr>
              <a:t>คำนวน</a:t>
            </a:r>
            <a:r>
              <a:rPr lang="th-TH" altLang="th-TH" sz="952" dirty="0">
                <a:latin typeface="Cordia New" panose="020B0304020202020204" pitchFamily="34" charset="-34"/>
                <a:cs typeface="Cordia New" panose="020B0304020202020204" pitchFamily="34" charset="-34"/>
              </a:rPr>
              <a:t>จาก หน้า</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จำนวนบท ประกอบกับความหนาแน่นของ</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ตัวหนังสือ</a:t>
            </a:r>
          </a:p>
          <a:p>
            <a:pPr eaLnBrk="1" hangingPunct="1">
              <a:spcBef>
                <a:spcPct val="0"/>
              </a:spcBef>
              <a:buFontTx/>
              <a:buNone/>
            </a:pPr>
            <a:r>
              <a:rPr lang="th-TH" altLang="th-TH" sz="952" b="1" u="sng" dirty="0">
                <a:latin typeface="Cordia New" panose="020B0304020202020204" pitchFamily="34" charset="-34"/>
                <a:cs typeface="Cordia New" panose="020B0304020202020204" pitchFamily="34" charset="-34"/>
              </a:rPr>
              <a:t>ขั้นตอนที่ 3</a:t>
            </a:r>
            <a:r>
              <a:rPr lang="en-US" altLang="th-TH" sz="952" dirty="0">
                <a:solidFill>
                  <a:schemeClr val="tx2"/>
                </a:solidFill>
                <a:latin typeface="Cordia New" panose="020B0304020202020204" pitchFamily="34" charset="-34"/>
                <a:cs typeface="Cordia New" panose="020B0304020202020204" pitchFamily="34" charset="-34"/>
              </a:rPr>
              <a:t> </a:t>
            </a:r>
            <a:r>
              <a:rPr lang="th-TH" altLang="th-TH" sz="952" dirty="0">
                <a:latin typeface="Cordia New" panose="020B0304020202020204" pitchFamily="34" charset="-34"/>
                <a:cs typeface="Cordia New" panose="020B0304020202020204" pitchFamily="34" charset="-34"/>
              </a:rPr>
              <a:t>ระหว่างที่อ่านไม่ควรกังวลกับ</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คำศัพท์ที่ไม่คุ้นเคย การอ่านไปและเปิด</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ศัพท์ไปจะไม่ได้อรรถรถในการอ่าน ถ้าคุณ</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ต้องการเรียนรู้ศัพท์หรือสำนวนนั้นจริงๆให้</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ทำเครื่องหมายหรือคั่นไว้แล้วค่อยค้นหา</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ความหมายจากพจนานุกรมพร้อมกันครั้ง</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เดียว การทำเช่นนี้เป็นการฝึกนิสัยในการ</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อ่านของคุณในการฝึกเดาความหมายศัพท์</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ด้วย</a:t>
            </a:r>
          </a:p>
          <a:p>
            <a:pPr eaLnBrk="1" hangingPunct="1">
              <a:spcBef>
                <a:spcPct val="0"/>
              </a:spcBef>
              <a:buFontTx/>
              <a:buNone/>
            </a:pPr>
            <a:r>
              <a:rPr lang="th-TH" altLang="th-TH" sz="952" b="1" u="sng" dirty="0">
                <a:latin typeface="Cordia New" panose="020B0304020202020204" pitchFamily="34" charset="-34"/>
                <a:cs typeface="Cordia New" panose="020B0304020202020204" pitchFamily="34" charset="-34"/>
              </a:rPr>
              <a:t>ขั้นตอนที่ 4</a:t>
            </a:r>
            <a:r>
              <a:rPr lang="en-US" altLang="th-TH" sz="952" dirty="0">
                <a:solidFill>
                  <a:schemeClr val="tx2"/>
                </a:solidFill>
                <a:latin typeface="Cordia New" panose="020B0304020202020204" pitchFamily="34" charset="-34"/>
                <a:cs typeface="Cordia New" panose="020B0304020202020204" pitchFamily="34" charset="-34"/>
              </a:rPr>
              <a:t> </a:t>
            </a:r>
            <a:r>
              <a:rPr lang="th-TH" altLang="th-TH" sz="952" dirty="0">
                <a:latin typeface="Cordia New" panose="020B0304020202020204" pitchFamily="34" charset="-34"/>
                <a:cs typeface="Cordia New" panose="020B0304020202020204" pitchFamily="34" charset="-34"/>
              </a:rPr>
              <a:t>การอ่านเรื่องสั้นอาจ</a:t>
            </a:r>
            <a:r>
              <a:rPr lang="th-TH" altLang="th-TH" sz="952" dirty="0" err="1">
                <a:latin typeface="Cordia New" panose="020B0304020202020204" pitchFamily="34" charset="-34"/>
                <a:cs typeface="Cordia New" panose="020B0304020202020204" pitchFamily="34" charset="-34"/>
              </a:rPr>
              <a:t>ใข้</a:t>
            </a:r>
            <a:endParaRPr lang="th-TH" altLang="th-TH" sz="952" dirty="0">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เวลานานกว่ากิจกรรมอื่น ให้คุณอ่านจนจบ</a:t>
            </a:r>
          </a:p>
          <a:p>
            <a:pPr eaLnBrk="1" hangingPunct="1">
              <a:spcBef>
                <a:spcPct val="0"/>
              </a:spcBef>
              <a:buFontTx/>
              <a:buNone/>
            </a:pPr>
            <a:r>
              <a:rPr lang="th-TH" altLang="th-TH" sz="952" dirty="0">
                <a:latin typeface="Cordia New" panose="020B0304020202020204" pitchFamily="34" charset="-34"/>
                <a:cs typeface="Cordia New" panose="020B0304020202020204" pitchFamily="34" charset="-34"/>
              </a:rPr>
              <a:t>เรื่องแล้วจึงค่อยเติมแผ่นบันทึกการเรียนรู้</a:t>
            </a:r>
            <a:endParaRPr lang="th-TH" altLang="th-TH" sz="952" b="1" u="sng" dirty="0">
              <a:solidFill>
                <a:schemeClr val="tx2"/>
              </a:solidFill>
              <a:latin typeface="Cordia New" panose="020B0304020202020204" pitchFamily="34" charset="-34"/>
              <a:cs typeface="Cordia New" panose="020B0304020202020204" pitchFamily="34" charset="-34"/>
            </a:endParaRPr>
          </a:p>
          <a:p>
            <a:pPr algn="thaiDist" eaLnBrk="1" hangingPunct="1">
              <a:spcBef>
                <a:spcPct val="0"/>
              </a:spcBef>
              <a:buFontTx/>
              <a:buNone/>
            </a:pPr>
            <a:r>
              <a:rPr lang="th-TH" altLang="th-TH" sz="952" b="1" u="sng" dirty="0">
                <a:solidFill>
                  <a:schemeClr val="tx2"/>
                </a:solidFill>
                <a:latin typeface="Cordia New" panose="020B0304020202020204" pitchFamily="34" charset="-34"/>
                <a:cs typeface="Cordia New" panose="020B0304020202020204" pitchFamily="34" charset="-34"/>
              </a:rPr>
              <a:t>ข้อเสนอแนะเพิ่มเติม</a:t>
            </a:r>
          </a:p>
          <a:p>
            <a:pPr eaLnBrk="1" hangingPunct="1">
              <a:spcBef>
                <a:spcPct val="0"/>
              </a:spcBef>
              <a:buFontTx/>
              <a:buNone/>
            </a:pPr>
            <a:r>
              <a:rPr lang="th-TH" altLang="th-TH" sz="952" dirty="0">
                <a:solidFill>
                  <a:schemeClr val="tx2"/>
                </a:solidFill>
                <a:latin typeface="Cordia New" panose="020B0304020202020204" pitchFamily="34" charset="-34"/>
                <a:cs typeface="Cordia New" panose="020B0304020202020204" pitchFamily="34" charset="-34"/>
              </a:rPr>
              <a:t>คุณอาจเลือกอ่านบทวิจารณ์เรื่องสั้นซึ่ง</a:t>
            </a:r>
          </a:p>
          <a:p>
            <a:pPr eaLnBrk="1" hangingPunct="1">
              <a:spcBef>
                <a:spcPct val="0"/>
              </a:spcBef>
              <a:buFontTx/>
              <a:buNone/>
            </a:pPr>
            <a:r>
              <a:rPr lang="th-TH" altLang="th-TH" sz="952" dirty="0">
                <a:solidFill>
                  <a:schemeClr val="tx2"/>
                </a:solidFill>
                <a:latin typeface="Cordia New" panose="020B0304020202020204" pitchFamily="34" charset="-34"/>
                <a:cs typeface="Cordia New" panose="020B0304020202020204" pitchFamily="34" charset="-34"/>
              </a:rPr>
              <a:t>มักจะพิจารณาคุณภาพและความ</a:t>
            </a:r>
          </a:p>
          <a:p>
            <a:pPr eaLnBrk="1" hangingPunct="1">
              <a:spcBef>
                <a:spcPct val="0"/>
              </a:spcBef>
              <a:buFontTx/>
              <a:buNone/>
            </a:pPr>
            <a:r>
              <a:rPr lang="th-TH" altLang="th-TH" sz="952" dirty="0">
                <a:solidFill>
                  <a:schemeClr val="tx2"/>
                </a:solidFill>
                <a:latin typeface="Cordia New" panose="020B0304020202020204" pitchFamily="34" charset="-34"/>
                <a:cs typeface="Cordia New" panose="020B0304020202020204" pitchFamily="34" charset="-34"/>
              </a:rPr>
              <a:t>เหมาะสมของการเขียนในด้านหลักๆ ได้แก่ </a:t>
            </a:r>
          </a:p>
          <a:p>
            <a:pPr eaLnBrk="1" hangingPunct="1">
              <a:spcBef>
                <a:spcPct val="0"/>
              </a:spcBef>
              <a:buFontTx/>
              <a:buNone/>
            </a:pPr>
            <a:r>
              <a:rPr lang="th-TH" altLang="th-TH" sz="952" dirty="0">
                <a:solidFill>
                  <a:schemeClr val="tx2"/>
                </a:solidFill>
                <a:latin typeface="Cordia New" panose="020B0304020202020204" pitchFamily="34" charset="-34"/>
                <a:cs typeface="Cordia New" panose="020B0304020202020204" pitchFamily="34" charset="-34"/>
              </a:rPr>
              <a:t>สาร </a:t>
            </a:r>
            <a:r>
              <a:rPr lang="en-US" altLang="th-TH" sz="952" dirty="0">
                <a:solidFill>
                  <a:schemeClr val="tx2"/>
                </a:solidFill>
                <a:latin typeface="Cordia New" panose="020B0304020202020204" pitchFamily="34" charset="-34"/>
                <a:cs typeface="Cordia New" panose="020B0304020202020204" pitchFamily="34" charset="-34"/>
              </a:rPr>
              <a:t>(</a:t>
            </a:r>
            <a:r>
              <a:rPr lang="th-TH" altLang="th-TH" sz="952" dirty="0">
                <a:solidFill>
                  <a:schemeClr val="tx2"/>
                </a:solidFill>
                <a:latin typeface="Cordia New" panose="020B0304020202020204" pitchFamily="34" charset="-34"/>
                <a:cs typeface="Cordia New" panose="020B0304020202020204" pitchFamily="34" charset="-34"/>
              </a:rPr>
              <a:t>สิ่งที่ผู้เขียนพยายามสื่อสาร</a:t>
            </a:r>
            <a:r>
              <a:rPr lang="en-US" altLang="th-TH" sz="952" dirty="0">
                <a:solidFill>
                  <a:schemeClr val="tx2"/>
                </a:solidFill>
                <a:latin typeface="Cordia New" panose="020B0304020202020204" pitchFamily="34" charset="-34"/>
                <a:cs typeface="Cordia New" panose="020B0304020202020204" pitchFamily="34" charset="-34"/>
              </a:rPr>
              <a:t>)</a:t>
            </a:r>
            <a:r>
              <a:rPr lang="th-TH" altLang="th-TH" sz="952" dirty="0">
                <a:solidFill>
                  <a:schemeClr val="tx2"/>
                </a:solidFill>
                <a:latin typeface="Cordia New" panose="020B0304020202020204" pitchFamily="34" charset="-34"/>
                <a:cs typeface="Cordia New" panose="020B0304020202020204" pitchFamily="34" charset="-34"/>
              </a:rPr>
              <a:t> ฉาก  เค้า</a:t>
            </a:r>
          </a:p>
          <a:p>
            <a:pPr eaLnBrk="1" hangingPunct="1">
              <a:spcBef>
                <a:spcPct val="0"/>
              </a:spcBef>
              <a:buFontTx/>
              <a:buNone/>
            </a:pPr>
            <a:r>
              <a:rPr lang="th-TH" altLang="th-TH" sz="952" dirty="0">
                <a:solidFill>
                  <a:schemeClr val="tx2"/>
                </a:solidFill>
                <a:latin typeface="Cordia New" panose="020B0304020202020204" pitchFamily="34" charset="-34"/>
                <a:cs typeface="Cordia New" panose="020B0304020202020204" pitchFamily="34" charset="-34"/>
              </a:rPr>
              <a:t>โครงเรื่อง ตัวละคร  การใช้ภาษา ในการ</a:t>
            </a:r>
          </a:p>
          <a:p>
            <a:pPr eaLnBrk="1" hangingPunct="1">
              <a:spcBef>
                <a:spcPct val="0"/>
              </a:spcBef>
              <a:buFontTx/>
              <a:buNone/>
            </a:pPr>
            <a:r>
              <a:rPr lang="th-TH" altLang="th-TH" sz="952" dirty="0">
                <a:solidFill>
                  <a:schemeClr val="tx2"/>
                </a:solidFill>
                <a:latin typeface="Cordia New" panose="020B0304020202020204" pitchFamily="34" charset="-34"/>
                <a:cs typeface="Cordia New" panose="020B0304020202020204" pitchFamily="34" charset="-34"/>
              </a:rPr>
              <a:t>เลือกเรื่องสั้นตามหมวดให้คุณค้นหาจากคำ</a:t>
            </a:r>
          </a:p>
          <a:p>
            <a:pPr eaLnBrk="1" hangingPunct="1">
              <a:spcBef>
                <a:spcPct val="0"/>
              </a:spcBef>
              <a:buFontTx/>
              <a:buNone/>
            </a:pPr>
            <a:r>
              <a:rPr lang="th-TH" altLang="th-TH" sz="952" dirty="0">
                <a:solidFill>
                  <a:schemeClr val="tx2"/>
                </a:solidFill>
                <a:latin typeface="Cordia New" panose="020B0304020202020204" pitchFamily="34" charset="-34"/>
                <a:cs typeface="Cordia New" panose="020B0304020202020204" pitchFamily="34" charset="-34"/>
              </a:rPr>
              <a:t>ว่า </a:t>
            </a:r>
            <a:r>
              <a:rPr lang="en-US" altLang="th-TH" sz="952" dirty="0">
                <a:solidFill>
                  <a:schemeClr val="tx2"/>
                </a:solidFill>
                <a:latin typeface="Cordia New" panose="020B0304020202020204" pitchFamily="34" charset="-34"/>
                <a:cs typeface="Cordia New" panose="020B0304020202020204" pitchFamily="34" charset="-34"/>
              </a:rPr>
              <a:t>genre </a:t>
            </a:r>
            <a:r>
              <a:rPr lang="th-TH" altLang="th-TH" sz="952" dirty="0" err="1">
                <a:solidFill>
                  <a:schemeClr val="tx2"/>
                </a:solidFill>
                <a:latin typeface="Cordia New" panose="020B0304020202020204" pitchFamily="34" charset="-34"/>
                <a:cs typeface="Cordia New" panose="020B0304020202020204" pitchFamily="34" charset="-34"/>
              </a:rPr>
              <a:t>ซีง</a:t>
            </a:r>
            <a:r>
              <a:rPr lang="th-TH" altLang="th-TH" sz="952" dirty="0">
                <a:solidFill>
                  <a:schemeClr val="tx2"/>
                </a:solidFill>
                <a:latin typeface="Cordia New" panose="020B0304020202020204" pitchFamily="34" charset="-34"/>
                <a:cs typeface="Cordia New" panose="020B0304020202020204" pitchFamily="34" charset="-34"/>
              </a:rPr>
              <a:t>เป็นคำใช้เรียกการแบ่ง</a:t>
            </a:r>
          </a:p>
          <a:p>
            <a:pPr eaLnBrk="1" hangingPunct="1">
              <a:spcBef>
                <a:spcPct val="0"/>
              </a:spcBef>
              <a:buFontTx/>
              <a:buNone/>
            </a:pPr>
            <a:r>
              <a:rPr lang="th-TH" altLang="th-TH" sz="952" dirty="0">
                <a:solidFill>
                  <a:schemeClr val="tx2"/>
                </a:solidFill>
                <a:latin typeface="Cordia New" panose="020B0304020202020204" pitchFamily="34" charset="-34"/>
                <a:cs typeface="Cordia New" panose="020B0304020202020204" pitchFamily="34" charset="-34"/>
              </a:rPr>
              <a:t>ประเภทของผลงานเขียน ตัวอย่าง </a:t>
            </a:r>
            <a:r>
              <a:rPr lang="en-US" altLang="th-TH" sz="952" dirty="0">
                <a:solidFill>
                  <a:schemeClr val="tx2"/>
                </a:solidFill>
                <a:latin typeface="Cordia New" panose="020B0304020202020204" pitchFamily="34" charset="-34"/>
                <a:cs typeface="Cordia New" panose="020B0304020202020204" pitchFamily="34" charset="-34"/>
              </a:rPr>
              <a:t>genre </a:t>
            </a:r>
            <a:endParaRPr lang="th-TH" altLang="th-TH" sz="952" dirty="0">
              <a:solidFill>
                <a:schemeClr val="tx2"/>
              </a:solidFill>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dirty="0">
                <a:solidFill>
                  <a:schemeClr val="tx2"/>
                </a:solidFill>
                <a:latin typeface="Cordia New" panose="020B0304020202020204" pitchFamily="34" charset="-34"/>
                <a:cs typeface="Cordia New" panose="020B0304020202020204" pitchFamily="34" charset="-34"/>
              </a:rPr>
              <a:t>เช่น </a:t>
            </a:r>
            <a:r>
              <a:rPr lang="en-US" altLang="th-TH" sz="952" dirty="0">
                <a:solidFill>
                  <a:schemeClr val="tx2"/>
                </a:solidFill>
                <a:latin typeface="Cordia New" panose="020B0304020202020204" pitchFamily="34" charset="-34"/>
                <a:cs typeface="Cordia New" panose="020B0304020202020204" pitchFamily="34" charset="-34"/>
              </a:rPr>
              <a:t>mystery , fantasy, crime, thriller  </a:t>
            </a:r>
            <a:endParaRPr lang="th-TH" altLang="th-TH" sz="952" dirty="0">
              <a:solidFill>
                <a:schemeClr val="tx2"/>
              </a:solidFill>
              <a:latin typeface="Cordia New" panose="020B0304020202020204" pitchFamily="34" charset="-34"/>
              <a:cs typeface="Cordia New" panose="020B0304020202020204" pitchFamily="34" charset="-34"/>
            </a:endParaRPr>
          </a:p>
          <a:p>
            <a:pPr eaLnBrk="1" hangingPunct="1">
              <a:spcBef>
                <a:spcPct val="0"/>
              </a:spcBef>
              <a:buFontTx/>
              <a:buNone/>
            </a:pPr>
            <a:r>
              <a:rPr lang="th-TH" altLang="th-TH" sz="952" dirty="0">
                <a:solidFill>
                  <a:schemeClr val="tx2"/>
                </a:solidFill>
                <a:latin typeface="Cordia New" panose="020B0304020202020204" pitchFamily="34" charset="-34"/>
                <a:cs typeface="Cordia New" panose="020B0304020202020204" pitchFamily="34" charset="-34"/>
              </a:rPr>
              <a:t>เป็นต้น </a:t>
            </a:r>
          </a:p>
        </p:txBody>
      </p:sp>
      <p:sp>
        <p:nvSpPr>
          <p:cNvPr id="26" name="Rectangle 37"/>
          <p:cNvSpPr>
            <a:spLocks noChangeArrowheads="1"/>
          </p:cNvSpPr>
          <p:nvPr/>
        </p:nvSpPr>
        <p:spPr bwMode="auto">
          <a:xfrm>
            <a:off x="6917203" y="178062"/>
            <a:ext cx="3085798" cy="5837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33400" indent="-5334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333" b="1" dirty="0">
                <a:latin typeface="Calibri" panose="020F0502020204030204" pitchFamily="34" charset="0"/>
                <a:cs typeface="Cordia New" panose="020B0304020202020204" pitchFamily="34" charset="-34"/>
              </a:rPr>
              <a:t>How to use this learning record </a:t>
            </a:r>
          </a:p>
          <a:p>
            <a:pPr eaLnBrk="1" hangingPunct="1">
              <a:spcBef>
                <a:spcPct val="0"/>
              </a:spcBef>
              <a:buFontTx/>
              <a:buNone/>
            </a:pPr>
            <a:endParaRPr lang="en-US" altLang="th-TH" sz="1143" b="1"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1</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Choose an short story you might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enjoy reading from any source. A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technique to save time is to read only the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summary to check your interest and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weather the language level suits you.</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2</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Consider how much time you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need to finish the story. You might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calculate from the number of chapters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and the text size.</a:t>
            </a: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3</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While reading do not worry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about unfamiliar vocabulary. Looking up</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words while reading will decrease the joy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you will get from thorough reading. If you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are curious about some vocabulary,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mark them and look up their meaning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after you finish reading. This is a way to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train yourself for guessing vocabulary </a:t>
            </a:r>
          </a:p>
          <a:p>
            <a:pPr eaLnBrk="1" hangingPunct="1">
              <a:spcBef>
                <a:spcPct val="0"/>
              </a:spcBef>
              <a:buFontTx/>
              <a:buNone/>
            </a:pPr>
            <a:r>
              <a:rPr lang="en-US" altLang="th-TH" sz="1143" dirty="0">
                <a:solidFill>
                  <a:schemeClr val="tx2"/>
                </a:solidFill>
                <a:latin typeface="Calibri" panose="020F0502020204030204" pitchFamily="34" charset="0"/>
                <a:cs typeface="Cordia New" panose="020B0304020202020204" pitchFamily="34" charset="-34"/>
              </a:rPr>
              <a:t>meaning from the context.</a:t>
            </a: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1143" b="1" u="sng" dirty="0">
                <a:latin typeface="Calibri" panose="020F0502020204030204" pitchFamily="34" charset="0"/>
                <a:cs typeface="Cordia New" panose="020B0304020202020204" pitchFamily="34" charset="-34"/>
              </a:rPr>
              <a:t>Step 4</a:t>
            </a:r>
            <a:r>
              <a:rPr lang="en-US" altLang="th-TH" sz="1143" b="1" dirty="0">
                <a:latin typeface="Calibri" panose="020F0502020204030204" pitchFamily="34" charset="0"/>
                <a:cs typeface="Cordia New" panose="020B0304020202020204" pitchFamily="34" charset="-34"/>
              </a:rPr>
              <a:t>:</a:t>
            </a:r>
            <a:r>
              <a:rPr lang="en-US" altLang="th-TH" sz="1143" dirty="0">
                <a:solidFill>
                  <a:schemeClr val="tx2"/>
                </a:solidFill>
                <a:latin typeface="Calibri" panose="020F0502020204030204" pitchFamily="34" charset="0"/>
                <a:cs typeface="Cordia New" panose="020B0304020202020204" pitchFamily="34" charset="-34"/>
              </a:rPr>
              <a:t> </a:t>
            </a:r>
            <a:r>
              <a:rPr lang="en-US" altLang="th-TH" sz="1143" dirty="0">
                <a:latin typeface="Calibri" panose="020F0502020204030204" pitchFamily="34" charset="0"/>
                <a:cs typeface="Cordia New" panose="020B0304020202020204" pitchFamily="34" charset="-34"/>
              </a:rPr>
              <a:t>Reading short stories requires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more time than other activities. Finish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the whole story and later complete your </a:t>
            </a:r>
          </a:p>
          <a:p>
            <a:pPr eaLnBrk="1" hangingPunct="1">
              <a:spcBef>
                <a:spcPct val="0"/>
              </a:spcBef>
              <a:buFontTx/>
              <a:buNone/>
            </a:pPr>
            <a:r>
              <a:rPr lang="en-US" altLang="th-TH" sz="1143" dirty="0">
                <a:latin typeface="Calibri" panose="020F0502020204030204" pitchFamily="34" charset="0"/>
                <a:cs typeface="Cordia New" panose="020B0304020202020204" pitchFamily="34" charset="-34"/>
              </a:rPr>
              <a:t>learning record. </a:t>
            </a:r>
          </a:p>
          <a:p>
            <a:pPr eaLnBrk="1" hangingPunct="1">
              <a:spcBef>
                <a:spcPct val="0"/>
              </a:spcBef>
              <a:buFontTx/>
              <a:buNone/>
            </a:pPr>
            <a:endParaRPr lang="en-US" altLang="th-TH" sz="1143" dirty="0">
              <a:latin typeface="Calibri" panose="020F0502020204030204" pitchFamily="34" charset="0"/>
              <a:cs typeface="Cordia New" panose="020B0304020202020204" pitchFamily="34" charset="-34"/>
            </a:endParaRPr>
          </a:p>
          <a:p>
            <a:pPr eaLnBrk="1" hangingPunct="1">
              <a:spcBef>
                <a:spcPct val="0"/>
              </a:spcBef>
              <a:buFontTx/>
              <a:buNone/>
            </a:pPr>
            <a:r>
              <a:rPr lang="en-US" altLang="th-TH" sz="952" b="1" u="sng" dirty="0">
                <a:latin typeface="Calibri" panose="020F0502020204030204" pitchFamily="34" charset="0"/>
                <a:cs typeface="Cordia New" panose="020B0304020202020204" pitchFamily="34" charset="-34"/>
              </a:rPr>
              <a:t>Further suggestions</a:t>
            </a:r>
            <a:r>
              <a:rPr lang="en-US" altLang="th-TH" sz="952" b="1" dirty="0">
                <a:latin typeface="Calibri" panose="020F0502020204030204" pitchFamily="34" charset="0"/>
                <a:cs typeface="Cordia New" panose="020B0304020202020204" pitchFamily="34" charset="-34"/>
              </a:rPr>
              <a:t>:</a:t>
            </a:r>
            <a:r>
              <a:rPr lang="en-US" altLang="th-TH" sz="952" dirty="0">
                <a:latin typeface="Calibri" panose="020F0502020204030204" pitchFamily="34" charset="0"/>
                <a:cs typeface="Cordia New" panose="020B0304020202020204" pitchFamily="34" charset="-34"/>
              </a:rPr>
              <a:t>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You may read short story reviews. They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comment on quality of the short stories including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message (what the writer wants to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communicate), scene, plot, characters, use of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language. To search short stories according to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categories, search on key words of ‘genre’.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Examples of genre are: mystery, fantasy, crime, </a:t>
            </a:r>
          </a:p>
          <a:p>
            <a:pPr eaLnBrk="1" hangingPunct="1">
              <a:spcBef>
                <a:spcPct val="0"/>
              </a:spcBef>
              <a:buFontTx/>
              <a:buNone/>
            </a:pPr>
            <a:r>
              <a:rPr lang="en-US" altLang="th-TH" sz="952" dirty="0">
                <a:latin typeface="Calibri" panose="020F0502020204030204" pitchFamily="34" charset="0"/>
                <a:cs typeface="Cordia New" panose="020B0304020202020204" pitchFamily="34" charset="-34"/>
              </a:rPr>
              <a:t>thriller.</a:t>
            </a:r>
          </a:p>
        </p:txBody>
      </p:sp>
    </p:spTree>
    <p:extLst>
      <p:ext uri="{BB962C8B-B14F-4D97-AF65-F5344CB8AC3E}">
        <p14:creationId xmlns:p14="http://schemas.microsoft.com/office/powerpoint/2010/main" val="38609539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4" name="Picture 3" descr="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446" y="2074639"/>
            <a:ext cx="1515878" cy="184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3"/>
          <p:cNvSpPr>
            <a:spLocks noChangeArrowheads="1"/>
          </p:cNvSpPr>
          <p:nvPr/>
        </p:nvSpPr>
        <p:spPr bwMode="auto">
          <a:xfrm>
            <a:off x="2354761" y="2821672"/>
            <a:ext cx="1944687" cy="646331"/>
          </a:xfrm>
          <a:prstGeom prst="rect">
            <a:avLst/>
          </a:prstGeom>
          <a:noFill/>
          <a:ln w="19050">
            <a:solidFill>
              <a:srgbClr val="990033"/>
            </a:solidFill>
            <a:prstDash val="sysDot"/>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en-US" sz="1200">
                <a:latin typeface="Calibri" panose="020F0502020204030204" pitchFamily="34" charset="0"/>
                <a:cs typeface="Cordia New" panose="020B0304020202020204" pitchFamily="34" charset="-34"/>
              </a:rPr>
              <a:t>See an example of how to use our learning record on the next page.</a:t>
            </a:r>
            <a:endParaRPr lang="th-TH" altLang="en-US" sz="1200">
              <a:latin typeface="Calibri" panose="020F0502020204030204" pitchFamily="34" charset="0"/>
              <a:cs typeface="Cordia New" panose="020B0304020202020204" pitchFamily="34" charset="-34"/>
            </a:endParaRPr>
          </a:p>
        </p:txBody>
      </p:sp>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Text Box 51"/>
          <p:cNvSpPr txBox="1">
            <a:spLocks noChangeArrowheads="1"/>
          </p:cNvSpPr>
          <p:nvPr/>
        </p:nvSpPr>
        <p:spPr bwMode="auto">
          <a:xfrm>
            <a:off x="7852299" y="591291"/>
            <a:ext cx="2468941" cy="362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65" tIns="48982" rIns="97965" bIns="48982">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50000"/>
              </a:spcBef>
              <a:buFontTx/>
              <a:buNone/>
            </a:pPr>
            <a:r>
              <a:rPr lang="en-US" altLang="th-TH" sz="1714" b="1" dirty="0">
                <a:latin typeface="Cordia New" panose="020B0304020202020204" pitchFamily="34" charset="-34"/>
                <a:cs typeface="Cordia New" panose="020B0304020202020204" pitchFamily="34" charset="-34"/>
              </a:rPr>
              <a:t>Example</a:t>
            </a:r>
            <a:r>
              <a:rPr lang="en-US" altLang="th-TH" sz="1714" dirty="0">
                <a:latin typeface="Cordia New" panose="020B0304020202020204" pitchFamily="34" charset="-34"/>
                <a:cs typeface="Cordia New" panose="020B0304020202020204" pitchFamily="34" charset="-34"/>
              </a:rPr>
              <a:t>     </a:t>
            </a:r>
            <a:r>
              <a:rPr lang="th-TH" altLang="th-TH" sz="1524" dirty="0">
                <a:latin typeface="Cordia New" panose="020B0304020202020204" pitchFamily="34" charset="-34"/>
                <a:cs typeface="Cordia New" panose="020B0304020202020204" pitchFamily="34" charset="-34"/>
              </a:rPr>
              <a:t>ตัวอย่างการกรอกแผ่นบันทึก</a:t>
            </a:r>
          </a:p>
        </p:txBody>
      </p:sp>
      <p:pic>
        <p:nvPicPr>
          <p:cNvPr id="14" name="Picture 24" descr="4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26860" y="248089"/>
            <a:ext cx="938892" cy="960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5" name="Group 47"/>
          <p:cNvGraphicFramePr>
            <a:graphicFrameLocks noGrp="1"/>
          </p:cNvGraphicFramePr>
          <p:nvPr>
            <p:extLst>
              <p:ext uri="{D42A27DB-BD31-4B8C-83A1-F6EECF244321}">
                <p14:modId xmlns:p14="http://schemas.microsoft.com/office/powerpoint/2010/main" val="3774900299"/>
              </p:ext>
            </p:extLst>
          </p:nvPr>
        </p:nvGraphicFramePr>
        <p:xfrm>
          <a:off x="7194621" y="1307935"/>
          <a:ext cx="4389059" cy="4730916"/>
        </p:xfrm>
        <a:graphic>
          <a:graphicData uri="http://schemas.openxmlformats.org/drawingml/2006/table">
            <a:tbl>
              <a:tblPr/>
              <a:tblGrid>
                <a:gridCol w="2766786"/>
                <a:gridCol w="1622273"/>
              </a:tblGrid>
              <a:tr h="435429">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rPr>
                        <a:t>Detail of the short story</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รายละเอียดของเรื่องสั้น</a:t>
                      </a:r>
                      <a:endParaRPr kumimoji="0" lang="en-US" altLang="zh-CN" sz="1000" b="0" i="0" u="none" strike="noStrike" cap="none" normalizeH="0" baseline="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Vocabulary </a:t>
                      </a:r>
                      <a:endParaRPr kumimoji="0" lang="th-TH"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คำศัพท์</a:t>
                      </a: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59250">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Source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ที่มา</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hlinkClick r:id="rId4"/>
                        </a:rPr>
                        <a:t>WWW.xxx.com</a:t>
                      </a: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Title of short story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ชือเรื่อง  </a:t>
                      </a:r>
                      <a:r>
                        <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 </a:t>
                      </a:r>
                      <a:r>
                        <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Writer </a:t>
                      </a:r>
                      <a:r>
                        <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ผู้แต่ง</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A Dark Brown Dog – Stephen Crane</a:t>
                      </a:r>
                      <a:endPar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Genre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ประเภทของเรื่องสั้น</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Comedy</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Setting (time &amp; place)</a:t>
                      </a: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เรื่องเกิดขึ้นเมื่อไรและที่ใด</a:t>
                      </a: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In a house/ in a family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Plot </a:t>
                      </a: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เค้าโครงเรื่อง</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The friendship between a boy and  a dark brown dog which was adopted by a family. </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What you like or don’t like about the story?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อะไรคือส่วนที่คุณชอบหรือไม่ชอบเกี่ยวกับเรื่องสั้นนี้</a:t>
                      </a: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This short story is about 8 pages long. I like the language use in the story; there are many interesting descriptive words to learnt. It also has a good ending.</a:t>
                      </a: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Noun: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Verb: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be molested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ทำให้รำคาญใจ</a:t>
                      </a: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Adjective: </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sympathetic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เห็นอกเห็นใจกัน</a:t>
                      </a: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Adverb:</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dreamily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อย่างฝันๆ</a:t>
                      </a: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Interesting phrases/ sentences</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with an air of admitted</a:t>
                      </a:r>
                      <a:b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b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quilt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ด้วยความรู้สึกผิด</a:t>
                      </a:r>
                    </a:p>
                    <a:p>
                      <a:pPr marL="0" marR="0" lvl="0" indent="0" algn="l" defTabSz="1028700" rtl="0" eaLnBrk="1" fontAlgn="base" latinLnBrk="0" hangingPunct="1">
                        <a:lnSpc>
                          <a:spcPct val="100000"/>
                        </a:lnSpc>
                        <a:spcBef>
                          <a:spcPct val="20000"/>
                        </a:spcBef>
                        <a:spcAft>
                          <a:spcPct val="0"/>
                        </a:spcAft>
                        <a:buClrTx/>
                        <a:buSzTx/>
                        <a:buFontTx/>
                        <a:buChar char="•"/>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in a mood for having fun </a:t>
                      </a: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r>
                      <a:b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br>
                      <a:r>
                        <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rPr>
                        <a:t>อยู่ในอารมณ์สนุก</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Cordia New" panose="020B0304020202020204" pitchFamily="34" charset="-34"/>
                        <a:cs typeface="Cordia New" panose="020B0304020202020204" pitchFamily="34" charset="-34"/>
                      </a:endParaRP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6653669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3886" y="1502149"/>
            <a:ext cx="3267075" cy="2724150"/>
          </a:xfrm>
          <a:prstGeom prst="rect">
            <a:avLst/>
          </a:prstGeom>
        </p:spPr>
      </p:pic>
      <p:sp>
        <p:nvSpPr>
          <p:cNvPr id="10" name="Text Box 73"/>
          <p:cNvSpPr txBox="1">
            <a:spLocks noChangeArrowheads="1"/>
          </p:cNvSpPr>
          <p:nvPr/>
        </p:nvSpPr>
        <p:spPr bwMode="auto">
          <a:xfrm>
            <a:off x="1815980" y="608694"/>
            <a:ext cx="2742595" cy="36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971" tIns="48986" rIns="97971" bIns="48986">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en-US" altLang="th-TH" sz="1714" b="1">
                <a:latin typeface="Calibri" panose="020F0502020204030204" pitchFamily="34" charset="0"/>
                <a:cs typeface="Cordia New" panose="020B0304020202020204" pitchFamily="34" charset="-34"/>
              </a:rPr>
              <a:t>Reading short stories</a:t>
            </a:r>
            <a:endParaRPr lang="th-TH" altLang="th-TH" sz="1714">
              <a:latin typeface="Calibri" panose="020F0502020204030204" pitchFamily="34" charset="0"/>
            </a:endParaRPr>
          </a:p>
        </p:txBody>
      </p:sp>
      <p:graphicFrame>
        <p:nvGraphicFramePr>
          <p:cNvPr id="11" name="Group 43"/>
          <p:cNvGraphicFramePr>
            <a:graphicFrameLocks noGrp="1"/>
          </p:cNvGraphicFramePr>
          <p:nvPr>
            <p:extLst>
              <p:ext uri="{D42A27DB-BD31-4B8C-83A1-F6EECF244321}">
                <p14:modId xmlns:p14="http://schemas.microsoft.com/office/powerpoint/2010/main" val="1553573816"/>
              </p:ext>
            </p:extLst>
          </p:nvPr>
        </p:nvGraphicFramePr>
        <p:xfrm>
          <a:off x="648789" y="1363136"/>
          <a:ext cx="4389059" cy="5143500"/>
        </p:xfrm>
        <a:graphic>
          <a:graphicData uri="http://schemas.openxmlformats.org/drawingml/2006/table">
            <a:tbl>
              <a:tblPr/>
              <a:tblGrid>
                <a:gridCol w="2766786"/>
                <a:gridCol w="1622273"/>
              </a:tblGrid>
              <a:tr h="514048">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smtClean="0">
                          <a:ln>
                            <a:noFill/>
                          </a:ln>
                          <a:solidFill>
                            <a:schemeClr val="tx1"/>
                          </a:solidFill>
                          <a:effectLst/>
                          <a:latin typeface="Arial" panose="020B0604020202020204" pitchFamily="34" charset="0"/>
                          <a:ea typeface="SimSun" panose="02010600030101010101" pitchFamily="2" charset="-122"/>
                          <a:cs typeface="Tahoma" panose="020B0604030504040204" pitchFamily="34" charset="0"/>
                        </a:rPr>
                        <a:t>Details of the short story</a:t>
                      </a: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rPr>
                        <a:t>รายละเอียดของเรื่องสั้น</a:t>
                      </a:r>
                      <a:endParaRPr kumimoji="0" lang="en-US" altLang="zh-CN" sz="1000" b="0" i="0" u="none" strike="noStrike" cap="none" normalizeH="0" baseline="0" dirty="0" smtClean="0">
                        <a:ln>
                          <a:noFill/>
                        </a:ln>
                        <a:solidFill>
                          <a:schemeClr val="tx1"/>
                        </a:solidFill>
                        <a:effectLst/>
                        <a:latin typeface="Cordia New" panose="020B0304020202020204" pitchFamily="34" charset="-34"/>
                        <a:ea typeface="SimSun" panose="02010600030101010101" pitchFamily="2" charset="-122"/>
                        <a:cs typeface="Tahoma" panose="020B0604030504040204" pitchFamily="34" charset="0"/>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ctr" defTabSz="1028700" rtl="0" eaLnBrk="1" fontAlgn="base" latinLnBrk="0" hangingPunct="1">
                        <a:lnSpc>
                          <a:spcPct val="100000"/>
                        </a:lnSpc>
                        <a:spcBef>
                          <a:spcPct val="20000"/>
                        </a:spcBef>
                        <a:spcAft>
                          <a:spcPct val="0"/>
                        </a:spcAft>
                        <a:buClrTx/>
                        <a:buSzTx/>
                        <a:buFontTx/>
                        <a:buNone/>
                        <a:tabLst/>
                      </a:pPr>
                      <a:r>
                        <a:rPr kumimoji="0" lang="en-US"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Vocabulary </a:t>
                      </a:r>
                      <a:endParaRPr kumimoji="0" lang="th-TH" altLang="th-TH" sz="11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ctr" defTabSz="1028700" rtl="0" eaLnBrk="1" fontAlgn="base" latinLnBrk="0" hangingPunct="1">
                        <a:lnSpc>
                          <a:spcPct val="100000"/>
                        </a:lnSpc>
                        <a:spcBef>
                          <a:spcPct val="20000"/>
                        </a:spcBef>
                        <a:spcAft>
                          <a:spcPct val="0"/>
                        </a:spcAft>
                        <a:buClrTx/>
                        <a:buSzTx/>
                        <a:buFontTx/>
                        <a:buNone/>
                        <a:tabLst/>
                      </a:pP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คำศัพท์</a:t>
                      </a: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29452">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Source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ที่มา</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Story title</a:t>
                      </a: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ชือเรื่อง  </a:t>
                      </a:r>
                      <a:r>
                        <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 </a:t>
                      </a:r>
                      <a:r>
                        <a:rPr kumimoji="0" lang="en-US" altLang="th-TH" sz="1000" b="0" i="0" u="none" strike="noStrike" cap="none" normalizeH="0" baseline="0" smtClean="0">
                          <a:ln>
                            <a:noFill/>
                          </a:ln>
                          <a:solidFill>
                            <a:schemeClr val="tx1"/>
                          </a:solidFill>
                          <a:effectLst/>
                          <a:latin typeface="Arial" panose="020B0604020202020204" pitchFamily="34" charset="0"/>
                          <a:cs typeface="Cordia New" panose="020B0304020202020204" pitchFamily="34" charset="-34"/>
                        </a:rPr>
                        <a:t>Writer </a:t>
                      </a:r>
                      <a:r>
                        <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ผู้แต่ง</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Genre </a:t>
                      </a: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ประเภทของเรื่องสั้น</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Setting (time &amp; place)</a:t>
                      </a: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เรื่องเกิดขึ้นเมื่อไรและที่ใด</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Plot </a:t>
                      </a: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t>
                      </a: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เค้าโครงเรื่อง</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What do you like or dislike about the story? </a:t>
                      </a:r>
                      <a: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t/>
                      </a:r>
                      <a:br>
                        <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rPr>
                      </a:br>
                      <a:r>
                        <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rPr>
                        <a:t>อะไรคือส่วนที่คุณชอบหรือไม่ชอบเกี่ยวกับเรื่องสั้นนี้</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Cordia New" panose="020B0304020202020204" pitchFamily="34" charset="-34"/>
                        <a:cs typeface="Cordia New" panose="020B0304020202020204" pitchFamily="34"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th-TH" altLang="th-TH" sz="1000" b="0" i="0" u="none" strike="noStrike" cap="none" normalizeH="0" baseline="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defTabSz="1028700">
                        <a:spcBef>
                          <a:spcPct val="20000"/>
                        </a:spcBef>
                        <a:defRPr sz="32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defRPr sz="28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defRPr sz="23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defRPr sz="21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defRPr sz="21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defRPr sz="2100">
                          <a:solidFill>
                            <a:schemeClr val="tx1"/>
                          </a:solidFill>
                          <a:latin typeface="Arial" panose="020B0604020202020204" pitchFamily="34" charset="0"/>
                          <a:cs typeface="Angsana New" panose="02020603050405020304" pitchFamily="18" charset="-34"/>
                        </a:defRPr>
                      </a:lvl9pPr>
                    </a:lstStyle>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Noun: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Verb: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Adjective: </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Adverb:</a:t>
                      </a: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rPr>
                        <a:t>Interesting phrases/ sentences</a:t>
                      </a: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p>
                      <a:pPr marL="0" marR="0" lvl="0" indent="0" algn="l" defTabSz="1028700" rtl="0" eaLnBrk="1" fontAlgn="base" latinLnBrk="0" hangingPunct="1">
                        <a:lnSpc>
                          <a:spcPct val="100000"/>
                        </a:lnSpc>
                        <a:spcBef>
                          <a:spcPct val="20000"/>
                        </a:spcBef>
                        <a:spcAft>
                          <a:spcPct val="0"/>
                        </a:spcAft>
                        <a:buClrTx/>
                        <a:buSzTx/>
                        <a:buFontTx/>
                        <a:buNone/>
                        <a:tabLst/>
                      </a:pPr>
                      <a:endParaRPr kumimoji="0" lang="th-TH" altLang="th-TH" sz="1000" b="0" i="0" u="none" strike="noStrike" cap="none" normalizeH="0" baseline="0" dirty="0" smtClean="0">
                        <a:ln>
                          <a:noFill/>
                        </a:ln>
                        <a:solidFill>
                          <a:schemeClr val="tx1"/>
                        </a:solidFill>
                        <a:effectLst/>
                        <a:latin typeface="Arial" panose="020B0604020202020204" pitchFamily="34" charset="0"/>
                        <a:cs typeface="Angsana New" panose="02020603050405020304" pitchFamily="18" charset="-34"/>
                      </a:endParaRPr>
                    </a:p>
                  </a:txBody>
                  <a:tcPr marL="87079" marR="87079" marT="43539" marB="4353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2" name="Picture 38" descr="6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8337" y="197456"/>
            <a:ext cx="754440" cy="109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7003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637</TotalTime>
  <Words>1030</Words>
  <Application>Microsoft Office PowerPoint</Application>
  <PresentationFormat>Custom</PresentationFormat>
  <Paragraphs>172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Student</cp:lastModifiedBy>
  <cp:revision>39</cp:revision>
  <dcterms:created xsi:type="dcterms:W3CDTF">2015-01-09T05:03:30Z</dcterms:created>
  <dcterms:modified xsi:type="dcterms:W3CDTF">2015-05-13T04:15:19Z</dcterms:modified>
</cp:coreProperties>
</file>