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4" r:id="rId3"/>
    <p:sldId id="272" r:id="rId4"/>
    <p:sldId id="273" r:id="rId5"/>
    <p:sldId id="259" r:id="rId6"/>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7" d="100"/>
          <a:sy n="117" d="100"/>
        </p:scale>
        <p:origin x="-35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13/05/58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13/05/58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13/05/58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13/05/58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13/05/58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13/05/58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13/05/58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4" name="Text Box 6"/>
          <p:cNvSpPr txBox="1">
            <a:spLocks noChangeArrowheads="1"/>
          </p:cNvSpPr>
          <p:nvPr/>
        </p:nvSpPr>
        <p:spPr bwMode="auto">
          <a:xfrm>
            <a:off x="6890406" y="5611407"/>
            <a:ext cx="4596190" cy="678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en-US" altLang="en-US" sz="1524">
                <a:latin typeface="Calibri" panose="020F0502020204030204" pitchFamily="34" charset="0"/>
              </a:rPr>
              <a:t>Self-access materials</a:t>
            </a:r>
            <a:endParaRPr lang="en-US" altLang="en-US" sz="1524" b="1">
              <a:latin typeface="Calibri" panose="020F0502020204030204" pitchFamily="34" charset="0"/>
            </a:endParaRPr>
          </a:p>
          <a:p>
            <a:pPr algn="r">
              <a:spcBef>
                <a:spcPct val="50000"/>
              </a:spcBef>
            </a:pPr>
            <a:r>
              <a:rPr lang="en-US" altLang="en-US" sz="1524">
                <a:latin typeface="Calibri" panose="020F0502020204030204" pitchFamily="34" charset="0"/>
              </a:rPr>
              <a:t>By Self-access Learning Centre, KMUTT</a:t>
            </a:r>
            <a:endParaRPr lang="th-TH" altLang="en-US" sz="1524">
              <a:latin typeface="Calibri" panose="020F0502020204030204" pitchFamily="34" charset="0"/>
            </a:endParaRPr>
          </a:p>
        </p:txBody>
      </p:sp>
      <p:sp>
        <p:nvSpPr>
          <p:cNvPr id="467975" name="Text Box 7"/>
          <p:cNvSpPr txBox="1">
            <a:spLocks noChangeArrowheads="1"/>
          </p:cNvSpPr>
          <p:nvPr/>
        </p:nvSpPr>
        <p:spPr bwMode="auto">
          <a:xfrm>
            <a:off x="8636655" y="6433883"/>
            <a:ext cx="3223381" cy="24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en-US" sz="952">
                <a:latin typeface="Calibri" panose="020F0502020204030204" pitchFamily="34" charset="0"/>
              </a:rPr>
              <a:t>Copyright © 2011 Self-access Learning Centre, KMUTT </a:t>
            </a:r>
            <a:endParaRPr lang="th-TH" altLang="en-US" sz="952">
              <a:latin typeface="Calibri" panose="020F0502020204030204" pitchFamily="34" charset="0"/>
            </a:endParaRPr>
          </a:p>
        </p:txBody>
      </p:sp>
      <p:sp>
        <p:nvSpPr>
          <p:cNvPr id="467978" name="Text Box 10"/>
          <p:cNvSpPr txBox="1">
            <a:spLocks noChangeArrowheads="1"/>
          </p:cNvSpPr>
          <p:nvPr/>
        </p:nvSpPr>
        <p:spPr bwMode="auto">
          <a:xfrm>
            <a:off x="6465204" y="809597"/>
            <a:ext cx="5726795" cy="652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spcBef>
                <a:spcPct val="50000"/>
              </a:spcBef>
            </a:pPr>
            <a:r>
              <a:rPr lang="en-US" altLang="th-TH" sz="3600" b="1" dirty="0">
                <a:latin typeface="Calibri" panose="020F0502020204030204" pitchFamily="34" charset="0"/>
                <a:cs typeface="Cordia New" panose="020B0304020202020204" pitchFamily="34" charset="-34"/>
              </a:rPr>
              <a:t>Reading articles</a:t>
            </a:r>
            <a:endParaRPr lang="th-TH" altLang="th-TH" sz="3600" dirty="0">
              <a:latin typeface="Calibri" panose="020F0502020204030204" pitchFamily="34" charset="0"/>
            </a:endParaRPr>
          </a:p>
        </p:txBody>
      </p:sp>
      <p:pic>
        <p:nvPicPr>
          <p:cNvPr id="467979" name="Picture 11"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61703" y="2182407"/>
            <a:ext cx="1791608" cy="260652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647776"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7032918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090084" y="4344053"/>
            <a:ext cx="184731"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endParaRPr lang="th-TH" altLang="th-TH" sz="2667"/>
          </a:p>
        </p:txBody>
      </p:sp>
      <p:sp>
        <p:nvSpPr>
          <p:cNvPr id="4101" name="Text Box 73"/>
          <p:cNvSpPr txBox="1">
            <a:spLocks noChangeArrowheads="1"/>
          </p:cNvSpPr>
          <p:nvPr/>
        </p:nvSpPr>
        <p:spPr bwMode="auto">
          <a:xfrm>
            <a:off x="1665815" y="1015253"/>
            <a:ext cx="2880178" cy="36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71" tIns="48986" rIns="97971" bIns="48986">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en-US" altLang="th-TH" sz="1714" b="1" dirty="0">
                <a:latin typeface="Calibri" panose="020F0502020204030204" pitchFamily="34" charset="0"/>
                <a:cs typeface="Cordia New" panose="020B0304020202020204" pitchFamily="34" charset="-34"/>
              </a:rPr>
              <a:t>Reading articles</a:t>
            </a:r>
            <a:endParaRPr lang="th-TH" altLang="th-TH" sz="1714" dirty="0">
              <a:latin typeface="Calibri" panose="020F0502020204030204" pitchFamily="34" charset="0"/>
            </a:endParaRPr>
          </a:p>
        </p:txBody>
      </p:sp>
      <p:sp>
        <p:nvSpPr>
          <p:cNvPr id="4102" name="Text Box 118"/>
          <p:cNvSpPr txBox="1">
            <a:spLocks noChangeArrowheads="1"/>
          </p:cNvSpPr>
          <p:nvPr/>
        </p:nvSpPr>
        <p:spPr bwMode="auto">
          <a:xfrm>
            <a:off x="1665815" y="330358"/>
            <a:ext cx="3085797" cy="626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71" tIns="48986" rIns="97971" bIns="48986">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r" eaLnBrk="1" hangingPunct="1">
              <a:spcBef>
                <a:spcPct val="0"/>
              </a:spcBef>
              <a:buFontTx/>
              <a:buNone/>
            </a:pPr>
            <a:r>
              <a:rPr lang="en-US" altLang="th-TH" sz="1143" i="1">
                <a:latin typeface="Calibri" panose="020F0502020204030204" pitchFamily="34" charset="0"/>
                <a:cs typeface="Cordia New" panose="020B0304020202020204" pitchFamily="34" charset="-34"/>
              </a:rPr>
              <a:t>Do you want to improve your </a:t>
            </a:r>
          </a:p>
          <a:p>
            <a:pPr algn="r" eaLnBrk="1" hangingPunct="1">
              <a:spcBef>
                <a:spcPct val="0"/>
              </a:spcBef>
              <a:buFontTx/>
              <a:buNone/>
            </a:pPr>
            <a:r>
              <a:rPr lang="en-US" altLang="th-TH" sz="1143" i="1">
                <a:latin typeface="Calibri" panose="020F0502020204030204" pitchFamily="34" charset="0"/>
                <a:cs typeface="Cordia New" panose="020B0304020202020204" pitchFamily="34" charset="-34"/>
              </a:rPr>
              <a:t>reading skill? Try this reading strategy.</a:t>
            </a:r>
          </a:p>
          <a:p>
            <a:pPr algn="r" eaLnBrk="1" hangingPunct="1">
              <a:spcBef>
                <a:spcPct val="0"/>
              </a:spcBef>
              <a:buFontTx/>
              <a:buNone/>
            </a:pPr>
            <a:r>
              <a:rPr lang="en-US" altLang="th-TH" sz="1143" i="1">
                <a:latin typeface="Calibri" panose="020F0502020204030204" pitchFamily="34" charset="0"/>
                <a:cs typeface="Cordia New" panose="020B0304020202020204" pitchFamily="34" charset="-34"/>
              </a:rPr>
              <a:t> No.8! </a:t>
            </a:r>
            <a:endParaRPr lang="th-TH" altLang="th-TH" sz="1143">
              <a:solidFill>
                <a:schemeClr val="tx2"/>
              </a:solidFill>
              <a:latin typeface="Calibri" panose="020F0502020204030204" pitchFamily="34" charset="0"/>
              <a:cs typeface="Cordia New" panose="020B0304020202020204" pitchFamily="34" charset="-34"/>
            </a:endParaRPr>
          </a:p>
        </p:txBody>
      </p:sp>
      <p:sp>
        <p:nvSpPr>
          <p:cNvPr id="4103" name="Rectangle 119"/>
          <p:cNvSpPr>
            <a:spLocks noChangeArrowheads="1"/>
          </p:cNvSpPr>
          <p:nvPr/>
        </p:nvSpPr>
        <p:spPr bwMode="auto">
          <a:xfrm>
            <a:off x="568172" y="1543645"/>
            <a:ext cx="2812143" cy="378584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marL="304800" indent="-3048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62000" indent="-3048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219200" indent="-3048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76400" indent="-3048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133600" indent="-3048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90800" indent="-3048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3048000" indent="-3048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505200" indent="-3048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962400" indent="-3048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 There are two major types of articles: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academic and general ones. You can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choose a topic of your interest and enjoy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reading as well as gaining new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knowledge. Examples of topic are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health, environment, tourism, arts,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culture, music, entertainment.</a:t>
            </a:r>
          </a:p>
          <a:p>
            <a:pPr eaLnBrk="1" hangingPunct="1">
              <a:spcBef>
                <a:spcPct val="0"/>
              </a:spcBef>
              <a:buFontTx/>
              <a:buNone/>
            </a:pPr>
            <a:endParaRPr lang="en-US" altLang="th-TH" sz="1143" dirty="0">
              <a:latin typeface="Calibri" panose="020F0502020204030204" pitchFamily="34" charset="0"/>
              <a:cs typeface="Cordia New" panose="020B0304020202020204" pitchFamily="34" charset="-34"/>
            </a:endParaRP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 Reading an article is convenient in that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there are plenty of sources you can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access including newspapers, journals,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magazines or websites.</a:t>
            </a:r>
          </a:p>
          <a:p>
            <a:pPr eaLnBrk="1" hangingPunct="1">
              <a:spcBef>
                <a:spcPct val="0"/>
              </a:spcBef>
              <a:buFontTx/>
              <a:buNone/>
            </a:pPr>
            <a:endParaRPr lang="en-US" altLang="th-TH" sz="1143" dirty="0">
              <a:latin typeface="Calibri" panose="020F0502020204030204" pitchFamily="34" charset="0"/>
              <a:cs typeface="Cordia New" panose="020B0304020202020204" pitchFamily="34" charset="-34"/>
            </a:endParaRP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 You may </a:t>
            </a:r>
            <a:r>
              <a:rPr lang="en-US" altLang="th-TH" sz="1143" dirty="0" err="1">
                <a:latin typeface="Calibri" panose="020F0502020204030204" pitchFamily="34" charset="0"/>
                <a:cs typeface="Cordia New" panose="020B0304020202020204" pitchFamily="34" charset="-34"/>
              </a:rPr>
              <a:t>practise</a:t>
            </a:r>
            <a:r>
              <a:rPr lang="en-US" altLang="th-TH" sz="1143" dirty="0">
                <a:latin typeface="Calibri" panose="020F0502020204030204" pitchFamily="34" charset="0"/>
                <a:cs typeface="Cordia New" panose="020B0304020202020204" pitchFamily="34" charset="-34"/>
              </a:rPr>
              <a:t> reading articles by:</a:t>
            </a:r>
          </a:p>
          <a:p>
            <a:pPr eaLnBrk="1" hangingPunct="1">
              <a:spcBef>
                <a:spcPct val="0"/>
              </a:spcBef>
              <a:buFontTx/>
              <a:buAutoNum type="arabicParenBoth"/>
            </a:pPr>
            <a:r>
              <a:rPr lang="en-US" altLang="th-TH" sz="1143" dirty="0">
                <a:latin typeface="Calibri" panose="020F0502020204030204" pitchFamily="34" charset="0"/>
                <a:cs typeface="Cordia New" panose="020B0304020202020204" pitchFamily="34" charset="-34"/>
              </a:rPr>
              <a:t>summarizing the purpose of the writing e.g. to provide facts, to persuade, to analyze an event or situation, or to give suggestions</a:t>
            </a:r>
          </a:p>
          <a:p>
            <a:pPr eaLnBrk="1" hangingPunct="1">
              <a:spcBef>
                <a:spcPct val="0"/>
              </a:spcBef>
              <a:buFontTx/>
              <a:buAutoNum type="arabicParenBoth"/>
            </a:pPr>
            <a:r>
              <a:rPr lang="en-US" altLang="th-TH" sz="1143" dirty="0">
                <a:latin typeface="Calibri" panose="020F0502020204030204" pitchFamily="34" charset="0"/>
                <a:cs typeface="Cordia New" panose="020B0304020202020204" pitchFamily="34" charset="-34"/>
              </a:rPr>
              <a:t>Trying to get the main idea introduced by the writer</a:t>
            </a:r>
          </a:p>
          <a:p>
            <a:pPr eaLnBrk="1" hangingPunct="1">
              <a:spcBef>
                <a:spcPct val="0"/>
              </a:spcBef>
              <a:buFontTx/>
              <a:buAutoNum type="arabicParenBoth"/>
            </a:pPr>
            <a:r>
              <a:rPr lang="en-US" altLang="th-TH" sz="1143" dirty="0">
                <a:latin typeface="Calibri" panose="020F0502020204030204" pitchFamily="34" charset="0"/>
                <a:cs typeface="Cordia New" panose="020B0304020202020204" pitchFamily="34" charset="-34"/>
              </a:rPr>
              <a:t>Trying to get important details.</a:t>
            </a:r>
          </a:p>
        </p:txBody>
      </p:sp>
      <p:sp>
        <p:nvSpPr>
          <p:cNvPr id="4104" name="Rectangle 120"/>
          <p:cNvSpPr>
            <a:spLocks noChangeArrowheads="1"/>
          </p:cNvSpPr>
          <p:nvPr/>
        </p:nvSpPr>
        <p:spPr bwMode="auto">
          <a:xfrm>
            <a:off x="3516387" y="1701657"/>
            <a:ext cx="1513416" cy="4868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pPr>
            <a:r>
              <a:rPr lang="en-US" altLang="th-TH" sz="952">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บทความแบ่งเป็นประเภทหลักๆ ได้แก่  บทความวิชาการ   บทความทั่วไป </a:t>
            </a:r>
            <a:br>
              <a:rPr lang="th-TH" altLang="th-TH" sz="952">
                <a:latin typeface="Cordia New" panose="020B0304020202020204" pitchFamily="34" charset="-34"/>
                <a:cs typeface="Cordia New" panose="020B0304020202020204" pitchFamily="34" charset="-34"/>
              </a:rPr>
            </a:br>
            <a:r>
              <a:rPr lang="th-TH" altLang="th-TH" sz="952">
                <a:latin typeface="Cordia New" panose="020B0304020202020204" pitchFamily="34" charset="-34"/>
                <a:cs typeface="Cordia New" panose="020B0304020202020204" pitchFamily="34" charset="-34"/>
              </a:rPr>
              <a:t>คุณสามารถเลือกอ่านบทความตามหัวข้อที่คุณสนใจ </a:t>
            </a:r>
            <a:r>
              <a:rPr lang="th-TH" altLang="th-TH" sz="952">
                <a:solidFill>
                  <a:schemeClr val="tx2"/>
                </a:solidFill>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ได้ความรู้และความบันเทิงไปพร้อมๆกัน</a:t>
            </a:r>
            <a:r>
              <a:rPr lang="th-TH" altLang="th-TH" sz="1524">
                <a:solidFill>
                  <a:schemeClr val="tx2"/>
                </a:solidFill>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 ตัวอย่างหัวข้อได้แก่ด้านสุขภาพ สิ่งแวดล้อม  การท่องเที่ยว ศิลปะ  วัฒนธรรม   ดนตรี   บันเทิง  เป็นต้น </a:t>
            </a:r>
          </a:p>
          <a:p>
            <a:pPr eaLnBrk="1" hangingPunct="1">
              <a:spcBef>
                <a:spcPct val="0"/>
              </a:spcBef>
              <a:buFontTx/>
              <a:buNone/>
            </a:pPr>
            <a:endParaRPr lang="th-TH" altLang="th-TH" sz="952">
              <a:latin typeface="Cordia New" panose="020B0304020202020204" pitchFamily="34" charset="-34"/>
              <a:cs typeface="Cordia New" panose="020B0304020202020204" pitchFamily="34" charset="-34"/>
            </a:endParaRPr>
          </a:p>
          <a:p>
            <a:pPr eaLnBrk="1" hangingPunct="1">
              <a:spcBef>
                <a:spcPct val="0"/>
              </a:spcBef>
            </a:pPr>
            <a:r>
              <a:rPr lang="th-TH" altLang="th-TH" sz="952">
                <a:latin typeface="Cordia New" panose="020B0304020202020204" pitchFamily="34" charset="-34"/>
                <a:cs typeface="Cordia New" panose="020B0304020202020204" pitchFamily="34" charset="-34"/>
              </a:rPr>
              <a:t> การอ่านบทความสะดวกตรงที่มีแหล่งให้เลือกมากมาย ไม่ว่าจะเป็น หนังสือพิมพ์ วารสาร นิตยสาร หรือเว็บไซต์ต่างๆ</a:t>
            </a:r>
          </a:p>
          <a:p>
            <a:pPr eaLnBrk="1" hangingPunct="1">
              <a:spcBef>
                <a:spcPct val="0"/>
              </a:spcBef>
              <a:buFontTx/>
              <a:buNone/>
            </a:pPr>
            <a:endParaRPr lang="th-TH" altLang="th-TH" sz="952">
              <a:latin typeface="Cordia New" panose="020B0304020202020204" pitchFamily="34" charset="-34"/>
              <a:cs typeface="Cordia New" panose="020B0304020202020204" pitchFamily="34" charset="-34"/>
            </a:endParaRPr>
          </a:p>
          <a:p>
            <a:pPr eaLnBrk="1" hangingPunct="1">
              <a:spcBef>
                <a:spcPct val="0"/>
              </a:spcBef>
            </a:pPr>
            <a:r>
              <a:rPr lang="th-TH" altLang="th-TH" sz="952">
                <a:latin typeface="Cordia New" panose="020B0304020202020204" pitchFamily="34" charset="-34"/>
                <a:cs typeface="Cordia New" panose="020B0304020202020204" pitchFamily="34" charset="-34"/>
              </a:rPr>
              <a:t> คุณอาจฝึกอ่านบทความโดย</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     </a:t>
            </a:r>
            <a:r>
              <a:rPr lang="en-US" altLang="th-TH" sz="952">
                <a:latin typeface="Cordia New" panose="020B0304020202020204" pitchFamily="34" charset="-34"/>
                <a:cs typeface="Cordia New" panose="020B0304020202020204" pitchFamily="34" charset="-34"/>
              </a:rPr>
              <a:t>(1) </a:t>
            </a:r>
            <a:r>
              <a:rPr lang="th-TH" altLang="th-TH" sz="952">
                <a:latin typeface="Cordia New" panose="020B0304020202020204" pitchFamily="34" charset="-34"/>
                <a:cs typeface="Cordia New" panose="020B0304020202020204" pitchFamily="34" charset="-34"/>
              </a:rPr>
              <a:t>ฝึกสรุปวัตถุประสงค์ที่ผู้เขียนเขียนบทความ เช่น เพื่อให้ข้อมูลที่เป็นจริง เพื่อชักจูงให้ผู้อ่านคล้อยตาม  เพื่อวิเคราะห์เหตุการณ์หรือสถานการณ์  หรือเพื่อแสดงความคิดเห็น เป็นต้น </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     </a:t>
            </a:r>
            <a:r>
              <a:rPr lang="en-US" altLang="th-TH" sz="952">
                <a:latin typeface="Cordia New" panose="020B0304020202020204" pitchFamily="34" charset="-34"/>
                <a:cs typeface="Cordia New" panose="020B0304020202020204" pitchFamily="34" charset="-34"/>
              </a:rPr>
              <a:t>(2) </a:t>
            </a:r>
            <a:r>
              <a:rPr lang="th-TH" altLang="th-TH" sz="952">
                <a:latin typeface="Cordia New" panose="020B0304020202020204" pitchFamily="34" charset="-34"/>
                <a:cs typeface="Cordia New" panose="020B0304020202020204" pitchFamily="34" charset="-34"/>
              </a:rPr>
              <a:t>ฝึกอ่านเพื่อจับใจความสำคัญที่ผู้เขียนนำเสนอ</a:t>
            </a:r>
          </a:p>
          <a:p>
            <a:pPr eaLnBrk="1" hangingPunct="1">
              <a:spcBef>
                <a:spcPct val="0"/>
              </a:spcBef>
              <a:buFontTx/>
              <a:buNone/>
            </a:pPr>
            <a:r>
              <a:rPr lang="th-TH" altLang="th-TH" sz="952">
                <a:latin typeface="Cordia New" panose="020B0304020202020204" pitchFamily="34" charset="-34"/>
                <a:cs typeface="Cordia New" panose="020B0304020202020204" pitchFamily="34" charset="-34"/>
              </a:rPr>
              <a:t>     </a:t>
            </a:r>
            <a:r>
              <a:rPr lang="en-US" altLang="th-TH" sz="952">
                <a:latin typeface="Cordia New" panose="020B0304020202020204" pitchFamily="34" charset="-34"/>
                <a:cs typeface="Cordia New" panose="020B0304020202020204" pitchFamily="34" charset="-34"/>
              </a:rPr>
              <a:t>(3) </a:t>
            </a:r>
            <a:r>
              <a:rPr lang="th-TH" altLang="th-TH" sz="952">
                <a:latin typeface="Cordia New" panose="020B0304020202020204" pitchFamily="34" charset="-34"/>
                <a:cs typeface="Cordia New" panose="020B0304020202020204" pitchFamily="34" charset="-34"/>
              </a:rPr>
              <a:t>ฝึกอ่านเพื่อเก็บรายละเอียดสำคัญ</a:t>
            </a:r>
          </a:p>
          <a:p>
            <a:pPr eaLnBrk="1" hangingPunct="1">
              <a:spcBef>
                <a:spcPct val="0"/>
              </a:spcBef>
              <a:buFontTx/>
              <a:buNone/>
            </a:pPr>
            <a:endParaRPr lang="th-TH" altLang="th-TH" sz="952">
              <a:latin typeface="Cordia New" panose="020B0304020202020204" pitchFamily="34" charset="-34"/>
              <a:cs typeface="Cordia New" panose="020B0304020202020204" pitchFamily="34" charset="-34"/>
            </a:endParaRPr>
          </a:p>
          <a:p>
            <a:pPr eaLnBrk="1" hangingPunct="1">
              <a:spcBef>
                <a:spcPct val="0"/>
              </a:spcBef>
              <a:buFontTx/>
              <a:buNone/>
            </a:pPr>
            <a:endParaRPr lang="th-TH" altLang="th-TH" sz="952">
              <a:latin typeface="Cordia New" panose="020B0304020202020204" pitchFamily="34" charset="-34"/>
              <a:cs typeface="Cordia New" panose="020B0304020202020204" pitchFamily="34" charset="-34"/>
            </a:endParaRPr>
          </a:p>
          <a:p>
            <a:pPr eaLnBrk="1" hangingPunct="1">
              <a:spcBef>
                <a:spcPct val="0"/>
              </a:spcBef>
            </a:pPr>
            <a:r>
              <a:rPr lang="th-TH" altLang="th-TH" sz="952">
                <a:latin typeface="Cordia New" panose="020B0304020202020204" pitchFamily="34" charset="-34"/>
                <a:cs typeface="Cordia New" panose="020B0304020202020204" pitchFamily="34" charset="-34"/>
              </a:rPr>
              <a:t> เนื่องจากความรู้พื้นฐานเกี่ยวกับเรื่องที่อ่านมีผลอย่างมากกับการอ่านเพื่อ</a:t>
            </a:r>
            <a:br>
              <a:rPr lang="th-TH" altLang="th-TH" sz="952">
                <a:latin typeface="Cordia New" panose="020B0304020202020204" pitchFamily="34" charset="-34"/>
                <a:cs typeface="Cordia New" panose="020B0304020202020204" pitchFamily="34" charset="-34"/>
              </a:rPr>
            </a:br>
            <a:r>
              <a:rPr lang="th-TH" altLang="th-TH" sz="952">
                <a:latin typeface="Cordia New" panose="020B0304020202020204" pitchFamily="34" charset="-34"/>
                <a:cs typeface="Cordia New" panose="020B0304020202020204" pitchFamily="34" charset="-34"/>
              </a:rPr>
              <a:t>ทำความเข้าใจ คุณอาจเริ่มจากเรื่องที่คุณสนใจและมีพื้นฐานอยู่ แต่ถ้าอ่านหลากหลายด้านคุณก็จะได้ความรู้กว้างขวางรวมทั้งศัพท์เฉพาะด้านเพิ่มขึ้นอีกด้วย</a:t>
            </a:r>
            <a:endParaRPr lang="en-US" altLang="th-TH" sz="952">
              <a:solidFill>
                <a:schemeClr val="tx2"/>
              </a:solidFill>
              <a:latin typeface="Cordia New" panose="020B0304020202020204" pitchFamily="34" charset="-34"/>
              <a:cs typeface="Cordia New" panose="020B0304020202020204" pitchFamily="34" charset="-34"/>
            </a:endParaRPr>
          </a:p>
        </p:txBody>
      </p:sp>
      <p:sp>
        <p:nvSpPr>
          <p:cNvPr id="4105" name="Rectangle 194"/>
          <p:cNvSpPr>
            <a:spLocks noChangeArrowheads="1"/>
          </p:cNvSpPr>
          <p:nvPr/>
        </p:nvSpPr>
        <p:spPr bwMode="auto">
          <a:xfrm>
            <a:off x="568172" y="5410065"/>
            <a:ext cx="2812143" cy="1323504"/>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143">
                <a:latin typeface="Calibri" panose="020F0502020204030204" pitchFamily="34" charset="0"/>
                <a:cs typeface="Cordia New" panose="020B0304020202020204" pitchFamily="34" charset="-34"/>
              </a:rPr>
              <a:t>Since reading background has a strong effect on reading for understanding, you should start your reading with an interesting topic. However, when you vary your reading topic your will widen your knowledge and also learn more technical vocabulary.</a:t>
            </a:r>
          </a:p>
        </p:txBody>
      </p:sp>
      <p:pic>
        <p:nvPicPr>
          <p:cNvPr id="4117" name="Picture 23" descr="6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5755" y="55193"/>
            <a:ext cx="801310" cy="1165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6299199" y="0"/>
            <a:ext cx="5892799"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0"/>
            <a:ext cx="62992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6" name="Action Button: Forward or Next 15">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pic>
        <p:nvPicPr>
          <p:cNvPr id="17" name="Picture 20" descr="5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71738" y="205620"/>
            <a:ext cx="710595" cy="1165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47"/>
          <p:cNvSpPr>
            <a:spLocks noChangeArrowheads="1"/>
          </p:cNvSpPr>
          <p:nvPr/>
        </p:nvSpPr>
        <p:spPr bwMode="auto">
          <a:xfrm>
            <a:off x="9966119" y="1508882"/>
            <a:ext cx="1782535" cy="4487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04800" indent="-304800"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62000" indent="-30480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219200" indent="-3048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76400" indent="-3048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133600" indent="-3048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908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30480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5052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9624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th-TH" altLang="th-TH" sz="952" b="1" dirty="0">
                <a:latin typeface="Cordia New" panose="020B0304020202020204" pitchFamily="34" charset="-34"/>
                <a:cs typeface="Cordia New" panose="020B0304020202020204" pitchFamily="34" charset="-34"/>
              </a:rPr>
              <a:t>การใช้แผ่นบันทึกการเรียนรู้นี้</a:t>
            </a:r>
            <a:endParaRPr lang="en-US" altLang="th-TH" sz="952" b="1" dirty="0">
              <a:latin typeface="Cordia New" panose="020B0304020202020204" pitchFamily="34" charset="-34"/>
              <a:cs typeface="Cordia New" panose="020B0304020202020204" pitchFamily="34" charset="-34"/>
            </a:endParaRPr>
          </a:p>
          <a:p>
            <a:pPr eaLnBrk="1" hangingPunct="1">
              <a:spcBef>
                <a:spcPct val="0"/>
              </a:spcBef>
              <a:buFontTx/>
              <a:buNone/>
            </a:pPr>
            <a:endParaRPr lang="th-TH" altLang="th-TH" sz="952" dirty="0">
              <a:latin typeface="Cordia New" panose="020B0304020202020204" pitchFamily="34" charset="-34"/>
              <a:cs typeface="Cordia New" panose="020B0304020202020204" pitchFamily="34" charset="-34"/>
            </a:endParaRPr>
          </a:p>
          <a:p>
            <a:pPr eaLnBrk="1" hangingPunct="1">
              <a:spcBef>
                <a:spcPct val="0"/>
              </a:spcBef>
              <a:buFontTx/>
              <a:buNone/>
            </a:pPr>
            <a:r>
              <a:rPr lang="th-TH" altLang="th-TH" sz="952" b="1" u="sng" dirty="0">
                <a:latin typeface="Cordia New" panose="020B0304020202020204" pitchFamily="34" charset="-34"/>
                <a:cs typeface="Cordia New" panose="020B0304020202020204" pitchFamily="34" charset="-34"/>
              </a:rPr>
              <a:t>ขั้นตอนที่ </a:t>
            </a:r>
            <a:r>
              <a:rPr lang="en-US" altLang="th-TH" sz="952" b="1" u="sng" dirty="0">
                <a:latin typeface="Cordia New" panose="020B0304020202020204" pitchFamily="34" charset="-34"/>
                <a:cs typeface="Cordia New" panose="020B0304020202020204" pitchFamily="34" charset="-34"/>
              </a:rPr>
              <a:t>1</a:t>
            </a:r>
            <a:r>
              <a:rPr lang="en-US" altLang="th-TH" sz="952" dirty="0">
                <a:solidFill>
                  <a:schemeClr val="tx2"/>
                </a:solidFill>
                <a:latin typeface="Cordia New" panose="020B0304020202020204" pitchFamily="34" charset="-34"/>
                <a:cs typeface="Cordia New" panose="020B0304020202020204" pitchFamily="34" charset="-34"/>
              </a:rPr>
              <a:t> </a:t>
            </a:r>
            <a:r>
              <a:rPr lang="th-TH" altLang="th-TH" sz="952" dirty="0">
                <a:latin typeface="Cordia New" panose="020B0304020202020204" pitchFamily="34" charset="-34"/>
                <a:cs typeface="Cordia New" panose="020B0304020202020204" pitchFamily="34" charset="-34"/>
              </a:rPr>
              <a:t>เลือกบทความที่คุณสนใจเรียนรู้จาก</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แหล่งที่คุณสะดวกมา </a:t>
            </a:r>
            <a:r>
              <a:rPr lang="en-US" altLang="th-TH" sz="952" dirty="0">
                <a:latin typeface="Cordia New" panose="020B0304020202020204" pitchFamily="34" charset="-34"/>
                <a:cs typeface="Cordia New" panose="020B0304020202020204" pitchFamily="34" charset="-34"/>
              </a:rPr>
              <a:t>1 </a:t>
            </a:r>
            <a:r>
              <a:rPr lang="th-TH" altLang="th-TH" sz="952" dirty="0">
                <a:latin typeface="Cordia New" panose="020B0304020202020204" pitchFamily="34" charset="-34"/>
                <a:cs typeface="Cordia New" panose="020B0304020202020204" pitchFamily="34" charset="-34"/>
              </a:rPr>
              <a:t>ชิ้น เทคนิคในการ</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ประหยัดเวลาคือ อ่านเฉพาะส่วนนำหรือย่อหน้า</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แรกของบทความก่อน เพื่อดูว่าเรื่องน่าสนใจและ</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ระดับภาษาเหมาะกับคุณ</a:t>
            </a:r>
          </a:p>
          <a:p>
            <a:pPr eaLnBrk="1" hangingPunct="1">
              <a:spcBef>
                <a:spcPct val="0"/>
              </a:spcBef>
              <a:buFontTx/>
              <a:buNone/>
            </a:pPr>
            <a:r>
              <a:rPr lang="th-TH" altLang="th-TH" sz="952" b="1" u="sng" dirty="0">
                <a:latin typeface="Cordia New" panose="020B0304020202020204" pitchFamily="34" charset="-34"/>
                <a:cs typeface="Cordia New" panose="020B0304020202020204" pitchFamily="34" charset="-34"/>
              </a:rPr>
              <a:t>ขั้นตอนที่ 2</a:t>
            </a:r>
            <a:r>
              <a:rPr lang="en-US" altLang="th-TH" sz="952" dirty="0">
                <a:solidFill>
                  <a:schemeClr val="tx2"/>
                </a:solidFill>
                <a:latin typeface="Cordia New" panose="020B0304020202020204" pitchFamily="34" charset="-34"/>
                <a:cs typeface="Cordia New" panose="020B0304020202020204" pitchFamily="34" charset="-34"/>
              </a:rPr>
              <a:t> </a:t>
            </a:r>
            <a:r>
              <a:rPr lang="th-TH" altLang="th-TH" sz="952" dirty="0">
                <a:latin typeface="Cordia New" panose="020B0304020202020204" pitchFamily="34" charset="-34"/>
                <a:cs typeface="Cordia New" panose="020B0304020202020204" pitchFamily="34" charset="-34"/>
              </a:rPr>
              <a:t>เตรียมพจนานุกรมไว้หลายๆเล่ม ถ้า</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เป็นไปได้ควรใช้พจนานุกรมภาษาอังกฤษ</a:t>
            </a:r>
            <a:r>
              <a:rPr lang="en-US" altLang="th-TH" sz="952" dirty="0">
                <a:latin typeface="Cordia New" panose="020B0304020202020204" pitchFamily="34" charset="-34"/>
                <a:cs typeface="Cordia New" panose="020B0304020202020204" pitchFamily="34" charset="-34"/>
              </a:rPr>
              <a:t>-</a:t>
            </a:r>
            <a:r>
              <a:rPr lang="th-TH" altLang="th-TH" sz="952" dirty="0">
                <a:latin typeface="Cordia New" panose="020B0304020202020204" pitchFamily="34" charset="-34"/>
                <a:cs typeface="Cordia New" panose="020B0304020202020204" pitchFamily="34" charset="-34"/>
              </a:rPr>
              <a:t>อังกฤษ </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ถ้าคุณสะดวกอาจค้นคว้าจากพจนานุกรม</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ออนไลน์ก็ได้</a:t>
            </a:r>
          </a:p>
          <a:p>
            <a:pPr eaLnBrk="1" hangingPunct="1">
              <a:spcBef>
                <a:spcPct val="0"/>
              </a:spcBef>
              <a:buFontTx/>
              <a:buNone/>
            </a:pPr>
            <a:r>
              <a:rPr lang="th-TH" altLang="th-TH" sz="952" b="1" u="sng" dirty="0">
                <a:latin typeface="Cordia New" panose="020B0304020202020204" pitchFamily="34" charset="-34"/>
                <a:cs typeface="Cordia New" panose="020B0304020202020204" pitchFamily="34" charset="-34"/>
              </a:rPr>
              <a:t>ขั้นตอนที่ 3</a:t>
            </a:r>
            <a:r>
              <a:rPr lang="en-US" altLang="th-TH" sz="952" dirty="0">
                <a:solidFill>
                  <a:schemeClr val="tx2"/>
                </a:solidFill>
                <a:latin typeface="Cordia New" panose="020B0304020202020204" pitchFamily="34" charset="-34"/>
                <a:cs typeface="Cordia New" panose="020B0304020202020204" pitchFamily="34" charset="-34"/>
              </a:rPr>
              <a:t> </a:t>
            </a:r>
            <a:r>
              <a:rPr lang="th-TH" altLang="th-TH" sz="952" dirty="0">
                <a:latin typeface="Cordia New" panose="020B0304020202020204" pitchFamily="34" charset="-34"/>
                <a:cs typeface="Cordia New" panose="020B0304020202020204" pitchFamily="34" charset="-34"/>
              </a:rPr>
              <a:t>อ่านบทความทั้งเรื่องสัก </a:t>
            </a:r>
            <a:r>
              <a:rPr lang="en-US" altLang="th-TH" sz="952" dirty="0">
                <a:latin typeface="Cordia New" panose="020B0304020202020204" pitchFamily="34" charset="-34"/>
                <a:cs typeface="Cordia New" panose="020B0304020202020204" pitchFamily="34" charset="-34"/>
              </a:rPr>
              <a:t>1 </a:t>
            </a:r>
            <a:r>
              <a:rPr lang="th-TH" altLang="th-TH" sz="952" dirty="0">
                <a:latin typeface="Cordia New" panose="020B0304020202020204" pitchFamily="34" charset="-34"/>
                <a:cs typeface="Cordia New" panose="020B0304020202020204" pitchFamily="34" charset="-34"/>
              </a:rPr>
              <a:t>รอบ เพื่อ</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ทำความเข้าใจ ระหว่างการอ่านคุณอาจทำ</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เครื่องหมาย ขีดเส้นใต้ข้อความสำคัญหรือศัพท์</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สำนวนทีน่าสนใจศึกษาเพิ่มเติม และอาจเขียน</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สรุปใจความสำคัญแทรกไว้เป็นระยะเพื่อ</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ประหยัดเวลาเมื่อกลับมาอ่านครั้งที่ 2 และ 3 </a:t>
            </a:r>
          </a:p>
          <a:p>
            <a:pPr eaLnBrk="1" hangingPunct="1">
              <a:spcBef>
                <a:spcPct val="0"/>
              </a:spcBef>
              <a:buFontTx/>
              <a:buNone/>
            </a:pPr>
            <a:r>
              <a:rPr lang="th-TH" altLang="th-TH" sz="952" b="1" u="sng" dirty="0">
                <a:latin typeface="Cordia New" panose="020B0304020202020204" pitchFamily="34" charset="-34"/>
                <a:cs typeface="Cordia New" panose="020B0304020202020204" pitchFamily="34" charset="-34"/>
              </a:rPr>
              <a:t>ขั้นตอนที่ 4</a:t>
            </a:r>
            <a:r>
              <a:rPr lang="en-US" altLang="th-TH" sz="952" dirty="0">
                <a:solidFill>
                  <a:schemeClr val="tx2"/>
                </a:solidFill>
                <a:latin typeface="Cordia New" panose="020B0304020202020204" pitchFamily="34" charset="-34"/>
                <a:cs typeface="Cordia New" panose="020B0304020202020204" pitchFamily="34" charset="-34"/>
              </a:rPr>
              <a:t> </a:t>
            </a:r>
            <a:r>
              <a:rPr lang="th-TH" altLang="th-TH" sz="952" dirty="0">
                <a:latin typeface="Cordia New" panose="020B0304020202020204" pitchFamily="34" charset="-34"/>
                <a:cs typeface="Cordia New" panose="020B0304020202020204" pitchFamily="34" charset="-34"/>
              </a:rPr>
              <a:t>อ่านซ้ำอีก </a:t>
            </a:r>
            <a:r>
              <a:rPr lang="en-US" altLang="th-TH" sz="952" dirty="0">
                <a:latin typeface="Cordia New" panose="020B0304020202020204" pitchFamily="34" charset="-34"/>
                <a:cs typeface="Cordia New" panose="020B0304020202020204" pitchFamily="34" charset="-34"/>
              </a:rPr>
              <a:t>1 – 2 </a:t>
            </a:r>
            <a:r>
              <a:rPr lang="th-TH" altLang="th-TH" sz="952" dirty="0">
                <a:latin typeface="Cordia New" panose="020B0304020202020204" pitchFamily="34" charset="-34"/>
                <a:cs typeface="Cordia New" panose="020B0304020202020204" pitchFamily="34" charset="-34"/>
              </a:rPr>
              <a:t>รอบ เฉพาะส่วนที่</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สำคัญหรือไม่เข้าใจก่อนกรอกแผ่นบันทึกการ</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เรียนรู้ ในช่วงนี้ให้จดคำศัพท์ สำนวนทีน่าสนใจลง</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ในแผ่นบันทึกการเรียนรู้ และทำการศึกษาเพิ่มเติม</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โดยใช้พจนานุกรม</a:t>
            </a:r>
          </a:p>
          <a:p>
            <a:pPr eaLnBrk="1" hangingPunct="1">
              <a:spcBef>
                <a:spcPct val="0"/>
              </a:spcBef>
              <a:buFontTx/>
              <a:buNone/>
            </a:pPr>
            <a:endParaRPr lang="th-TH" altLang="th-TH" sz="952" b="1" u="sng" dirty="0">
              <a:solidFill>
                <a:schemeClr val="tx2"/>
              </a:solidFill>
              <a:latin typeface="Cordia New" panose="020B0304020202020204" pitchFamily="34" charset="-34"/>
              <a:cs typeface="Cordia New" panose="020B0304020202020204" pitchFamily="34" charset="-34"/>
            </a:endParaRPr>
          </a:p>
          <a:p>
            <a:pPr algn="thaiDist" eaLnBrk="1" hangingPunct="1">
              <a:spcBef>
                <a:spcPct val="0"/>
              </a:spcBef>
              <a:buFontTx/>
              <a:buNone/>
            </a:pPr>
            <a:r>
              <a:rPr lang="th-TH" altLang="th-TH" sz="952" b="1" u="sng" dirty="0">
                <a:solidFill>
                  <a:schemeClr val="tx2"/>
                </a:solidFill>
                <a:latin typeface="Cordia New" panose="020B0304020202020204" pitchFamily="34" charset="-34"/>
                <a:cs typeface="Cordia New" panose="020B0304020202020204" pitchFamily="34" charset="-34"/>
              </a:rPr>
              <a:t>ข้อเสนอแนะเพิ่มเติม</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สิ่งที่อาจจะเป็นปัญหาสำหรับคุณคือ</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ระดับความยากของภาษา แม้จะเป็นบทความ</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ประเภทเดียวกัน แต่ระดับภาษาก็จะมีความ</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ยากง่ายต่างกัน คุณจึงควรให้เวลากับการเลือก</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อ่านบทความที่เหมาะกับระดับความสามารถของ</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คุณโดยเลือกสื่อจากหลายๆแหล่ง</a:t>
            </a:r>
          </a:p>
        </p:txBody>
      </p:sp>
      <p:sp>
        <p:nvSpPr>
          <p:cNvPr id="19" name="Rectangle 37"/>
          <p:cNvSpPr>
            <a:spLocks noChangeArrowheads="1"/>
          </p:cNvSpPr>
          <p:nvPr/>
        </p:nvSpPr>
        <p:spPr bwMode="auto">
          <a:xfrm>
            <a:off x="6948357" y="248867"/>
            <a:ext cx="2880178" cy="574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533400" indent="-5334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333" b="1" dirty="0">
                <a:latin typeface="Calibri" panose="020F0502020204030204" pitchFamily="34" charset="0"/>
                <a:cs typeface="Cordia New" panose="020B0304020202020204" pitchFamily="34" charset="-34"/>
              </a:rPr>
              <a:t>How to use this learning record </a:t>
            </a:r>
          </a:p>
          <a:p>
            <a:pPr eaLnBrk="1" hangingPunct="1">
              <a:spcBef>
                <a:spcPct val="0"/>
              </a:spcBef>
              <a:buFontTx/>
              <a:buNone/>
            </a:pPr>
            <a:endParaRPr lang="en-US" altLang="th-TH" sz="1143" b="1" dirty="0">
              <a:latin typeface="Calibri" panose="020F0502020204030204" pitchFamily="34" charset="0"/>
              <a:cs typeface="Cordia New" panose="020B0304020202020204" pitchFamily="34" charset="-34"/>
            </a:endParaRP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1</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Choose an article you might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enjoy reading from any source. A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technique to save time is to read only the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introduction to check your interest and</a:t>
            </a:r>
          </a:p>
          <a:p>
            <a:pPr eaLnBrk="1" hangingPunct="1">
              <a:spcBef>
                <a:spcPct val="0"/>
              </a:spcBef>
              <a:buFontTx/>
              <a:buNone/>
            </a:pPr>
            <a:r>
              <a:rPr lang="en-US" altLang="th-TH" sz="1143" dirty="0" err="1">
                <a:latin typeface="Calibri" panose="020F0502020204030204" pitchFamily="34" charset="0"/>
                <a:cs typeface="Cordia New" panose="020B0304020202020204" pitchFamily="34" charset="-34"/>
              </a:rPr>
              <a:t>ake</a:t>
            </a:r>
            <a:r>
              <a:rPr lang="en-US" altLang="th-TH" sz="1143" dirty="0">
                <a:latin typeface="Calibri" panose="020F0502020204030204" pitchFamily="34" charset="0"/>
                <a:cs typeface="Cordia New" panose="020B0304020202020204" pitchFamily="34" charset="-34"/>
              </a:rPr>
              <a:t> sure the language level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that suit you.</a:t>
            </a: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2</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Prepare some dictionaries, if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possible English-English and standard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ones. You may also work with online</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dictionaries.</a:t>
            </a: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3</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Read the article once to get </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its gist. While reading you may highlight </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key information, vocabulary or </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expressions you want to focus attention </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on. You may also make short notes on </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important parts. This is to save time for </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the second or third reading.</a:t>
            </a:r>
            <a:endParaRPr lang="en-US" altLang="th-TH" sz="1143" dirty="0">
              <a:latin typeface="Calibri" panose="020F0502020204030204" pitchFamily="34" charset="0"/>
              <a:cs typeface="Cordia New" panose="020B0304020202020204" pitchFamily="34" charset="-34"/>
            </a:endParaRP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4</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Reread it once or twice, only</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the important parts or the parts that are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not clear to you, before completing your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learning record. Also note down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interesting vocabulary or phrases in your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learning record and do further study from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dictionaries.</a:t>
            </a:r>
          </a:p>
          <a:p>
            <a:pPr algn="ctr" eaLnBrk="1" hangingPunct="1">
              <a:spcBef>
                <a:spcPct val="0"/>
              </a:spcBef>
              <a:buFontTx/>
              <a:buNone/>
            </a:pPr>
            <a:endParaRPr lang="en-US" altLang="th-TH" sz="1143" dirty="0">
              <a:latin typeface="Calibri" panose="020F0502020204030204" pitchFamily="34" charset="0"/>
              <a:cs typeface="Cordia New" panose="020B0304020202020204" pitchFamily="34" charset="-34"/>
            </a:endParaRPr>
          </a:p>
          <a:p>
            <a:pPr eaLnBrk="1" hangingPunct="1">
              <a:spcBef>
                <a:spcPct val="0"/>
              </a:spcBef>
              <a:buFontTx/>
              <a:buNone/>
            </a:pPr>
            <a:r>
              <a:rPr lang="en-US" altLang="th-TH" sz="952" b="1" u="sng" dirty="0">
                <a:latin typeface="Calibri" panose="020F0502020204030204" pitchFamily="34" charset="0"/>
                <a:cs typeface="Cordia New" panose="020B0304020202020204" pitchFamily="34" charset="-34"/>
              </a:rPr>
              <a:t>Further suggestions</a:t>
            </a:r>
            <a:r>
              <a:rPr lang="en-US" altLang="th-TH" sz="952" b="1" dirty="0">
                <a:latin typeface="Calibri" panose="020F0502020204030204" pitchFamily="34" charset="0"/>
                <a:cs typeface="Cordia New" panose="020B0304020202020204" pitchFamily="34" charset="-34"/>
              </a:rPr>
              <a:t>:</a:t>
            </a:r>
            <a:r>
              <a:rPr lang="en-US" altLang="th-TH" sz="952" dirty="0">
                <a:latin typeface="Calibri" panose="020F0502020204030204" pitchFamily="34" charset="0"/>
                <a:cs typeface="Cordia New" panose="020B0304020202020204" pitchFamily="34" charset="-34"/>
              </a:rPr>
              <a:t>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What may cause you a problem is the level of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language may not suit you. Articles with the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same topic can differ in the complexity of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language used. Thus you should devote time to</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choose the right articles  from different sources.</a:t>
            </a:r>
          </a:p>
        </p:txBody>
      </p:sp>
    </p:spTree>
    <p:extLst>
      <p:ext uri="{BB962C8B-B14F-4D97-AF65-F5344CB8AC3E}">
        <p14:creationId xmlns:p14="http://schemas.microsoft.com/office/powerpoint/2010/main" val="22577330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4" name="Picture 3" descr="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446" y="2074639"/>
            <a:ext cx="1515878" cy="184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3"/>
          <p:cNvSpPr>
            <a:spLocks noChangeArrowheads="1"/>
          </p:cNvSpPr>
          <p:nvPr/>
        </p:nvSpPr>
        <p:spPr bwMode="auto">
          <a:xfrm>
            <a:off x="2354761" y="2821672"/>
            <a:ext cx="1944687" cy="646331"/>
          </a:xfrm>
          <a:prstGeom prst="rect">
            <a:avLst/>
          </a:prstGeom>
          <a:noFill/>
          <a:ln w="19050">
            <a:solidFill>
              <a:srgbClr val="990033"/>
            </a:solidFill>
            <a:prstDash val="sysDot"/>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en-US" sz="1200">
                <a:latin typeface="Calibri" panose="020F0502020204030204" pitchFamily="34" charset="0"/>
                <a:cs typeface="Cordia New" panose="020B0304020202020204" pitchFamily="34" charset="-34"/>
              </a:rPr>
              <a:t>See an example of how to use our learning record on the next page.</a:t>
            </a:r>
            <a:endParaRPr lang="th-TH" altLang="en-US" sz="1200">
              <a:latin typeface="Calibri" panose="020F0502020204030204" pitchFamily="34" charset="0"/>
              <a:cs typeface="Cordia New" panose="020B0304020202020204" pitchFamily="34" charset="-34"/>
            </a:endParaRPr>
          </a:p>
        </p:txBody>
      </p:sp>
      <p:sp>
        <p:nvSpPr>
          <p:cNvPr id="7" name="Action Button: Forward or Next 6">
            <a:hlinkClick r:id="" action="ppaction://hlinkshowjump?jump=nextslide" highlightClick="1"/>
          </p:cNvPr>
          <p:cNvSpPr/>
          <p:nvPr/>
        </p:nvSpPr>
        <p:spPr>
          <a:xfrm>
            <a:off x="11340439" y="6251115"/>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Text Box 51"/>
          <p:cNvSpPr txBox="1">
            <a:spLocks noChangeArrowheads="1"/>
          </p:cNvSpPr>
          <p:nvPr/>
        </p:nvSpPr>
        <p:spPr bwMode="auto">
          <a:xfrm>
            <a:off x="7733422" y="463920"/>
            <a:ext cx="2468941" cy="362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65" tIns="48982" rIns="97965" bIns="48982">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50000"/>
              </a:spcBef>
              <a:buFontTx/>
              <a:buNone/>
            </a:pPr>
            <a:r>
              <a:rPr lang="en-US" altLang="th-TH" sz="1714" b="1" dirty="0">
                <a:latin typeface="Cordia New" panose="020B0304020202020204" pitchFamily="34" charset="-34"/>
                <a:cs typeface="Cordia New" panose="020B0304020202020204" pitchFamily="34" charset="-34"/>
              </a:rPr>
              <a:t>Example</a:t>
            </a:r>
            <a:r>
              <a:rPr lang="en-US" altLang="th-TH" sz="1714" dirty="0">
                <a:latin typeface="Cordia New" panose="020B0304020202020204" pitchFamily="34" charset="-34"/>
                <a:cs typeface="Cordia New" panose="020B0304020202020204" pitchFamily="34" charset="-34"/>
              </a:rPr>
              <a:t>     </a:t>
            </a:r>
            <a:r>
              <a:rPr lang="th-TH" altLang="th-TH" sz="1524" dirty="0">
                <a:latin typeface="Cordia New" panose="020B0304020202020204" pitchFamily="34" charset="-34"/>
                <a:cs typeface="Cordia New" panose="020B0304020202020204" pitchFamily="34" charset="-34"/>
              </a:rPr>
              <a:t>ตัวอย่างการกรอกแผ่นบันทึก</a:t>
            </a:r>
          </a:p>
        </p:txBody>
      </p:sp>
      <p:pic>
        <p:nvPicPr>
          <p:cNvPr id="14" name="Picture 11" descr="4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07983" y="120719"/>
            <a:ext cx="618369" cy="890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5" name="Group 23"/>
          <p:cNvGraphicFramePr>
            <a:graphicFrameLocks noGrp="1"/>
          </p:cNvGraphicFramePr>
          <p:nvPr>
            <p:extLst>
              <p:ext uri="{D42A27DB-BD31-4B8C-83A1-F6EECF244321}">
                <p14:modId xmlns:p14="http://schemas.microsoft.com/office/powerpoint/2010/main" val="3113199117"/>
              </p:ext>
            </p:extLst>
          </p:nvPr>
        </p:nvGraphicFramePr>
        <p:xfrm>
          <a:off x="7183089" y="1218361"/>
          <a:ext cx="4389060" cy="4987540"/>
        </p:xfrm>
        <a:graphic>
          <a:graphicData uri="http://schemas.openxmlformats.org/drawingml/2006/table">
            <a:tbl>
              <a:tblPr/>
              <a:tblGrid>
                <a:gridCol w="2768298"/>
                <a:gridCol w="1620762"/>
              </a:tblGrid>
              <a:tr h="480850">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dirty="0" smtClean="0">
                          <a:ln>
                            <a:noFill/>
                          </a:ln>
                          <a:solidFill>
                            <a:schemeClr val="tx1"/>
                          </a:solidFill>
                          <a:effectLst/>
                          <a:latin typeface="Arial" panose="020B0604020202020204" pitchFamily="34" charset="0"/>
                          <a:ea typeface="SimSun" panose="02010600030101010101" pitchFamily="2" charset="-122"/>
                          <a:cs typeface="Tahoma" panose="020B0604030504040204" pitchFamily="34" charset="0"/>
                        </a:rPr>
                        <a:t>Details of the article</a:t>
                      </a: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dirty="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rPr>
                        <a:t>รายละเอียดของบทความ</a:t>
                      </a:r>
                    </a:p>
                  </a:txBody>
                  <a:tcPr marL="87079" marR="87079" marT="43545" marB="4354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20000"/>
                        </a:spcBef>
                        <a:spcAft>
                          <a:spcPct val="0"/>
                        </a:spcAft>
                        <a:buClrTx/>
                        <a:buSzTx/>
                        <a:buFontTx/>
                        <a:buNone/>
                        <a:tabLst/>
                      </a:pPr>
                      <a:r>
                        <a:rPr kumimoji="0" lang="en-US"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Vocabulary</a:t>
                      </a:r>
                      <a:endParaRPr kumimoji="0" lang="th-TH" altLang="th-TH" sz="11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คำศัพท์</a:t>
                      </a:r>
                    </a:p>
                  </a:txBody>
                  <a:tcPr marL="87079" marR="87079" marT="43545" marB="4354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51627">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Source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ที่มา</a:t>
                      </a: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rPr>
                        <a:t>www.___.com</a:t>
                      </a:r>
                      <a:endParaRPr kumimoji="0" lang="th-TH"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Topic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หัวข้อ</a:t>
                      </a: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Maggot medicine gains popularity</a:t>
                      </a:r>
                      <a:r>
                        <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Category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ประเภทบทความ</a:t>
                      </a: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Medical research</a:t>
                      </a: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Purpose of the article </a:t>
                      </a:r>
                      <a:r>
                        <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วัตถุประสงค์ของบทความ</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rPr>
                        <a:t>Tells about the medical advancement of using maggots to treat diseases. (</a:t>
                      </a: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maggot therapy</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 การรักษาโรคด้วยหนอน</a:t>
                      </a: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a:t>
                      </a:r>
                      <a:endParaRPr kumimoji="0" lang="th-TH"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Main ideas </a:t>
                      </a:r>
                      <a:r>
                        <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ความคิดหลักๆที่บทความนำเสนอ</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Maggot therapy is</a:t>
                      </a:r>
                      <a:r>
                        <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currently one of the most effective means of treating wounds that are infected by the superbug methicillin-resistant Staphylococcus aureus (MRSA), which can cause life-threatening illness in hospital patients. </a:t>
                      </a: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Interesting details  </a:t>
                      </a:r>
                      <a:r>
                        <a:rPr kumimoji="0" lang="th-TH"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rPr>
                        <a:t>รายละเอียดที่น่าสนใจ</a:t>
                      </a: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Char char="•"/>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Maggot therapy is good for ulcer treatment.</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txBody>
                  <a:tcPr marL="87079" marR="87079" marT="43545" marB="4354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Noun: </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u</a:t>
                      </a:r>
                      <a:r>
                        <a:rPr kumimoji="0" lang="th-TH" altLang="th-TH" sz="1000" b="0" i="0" u="none" strike="noStrike" cap="none" normalizeH="0" baseline="0" dirty="0" err="1" smtClean="0">
                          <a:ln>
                            <a:noFill/>
                          </a:ln>
                          <a:solidFill>
                            <a:schemeClr val="tx1"/>
                          </a:solidFill>
                          <a:effectLst/>
                          <a:latin typeface="Arial" panose="020B0604020202020204" pitchFamily="34" charset="0"/>
                          <a:cs typeface="Angsana New" panose="02020603050405020304" pitchFamily="18" charset="-34"/>
                        </a:rPr>
                        <a:t>lcer</a:t>
                      </a: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1"/>
                          </a:solidFill>
                          <a:effectLst/>
                          <a:latin typeface="Arial" panose="020B0604020202020204" pitchFamily="34" charset="0"/>
                          <a:cs typeface="Angsana New" panose="02020603050405020304" pitchFamily="18" charset="-34"/>
                        </a:rPr>
                        <a:t>treatment</a:t>
                      </a: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b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b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การรักษาแผลเปื่อย</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infection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การติดเชื้อ</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th-TH"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rPr>
                        <a:t> </a:t>
                      </a:r>
                      <a:r>
                        <a:rPr kumimoji="0" lang="th-TH" altLang="th-TH" sz="1000" b="0" i="0" u="none" strike="noStrike" cap="none" normalizeH="0" baseline="0" dirty="0" err="1" smtClean="0">
                          <a:ln>
                            <a:noFill/>
                          </a:ln>
                          <a:solidFill>
                            <a:schemeClr val="tx1"/>
                          </a:solidFill>
                          <a:effectLst/>
                          <a:latin typeface="Arial" panose="020B0604020202020204" pitchFamily="34" charset="0"/>
                          <a:cs typeface="Angsana New" panose="02020603050405020304" pitchFamily="18" charset="-34"/>
                        </a:rPr>
                        <a:t>trial</a:t>
                      </a: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1"/>
                          </a:solidFill>
                          <a:effectLst/>
                          <a:latin typeface="Arial" panose="020B0604020202020204" pitchFamily="34" charset="0"/>
                          <a:cs typeface="Angsana New" panose="02020603050405020304" pitchFamily="18" charset="-34"/>
                        </a:rPr>
                        <a:t>sites</a:t>
                      </a: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สถานที่ทดลอง</a:t>
                      </a: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Verb: </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1"/>
                          </a:solidFill>
                          <a:effectLst/>
                          <a:latin typeface="Arial" panose="020B0604020202020204" pitchFamily="34" charset="0"/>
                          <a:cs typeface="Angsana New" panose="02020603050405020304" pitchFamily="18" charset="-34"/>
                        </a:rPr>
                        <a:t>chomp</a:t>
                      </a: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เคี้ยวเสียงดัง</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hesitate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รีรอ</a:t>
                      </a: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Adjective: </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1"/>
                          </a:solidFill>
                          <a:effectLst/>
                          <a:latin typeface="Arial" panose="020B0604020202020204" pitchFamily="34" charset="0"/>
                          <a:cs typeface="Angsana New" panose="02020603050405020304" pitchFamily="18" charset="-34"/>
                        </a:rPr>
                        <a:t>user</a:t>
                      </a: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err="1" smtClean="0">
                          <a:ln>
                            <a:noFill/>
                          </a:ln>
                          <a:solidFill>
                            <a:schemeClr val="tx1"/>
                          </a:solidFill>
                          <a:effectLst/>
                          <a:latin typeface="Arial" panose="020B0604020202020204" pitchFamily="34" charset="0"/>
                          <a:cs typeface="Angsana New" panose="02020603050405020304" pitchFamily="18" charset="-34"/>
                        </a:rPr>
                        <a:t>friendly</a:t>
                      </a: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เป็นมิตร</a:t>
                      </a: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Adverb:</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Phrases:</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becoming the treatment </a:t>
                      </a:r>
                      <a:b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b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by choice</a:t>
                      </a: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p>
                    <a:p>
                      <a:pPr marL="0" marR="0" lvl="0" indent="0" algn="l"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   กลายเป็นทางเลือกในการรักษา</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maggots at work </a:t>
                      </a: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r>
                      <a:b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b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หนอนขณะที่กำลังทำงาน</a:t>
                      </a:r>
                    </a:p>
                  </a:txBody>
                  <a:tcPr marL="87079" marR="87079" marT="43545" marB="4354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6653669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3886" y="1502149"/>
            <a:ext cx="3267075" cy="2724150"/>
          </a:xfrm>
          <a:prstGeom prst="rect">
            <a:avLst/>
          </a:prstGeom>
        </p:spPr>
      </p:pic>
      <p:sp>
        <p:nvSpPr>
          <p:cNvPr id="11" name="Text Box 14"/>
          <p:cNvSpPr txBox="1">
            <a:spLocks noChangeArrowheads="1"/>
          </p:cNvSpPr>
          <p:nvPr/>
        </p:nvSpPr>
        <p:spPr bwMode="auto">
          <a:xfrm>
            <a:off x="1530904" y="613830"/>
            <a:ext cx="3085797" cy="36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71" tIns="48986" rIns="97971" bIns="48986">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en-US" altLang="th-TH" sz="1714" b="1">
                <a:latin typeface="Calibri" panose="020F0502020204030204" pitchFamily="34" charset="0"/>
                <a:cs typeface="Cordia New" panose="020B0304020202020204" pitchFamily="34" charset="-34"/>
              </a:rPr>
              <a:t>Reading articles</a:t>
            </a:r>
            <a:endParaRPr lang="th-TH" altLang="th-TH" sz="1714" b="1">
              <a:latin typeface="Calibri" panose="020F0502020204030204" pitchFamily="34" charset="0"/>
              <a:cs typeface="Cordia New" panose="020B0304020202020204" pitchFamily="34" charset="-34"/>
            </a:endParaRPr>
          </a:p>
        </p:txBody>
      </p:sp>
      <p:graphicFrame>
        <p:nvGraphicFramePr>
          <p:cNvPr id="12" name="Group 30"/>
          <p:cNvGraphicFramePr>
            <a:graphicFrameLocks noGrp="1"/>
          </p:cNvGraphicFramePr>
          <p:nvPr>
            <p:extLst>
              <p:ext uri="{D42A27DB-BD31-4B8C-83A1-F6EECF244321}">
                <p14:modId xmlns:p14="http://schemas.microsoft.com/office/powerpoint/2010/main" val="3727151757"/>
              </p:ext>
            </p:extLst>
          </p:nvPr>
        </p:nvGraphicFramePr>
        <p:xfrm>
          <a:off x="638880" y="1437819"/>
          <a:ext cx="4389059" cy="5143500"/>
        </p:xfrm>
        <a:graphic>
          <a:graphicData uri="http://schemas.openxmlformats.org/drawingml/2006/table">
            <a:tbl>
              <a:tblPr/>
              <a:tblGrid>
                <a:gridCol w="2766786"/>
                <a:gridCol w="1622273"/>
              </a:tblGrid>
              <a:tr h="458108">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dirty="0" smtClean="0">
                          <a:ln>
                            <a:noFill/>
                          </a:ln>
                          <a:solidFill>
                            <a:schemeClr val="tx1"/>
                          </a:solidFill>
                          <a:effectLst/>
                          <a:latin typeface="Arial" panose="020B0604020202020204" pitchFamily="34" charset="0"/>
                          <a:ea typeface="SimSun" panose="02010600030101010101" pitchFamily="2" charset="-122"/>
                          <a:cs typeface="Tahoma" panose="020B0604030504040204" pitchFamily="34" charset="0"/>
                        </a:rPr>
                        <a:t>Details of the article</a:t>
                      </a: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dirty="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rPr>
                        <a:t>รายละเอียดของบทความ</a:t>
                      </a:r>
                      <a:endParaRPr kumimoji="0" lang="en-US" altLang="zh-CN" sz="1000" b="0" i="0" u="none" strike="noStrike" cap="none" normalizeH="0" baseline="0" dirty="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endParaRPr>
                    </a:p>
                  </a:txBody>
                  <a:tcPr marL="87079" marR="87079" marT="43539" marB="4353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20000"/>
                        </a:spcBef>
                        <a:spcAft>
                          <a:spcPct val="0"/>
                        </a:spcAft>
                        <a:buClrTx/>
                        <a:buSzTx/>
                        <a:buFontTx/>
                        <a:buNone/>
                        <a:tabLst/>
                      </a:pPr>
                      <a:r>
                        <a:rPr kumimoji="0" lang="en-US" altLang="th-TH" sz="11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Vocabulary</a:t>
                      </a:r>
                      <a:endParaRPr kumimoji="0" lang="th-TH" altLang="th-TH" sz="11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คำศัพท์</a:t>
                      </a:r>
                    </a:p>
                  </a:txBody>
                  <a:tcPr marL="87079" marR="87079" marT="43539" marB="4353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85392">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Source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ที่มา</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Topic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หัวข้อ</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Purpose of the article </a:t>
                      </a: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วัตถุประสงค์ของบทความ</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Main ideas </a:t>
                      </a: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ความคิดหลักๆที่บทความนำเสนอ</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Interesting details  </a:t>
                      </a:r>
                      <a:r>
                        <a:rPr kumimoji="0" lang="th-TH" altLang="th-TH" sz="1000" b="0" i="0" u="none" strike="noStrike" cap="none" normalizeH="0" baseline="0" dirty="0" smtClean="0">
                          <a:ln>
                            <a:noFill/>
                          </a:ln>
                          <a:solidFill>
                            <a:schemeClr val="tx1"/>
                          </a:solidFill>
                          <a:effectLst/>
                          <a:latin typeface="Arial" panose="020B0604020202020204" pitchFamily="34" charset="0"/>
                          <a:cs typeface="Cordia New" panose="020B0304020202020204" pitchFamily="34" charset="-34"/>
                        </a:rPr>
                        <a:t>รายละเอียดที่น่าสนใจ</a:t>
                      </a: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txBody>
                  <a:tcPr marL="87079" marR="87079" marT="43539" marB="4353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Noun: </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Verb: </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Adjective: </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Adverb:</a:t>
                      </a: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Phrases:</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txBody>
                  <a:tcPr marL="87079" marR="87079" marT="43539" marB="4353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3" name="Picture 24" descr="6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4237" y="202592"/>
            <a:ext cx="754440" cy="1097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70032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9" name="Rectangle 8"/>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637</TotalTime>
  <Words>833</Words>
  <Application>Microsoft Office PowerPoint</Application>
  <PresentationFormat>Custom</PresentationFormat>
  <Paragraphs>197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Student</cp:lastModifiedBy>
  <cp:revision>40</cp:revision>
  <dcterms:created xsi:type="dcterms:W3CDTF">2015-01-09T05:03:30Z</dcterms:created>
  <dcterms:modified xsi:type="dcterms:W3CDTF">2015-05-13T04:12:40Z</dcterms:modified>
</cp:coreProperties>
</file>