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4" r:id="rId3"/>
    <p:sldId id="272" r:id="rId4"/>
    <p:sldId id="273" r:id="rId5"/>
    <p:sldId id="259" r:id="rId6"/>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7" d="100"/>
          <a:sy n="117" d="100"/>
        </p:scale>
        <p:origin x="-354"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th-T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13/05/58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712929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13/05/58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946769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13/05/58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263045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13/05/58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63270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th-T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13/05/58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99119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Date Placeholder 4"/>
          <p:cNvSpPr>
            <a:spLocks noGrp="1"/>
          </p:cNvSpPr>
          <p:nvPr>
            <p:ph type="dt" sz="half" idx="10"/>
          </p:nvPr>
        </p:nvSpPr>
        <p:spPr/>
        <p:txBody>
          <a:bodyPr/>
          <a:lstStyle/>
          <a:p>
            <a:fld id="{5384EB05-FF51-41A1-A459-8DEEADF2D49F}" type="datetimeFigureOut">
              <a:rPr lang="th-TH" smtClean="0"/>
              <a:t>13/05/58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036618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th-T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Date Placeholder 6"/>
          <p:cNvSpPr>
            <a:spLocks noGrp="1"/>
          </p:cNvSpPr>
          <p:nvPr>
            <p:ph type="dt" sz="half" idx="10"/>
          </p:nvPr>
        </p:nvSpPr>
        <p:spPr/>
        <p:txBody>
          <a:bodyPr/>
          <a:lstStyle/>
          <a:p>
            <a:fld id="{5384EB05-FF51-41A1-A459-8DEEADF2D49F}" type="datetimeFigureOut">
              <a:rPr lang="th-TH" smtClean="0"/>
              <a:t>13/05/58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48824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Date Placeholder 2"/>
          <p:cNvSpPr>
            <a:spLocks noGrp="1"/>
          </p:cNvSpPr>
          <p:nvPr>
            <p:ph type="dt" sz="half" idx="10"/>
          </p:nvPr>
        </p:nvSpPr>
        <p:spPr/>
        <p:txBody>
          <a:bodyPr/>
          <a:lstStyle/>
          <a:p>
            <a:fld id="{5384EB05-FF51-41A1-A459-8DEEADF2D49F}" type="datetimeFigureOut">
              <a:rPr lang="th-TH" smtClean="0"/>
              <a:t>13/05/58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507391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13/05/58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45460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13/05/58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189717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13/05/58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401889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th-T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13/05/58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3653713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974" name="Text Box 6"/>
          <p:cNvSpPr txBox="1">
            <a:spLocks noChangeArrowheads="1"/>
          </p:cNvSpPr>
          <p:nvPr/>
        </p:nvSpPr>
        <p:spPr bwMode="auto">
          <a:xfrm>
            <a:off x="6890406" y="5611407"/>
            <a:ext cx="4596190" cy="678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7971" tIns="48986" rIns="97971" bIns="48986">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r">
              <a:spcBef>
                <a:spcPct val="50000"/>
              </a:spcBef>
            </a:pPr>
            <a:r>
              <a:rPr lang="en-US" altLang="en-US" sz="1524">
                <a:latin typeface="Calibri" panose="020F0502020204030204" pitchFamily="34" charset="0"/>
              </a:rPr>
              <a:t>Self-access materials</a:t>
            </a:r>
            <a:endParaRPr lang="en-US" altLang="en-US" sz="1524" b="1">
              <a:latin typeface="Calibri" panose="020F0502020204030204" pitchFamily="34" charset="0"/>
            </a:endParaRPr>
          </a:p>
          <a:p>
            <a:pPr algn="r">
              <a:spcBef>
                <a:spcPct val="50000"/>
              </a:spcBef>
            </a:pPr>
            <a:r>
              <a:rPr lang="en-US" altLang="en-US" sz="1524">
                <a:latin typeface="Calibri" panose="020F0502020204030204" pitchFamily="34" charset="0"/>
              </a:rPr>
              <a:t>By Self-access Learning Centre, KMUTT</a:t>
            </a:r>
            <a:endParaRPr lang="th-TH" altLang="en-US" sz="1524">
              <a:latin typeface="Calibri" panose="020F0502020204030204" pitchFamily="34" charset="0"/>
            </a:endParaRPr>
          </a:p>
        </p:txBody>
      </p:sp>
      <p:sp>
        <p:nvSpPr>
          <p:cNvPr id="467975" name="Text Box 7"/>
          <p:cNvSpPr txBox="1">
            <a:spLocks noChangeArrowheads="1"/>
          </p:cNvSpPr>
          <p:nvPr/>
        </p:nvSpPr>
        <p:spPr bwMode="auto">
          <a:xfrm>
            <a:off x="8636655" y="6433883"/>
            <a:ext cx="3223381" cy="24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7971" tIns="48986" rIns="97971" bIns="48986">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en-US" sz="952">
                <a:latin typeface="Calibri" panose="020F0502020204030204" pitchFamily="34" charset="0"/>
              </a:rPr>
              <a:t>Copyright © 2011 Self-access Learning Centre, KMUTT </a:t>
            </a:r>
            <a:endParaRPr lang="th-TH" altLang="en-US" sz="952">
              <a:latin typeface="Calibri" panose="020F0502020204030204" pitchFamily="34" charset="0"/>
            </a:endParaRPr>
          </a:p>
        </p:txBody>
      </p:sp>
      <p:sp>
        <p:nvSpPr>
          <p:cNvPr id="467978" name="Text Box 10"/>
          <p:cNvSpPr txBox="1">
            <a:spLocks noChangeArrowheads="1"/>
          </p:cNvSpPr>
          <p:nvPr/>
        </p:nvSpPr>
        <p:spPr bwMode="auto">
          <a:xfrm>
            <a:off x="7053086" y="780938"/>
            <a:ext cx="4594678" cy="6529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7971" tIns="48986" rIns="97971" bIns="48986">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spcBef>
                <a:spcPct val="50000"/>
              </a:spcBef>
            </a:pPr>
            <a:r>
              <a:rPr lang="en-US" altLang="th-TH" sz="3600" b="1" dirty="0">
                <a:latin typeface="Calibri" panose="020F0502020204030204" pitchFamily="34" charset="0"/>
              </a:rPr>
              <a:t>Reading news</a:t>
            </a:r>
            <a:endParaRPr lang="th-TH" altLang="th-TH" sz="3600" dirty="0">
              <a:latin typeface="Calibri" panose="020F0502020204030204" pitchFamily="34" charset="0"/>
            </a:endParaRPr>
          </a:p>
        </p:txBody>
      </p:sp>
      <p:pic>
        <p:nvPicPr>
          <p:cNvPr id="467979" name="Picture 11"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61703" y="2182407"/>
            <a:ext cx="1791608" cy="2606524"/>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5647776"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39403136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1090084" y="4344053"/>
            <a:ext cx="184731"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endParaRPr lang="th-TH" altLang="th-TH" sz="2667"/>
          </a:p>
        </p:txBody>
      </p:sp>
      <p:sp>
        <p:nvSpPr>
          <p:cNvPr id="4100" name="Text Box 73"/>
          <p:cNvSpPr txBox="1">
            <a:spLocks noChangeArrowheads="1"/>
          </p:cNvSpPr>
          <p:nvPr/>
        </p:nvSpPr>
        <p:spPr bwMode="auto">
          <a:xfrm>
            <a:off x="1816402" y="1224001"/>
            <a:ext cx="2812143" cy="362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971" tIns="48986" rIns="97971" bIns="48986">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en-US" altLang="th-TH" sz="1714" b="1" dirty="0">
                <a:latin typeface="Calibri" panose="020F0502020204030204" pitchFamily="34" charset="0"/>
              </a:rPr>
              <a:t>Reading news</a:t>
            </a:r>
            <a:endParaRPr lang="th-TH" altLang="th-TH" sz="1714" dirty="0">
              <a:latin typeface="Calibri" panose="020F0502020204030204" pitchFamily="34" charset="0"/>
            </a:endParaRPr>
          </a:p>
        </p:txBody>
      </p:sp>
      <p:sp>
        <p:nvSpPr>
          <p:cNvPr id="4101" name="Text Box 118"/>
          <p:cNvSpPr txBox="1">
            <a:spLocks noChangeArrowheads="1"/>
          </p:cNvSpPr>
          <p:nvPr/>
        </p:nvSpPr>
        <p:spPr bwMode="auto">
          <a:xfrm>
            <a:off x="1953986" y="539106"/>
            <a:ext cx="3085797" cy="626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971" tIns="48986" rIns="97971" bIns="48986">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r" eaLnBrk="1" hangingPunct="1">
              <a:spcBef>
                <a:spcPct val="0"/>
              </a:spcBef>
              <a:buFontTx/>
              <a:buNone/>
            </a:pPr>
            <a:r>
              <a:rPr lang="en-US" altLang="th-TH" sz="1143" i="1">
                <a:latin typeface="Calibri" panose="020F0502020204030204" pitchFamily="34" charset="0"/>
                <a:cs typeface="Cordia New" panose="020B0304020202020204" pitchFamily="34" charset="-34"/>
              </a:rPr>
              <a:t>Do you want to improve your </a:t>
            </a:r>
          </a:p>
          <a:p>
            <a:pPr algn="r" eaLnBrk="1" hangingPunct="1">
              <a:spcBef>
                <a:spcPct val="0"/>
              </a:spcBef>
              <a:buFontTx/>
              <a:buNone/>
            </a:pPr>
            <a:r>
              <a:rPr lang="en-US" altLang="th-TH" sz="1143" i="1">
                <a:latin typeface="Calibri" panose="020F0502020204030204" pitchFamily="34" charset="0"/>
                <a:cs typeface="Cordia New" panose="020B0304020202020204" pitchFamily="34" charset="-34"/>
              </a:rPr>
              <a:t>reading skill? Try this reading strategy.</a:t>
            </a:r>
          </a:p>
          <a:p>
            <a:pPr algn="r" eaLnBrk="1" hangingPunct="1">
              <a:spcBef>
                <a:spcPct val="0"/>
              </a:spcBef>
              <a:buFontTx/>
              <a:buNone/>
            </a:pPr>
            <a:r>
              <a:rPr lang="en-US" altLang="th-TH" sz="1143" i="1">
                <a:latin typeface="Calibri" panose="020F0502020204030204" pitchFamily="34" charset="0"/>
                <a:cs typeface="Cordia New" panose="020B0304020202020204" pitchFamily="34" charset="-34"/>
              </a:rPr>
              <a:t> No.7! </a:t>
            </a:r>
            <a:endParaRPr lang="th-TH" altLang="th-TH" sz="1143">
              <a:solidFill>
                <a:schemeClr val="tx2"/>
              </a:solidFill>
              <a:latin typeface="Calibri" panose="020F0502020204030204" pitchFamily="34" charset="0"/>
              <a:cs typeface="Cordia New" panose="020B0304020202020204" pitchFamily="34" charset="-34"/>
            </a:endParaRPr>
          </a:p>
        </p:txBody>
      </p:sp>
      <p:sp>
        <p:nvSpPr>
          <p:cNvPr id="4102" name="Rectangle 119"/>
          <p:cNvSpPr>
            <a:spLocks noChangeArrowheads="1"/>
          </p:cNvSpPr>
          <p:nvPr/>
        </p:nvSpPr>
        <p:spPr bwMode="auto">
          <a:xfrm>
            <a:off x="924378" y="1986724"/>
            <a:ext cx="2812143" cy="2202911"/>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pPr>
            <a:r>
              <a:rPr lang="en-US" altLang="th-TH" sz="1143">
                <a:latin typeface="Calibri" panose="020F0502020204030204" pitchFamily="34" charset="0"/>
                <a:cs typeface="Cordia New" panose="020B0304020202020204" pitchFamily="34" charset="-34"/>
              </a:rPr>
              <a:t> Reading news has many advantages. It helps to increase vocabulary, expressions, and grammar competence as well as being models for writing about events, situations, people, and other things.</a:t>
            </a:r>
          </a:p>
          <a:p>
            <a:pPr eaLnBrk="1" hangingPunct="1">
              <a:spcBef>
                <a:spcPct val="0"/>
              </a:spcBef>
            </a:pPr>
            <a:r>
              <a:rPr lang="en-US" altLang="th-TH" sz="1143">
                <a:latin typeface="Calibri" panose="020F0502020204030204" pitchFamily="34" charset="0"/>
                <a:cs typeface="Cordia New" panose="020B0304020202020204" pitchFamily="34" charset="-34"/>
              </a:rPr>
              <a:t> Reading news helps develop your skill of getting the main idea in key aspects including what happened, the causes of actions, the place where news happened, the time when news happened, and people involved in the news.</a:t>
            </a:r>
          </a:p>
          <a:p>
            <a:pPr eaLnBrk="1" hangingPunct="1">
              <a:spcBef>
                <a:spcPct val="0"/>
              </a:spcBef>
              <a:buFontTx/>
              <a:buNone/>
            </a:pPr>
            <a:r>
              <a:rPr lang="en-US" altLang="th-TH" sz="1143">
                <a:latin typeface="Calibri" panose="020F0502020204030204" pitchFamily="34" charset="0"/>
                <a:cs typeface="Cordia New" panose="020B0304020202020204" pitchFamily="34" charset="-34"/>
              </a:rPr>
              <a:t> </a:t>
            </a:r>
          </a:p>
        </p:txBody>
      </p:sp>
      <p:sp>
        <p:nvSpPr>
          <p:cNvPr id="4103" name="Rectangle 147"/>
          <p:cNvSpPr>
            <a:spLocks noChangeArrowheads="1"/>
          </p:cNvSpPr>
          <p:nvPr/>
        </p:nvSpPr>
        <p:spPr bwMode="auto">
          <a:xfrm>
            <a:off x="3830259" y="1910405"/>
            <a:ext cx="1415143" cy="3462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pPr>
            <a:r>
              <a:rPr lang="th-TH" altLang="th-TH" sz="952">
                <a:latin typeface="Cordia New" panose="020B0304020202020204" pitchFamily="34" charset="-34"/>
                <a:cs typeface="Cordia New" panose="020B0304020202020204" pitchFamily="34" charset="-34"/>
              </a:rPr>
              <a:t> การอ่านข่าวมีประโยชน์หลายด้าน เพราะช่วยให้เราเรียนรู้และพัฒนาคำศัพท์ และสำนวน ไวยากรณ์ และยังเป็นตัวอย่างในการเขียนบรรยายทั้งเหตุการณ์ สถานการณ์ บุคคล และสิ่งต่างๆ ได้ด้วย </a:t>
            </a:r>
          </a:p>
          <a:p>
            <a:pPr eaLnBrk="1" hangingPunct="1">
              <a:spcBef>
                <a:spcPct val="0"/>
              </a:spcBef>
            </a:pPr>
            <a:r>
              <a:rPr lang="th-TH" altLang="th-TH" sz="952">
                <a:latin typeface="Cordia New" panose="020B0304020202020204" pitchFamily="34" charset="-34"/>
                <a:cs typeface="Cordia New" panose="020B0304020202020204" pitchFamily="34" charset="-34"/>
              </a:rPr>
              <a:t> การอ่านข่าวช่วยพัฒนาการอ่านจับใจความสำคัญได้แก่  เหตุการณ์ที่เกิดขึ้น</a:t>
            </a:r>
            <a:r>
              <a:rPr lang="en-US" altLang="th-TH" sz="952">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สาเหตุของเหตุการณ์ที่เกิดขึ้น</a:t>
            </a:r>
            <a:r>
              <a:rPr lang="en-US" altLang="th-TH" sz="952">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สถานที่เกิดเหตุการณ์นั้น</a:t>
            </a:r>
            <a:r>
              <a:rPr lang="en-US" altLang="th-TH" sz="952">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เวลาที่</a:t>
            </a:r>
            <a:r>
              <a:rPr lang="en-US" altLang="th-TH" sz="952">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เหตุการณ์นั้นเกิด</a:t>
            </a:r>
            <a:r>
              <a:rPr lang="en-US" altLang="th-TH" sz="952">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และผู้เกี่ยวข้องในข่าว</a:t>
            </a:r>
            <a:endParaRPr lang="en-US" altLang="th-TH" sz="952">
              <a:latin typeface="Cordia New" panose="020B0304020202020204" pitchFamily="34" charset="-34"/>
              <a:cs typeface="Cordia New" panose="020B0304020202020204" pitchFamily="34" charset="-34"/>
            </a:endParaRPr>
          </a:p>
          <a:p>
            <a:pPr eaLnBrk="1" hangingPunct="1">
              <a:spcBef>
                <a:spcPct val="0"/>
              </a:spcBef>
              <a:buFontTx/>
              <a:buNone/>
            </a:pPr>
            <a:endParaRPr lang="th-TH" altLang="th-TH" sz="952">
              <a:latin typeface="Cordia New" panose="020B0304020202020204" pitchFamily="34" charset="-34"/>
              <a:cs typeface="Cordia New" panose="020B0304020202020204" pitchFamily="34" charset="-34"/>
            </a:endParaRPr>
          </a:p>
          <a:p>
            <a:pPr eaLnBrk="1" hangingPunct="1">
              <a:spcBef>
                <a:spcPct val="0"/>
              </a:spcBef>
            </a:pPr>
            <a:r>
              <a:rPr lang="th-TH" altLang="th-TH" sz="952">
                <a:latin typeface="Cordia New" panose="020B0304020202020204" pitchFamily="34" charset="-34"/>
                <a:cs typeface="Cordia New" panose="020B0304020202020204" pitchFamily="34" charset="-34"/>
              </a:rPr>
              <a:t> ข้อดีอีกประการ คือ ข่าวมีหลายประเภทให้คุณเลือกอ่านตามความสนใจ เช่น ข่าวเกี่ยวกับเหตุการณ์ทั่วไป ข่าวการเมือง หรือเหตุการณ์ในท้องถิ่น</a:t>
            </a:r>
            <a:r>
              <a:rPr lang="en-US" altLang="th-TH" sz="952">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ข่าวกีฬา, ภัยพิบัติ</a:t>
            </a:r>
            <a:r>
              <a:rPr lang="en-US" altLang="th-TH" sz="952">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อาชญากรรมและการดำเนินคดี</a:t>
            </a:r>
            <a:r>
              <a:rPr lang="en-US" altLang="th-TH" sz="952">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สงครามและการก่อการร้าย</a:t>
            </a:r>
            <a:r>
              <a:rPr lang="en-US" altLang="th-TH" sz="952">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การนัดหยุดงาน</a:t>
            </a:r>
            <a:r>
              <a:rPr lang="en-US" altLang="th-TH" sz="952">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ข่าวเศรษฐกิจ รวมไปถึงข่าวเกี่ยวกับสุขภาพ</a:t>
            </a:r>
            <a:r>
              <a:rPr lang="en-US" altLang="th-TH" sz="952">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และสิ่งแวดล้อม</a:t>
            </a:r>
            <a:r>
              <a:rPr lang="en-US" altLang="th-TH" sz="952">
                <a:latin typeface="Cordia New" panose="020B0304020202020204" pitchFamily="34" charset="-34"/>
                <a:cs typeface="Cordia New" panose="020B0304020202020204" pitchFamily="34" charset="-34"/>
              </a:rPr>
              <a:t> </a:t>
            </a:r>
          </a:p>
          <a:p>
            <a:pPr eaLnBrk="1" hangingPunct="1">
              <a:spcBef>
                <a:spcPct val="0"/>
              </a:spcBef>
            </a:pPr>
            <a:endParaRPr lang="th-TH" altLang="th-TH" sz="952">
              <a:latin typeface="Cordia New" panose="020B0304020202020204" pitchFamily="34" charset="-34"/>
              <a:cs typeface="Cordia New" panose="020B0304020202020204" pitchFamily="34" charset="-34"/>
            </a:endParaRPr>
          </a:p>
        </p:txBody>
      </p:sp>
      <p:sp>
        <p:nvSpPr>
          <p:cNvPr id="4104" name="Rectangle 194"/>
          <p:cNvSpPr>
            <a:spLocks noChangeArrowheads="1"/>
          </p:cNvSpPr>
          <p:nvPr/>
        </p:nvSpPr>
        <p:spPr bwMode="auto">
          <a:xfrm>
            <a:off x="916819" y="4581141"/>
            <a:ext cx="2812143" cy="1147622"/>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pPr>
            <a:r>
              <a:rPr lang="en-US" altLang="th-TH" sz="1143">
                <a:latin typeface="Calibri" panose="020F0502020204030204" pitchFamily="34" charset="0"/>
                <a:cs typeface="Cordia New" panose="020B0304020202020204" pitchFamily="34" charset="-34"/>
              </a:rPr>
              <a:t> Another strong point of reading news is that you can enjoy a variety of news including general events, politics, local news, sport, disasters,</a:t>
            </a:r>
            <a:r>
              <a:rPr lang="en-US" altLang="th-TH" sz="1143">
                <a:solidFill>
                  <a:schemeClr val="tx2"/>
                </a:solidFill>
                <a:latin typeface="Calibri" panose="020F0502020204030204" pitchFamily="34" charset="0"/>
                <a:cs typeface="Cordia New" panose="020B0304020202020204" pitchFamily="34" charset="-34"/>
              </a:rPr>
              <a:t> </a:t>
            </a:r>
            <a:r>
              <a:rPr lang="en-US" altLang="th-TH" sz="1143">
                <a:latin typeface="Calibri" panose="020F0502020204030204" pitchFamily="34" charset="0"/>
                <a:cs typeface="Cordia New" panose="020B0304020202020204" pitchFamily="34" charset="-34"/>
              </a:rPr>
              <a:t>crime and courts, wars and terrorism,</a:t>
            </a:r>
            <a:r>
              <a:rPr lang="en-US" altLang="th-TH" sz="1143">
                <a:solidFill>
                  <a:schemeClr val="tx2"/>
                </a:solidFill>
                <a:latin typeface="Calibri" panose="020F0502020204030204" pitchFamily="34" charset="0"/>
                <a:cs typeface="Cordia New" panose="020B0304020202020204" pitchFamily="34" charset="-34"/>
              </a:rPr>
              <a:t> </a:t>
            </a:r>
            <a:r>
              <a:rPr lang="en-US" altLang="th-TH" sz="1143">
                <a:latin typeface="Calibri" panose="020F0502020204030204" pitchFamily="34" charset="0"/>
                <a:cs typeface="Cordia New" panose="020B0304020202020204" pitchFamily="34" charset="-34"/>
              </a:rPr>
              <a:t>strikes, economics and also health and environment.</a:t>
            </a:r>
            <a:endParaRPr lang="en-US" altLang="th-TH" sz="1143">
              <a:solidFill>
                <a:schemeClr val="tx2"/>
              </a:solidFill>
              <a:latin typeface="Calibri" panose="020F0502020204030204" pitchFamily="34" charset="0"/>
              <a:cs typeface="Cordia New" panose="020B0304020202020204" pitchFamily="34" charset="-34"/>
            </a:endParaRPr>
          </a:p>
        </p:txBody>
      </p:sp>
      <p:pic>
        <p:nvPicPr>
          <p:cNvPr id="4117" name="Picture 37" descr="6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3926" y="263941"/>
            <a:ext cx="801310" cy="1165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p:nvSpPr>
        <p:spPr>
          <a:xfrm>
            <a:off x="6299199" y="0"/>
            <a:ext cx="5892799"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0"/>
            <a:ext cx="62992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6" name="Action Button: Forward or Next 15">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pic>
        <p:nvPicPr>
          <p:cNvPr id="17" name="Picture 20" descr="5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20158" y="187884"/>
            <a:ext cx="710595" cy="1165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147"/>
          <p:cNvSpPr>
            <a:spLocks noChangeArrowheads="1"/>
          </p:cNvSpPr>
          <p:nvPr/>
        </p:nvSpPr>
        <p:spPr bwMode="auto">
          <a:xfrm>
            <a:off x="9714539" y="1491146"/>
            <a:ext cx="1576916" cy="5366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04800" indent="-304800"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62000" indent="-30480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219200" indent="-3048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76400" indent="-3048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133600" indent="-3048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90800" indent="-3048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3048000" indent="-3048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505200" indent="-3048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962400" indent="-3048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th-TH" altLang="th-TH" sz="952" b="1">
                <a:latin typeface="Cordia New" panose="020B0304020202020204" pitchFamily="34" charset="-34"/>
                <a:cs typeface="Cordia New" panose="020B0304020202020204" pitchFamily="34" charset="-34"/>
              </a:rPr>
              <a:t>การใช้แผ่นบันทึกการเรียนรู้นี้</a:t>
            </a:r>
            <a:endParaRPr lang="en-US" altLang="th-TH" sz="952" b="1">
              <a:latin typeface="Cordia New" panose="020B0304020202020204" pitchFamily="34" charset="-34"/>
              <a:cs typeface="Cordia New" panose="020B0304020202020204" pitchFamily="34" charset="-34"/>
            </a:endParaRPr>
          </a:p>
          <a:p>
            <a:pPr eaLnBrk="1" hangingPunct="1">
              <a:spcBef>
                <a:spcPct val="0"/>
              </a:spcBef>
              <a:buFontTx/>
              <a:buNone/>
            </a:pPr>
            <a:endParaRPr lang="th-TH" altLang="th-TH" sz="952">
              <a:latin typeface="Cordia New" panose="020B0304020202020204" pitchFamily="34" charset="-34"/>
              <a:cs typeface="Cordia New" panose="020B0304020202020204" pitchFamily="34" charset="-34"/>
            </a:endParaRPr>
          </a:p>
          <a:p>
            <a:pPr eaLnBrk="1" hangingPunct="1">
              <a:spcBef>
                <a:spcPct val="0"/>
              </a:spcBef>
              <a:buFontTx/>
              <a:buNone/>
            </a:pPr>
            <a:r>
              <a:rPr lang="th-TH" altLang="th-TH" sz="952" b="1" u="sng">
                <a:latin typeface="Cordia New" panose="020B0304020202020204" pitchFamily="34" charset="-34"/>
                <a:cs typeface="Cordia New" panose="020B0304020202020204" pitchFamily="34" charset="-34"/>
              </a:rPr>
              <a:t>ขั้นตอนที่ </a:t>
            </a:r>
            <a:r>
              <a:rPr lang="en-US" altLang="th-TH" sz="952" b="1" u="sng">
                <a:latin typeface="Cordia New" panose="020B0304020202020204" pitchFamily="34" charset="-34"/>
                <a:cs typeface="Cordia New" panose="020B0304020202020204" pitchFamily="34" charset="-34"/>
              </a:rPr>
              <a:t>1</a:t>
            </a:r>
            <a:r>
              <a:rPr lang="en-US" altLang="th-TH" sz="952">
                <a:solidFill>
                  <a:schemeClr val="tx2"/>
                </a:solidFill>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เลือกข่าวที่น่าสนใจจาก</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แหล่งต่างที่คุณสะดวกมา </a:t>
            </a:r>
            <a:r>
              <a:rPr lang="en-US" altLang="th-TH" sz="952">
                <a:latin typeface="Cordia New" panose="020B0304020202020204" pitchFamily="34" charset="-34"/>
                <a:cs typeface="Cordia New" panose="020B0304020202020204" pitchFamily="34" charset="-34"/>
              </a:rPr>
              <a:t>1 </a:t>
            </a:r>
            <a:r>
              <a:rPr lang="th-TH" altLang="th-TH" sz="952">
                <a:latin typeface="Cordia New" panose="020B0304020202020204" pitchFamily="34" charset="-34"/>
                <a:cs typeface="Cordia New" panose="020B0304020202020204" pitchFamily="34" charset="-34"/>
              </a:rPr>
              <a:t>ชิ้น </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เทคนิคการประหยัดเวลาคือ เลือกอ่าน</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เฉพาะหัวข้อข่าว เมื่อเลือกได้แล้วจึงค่อย</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อ่านรายละเอียด</a:t>
            </a:r>
          </a:p>
          <a:p>
            <a:pPr eaLnBrk="1" hangingPunct="1">
              <a:spcBef>
                <a:spcPct val="0"/>
              </a:spcBef>
              <a:buFontTx/>
              <a:buNone/>
            </a:pPr>
            <a:r>
              <a:rPr lang="th-TH" altLang="th-TH" sz="952" b="1" u="sng">
                <a:latin typeface="Cordia New" panose="020B0304020202020204" pitchFamily="34" charset="-34"/>
                <a:cs typeface="Cordia New" panose="020B0304020202020204" pitchFamily="34" charset="-34"/>
              </a:rPr>
              <a:t>ขั้นตอนที่ 2</a:t>
            </a:r>
            <a:r>
              <a:rPr lang="en-US" altLang="th-TH" sz="952">
                <a:solidFill>
                  <a:schemeClr val="tx2"/>
                </a:solidFill>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เตรียมพจนานุกรมไว้หลายๆเล่ม ถ้าเป็นไปได้ควรใช้พจนานุกรมภาษาอังกฤษ</a:t>
            </a:r>
            <a:r>
              <a:rPr lang="en-US" altLang="th-TH" sz="952">
                <a:latin typeface="Cordia New" panose="020B0304020202020204" pitchFamily="34" charset="-34"/>
                <a:cs typeface="Cordia New" panose="020B0304020202020204" pitchFamily="34" charset="-34"/>
              </a:rPr>
              <a:t>-</a:t>
            </a:r>
            <a:r>
              <a:rPr lang="th-TH" altLang="th-TH" sz="952">
                <a:latin typeface="Cordia New" panose="020B0304020202020204" pitchFamily="34" charset="-34"/>
                <a:cs typeface="Cordia New" panose="020B0304020202020204" pitchFamily="34" charset="-34"/>
              </a:rPr>
              <a:t>อังกฤษ ถ้าคุณสะดวกอาจค้นคว้าจากพจนานุกรมออนไลน์ก็ได้</a:t>
            </a:r>
          </a:p>
          <a:p>
            <a:pPr eaLnBrk="1" hangingPunct="1">
              <a:spcBef>
                <a:spcPct val="0"/>
              </a:spcBef>
              <a:buFontTx/>
              <a:buNone/>
            </a:pPr>
            <a:r>
              <a:rPr lang="th-TH" altLang="th-TH" sz="952" b="1" u="sng">
                <a:latin typeface="Cordia New" panose="020B0304020202020204" pitchFamily="34" charset="-34"/>
                <a:cs typeface="Cordia New" panose="020B0304020202020204" pitchFamily="34" charset="-34"/>
              </a:rPr>
              <a:t>ขั้นตอนที่ 3</a:t>
            </a:r>
            <a:r>
              <a:rPr lang="th-TH" altLang="th-TH" sz="952" b="1">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อ่านข่าวคร่าวๆสัก </a:t>
            </a:r>
            <a:r>
              <a:rPr lang="en-US" altLang="th-TH" sz="952">
                <a:latin typeface="Cordia New" panose="020B0304020202020204" pitchFamily="34" charset="-34"/>
                <a:cs typeface="Cordia New" panose="020B0304020202020204" pitchFamily="34" charset="-34"/>
              </a:rPr>
              <a:t>1 </a:t>
            </a:r>
            <a:endParaRPr lang="th-TH" altLang="th-TH" sz="952">
              <a:latin typeface="Cordia New" panose="020B0304020202020204" pitchFamily="34" charset="-34"/>
              <a:cs typeface="Cordia New" panose="020B0304020202020204" pitchFamily="34" charset="-34"/>
            </a:endParaRP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รอบเพื่อทำความเข้าใจกว้างๆก่อน </a:t>
            </a:r>
          </a:p>
          <a:p>
            <a:pPr eaLnBrk="1" hangingPunct="1">
              <a:spcBef>
                <a:spcPct val="0"/>
              </a:spcBef>
              <a:buFontTx/>
              <a:buNone/>
            </a:pPr>
            <a:r>
              <a:rPr lang="th-TH" altLang="th-TH" sz="952" b="1" u="sng">
                <a:latin typeface="Cordia New" panose="020B0304020202020204" pitchFamily="34" charset="-34"/>
                <a:cs typeface="Cordia New" panose="020B0304020202020204" pitchFamily="34" charset="-34"/>
              </a:rPr>
              <a:t>ขั้นตอนที่ 4</a:t>
            </a:r>
            <a:r>
              <a:rPr lang="en-US" altLang="th-TH" sz="952">
                <a:solidFill>
                  <a:schemeClr val="tx2"/>
                </a:solidFill>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อ่านข่าวอย่างละเอียด </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ค่อยๆตอบคำถามแต่ละข้อ </a:t>
            </a:r>
          </a:p>
          <a:p>
            <a:pPr eaLnBrk="1" hangingPunct="1">
              <a:spcBef>
                <a:spcPct val="0"/>
              </a:spcBef>
              <a:buFontTx/>
              <a:buNone/>
            </a:pPr>
            <a:r>
              <a:rPr lang="th-TH" altLang="th-TH" sz="952" b="1" u="sng">
                <a:latin typeface="Cordia New" panose="020B0304020202020204" pitchFamily="34" charset="-34"/>
                <a:cs typeface="Cordia New" panose="020B0304020202020204" pitchFamily="34" charset="-34"/>
              </a:rPr>
              <a:t>ขั้นตอนที่ 5</a:t>
            </a:r>
            <a:r>
              <a:rPr lang="en-US" altLang="th-TH" sz="952">
                <a:solidFill>
                  <a:schemeClr val="tx2"/>
                </a:solidFill>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จดคำศัพท์ สำนวนที</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น่าสนใจลงในแผ่นบันทึกการเรียนรู้ </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และทำการศึกษาเพิ่มเติมโดยใช้</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พจนานุกรม</a:t>
            </a:r>
          </a:p>
          <a:p>
            <a:pPr eaLnBrk="1" hangingPunct="1">
              <a:spcBef>
                <a:spcPct val="0"/>
              </a:spcBef>
              <a:buFontTx/>
              <a:buNone/>
            </a:pPr>
            <a:endParaRPr lang="th-TH" altLang="th-TH" sz="952" b="1" u="sng">
              <a:latin typeface="Cordia New" panose="020B0304020202020204" pitchFamily="34" charset="-34"/>
              <a:cs typeface="Cordia New" panose="020B0304020202020204" pitchFamily="34" charset="-34"/>
            </a:endParaRPr>
          </a:p>
          <a:p>
            <a:pPr algn="thaiDist" eaLnBrk="1" hangingPunct="1">
              <a:spcBef>
                <a:spcPct val="0"/>
              </a:spcBef>
              <a:buFontTx/>
              <a:buNone/>
            </a:pPr>
            <a:r>
              <a:rPr lang="th-TH" altLang="th-TH" sz="952" b="1" u="sng">
                <a:solidFill>
                  <a:schemeClr val="tx2"/>
                </a:solidFill>
                <a:latin typeface="Cordia New" panose="020B0304020202020204" pitchFamily="34" charset="-34"/>
                <a:cs typeface="Cordia New" panose="020B0304020202020204" pitchFamily="34" charset="-34"/>
              </a:rPr>
              <a:t>ข้อเสนอแนะเพิ่มเติม</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 คุณอาจสามารถสร้างเครือข่ายกับเพื่อน </a:t>
            </a:r>
            <a:endParaRPr lang="en-US" altLang="th-TH" sz="952">
              <a:latin typeface="Cordia New" panose="020B0304020202020204" pitchFamily="34" charset="-34"/>
              <a:cs typeface="Cordia New" panose="020B0304020202020204" pitchFamily="34" charset="-34"/>
            </a:endParaRPr>
          </a:p>
          <a:p>
            <a:pPr eaLnBrk="1" hangingPunct="1">
              <a:spcBef>
                <a:spcPct val="0"/>
              </a:spcBef>
              <a:buFontTx/>
              <a:buNone/>
            </a:pPr>
            <a:r>
              <a:rPr lang="en-US" altLang="th-TH" sz="952">
                <a:latin typeface="Cordia New" panose="020B0304020202020204" pitchFamily="34" charset="-34"/>
                <a:cs typeface="Cordia New" panose="020B0304020202020204" pitchFamily="34" charset="-34"/>
              </a:rPr>
              <a:t>(study buddy)</a:t>
            </a:r>
            <a:r>
              <a:rPr lang="th-TH" altLang="th-TH" sz="952">
                <a:latin typeface="Cordia New" panose="020B0304020202020204" pitchFamily="34" charset="-34"/>
                <a:cs typeface="Cordia New" panose="020B0304020202020204" pitchFamily="34" charset="-34"/>
              </a:rPr>
              <a:t> ต่างคนต่างเลือกศึกษาข่าว</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ที่สนใจ แล้วนำมาแลกกันอ่าน เพื่อ</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ตรวจสอบความเข้าใจเนื้อหาและคำศัพท์</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 ถ้าคุณใช้คอมพิวเตอร์ ลองค้นคำหลัก</a:t>
            </a:r>
          </a:p>
          <a:p>
            <a:pPr eaLnBrk="1" hangingPunct="1">
              <a:spcBef>
                <a:spcPct val="0"/>
              </a:spcBef>
              <a:buFontTx/>
              <a:buNone/>
            </a:pPr>
            <a:r>
              <a:rPr lang="en-US" altLang="th-TH" sz="952">
                <a:latin typeface="Cordia New" panose="020B0304020202020204" pitchFamily="34" charset="-34"/>
                <a:cs typeface="Cordia New" panose="020B0304020202020204" pitchFamily="34" charset="-34"/>
              </a:rPr>
              <a:t>weird news </a:t>
            </a:r>
            <a:r>
              <a:rPr lang="th-TH" altLang="th-TH" sz="952">
                <a:latin typeface="Cordia New" panose="020B0304020202020204" pitchFamily="34" charset="-34"/>
                <a:cs typeface="Cordia New" panose="020B0304020202020204" pitchFamily="34" charset="-34"/>
              </a:rPr>
              <a:t>หรือ </a:t>
            </a:r>
            <a:r>
              <a:rPr lang="en-US" altLang="th-TH" sz="952">
                <a:latin typeface="Cordia New" panose="020B0304020202020204" pitchFamily="34" charset="-34"/>
                <a:cs typeface="Cordia New" panose="020B0304020202020204" pitchFamily="34" charset="-34"/>
              </a:rPr>
              <a:t>strange news </a:t>
            </a:r>
            <a:endParaRPr lang="th-TH" altLang="th-TH" sz="952">
              <a:latin typeface="Cordia New" panose="020B0304020202020204" pitchFamily="34" charset="-34"/>
              <a:cs typeface="Cordia New" panose="020B0304020202020204" pitchFamily="34" charset="-34"/>
            </a:endParaRP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คุณจะเห็นข่าวแปลกๆ และบางทีก็</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น่าขบขัน ให้คุณเลือกได้มากมาย</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 สำหรับวิธีการตรวจสอบทักษะการ</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อ่านอีกวิธีคือ หาข่าวชิ้นเดียวกันใน</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หนังสือพิมพ์ภาษาไทยเป็นตัวเทียบ</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ทั้งความเข้าใจเนื้อหาและ</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ความหมายของศัพท์ใหม่</a:t>
            </a:r>
          </a:p>
          <a:p>
            <a:pPr eaLnBrk="1" hangingPunct="1">
              <a:spcBef>
                <a:spcPct val="0"/>
              </a:spcBef>
              <a:buFontTx/>
              <a:buNone/>
            </a:pPr>
            <a:endParaRPr lang="th-TH" altLang="th-TH" sz="952">
              <a:latin typeface="Cordia New" panose="020B0304020202020204" pitchFamily="34" charset="-34"/>
              <a:cs typeface="Cordia New" panose="020B0304020202020204" pitchFamily="34" charset="-34"/>
            </a:endParaRPr>
          </a:p>
        </p:txBody>
      </p:sp>
      <p:sp>
        <p:nvSpPr>
          <p:cNvPr id="19" name="Rectangle 37"/>
          <p:cNvSpPr>
            <a:spLocks noChangeArrowheads="1"/>
          </p:cNvSpPr>
          <p:nvPr/>
        </p:nvSpPr>
        <p:spPr bwMode="auto">
          <a:xfrm>
            <a:off x="6764812" y="87225"/>
            <a:ext cx="2812143" cy="5719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533400" indent="-5334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333" b="1" dirty="0">
                <a:latin typeface="Calibri" panose="020F0502020204030204" pitchFamily="34" charset="0"/>
                <a:cs typeface="Cordia New" panose="020B0304020202020204" pitchFamily="34" charset="-34"/>
              </a:rPr>
              <a:t>How to use this learning record </a:t>
            </a:r>
          </a:p>
          <a:p>
            <a:pPr eaLnBrk="1" hangingPunct="1">
              <a:spcBef>
                <a:spcPct val="0"/>
              </a:spcBef>
              <a:buFontTx/>
              <a:buNone/>
            </a:pPr>
            <a:endParaRPr lang="en-US" altLang="th-TH" sz="1143" b="1" dirty="0">
              <a:latin typeface="Calibri" panose="020F0502020204030204" pitchFamily="34" charset="0"/>
              <a:cs typeface="Cordia New" panose="020B0304020202020204" pitchFamily="34" charset="-34"/>
            </a:endParaRP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1</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a:t>
            </a:r>
            <a:r>
              <a:rPr lang="en-US" altLang="th-TH" sz="1143" dirty="0">
                <a:latin typeface="Calibri" panose="020F0502020204030204" pitchFamily="34" charset="0"/>
                <a:cs typeface="Cordia New" panose="020B0304020202020204" pitchFamily="34" charset="-34"/>
              </a:rPr>
              <a:t>Choose a piece of news you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might enjoy reading, from any source. A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technique to save time is to read only the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headlines before reading the details of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the news.</a:t>
            </a:r>
            <a:endParaRPr lang="en-US" altLang="th-TH" sz="1143" dirty="0">
              <a:solidFill>
                <a:schemeClr val="tx2"/>
              </a:solidFill>
              <a:latin typeface="Calibri" panose="020F0502020204030204" pitchFamily="34" charset="0"/>
              <a:cs typeface="Cordia New" panose="020B0304020202020204" pitchFamily="34" charset="-34"/>
            </a:endParaRP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2</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a:t>
            </a:r>
            <a:r>
              <a:rPr lang="en-US" altLang="th-TH" sz="1143" dirty="0">
                <a:latin typeface="Calibri" panose="020F0502020204030204" pitchFamily="34" charset="0"/>
                <a:cs typeface="Cordia New" panose="020B0304020202020204" pitchFamily="34" charset="-34"/>
              </a:rPr>
              <a:t>Prepare some dictionaries, if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possible English-English and standard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ones. You may also work with online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dictionaries.</a:t>
            </a: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3</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Read the news once to get </a:t>
            </a:r>
          </a:p>
          <a:p>
            <a:pPr eaLnBrk="1" hangingPunct="1">
              <a:spcBef>
                <a:spcPct val="0"/>
              </a:spcBef>
              <a:buFontTx/>
              <a:buNone/>
            </a:pPr>
            <a:r>
              <a:rPr lang="en-US" altLang="th-TH" sz="1143" dirty="0">
                <a:solidFill>
                  <a:schemeClr val="tx2"/>
                </a:solidFill>
                <a:latin typeface="Calibri" panose="020F0502020204030204" pitchFamily="34" charset="0"/>
                <a:cs typeface="Cordia New" panose="020B0304020202020204" pitchFamily="34" charset="-34"/>
              </a:rPr>
              <a:t>its gist. </a:t>
            </a:r>
            <a:endParaRPr lang="en-US" altLang="th-TH" sz="1143" dirty="0">
              <a:latin typeface="Calibri" panose="020F0502020204030204" pitchFamily="34" charset="0"/>
              <a:cs typeface="Cordia New" panose="020B0304020202020204" pitchFamily="34" charset="-34"/>
            </a:endParaRP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4</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a:t>
            </a:r>
            <a:r>
              <a:rPr lang="en-US" altLang="th-TH" sz="1143" dirty="0">
                <a:latin typeface="Calibri" panose="020F0502020204030204" pitchFamily="34" charset="0"/>
                <a:cs typeface="Cordia New" panose="020B0304020202020204" pitchFamily="34" charset="-34"/>
              </a:rPr>
              <a:t>Reread it once or twice to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understand more details before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answering each question.</a:t>
            </a: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5</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a:t>
            </a:r>
            <a:r>
              <a:rPr lang="en-US" altLang="th-TH" sz="1143" dirty="0">
                <a:latin typeface="Calibri" panose="020F0502020204030204" pitchFamily="34" charset="0"/>
                <a:cs typeface="Cordia New" panose="020B0304020202020204" pitchFamily="34" charset="-34"/>
              </a:rPr>
              <a:t>Note down interesting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vocabulary or phrases in your learning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record and do further study from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dictionaries.</a:t>
            </a:r>
          </a:p>
          <a:p>
            <a:pPr algn="ctr" eaLnBrk="1" hangingPunct="1">
              <a:spcBef>
                <a:spcPct val="0"/>
              </a:spcBef>
              <a:buFontTx/>
              <a:buNone/>
            </a:pPr>
            <a:endParaRPr lang="en-US" altLang="th-TH" sz="1143" dirty="0">
              <a:latin typeface="Calibri" panose="020F0502020204030204" pitchFamily="34" charset="0"/>
              <a:cs typeface="Cordia New" panose="020B0304020202020204" pitchFamily="34" charset="-34"/>
            </a:endParaRPr>
          </a:p>
          <a:p>
            <a:pPr eaLnBrk="1" hangingPunct="1">
              <a:spcBef>
                <a:spcPct val="0"/>
              </a:spcBef>
              <a:buFontTx/>
              <a:buNone/>
            </a:pPr>
            <a:r>
              <a:rPr lang="en-US" altLang="th-TH" sz="952" b="1" u="sng" dirty="0">
                <a:latin typeface="Calibri" panose="020F0502020204030204" pitchFamily="34" charset="0"/>
                <a:cs typeface="Cordia New" panose="020B0304020202020204" pitchFamily="34" charset="-34"/>
              </a:rPr>
              <a:t>Further suggestions</a:t>
            </a:r>
            <a:r>
              <a:rPr lang="en-US" altLang="th-TH" sz="952" b="1" dirty="0">
                <a:latin typeface="Calibri" panose="020F0502020204030204" pitchFamily="34" charset="0"/>
                <a:cs typeface="Cordia New" panose="020B0304020202020204" pitchFamily="34" charset="-34"/>
              </a:rPr>
              <a:t>:</a:t>
            </a:r>
            <a:r>
              <a:rPr lang="en-US" altLang="th-TH" sz="952" dirty="0">
                <a:latin typeface="Calibri" panose="020F0502020204030204" pitchFamily="34" charset="0"/>
                <a:cs typeface="Cordia New" panose="020B0304020202020204" pitchFamily="34" charset="-34"/>
              </a:rPr>
              <a:t>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 You may work on a ‘study buddy’ basis. Both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you and your buddy work on a piece of news,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and later discuss what you have read. This is to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check understanding of content, and vocabulary</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 If you work with a computer, try ‘weird news’ or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‘strange news’ as key word… you will find plenty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of strange and sometime funny news ready for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you to choose.</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 To check your reading ability, you can also read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the same news in Thai to compare your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understanding of both content and new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vocabulary learnt.</a:t>
            </a:r>
          </a:p>
        </p:txBody>
      </p:sp>
    </p:spTree>
    <p:extLst>
      <p:ext uri="{BB962C8B-B14F-4D97-AF65-F5344CB8AC3E}">
        <p14:creationId xmlns:p14="http://schemas.microsoft.com/office/powerpoint/2010/main" val="26827453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4" name="Picture 3" descr="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446" y="2074639"/>
            <a:ext cx="1515878" cy="184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3"/>
          <p:cNvSpPr>
            <a:spLocks noChangeArrowheads="1"/>
          </p:cNvSpPr>
          <p:nvPr/>
        </p:nvSpPr>
        <p:spPr bwMode="auto">
          <a:xfrm>
            <a:off x="2408525" y="2794008"/>
            <a:ext cx="1944687" cy="646331"/>
          </a:xfrm>
          <a:prstGeom prst="rect">
            <a:avLst/>
          </a:prstGeom>
          <a:noFill/>
          <a:ln w="19050">
            <a:solidFill>
              <a:srgbClr val="990033"/>
            </a:solidFill>
            <a:prstDash val="sysDot"/>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en-US" sz="1200">
                <a:latin typeface="Calibri" panose="020F0502020204030204" pitchFamily="34" charset="0"/>
                <a:cs typeface="Cordia New" panose="020B0304020202020204" pitchFamily="34" charset="-34"/>
              </a:rPr>
              <a:t>See an example of how to use our learning record on the next page.</a:t>
            </a:r>
            <a:endParaRPr lang="th-TH" altLang="en-US" sz="1200">
              <a:latin typeface="Calibri" panose="020F0502020204030204" pitchFamily="34" charset="0"/>
              <a:cs typeface="Cordia New" panose="020B0304020202020204" pitchFamily="34" charset="-34"/>
            </a:endParaRPr>
          </a:p>
        </p:txBody>
      </p:sp>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graphicFrame>
        <p:nvGraphicFramePr>
          <p:cNvPr id="15" name="Group 24"/>
          <p:cNvGraphicFramePr>
            <a:graphicFrameLocks noGrp="1"/>
          </p:cNvGraphicFramePr>
          <p:nvPr>
            <p:extLst>
              <p:ext uri="{D42A27DB-BD31-4B8C-83A1-F6EECF244321}">
                <p14:modId xmlns:p14="http://schemas.microsoft.com/office/powerpoint/2010/main" val="184155997"/>
              </p:ext>
            </p:extLst>
          </p:nvPr>
        </p:nvGraphicFramePr>
        <p:xfrm>
          <a:off x="7097699" y="1653555"/>
          <a:ext cx="4389060" cy="4334676"/>
        </p:xfrm>
        <a:graphic>
          <a:graphicData uri="http://schemas.openxmlformats.org/drawingml/2006/table">
            <a:tbl>
              <a:tblPr/>
              <a:tblGrid>
                <a:gridCol w="2880179"/>
                <a:gridCol w="1508881"/>
              </a:tblGrid>
              <a:tr h="435422">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0"/>
                        </a:spcBef>
                        <a:spcAft>
                          <a:spcPct val="0"/>
                        </a:spcAft>
                        <a:buClrTx/>
                        <a:buSzTx/>
                        <a:buFontTx/>
                        <a:buNone/>
                        <a:tabLst/>
                      </a:pPr>
                      <a:r>
                        <a:rPr kumimoji="0" lang="en-US" altLang="zh-CN" sz="1100" b="0" i="0" u="none" strike="noStrike" cap="none" normalizeH="0" baseline="0" dirty="0" smtClean="0">
                          <a:ln>
                            <a:noFill/>
                          </a:ln>
                          <a:solidFill>
                            <a:schemeClr val="tx1"/>
                          </a:solidFill>
                          <a:effectLst/>
                          <a:latin typeface="Arial" panose="020B0604020202020204" pitchFamily="34" charset="0"/>
                          <a:ea typeface="SimSun" panose="02010600030101010101" pitchFamily="2" charset="-122"/>
                          <a:cs typeface="Tahoma" panose="020B0604030504040204" pitchFamily="34" charset="0"/>
                        </a:rPr>
                        <a:t>Details of the news</a:t>
                      </a:r>
                    </a:p>
                    <a:p>
                      <a:pPr marL="0" marR="0" lvl="0" indent="0" algn="ctr" defTabSz="1028700" rtl="0" eaLnBrk="1" fontAlgn="base" latinLnBrk="0" hangingPunct="1">
                        <a:lnSpc>
                          <a:spcPct val="100000"/>
                        </a:lnSpc>
                        <a:spcBef>
                          <a:spcPct val="20000"/>
                        </a:spcBef>
                        <a:spcAft>
                          <a:spcPct val="0"/>
                        </a:spcAft>
                        <a:buClrTx/>
                        <a:buSzTx/>
                        <a:buFontTx/>
                        <a:buNone/>
                        <a:tabLst/>
                      </a:pPr>
                      <a:r>
                        <a:rPr kumimoji="0" lang="th-TH" altLang="th-TH" sz="1000" b="0" i="0" u="none" strike="noStrike" cap="none" normalizeH="0" baseline="0" dirty="0" smtClean="0">
                          <a:ln>
                            <a:noFill/>
                          </a:ln>
                          <a:solidFill>
                            <a:schemeClr val="tx1"/>
                          </a:solidFill>
                          <a:effectLst/>
                          <a:latin typeface="Cordia New" panose="020B0304020202020204" pitchFamily="34" charset="-34"/>
                          <a:ea typeface="SimSun" panose="02010600030101010101" pitchFamily="2" charset="-122"/>
                          <a:cs typeface="Tahoma" panose="020B0604030504040204" pitchFamily="34" charset="0"/>
                        </a:rPr>
                        <a:t>รายละเอียดของข่าว</a:t>
                      </a:r>
                      <a:endParaRPr kumimoji="0" lang="en-US" altLang="zh-CN" sz="1000" b="0" i="0" u="none" strike="noStrike" cap="none" normalizeH="0" baseline="0" dirty="0" smtClean="0">
                        <a:ln>
                          <a:noFill/>
                        </a:ln>
                        <a:solidFill>
                          <a:schemeClr val="tx1"/>
                        </a:solidFill>
                        <a:effectLst/>
                        <a:latin typeface="Arial" panose="020B0604020202020204" pitchFamily="34" charset="0"/>
                        <a:ea typeface="SimSun" panose="02010600030101010101" pitchFamily="2" charset="-122"/>
                        <a:cs typeface="Tahoma" panose="020B0604030504040204" pitchFamily="34" charset="0"/>
                      </a:endParaRPr>
                    </a:p>
                  </a:txBody>
                  <a:tcPr marL="87079" marR="87079" marT="43539" marB="4353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20000"/>
                        </a:spcBef>
                        <a:spcAft>
                          <a:spcPct val="0"/>
                        </a:spcAft>
                        <a:buClrTx/>
                        <a:buSzTx/>
                        <a:buFontTx/>
                        <a:buNone/>
                        <a:tabLst/>
                      </a:pPr>
                      <a:r>
                        <a:rPr kumimoji="0" lang="en-US"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Vocabulary </a:t>
                      </a:r>
                    </a:p>
                    <a:p>
                      <a:pPr marL="0" marR="0" lvl="0" indent="0" algn="ctr" defTabSz="1028700" rtl="0" eaLnBrk="1" fontAlgn="base" latinLnBrk="0" hangingPunct="1">
                        <a:lnSpc>
                          <a:spcPct val="100000"/>
                        </a:lnSpc>
                        <a:spcBef>
                          <a:spcPct val="20000"/>
                        </a:spcBef>
                        <a:spcAft>
                          <a:spcPct val="0"/>
                        </a:spcAft>
                        <a:buClrTx/>
                        <a:buSzTx/>
                        <a:buFontTx/>
                        <a:buNone/>
                        <a:tabLst/>
                      </a:pP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คำศัพท์</a:t>
                      </a: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txBody>
                  <a:tcPr marL="87079" marR="87079" marT="43539" marB="4353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49316">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Source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ที่มา</a:t>
                      </a: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www.___.com</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Type of news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ชนิดของข่าว</a:t>
                      </a:r>
                      <a:endPar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Entertainment</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When/Where did the event happen? </a:t>
                      </a: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เกิดขึ้นเมื่อไร</a:t>
                      </a:r>
                      <a:r>
                        <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 </a:t>
                      </a:r>
                      <a:r>
                        <a:rPr kumimoji="0" lang="th-TH" altLang="th-TH" sz="1000" b="0" i="0" u="none" strike="noStrike" cap="none" normalizeH="0" baseline="0" dirty="0" smtClean="0">
                          <a:ln>
                            <a:noFill/>
                          </a:ln>
                          <a:solidFill>
                            <a:schemeClr val="tx1"/>
                          </a:solidFill>
                          <a:effectLst/>
                          <a:latin typeface="Arial" panose="020B0604020202020204" pitchFamily="34" charset="0"/>
                          <a:cs typeface="Cordia New" panose="020B0304020202020204" pitchFamily="34" charset="-34"/>
                        </a:rPr>
                        <a:t>ที่ไหน</a:t>
                      </a:r>
                      <a:r>
                        <a:rPr kumimoji="0" lang="en-US" altLang="th-TH" sz="1000" b="0" i="0" u="none" strike="noStrike" cap="none" normalizeH="0" baseline="0" dirty="0" smtClean="0">
                          <a:ln>
                            <a:noFill/>
                          </a:ln>
                          <a:solidFill>
                            <a:schemeClr val="tx1"/>
                          </a:solidFill>
                          <a:effectLst/>
                          <a:latin typeface="Arial" panose="020B0604020202020204" pitchFamily="34" charset="0"/>
                          <a:cs typeface="Cordia New" panose="020B0304020202020204" pitchFamily="34" charset="-34"/>
                        </a:rPr>
                        <a:t>?</a:t>
                      </a: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Cordia New" panose="020B0304020202020204" pitchFamily="34" charset="-34"/>
                        </a:rPr>
                        <a:t>Oct, 2xxx/ In a show called</a:t>
                      </a:r>
                      <a:r>
                        <a:rPr kumimoji="0" lang="en-US" altLang="th-TH" sz="1000" b="0" i="0" u="none" strike="noStrike" cap="none" normalizeH="0" baseline="0" dirty="0" smtClean="0">
                          <a:ln>
                            <a:noFill/>
                          </a:ln>
                          <a:solidFill>
                            <a:schemeClr val="tx1"/>
                          </a:solidFill>
                          <a:effectLst/>
                          <a:latin typeface="Bradley Hand ITC" panose="03070402050302030203" pitchFamily="66" charset="0"/>
                          <a:cs typeface="Cordia New" panose="020B0304020202020204" pitchFamily="34" charset="-34"/>
                        </a:rPr>
                        <a:t> </a:t>
                      </a: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The</a:t>
                      </a: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Jonathan</a:t>
                      </a: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Ross</a:t>
                      </a: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Show</a:t>
                      </a: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Bradley Hand ITC" panose="03070402050302030203" pitchFamily="66" charset="0"/>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Bradley Hand ITC" panose="03070402050302030203" pitchFamily="66" charset="0"/>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Cordia New" panose="020B0304020202020204" pitchFamily="34" charset="-34"/>
                        </a:rPr>
                        <a:t>Who was involved in the event? </a:t>
                      </a:r>
                      <a:endParaRPr kumimoji="0" lang="th-TH" altLang="th-TH" sz="1000" b="0" i="0" u="none" strike="noStrike" cap="none" normalizeH="0" baseline="0" dirty="0" smtClean="0">
                        <a:ln>
                          <a:noFill/>
                        </a:ln>
                        <a:solidFill>
                          <a:schemeClr val="tx1"/>
                        </a:solidFill>
                        <a:effectLst/>
                        <a:latin typeface="Arial" panose="020B0604020202020204" pitchFamily="34" charset="0"/>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มีใครเกี่ยวข้องในข่าวบ้าง</a:t>
                      </a:r>
                      <a:r>
                        <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a:t>
                      </a:r>
                      <a:endPar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Cordia New" panose="020B0304020202020204" pitchFamily="34" charset="-34"/>
                        </a:rPr>
                        <a:t>Lady Gaga and an interviewer</a:t>
                      </a:r>
                      <a:endParaRPr kumimoji="0" lang="th-TH" altLang="th-TH" sz="1000" b="0" i="0" u="none" strike="noStrike" cap="none" normalizeH="0" baseline="0" dirty="0" smtClean="0">
                        <a:ln>
                          <a:noFill/>
                        </a:ln>
                        <a:solidFill>
                          <a:schemeClr val="tx1"/>
                        </a:solidFill>
                        <a:effectLst/>
                        <a:latin typeface="Arial" panose="020B0604020202020204" pitchFamily="34" charset="0"/>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Tahoma" panose="020B0604030504040204" pitchFamily="34" charset="0"/>
                        </a:rPr>
                        <a:t>What happened?</a:t>
                      </a: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เกิดเหตุการณ์อะไรขึ้น</a:t>
                      </a:r>
                      <a:r>
                        <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 </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In the interview, Lady Gaga said that she wanted 10 more albums before motherhood. The news also talks about her </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on</a:t>
                      </a: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off</a:t>
                      </a: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relationship</a:t>
                      </a: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with</a:t>
                      </a: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Luc</a:t>
                      </a: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Carl</a:t>
                      </a:r>
                      <a:r>
                        <a:rPr kumimoji="0" lang="en-US"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a:t>
                      </a:r>
                      <a:endPar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txBody>
                  <a:tcPr marL="87079" marR="87079" marT="43539" marB="4353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Noun: </a:t>
                      </a: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 </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maternal</a:t>
                      </a: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person</a:t>
                      </a: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  คนที่มีความเป็นแม่</a:t>
                      </a: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settling</a:t>
                      </a: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down</a:t>
                      </a: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smtClean="0">
                          <a:ln>
                            <a:noFill/>
                          </a:ln>
                          <a:solidFill>
                            <a:schemeClr val="tx2"/>
                          </a:solidFill>
                          <a:effectLst/>
                          <a:latin typeface="Cordia New" panose="020B0304020202020204" pitchFamily="34" charset="-34"/>
                          <a:cs typeface="Cordia New" panose="020B0304020202020204" pitchFamily="34" charset="-34"/>
                        </a:rPr>
                        <a:t>การมีครอบครัว</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Verb: </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Adjective: </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Adverb:</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Expressions:</a:t>
                      </a: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on</a:t>
                      </a: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off</a:t>
                      </a: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relationship</a:t>
                      </a: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t>
                      </a:r>
                      <a:b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b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smtClean="0">
                          <a:ln>
                            <a:noFill/>
                          </a:ln>
                          <a:solidFill>
                            <a:schemeClr val="tx2"/>
                          </a:solidFill>
                          <a:effectLst/>
                          <a:latin typeface="Cordia New" panose="020B0304020202020204" pitchFamily="34" charset="-34"/>
                          <a:cs typeface="Cordia New" panose="020B0304020202020204" pitchFamily="34" charset="-34"/>
                        </a:rPr>
                        <a:t>คบๆเลิกๆ</a:t>
                      </a:r>
                      <a:endPar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t>
                      </a:r>
                      <a:r>
                        <a:rPr kumimoji="0" lang="en-US"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the </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urge</a:t>
                      </a: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to</a:t>
                      </a: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be</a:t>
                      </a:r>
                      <a:r>
                        <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err="1" smtClean="0">
                          <a:ln>
                            <a:noFill/>
                          </a:ln>
                          <a:solidFill>
                            <a:schemeClr val="tx2"/>
                          </a:solidFill>
                          <a:effectLst/>
                          <a:latin typeface="Arial" panose="020B0604020202020204" pitchFamily="34" charset="0"/>
                          <a:cs typeface="Angsana New" panose="02020603050405020304" pitchFamily="18" charset="-34"/>
                        </a:rPr>
                        <a:t>pregnant</a:t>
                      </a:r>
                      <a:endParaRPr kumimoji="0" lang="th-TH" altLang="th-TH" sz="1000" b="0" i="0" u="none" strike="noStrike" cap="none" normalizeH="0" baseline="0" dirty="0" smtClean="0">
                        <a:ln>
                          <a:noFill/>
                        </a:ln>
                        <a:solidFill>
                          <a:schemeClr val="tx2"/>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th-TH" altLang="th-TH" sz="1000" b="0" i="0" u="none" strike="noStrike" cap="none" normalizeH="0" baseline="0" dirty="0" smtClean="0">
                          <a:ln>
                            <a:noFill/>
                          </a:ln>
                          <a:solidFill>
                            <a:schemeClr val="tx2"/>
                          </a:solidFill>
                          <a:effectLst/>
                          <a:latin typeface="Cordia New" panose="020B0304020202020204" pitchFamily="34" charset="-34"/>
                          <a:cs typeface="Cordia New" panose="020B0304020202020204" pitchFamily="34" charset="-34"/>
                        </a:rPr>
                        <a:t>   การรีบร้อนตั้งครรภ์</a:t>
                      </a:r>
                      <a:endPar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th-TH" altLang="th-TH" sz="1000" b="0" i="0" u="none" strike="noStrike" cap="none" normalizeH="0" baseline="0" dirty="0" smtClean="0">
                        <a:ln>
                          <a:noFill/>
                        </a:ln>
                        <a:solidFill>
                          <a:schemeClr val="tx2"/>
                        </a:solidFill>
                        <a:effectLst/>
                        <a:latin typeface="Cordia New" panose="020B0304020202020204" pitchFamily="34" charset="-34"/>
                        <a:cs typeface="Cordia New" panose="020B0304020202020204" pitchFamily="34" charset="-34"/>
                      </a:endParaRPr>
                    </a:p>
                  </a:txBody>
                  <a:tcPr marL="87079" marR="87079" marT="43539" marB="4353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 name="Text Box 51"/>
          <p:cNvSpPr txBox="1">
            <a:spLocks noChangeArrowheads="1"/>
          </p:cNvSpPr>
          <p:nvPr/>
        </p:nvSpPr>
        <p:spPr bwMode="auto">
          <a:xfrm>
            <a:off x="7595962" y="727516"/>
            <a:ext cx="2468941" cy="362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965" tIns="48982" rIns="97965" bIns="48982">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50000"/>
              </a:spcBef>
              <a:buFontTx/>
              <a:buNone/>
            </a:pPr>
            <a:r>
              <a:rPr lang="en-US" altLang="th-TH" sz="1714" b="1" dirty="0">
                <a:latin typeface="Cordia New" panose="020B0304020202020204" pitchFamily="34" charset="-34"/>
                <a:cs typeface="Cordia New" panose="020B0304020202020204" pitchFamily="34" charset="-34"/>
              </a:rPr>
              <a:t>Example</a:t>
            </a:r>
            <a:r>
              <a:rPr lang="en-US" altLang="th-TH" sz="1714" dirty="0">
                <a:latin typeface="Cordia New" panose="020B0304020202020204" pitchFamily="34" charset="-34"/>
                <a:cs typeface="Cordia New" panose="020B0304020202020204" pitchFamily="34" charset="-34"/>
              </a:rPr>
              <a:t>     </a:t>
            </a:r>
            <a:r>
              <a:rPr lang="th-TH" altLang="th-TH" sz="1524" dirty="0">
                <a:latin typeface="Cordia New" panose="020B0304020202020204" pitchFamily="34" charset="-34"/>
                <a:cs typeface="Cordia New" panose="020B0304020202020204" pitchFamily="34" charset="-34"/>
              </a:rPr>
              <a:t>ตัวอย่างการกรอกแผ่นบันทึก</a:t>
            </a:r>
          </a:p>
        </p:txBody>
      </p:sp>
      <p:pic>
        <p:nvPicPr>
          <p:cNvPr id="10" name="Picture 11" descr="5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70523" y="178694"/>
            <a:ext cx="811892" cy="1028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6536692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3886" y="1502149"/>
            <a:ext cx="3267075" cy="2724150"/>
          </a:xfrm>
          <a:prstGeom prst="rect">
            <a:avLst/>
          </a:prstGeom>
        </p:spPr>
      </p:pic>
      <p:sp>
        <p:nvSpPr>
          <p:cNvPr id="9" name="Text Box 73"/>
          <p:cNvSpPr txBox="1">
            <a:spLocks noChangeArrowheads="1"/>
          </p:cNvSpPr>
          <p:nvPr/>
        </p:nvSpPr>
        <p:spPr bwMode="auto">
          <a:xfrm>
            <a:off x="1736523" y="613830"/>
            <a:ext cx="2810630" cy="362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971" tIns="48986" rIns="97971" bIns="48986">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en-US" altLang="th-TH" sz="1714" b="1" dirty="0">
                <a:latin typeface="Calibri" panose="020F0502020204030204" pitchFamily="34" charset="0"/>
              </a:rPr>
              <a:t>Reading news</a:t>
            </a:r>
            <a:endParaRPr lang="th-TH" altLang="th-TH" sz="1714" dirty="0">
              <a:latin typeface="Calibri" panose="020F0502020204030204" pitchFamily="34" charset="0"/>
            </a:endParaRPr>
          </a:p>
        </p:txBody>
      </p:sp>
      <p:graphicFrame>
        <p:nvGraphicFramePr>
          <p:cNvPr id="10" name="Group 39"/>
          <p:cNvGraphicFramePr>
            <a:graphicFrameLocks noGrp="1"/>
          </p:cNvGraphicFramePr>
          <p:nvPr>
            <p:extLst>
              <p:ext uri="{D42A27DB-BD31-4B8C-83A1-F6EECF244321}">
                <p14:modId xmlns:p14="http://schemas.microsoft.com/office/powerpoint/2010/main" val="1966528043"/>
              </p:ext>
            </p:extLst>
          </p:nvPr>
        </p:nvGraphicFramePr>
        <p:xfrm>
          <a:off x="638880" y="1368272"/>
          <a:ext cx="4389059" cy="5143500"/>
        </p:xfrm>
        <a:graphic>
          <a:graphicData uri="http://schemas.openxmlformats.org/drawingml/2006/table">
            <a:tbl>
              <a:tblPr/>
              <a:tblGrid>
                <a:gridCol w="2880178"/>
                <a:gridCol w="1508881"/>
              </a:tblGrid>
              <a:tr h="459619">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0"/>
                        </a:spcBef>
                        <a:spcAft>
                          <a:spcPct val="0"/>
                        </a:spcAft>
                        <a:buClrTx/>
                        <a:buSzTx/>
                        <a:buFontTx/>
                        <a:buNone/>
                        <a:tabLst/>
                      </a:pPr>
                      <a:r>
                        <a:rPr kumimoji="0" lang="en-US" altLang="zh-CN" sz="1100" b="0" i="0" u="none" strike="noStrike" cap="none" normalizeH="0" baseline="0" dirty="0" smtClean="0">
                          <a:ln>
                            <a:noFill/>
                          </a:ln>
                          <a:solidFill>
                            <a:schemeClr val="tx1"/>
                          </a:solidFill>
                          <a:effectLst/>
                          <a:latin typeface="Arial" panose="020B0604020202020204" pitchFamily="34" charset="0"/>
                          <a:ea typeface="SimSun" panose="02010600030101010101" pitchFamily="2" charset="-122"/>
                          <a:cs typeface="Tahoma" panose="020B0604030504040204" pitchFamily="34" charset="0"/>
                        </a:rPr>
                        <a:t>Details of the news</a:t>
                      </a:r>
                    </a:p>
                    <a:p>
                      <a:pPr marL="0" marR="0" lvl="0" indent="0" algn="ctr" defTabSz="1028700" rtl="0" eaLnBrk="1" fontAlgn="base" latinLnBrk="0" hangingPunct="1">
                        <a:lnSpc>
                          <a:spcPct val="100000"/>
                        </a:lnSpc>
                        <a:spcBef>
                          <a:spcPct val="20000"/>
                        </a:spcBef>
                        <a:spcAft>
                          <a:spcPct val="0"/>
                        </a:spcAft>
                        <a:buClrTx/>
                        <a:buSzTx/>
                        <a:buFontTx/>
                        <a:buNone/>
                        <a:tabLst/>
                      </a:pPr>
                      <a:r>
                        <a:rPr kumimoji="0" lang="th-TH" altLang="th-TH" sz="1000" b="0" i="0" u="none" strike="noStrike" cap="none" normalizeH="0" baseline="0" dirty="0" smtClean="0">
                          <a:ln>
                            <a:noFill/>
                          </a:ln>
                          <a:solidFill>
                            <a:schemeClr val="tx1"/>
                          </a:solidFill>
                          <a:effectLst/>
                          <a:latin typeface="Cordia New" panose="020B0304020202020204" pitchFamily="34" charset="-34"/>
                          <a:ea typeface="SimSun" panose="02010600030101010101" pitchFamily="2" charset="-122"/>
                          <a:cs typeface="Tahoma" panose="020B0604030504040204" pitchFamily="34" charset="0"/>
                        </a:rPr>
                        <a:t>รายละเอียดของข่าว</a:t>
                      </a:r>
                      <a:endParaRPr kumimoji="0" lang="en-US" altLang="zh-CN" sz="1000" b="0" i="0" u="none" strike="noStrike" cap="none" normalizeH="0" baseline="0" dirty="0" smtClean="0">
                        <a:ln>
                          <a:noFill/>
                        </a:ln>
                        <a:solidFill>
                          <a:schemeClr val="tx1"/>
                        </a:solidFill>
                        <a:effectLst/>
                        <a:latin typeface="Cordia New" panose="020B0304020202020204" pitchFamily="34" charset="-34"/>
                        <a:ea typeface="SimSun" panose="02010600030101010101" pitchFamily="2" charset="-122"/>
                        <a:cs typeface="Tahoma" panose="020B0604030504040204" pitchFamily="34" charset="0"/>
                      </a:endParaRPr>
                    </a:p>
                  </a:txBody>
                  <a:tcPr marL="87079" marR="87079" marT="43539" marB="4353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20000"/>
                        </a:spcBef>
                        <a:spcAft>
                          <a:spcPct val="0"/>
                        </a:spcAft>
                        <a:buClrTx/>
                        <a:buSzTx/>
                        <a:buFontTx/>
                        <a:buNone/>
                        <a:tabLst/>
                      </a:pPr>
                      <a:r>
                        <a:rPr kumimoji="0" lang="en-US" altLang="th-TH" sz="11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Vocabulary </a:t>
                      </a:r>
                    </a:p>
                    <a:p>
                      <a:pPr marL="0" marR="0" lvl="0" indent="0" algn="ctr" defTabSz="1028700" rtl="0" eaLnBrk="1" fontAlgn="base" latinLnBrk="0" hangingPunct="1">
                        <a:lnSpc>
                          <a:spcPct val="100000"/>
                        </a:lnSpc>
                        <a:spcBef>
                          <a:spcPct val="20000"/>
                        </a:spcBef>
                        <a:spcAft>
                          <a:spcPct val="0"/>
                        </a:spcAft>
                        <a:buClrTx/>
                        <a:buSzTx/>
                        <a:buFontTx/>
                        <a:buNone/>
                        <a:tabLst/>
                      </a:pP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คำศัพท์</a:t>
                      </a: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txBody>
                  <a:tcPr marL="87079" marR="87079" marT="43539" marB="4353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83881">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Source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ที่มา</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Type of news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ชนิดของข่าว</a:t>
                      </a:r>
                      <a:endPar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When/Where did the event happen? </a:t>
                      </a: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เกิดขึ้นเมื่อไร</a:t>
                      </a:r>
                      <a:r>
                        <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 </a:t>
                      </a:r>
                      <a:r>
                        <a:rPr kumimoji="0" lang="th-TH" altLang="th-TH" sz="1000" b="0" i="0" u="none" strike="noStrike" cap="none" normalizeH="0" baseline="0" dirty="0" smtClean="0">
                          <a:ln>
                            <a:noFill/>
                          </a:ln>
                          <a:solidFill>
                            <a:schemeClr val="tx1"/>
                          </a:solidFill>
                          <a:effectLst/>
                          <a:latin typeface="Arial" panose="020B0604020202020204" pitchFamily="34" charset="0"/>
                          <a:cs typeface="Cordia New" panose="020B0304020202020204" pitchFamily="34" charset="-34"/>
                        </a:rPr>
                        <a:t>ที่ไหน</a:t>
                      </a:r>
                      <a:r>
                        <a:rPr kumimoji="0" lang="en-US" altLang="th-TH" sz="1000" b="0" i="0" u="none" strike="noStrike" cap="none" normalizeH="0" baseline="0" dirty="0" smtClean="0">
                          <a:ln>
                            <a:noFill/>
                          </a:ln>
                          <a:solidFill>
                            <a:schemeClr val="tx1"/>
                          </a:solidFill>
                          <a:effectLst/>
                          <a:latin typeface="Arial" panose="020B0604020202020204" pitchFamily="34" charset="0"/>
                          <a:cs typeface="Cordia New" panose="020B0304020202020204" pitchFamily="34" charset="-34"/>
                        </a:rPr>
                        <a:t>?</a:t>
                      </a: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Bradley Hand ITC" panose="03070402050302030203" pitchFamily="66" charset="0"/>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Bradley Hand ITC" panose="03070402050302030203" pitchFamily="66" charset="0"/>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Bradley Hand ITC" panose="03070402050302030203" pitchFamily="66" charset="0"/>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Cordia New" panose="020B0304020202020204" pitchFamily="34" charset="-34"/>
                        </a:rPr>
                        <a:t>Who was involved in the event? </a:t>
                      </a:r>
                      <a:endParaRPr kumimoji="0" lang="th-TH" altLang="th-TH" sz="1000" b="0" i="0" u="none" strike="noStrike" cap="none" normalizeH="0" baseline="0" dirty="0" smtClean="0">
                        <a:ln>
                          <a:noFill/>
                        </a:ln>
                        <a:solidFill>
                          <a:schemeClr val="tx1"/>
                        </a:solidFill>
                        <a:effectLst/>
                        <a:latin typeface="Arial" panose="020B0604020202020204" pitchFamily="34" charset="0"/>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มีใครเกี่ยวข้องในข่าวบ้าง</a:t>
                      </a:r>
                      <a:r>
                        <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a:t>
                      </a:r>
                      <a:endPar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Tahoma" panose="020B0604030504040204" pitchFamily="34" charset="0"/>
                        </a:rPr>
                        <a:t>What happened?</a:t>
                      </a: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เกิดเหตุการณ์อะไรขึ้น</a:t>
                      </a:r>
                      <a:r>
                        <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 </a:t>
                      </a:r>
                      <a:endPar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txBody>
                  <a:tcPr marL="87079" marR="87079" marT="43539" marB="4353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Noun: </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Verb: </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Adjective: </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Adverb:</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Expressions:</a:t>
                      </a: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txBody>
                  <a:tcPr marL="87079" marR="87079" marT="43539" marB="4353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1" name="Picture 38" descr="6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8880" y="202592"/>
            <a:ext cx="754440" cy="1097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70032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640</TotalTime>
  <Words>943</Words>
  <Application>Microsoft Office PowerPoint</Application>
  <PresentationFormat>Custom</PresentationFormat>
  <Paragraphs>171</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Student</cp:lastModifiedBy>
  <cp:revision>40</cp:revision>
  <dcterms:created xsi:type="dcterms:W3CDTF">2015-01-09T05:03:30Z</dcterms:created>
  <dcterms:modified xsi:type="dcterms:W3CDTF">2015-05-13T04:08:57Z</dcterms:modified>
</cp:coreProperties>
</file>