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4" r:id="rId3"/>
    <p:sldId id="272" r:id="rId4"/>
    <p:sldId id="273" r:id="rId5"/>
    <p:sldId id="259" r:id="rId6"/>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13/05/58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13/05/58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13/05/58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13/05/58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4" name="Text Box 6"/>
          <p:cNvSpPr txBox="1">
            <a:spLocks noChangeArrowheads="1"/>
          </p:cNvSpPr>
          <p:nvPr/>
        </p:nvSpPr>
        <p:spPr bwMode="auto">
          <a:xfrm>
            <a:off x="6890406" y="5611407"/>
            <a:ext cx="4596190" cy="67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en-US" sz="1524">
                <a:latin typeface="Calibri" panose="020F0502020204030204" pitchFamily="34" charset="0"/>
              </a:rPr>
              <a:t>Self-access materials</a:t>
            </a:r>
            <a:endParaRPr lang="en-US" altLang="en-US" sz="1524" b="1">
              <a:latin typeface="Calibri" panose="020F0502020204030204" pitchFamily="34" charset="0"/>
            </a:endParaRPr>
          </a:p>
          <a:p>
            <a:pPr algn="r">
              <a:spcBef>
                <a:spcPct val="50000"/>
              </a:spcBef>
            </a:pPr>
            <a:r>
              <a:rPr lang="en-US" altLang="en-US" sz="1524">
                <a:latin typeface="Calibri" panose="020F0502020204030204" pitchFamily="34" charset="0"/>
              </a:rPr>
              <a:t>By Self-access Learning Centre, KMUTT</a:t>
            </a:r>
            <a:endParaRPr lang="th-TH" altLang="en-US" sz="1524">
              <a:latin typeface="Calibri" panose="020F0502020204030204" pitchFamily="34" charset="0"/>
            </a:endParaRPr>
          </a:p>
        </p:txBody>
      </p:sp>
      <p:sp>
        <p:nvSpPr>
          <p:cNvPr id="467975" name="Text Box 7"/>
          <p:cNvSpPr txBox="1">
            <a:spLocks noChangeArrowheads="1"/>
          </p:cNvSpPr>
          <p:nvPr/>
        </p:nvSpPr>
        <p:spPr bwMode="auto">
          <a:xfrm>
            <a:off x="8636655" y="6433883"/>
            <a:ext cx="3223381" cy="24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a:latin typeface="Calibri" panose="020F0502020204030204" pitchFamily="34" charset="0"/>
              </a:rPr>
              <a:t>Copyright © 2011 Self-access Learning Centre, KMUTT </a:t>
            </a:r>
            <a:endParaRPr lang="th-TH" altLang="en-US" sz="952">
              <a:latin typeface="Calibri" panose="020F0502020204030204" pitchFamily="34" charset="0"/>
            </a:endParaRPr>
          </a:p>
        </p:txBody>
      </p:sp>
      <p:sp>
        <p:nvSpPr>
          <p:cNvPr id="467978" name="Text Box 10"/>
          <p:cNvSpPr txBox="1">
            <a:spLocks noChangeArrowheads="1"/>
          </p:cNvSpPr>
          <p:nvPr/>
        </p:nvSpPr>
        <p:spPr bwMode="auto">
          <a:xfrm>
            <a:off x="6891918" y="707004"/>
            <a:ext cx="4594678" cy="652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th-TH" sz="3600" b="1" dirty="0">
                <a:latin typeface="Calibri" panose="020F0502020204030204" pitchFamily="34" charset="0"/>
              </a:rPr>
              <a:t>Reading movie reviews</a:t>
            </a:r>
            <a:endParaRPr lang="th-TH" altLang="th-TH" sz="3600" dirty="0">
              <a:latin typeface="Calibri" panose="020F0502020204030204" pitchFamily="34" charset="0"/>
            </a:endParaRPr>
          </a:p>
        </p:txBody>
      </p:sp>
      <p:pic>
        <p:nvPicPr>
          <p:cNvPr id="467979" name="Picture 11"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1703" y="2182407"/>
            <a:ext cx="1791608" cy="26065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47776"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38538736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090084" y="4344053"/>
            <a:ext cx="184731"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endParaRPr lang="th-TH" altLang="th-TH" sz="2667"/>
          </a:p>
        </p:txBody>
      </p:sp>
      <p:sp>
        <p:nvSpPr>
          <p:cNvPr id="4100" name="Text Box 73"/>
          <p:cNvSpPr txBox="1">
            <a:spLocks noChangeArrowheads="1"/>
          </p:cNvSpPr>
          <p:nvPr/>
        </p:nvSpPr>
        <p:spPr bwMode="auto">
          <a:xfrm>
            <a:off x="1067384" y="1264625"/>
            <a:ext cx="3909786"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rPr>
              <a:t>Reading movie reviews</a:t>
            </a:r>
            <a:endParaRPr lang="th-TH" altLang="th-TH" sz="1714" dirty="0">
              <a:latin typeface="Calibri" panose="020F0502020204030204" pitchFamily="34" charset="0"/>
            </a:endParaRPr>
          </a:p>
        </p:txBody>
      </p:sp>
      <p:sp>
        <p:nvSpPr>
          <p:cNvPr id="4101" name="Text Box 118"/>
          <p:cNvSpPr txBox="1">
            <a:spLocks noChangeArrowheads="1"/>
          </p:cNvSpPr>
          <p:nvPr/>
        </p:nvSpPr>
        <p:spPr bwMode="auto">
          <a:xfrm>
            <a:off x="1753789" y="442148"/>
            <a:ext cx="3085797" cy="626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r" eaLnBrk="1" hangingPunct="1">
              <a:spcBef>
                <a:spcPct val="0"/>
              </a:spcBef>
              <a:buFontTx/>
              <a:buNone/>
            </a:pPr>
            <a:r>
              <a:rPr lang="en-US" altLang="th-TH" sz="1143" i="1" dirty="0">
                <a:latin typeface="Calibri" panose="020F0502020204030204" pitchFamily="34" charset="0"/>
                <a:cs typeface="Cordia New" panose="020B0304020202020204" pitchFamily="34" charset="-34"/>
              </a:rPr>
              <a:t>Do you want to improve your </a:t>
            </a:r>
          </a:p>
          <a:p>
            <a:pPr algn="r" eaLnBrk="1" hangingPunct="1">
              <a:spcBef>
                <a:spcPct val="0"/>
              </a:spcBef>
              <a:buFontTx/>
              <a:buNone/>
            </a:pPr>
            <a:r>
              <a:rPr lang="en-US" altLang="th-TH" sz="1143" i="1" dirty="0">
                <a:latin typeface="Calibri" panose="020F0502020204030204" pitchFamily="34" charset="0"/>
                <a:cs typeface="Cordia New" panose="020B0304020202020204" pitchFamily="34" charset="-34"/>
              </a:rPr>
              <a:t>reading skill? Try this reading strategy.</a:t>
            </a:r>
          </a:p>
          <a:p>
            <a:pPr algn="r" eaLnBrk="1" hangingPunct="1">
              <a:spcBef>
                <a:spcPct val="0"/>
              </a:spcBef>
              <a:buFontTx/>
              <a:buNone/>
            </a:pPr>
            <a:r>
              <a:rPr lang="en-US" altLang="th-TH" sz="1143" i="1" dirty="0">
                <a:latin typeface="Calibri" panose="020F0502020204030204" pitchFamily="34" charset="0"/>
                <a:cs typeface="Cordia New" panose="020B0304020202020204" pitchFamily="34" charset="-34"/>
              </a:rPr>
              <a:t> No.6! </a:t>
            </a:r>
            <a:endParaRPr lang="th-TH" altLang="th-TH" sz="1143" dirty="0">
              <a:solidFill>
                <a:schemeClr val="tx2"/>
              </a:solidFill>
              <a:latin typeface="Calibri" panose="020F0502020204030204" pitchFamily="34" charset="0"/>
              <a:cs typeface="Cordia New" panose="020B0304020202020204" pitchFamily="34" charset="-34"/>
            </a:endParaRPr>
          </a:p>
        </p:txBody>
      </p:sp>
      <p:sp>
        <p:nvSpPr>
          <p:cNvPr id="4102" name="Rectangle 119"/>
          <p:cNvSpPr>
            <a:spLocks noChangeArrowheads="1"/>
          </p:cNvSpPr>
          <p:nvPr/>
        </p:nvSpPr>
        <p:spPr bwMode="auto">
          <a:xfrm>
            <a:off x="724181" y="2013741"/>
            <a:ext cx="2812143" cy="2202911"/>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1143">
                <a:latin typeface="Calibri" panose="020F0502020204030204" pitchFamily="34" charset="0"/>
                <a:cs typeface="Cordia New" panose="020B0304020202020204" pitchFamily="34" charset="-34"/>
              </a:rPr>
              <a:t> Reviews are comments made on certain things like books, movies, art work, product exhibitions, television shows, or stage plays.</a:t>
            </a:r>
          </a:p>
          <a:p>
            <a:pPr eaLnBrk="1" hangingPunct="1">
              <a:spcBef>
                <a:spcPct val="0"/>
              </a:spcBef>
            </a:pPr>
            <a:endParaRPr lang="en-US" altLang="th-TH" sz="1143">
              <a:latin typeface="Calibri" panose="020F0502020204030204" pitchFamily="34" charset="0"/>
              <a:cs typeface="Cordia New" panose="020B0304020202020204" pitchFamily="34" charset="-34"/>
            </a:endParaRPr>
          </a:p>
          <a:p>
            <a:pPr eaLnBrk="1" hangingPunct="1">
              <a:spcBef>
                <a:spcPct val="0"/>
              </a:spcBef>
            </a:pPr>
            <a:r>
              <a:rPr lang="en-US" altLang="th-TH" sz="1143">
                <a:latin typeface="Calibri" panose="020F0502020204030204" pitchFamily="34" charset="0"/>
                <a:cs typeface="Cordia New" panose="020B0304020202020204" pitchFamily="34" charset="-34"/>
              </a:rPr>
              <a:t> Reading reviews not only helps improve your reading skill or increase your vocabulary but it also supports your writing ability. Reading reviews of different writers helps widen your perspective. However, you don’t have to agree with their comments if they don’t support their writing with good reasons!</a:t>
            </a:r>
          </a:p>
        </p:txBody>
      </p:sp>
      <p:sp>
        <p:nvSpPr>
          <p:cNvPr id="4103" name="Rectangle 147"/>
          <p:cNvSpPr>
            <a:spLocks noChangeArrowheads="1"/>
          </p:cNvSpPr>
          <p:nvPr/>
        </p:nvSpPr>
        <p:spPr bwMode="auto">
          <a:xfrm>
            <a:off x="3701122" y="1914744"/>
            <a:ext cx="1439333" cy="4634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th-TH" altLang="th-TH" sz="952">
                <a:solidFill>
                  <a:schemeClr val="tx2"/>
                </a:solidFill>
                <a:latin typeface="Cordia New" panose="020B0304020202020204" pitchFamily="34" charset="-34"/>
                <a:cs typeface="Cordia New" panose="020B0304020202020204" pitchFamily="34" charset="-34"/>
              </a:rPr>
              <a:t> บทวิจารณ์ หรือ </a:t>
            </a:r>
            <a:r>
              <a:rPr lang="en-US" altLang="th-TH" sz="952">
                <a:solidFill>
                  <a:schemeClr val="tx2"/>
                </a:solidFill>
                <a:latin typeface="Cordia New" panose="020B0304020202020204" pitchFamily="34" charset="-34"/>
                <a:cs typeface="Cordia New" panose="020B0304020202020204" pitchFamily="34" charset="-34"/>
              </a:rPr>
              <a:t> review </a:t>
            </a:r>
            <a:r>
              <a:rPr lang="th-TH" altLang="th-TH" sz="952">
                <a:solidFill>
                  <a:schemeClr val="tx2"/>
                </a:solidFill>
                <a:latin typeface="Cordia New" panose="020B0304020202020204" pitchFamily="34" charset="-34"/>
                <a:cs typeface="Cordia New" panose="020B0304020202020204" pitchFamily="34" charset="-34"/>
              </a:rPr>
              <a:t>คือข้อความที่เขียนวิจารณ์แสดงความคิดเห็นต่อสิ่งใดสิ่งหนึ่ง ได้แก่ หนังสือ   ภาพยนตร์ งานศิลปะ   งานแสดงสินค้า  ละครโทรทัศน์ หรือละครเวที  </a:t>
            </a:r>
          </a:p>
          <a:p>
            <a:pPr eaLnBrk="1" hangingPunct="1">
              <a:spcBef>
                <a:spcPct val="0"/>
              </a:spcBef>
              <a:buFontTx/>
              <a:buNone/>
            </a:pPr>
            <a:endParaRPr lang="th-TH" altLang="th-TH" sz="952">
              <a:solidFill>
                <a:schemeClr val="tx2"/>
              </a:solidFill>
              <a:latin typeface="Cordia New" panose="020B0304020202020204" pitchFamily="34" charset="-34"/>
              <a:cs typeface="Cordia New" panose="020B0304020202020204" pitchFamily="34" charset="-34"/>
            </a:endParaRPr>
          </a:p>
          <a:p>
            <a:pPr eaLnBrk="1" hangingPunct="1">
              <a:spcBef>
                <a:spcPct val="0"/>
              </a:spcBef>
            </a:pPr>
            <a:r>
              <a:rPr lang="th-TH"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การอ่านบทวิจารณ์นอกจากจะช่วยพัฒนาทักษะการอ่านและช่วยเพิ่ม</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คลังคำศัพท์แล้ว สื่อชนิดนี้ยังสามารถใช้เพื่อพัฒนาทักษะการเขียนได้ด้วย</a:t>
            </a:r>
            <a:endParaRPr lang="en-US"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การอ่านบทวิจารณ์ของนักเขียนหลายๆคน จะทำให้มุมมองของคุณกว้างขวาง อย่างไรก็ตามคุณไม่จำเป็นต้องเห็นด้วยถ้าคุณมีเหตุผลดีพอ</a:t>
            </a:r>
            <a:r>
              <a:rPr lang="en-US" altLang="th-TH" sz="952">
                <a:solidFill>
                  <a:schemeClr val="tx2"/>
                </a:solidFill>
                <a:latin typeface="Cordia New" panose="020B0304020202020204" pitchFamily="34" charset="-34"/>
                <a:cs typeface="Cordia New" panose="020B0304020202020204" pitchFamily="34" charset="-34"/>
              </a:rPr>
              <a:t>!</a:t>
            </a:r>
          </a:p>
          <a:p>
            <a:pPr eaLnBrk="1" hangingPunct="1">
              <a:spcBef>
                <a:spcPct val="0"/>
              </a:spcBef>
              <a:buFontTx/>
              <a:buNone/>
            </a:pPr>
            <a:endParaRPr lang="en-US" altLang="th-TH" sz="952">
              <a:solidFill>
                <a:schemeClr val="tx2"/>
              </a:solidFill>
              <a:latin typeface="Cordia New" panose="020B0304020202020204" pitchFamily="34" charset="-34"/>
              <a:cs typeface="Cordia New" panose="020B0304020202020204" pitchFamily="34" charset="-34"/>
            </a:endParaRPr>
          </a:p>
          <a:p>
            <a:pPr eaLnBrk="1" hangingPunct="1">
              <a:spcBef>
                <a:spcPct val="0"/>
              </a:spcBef>
            </a:pPr>
            <a:r>
              <a:rPr lang="en-US" altLang="th-TH" sz="952">
                <a:solidFill>
                  <a:schemeClr val="tx2"/>
                </a:solidFill>
                <a:latin typeface="Cordia New" panose="020B0304020202020204" pitchFamily="34" charset="-34"/>
                <a:cs typeface="Cordia New" panose="020B0304020202020204" pitchFamily="34" charset="-34"/>
              </a:rPr>
              <a:t> </a:t>
            </a:r>
            <a:r>
              <a:rPr lang="th-TH" altLang="th-TH" sz="952">
                <a:solidFill>
                  <a:schemeClr val="tx2"/>
                </a:solidFill>
                <a:latin typeface="Cordia New" panose="020B0304020202020204" pitchFamily="34" charset="-34"/>
                <a:cs typeface="Cordia New" panose="020B0304020202020204" pitchFamily="34" charset="-34"/>
              </a:rPr>
              <a:t>บทวิจารณ์ที่ใกล้ตัว ซึ่งคุณหาอ่านได้ง่ายจากอินเตอร์เน็ต และหนังสือพิมพ์ได้แก่ บทวิจารณ์หนัง ส่วนที่น่าสนใจในการอ่านบทวิจารณ์นอกจากความคิดเห็นที่หลากหลายแล้ว ในแง่ของภาษาคุณจะได้เรียนรู้การใช้คำแสดงความคิดเห็นในแง่ต่างๆ ดังตัวอย่างต่อไปนี้</a:t>
            </a:r>
            <a:endParaRPr lang="en-US" altLang="th-TH" sz="952">
              <a:solidFill>
                <a:schemeClr val="tx2"/>
              </a:solidFill>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     แง่บวก</a:t>
            </a:r>
            <a:r>
              <a:rPr lang="en-US" altLang="th-TH" sz="952">
                <a:solidFill>
                  <a:schemeClr val="tx2"/>
                </a:solidFill>
                <a:latin typeface="Cordia New" panose="020B0304020202020204" pitchFamily="34" charset="-34"/>
                <a:cs typeface="Cordia New" panose="020B0304020202020204" pitchFamily="34" charset="-34"/>
              </a:rPr>
              <a:t>: terrific, excellent, wonderful, brilliant, superb</a:t>
            </a:r>
          </a:p>
          <a:p>
            <a:pPr eaLnBrk="1" hangingPunct="1">
              <a:spcBef>
                <a:spcPct val="0"/>
              </a:spcBef>
              <a:buFontTx/>
              <a:buNone/>
            </a:pPr>
            <a:r>
              <a:rPr lang="en-US" altLang="th-TH" sz="952">
                <a:solidFill>
                  <a:schemeClr val="tx2"/>
                </a:solidFill>
                <a:latin typeface="Cordia New" panose="020B0304020202020204" pitchFamily="34" charset="-34"/>
                <a:cs typeface="Cordia New" panose="020B0304020202020204" pitchFamily="34" charset="-34"/>
              </a:rPr>
              <a:t>    </a:t>
            </a:r>
            <a:r>
              <a:rPr lang="th-TH" altLang="th-TH" sz="952">
                <a:solidFill>
                  <a:schemeClr val="tx2"/>
                </a:solidFill>
                <a:latin typeface="Cordia New" panose="020B0304020202020204" pitchFamily="34" charset="-34"/>
                <a:cs typeface="Cordia New" panose="020B0304020202020204" pitchFamily="34" charset="-34"/>
              </a:rPr>
              <a:t>คำกลางๆ</a:t>
            </a:r>
            <a:r>
              <a:rPr lang="en-US" altLang="th-TH" sz="952">
                <a:solidFill>
                  <a:schemeClr val="tx2"/>
                </a:solidFill>
                <a:latin typeface="Cordia New" panose="020B0304020202020204" pitchFamily="34" charset="-34"/>
                <a:cs typeface="Cordia New" panose="020B0304020202020204" pitchFamily="34" charset="-34"/>
              </a:rPr>
              <a:t>: </a:t>
            </a:r>
            <a:r>
              <a:rPr lang="en-US" altLang="th-TH" sz="952">
                <a:latin typeface="Cordia New" panose="020B0304020202020204" pitchFamily="34" charset="-34"/>
                <a:cs typeface="Cordia New" panose="020B0304020202020204" pitchFamily="34" charset="-34"/>
              </a:rPr>
              <a:t>nothing special, not very inspiring</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     แง่ลบ</a:t>
            </a:r>
            <a:r>
              <a:rPr lang="en-US" altLang="th-TH" sz="952">
                <a:solidFill>
                  <a:schemeClr val="tx2"/>
                </a:solidFill>
                <a:latin typeface="Cordia New" panose="020B0304020202020204" pitchFamily="34" charset="-34"/>
                <a:cs typeface="Cordia New" panose="020B0304020202020204" pitchFamily="34" charset="-34"/>
              </a:rPr>
              <a:t>: horrible, awful, terrible</a:t>
            </a:r>
          </a:p>
          <a:p>
            <a:pPr eaLnBrk="1" hangingPunct="1">
              <a:spcBef>
                <a:spcPct val="0"/>
              </a:spcBef>
              <a:buFontTx/>
              <a:buNone/>
            </a:pPr>
            <a:endParaRPr lang="en-US" altLang="th-TH" sz="952">
              <a:latin typeface="Cordia New" panose="020B0304020202020204" pitchFamily="34" charset="-34"/>
              <a:cs typeface="Cordia New" panose="020B0304020202020204" pitchFamily="34" charset="-34"/>
            </a:endParaRPr>
          </a:p>
          <a:p>
            <a:pPr eaLnBrk="1" hangingPunct="1">
              <a:spcBef>
                <a:spcPct val="0"/>
              </a:spcBef>
              <a:buFontTx/>
              <a:buNone/>
            </a:pPr>
            <a:endParaRPr lang="en-US" altLang="th-TH" sz="952">
              <a:solidFill>
                <a:schemeClr val="tx2"/>
              </a:solidFill>
              <a:latin typeface="Cordia New" panose="020B0304020202020204" pitchFamily="34" charset="-34"/>
              <a:cs typeface="Cordia New" panose="020B0304020202020204" pitchFamily="34" charset="-34"/>
            </a:endParaRPr>
          </a:p>
          <a:p>
            <a:pPr eaLnBrk="1" hangingPunct="1">
              <a:spcBef>
                <a:spcPct val="0"/>
              </a:spcBef>
            </a:pPr>
            <a:endParaRPr lang="en-US" altLang="th-TH" sz="952">
              <a:solidFill>
                <a:schemeClr val="tx2"/>
              </a:solidFill>
              <a:latin typeface="Cordia New" panose="020B0304020202020204" pitchFamily="34" charset="-34"/>
              <a:cs typeface="Cordia New" panose="020B0304020202020204" pitchFamily="34" charset="-34"/>
            </a:endParaRPr>
          </a:p>
        </p:txBody>
      </p:sp>
      <p:sp>
        <p:nvSpPr>
          <p:cNvPr id="4104" name="Rectangle 194"/>
          <p:cNvSpPr>
            <a:spLocks noChangeArrowheads="1"/>
          </p:cNvSpPr>
          <p:nvPr/>
        </p:nvSpPr>
        <p:spPr bwMode="auto">
          <a:xfrm>
            <a:off x="724181" y="4479658"/>
            <a:ext cx="2812143" cy="2202911"/>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143">
                <a:latin typeface="Calibri" panose="020F0502020204030204" pitchFamily="34" charset="0"/>
                <a:cs typeface="Cordia New" panose="020B0304020202020204" pitchFamily="34" charset="-34"/>
              </a:rPr>
              <a:t>A type of reviews which you can easily access from the Internet or newspapers is movie reviews. Apart from enjoying different opinions from the critics, for language learning you can learn many word or expressions used for giving opinions as shown in the examples below:</a:t>
            </a:r>
          </a:p>
          <a:p>
            <a:pPr eaLnBrk="1" hangingPunct="1">
              <a:spcBef>
                <a:spcPct val="0"/>
              </a:spcBef>
              <a:buFontTx/>
              <a:buNone/>
            </a:pPr>
            <a:r>
              <a:rPr lang="en-US" altLang="th-TH" sz="1143" b="1" u="sng">
                <a:latin typeface="Calibri" panose="020F0502020204030204" pitchFamily="34" charset="0"/>
                <a:cs typeface="Cordia New" panose="020B0304020202020204" pitchFamily="34" charset="-34"/>
              </a:rPr>
              <a:t>Positive</a:t>
            </a:r>
            <a:r>
              <a:rPr lang="en-US" altLang="th-TH" sz="1143">
                <a:latin typeface="Calibri" panose="020F0502020204030204" pitchFamily="34" charset="0"/>
                <a:cs typeface="Cordia New" panose="020B0304020202020204" pitchFamily="34" charset="-34"/>
              </a:rPr>
              <a:t>: </a:t>
            </a:r>
            <a:r>
              <a:rPr lang="en-US" altLang="th-TH" sz="1143">
                <a:solidFill>
                  <a:schemeClr val="tx2"/>
                </a:solidFill>
                <a:latin typeface="Calibri" panose="020F0502020204030204" pitchFamily="34" charset="0"/>
                <a:cs typeface="Cordia New" panose="020B0304020202020204" pitchFamily="34" charset="-34"/>
              </a:rPr>
              <a:t>terrific, excellent, wonderful, brilliant, superb, </a:t>
            </a:r>
            <a:r>
              <a:rPr lang="en-US" altLang="th-TH" sz="1143">
                <a:latin typeface="Calibri" panose="020F0502020204030204" pitchFamily="34" charset="0"/>
                <a:cs typeface="Cordia New" panose="020B0304020202020204" pitchFamily="34" charset="-34"/>
              </a:rPr>
              <a:t>insightful, charming</a:t>
            </a:r>
            <a:endParaRPr lang="en-US" altLang="th-TH" sz="1143">
              <a:solidFill>
                <a:schemeClr val="tx2"/>
              </a:solidFill>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a:solidFill>
                  <a:schemeClr val="tx2"/>
                </a:solidFill>
                <a:latin typeface="Calibri" panose="020F0502020204030204" pitchFamily="34" charset="0"/>
                <a:cs typeface="Cordia New" panose="020B0304020202020204" pitchFamily="34" charset="-34"/>
              </a:rPr>
              <a:t>Neutral</a:t>
            </a:r>
            <a:r>
              <a:rPr lang="en-US" altLang="th-TH" sz="1143">
                <a:solidFill>
                  <a:schemeClr val="tx2"/>
                </a:solidFill>
                <a:latin typeface="Calibri" panose="020F0502020204030204" pitchFamily="34" charset="0"/>
                <a:cs typeface="Cordia New" panose="020B0304020202020204" pitchFamily="34" charset="-34"/>
              </a:rPr>
              <a:t>: </a:t>
            </a:r>
            <a:r>
              <a:rPr lang="en-US" altLang="th-TH" sz="1143">
                <a:latin typeface="Calibri" panose="020F0502020204030204" pitchFamily="34" charset="0"/>
                <a:cs typeface="Cordia New" panose="020B0304020202020204" pitchFamily="34" charset="-34"/>
              </a:rPr>
              <a:t>nothing special, not very inspiring</a:t>
            </a:r>
          </a:p>
          <a:p>
            <a:pPr eaLnBrk="1" hangingPunct="1">
              <a:spcBef>
                <a:spcPct val="0"/>
              </a:spcBef>
              <a:buFontTx/>
              <a:buNone/>
            </a:pPr>
            <a:r>
              <a:rPr lang="en-US" altLang="th-TH" sz="1143" b="1" u="sng">
                <a:solidFill>
                  <a:schemeClr val="tx2"/>
                </a:solidFill>
                <a:latin typeface="Calibri" panose="020F0502020204030204" pitchFamily="34" charset="0"/>
                <a:cs typeface="Cordia New" panose="020B0304020202020204" pitchFamily="34" charset="-34"/>
              </a:rPr>
              <a:t>Negative</a:t>
            </a:r>
            <a:r>
              <a:rPr lang="en-US" altLang="th-TH" sz="1143">
                <a:solidFill>
                  <a:schemeClr val="tx2"/>
                </a:solidFill>
                <a:latin typeface="Calibri" panose="020F0502020204030204" pitchFamily="34" charset="0"/>
                <a:cs typeface="Cordia New" panose="020B0304020202020204" pitchFamily="34" charset="-34"/>
              </a:rPr>
              <a:t>: horrible, awful, terrible, </a:t>
            </a:r>
            <a:r>
              <a:rPr lang="en-US" altLang="th-TH" sz="1143">
                <a:latin typeface="Calibri" panose="020F0502020204030204" pitchFamily="34" charset="0"/>
                <a:cs typeface="Cordia New" panose="020B0304020202020204" pitchFamily="34" charset="-34"/>
              </a:rPr>
              <a:t>senseless, disappointing</a:t>
            </a:r>
            <a:endParaRPr lang="en-US" altLang="th-TH" sz="1143">
              <a:solidFill>
                <a:schemeClr val="tx2"/>
              </a:solidFill>
              <a:latin typeface="Calibri" panose="020F0502020204030204" pitchFamily="34" charset="0"/>
              <a:cs typeface="Cordia New" panose="020B0304020202020204" pitchFamily="34" charset="-34"/>
            </a:endParaRPr>
          </a:p>
        </p:txBody>
      </p:sp>
      <p:pic>
        <p:nvPicPr>
          <p:cNvPr id="4117" name="Picture 38" descr="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3729" y="166983"/>
            <a:ext cx="801310"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6299199" y="0"/>
            <a:ext cx="5892799"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0"/>
            <a:ext cx="6299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6" name="Action Button: Forward or Next 1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17" name="Picture 20" descr="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89706" y="179862"/>
            <a:ext cx="710595"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47"/>
          <p:cNvSpPr>
            <a:spLocks noChangeArrowheads="1"/>
          </p:cNvSpPr>
          <p:nvPr/>
        </p:nvSpPr>
        <p:spPr bwMode="auto">
          <a:xfrm>
            <a:off x="9714539" y="1483123"/>
            <a:ext cx="1576916" cy="4048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04800" indent="-304800"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62000" indent="-30480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219200" indent="-3048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764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1336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908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30480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5052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9624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th-TH" altLang="th-TH" sz="952" b="1">
                <a:latin typeface="Cordia New" panose="020B0304020202020204" pitchFamily="34" charset="-34"/>
                <a:cs typeface="Cordia New" panose="020B0304020202020204" pitchFamily="34" charset="-34"/>
              </a:rPr>
              <a:t>การใช้แผ่นบันทึกการเรียนรู้นี้</a:t>
            </a:r>
            <a:endParaRPr lang="en-US" altLang="th-TH" sz="952" b="1">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a:t>
            </a:r>
            <a:r>
              <a:rPr lang="en-US" altLang="th-TH" sz="952" b="1" u="sng">
                <a:latin typeface="Cordia New" panose="020B0304020202020204" pitchFamily="34" charset="-34"/>
                <a:cs typeface="Cordia New" panose="020B0304020202020204" pitchFamily="34" charset="-34"/>
              </a:rPr>
              <a:t>1</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เลือกบทวิจารณ์หนังที่</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คุณสนใจเรียนรู้จากแหล่งที่คุณสะดวก</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มา </a:t>
            </a:r>
            <a:r>
              <a:rPr lang="en-US" altLang="th-TH" sz="952">
                <a:latin typeface="Cordia New" panose="020B0304020202020204" pitchFamily="34" charset="-34"/>
                <a:cs typeface="Cordia New" panose="020B0304020202020204" pitchFamily="34" charset="-34"/>
              </a:rPr>
              <a:t>1 </a:t>
            </a:r>
            <a:r>
              <a:rPr lang="th-TH" altLang="th-TH" sz="952">
                <a:latin typeface="Cordia New" panose="020B0304020202020204" pitchFamily="34" charset="-34"/>
                <a:cs typeface="Cordia New" panose="020B0304020202020204" pitchFamily="34" charset="-34"/>
              </a:rPr>
              <a:t>ชิ้น</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2</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เตรียมพจนานุกรมไว้หลายๆ</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เล่ม ถ้าเป็นไปได้ควรใช้พจนานุกรม</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ภาษาอังกฤษ</a:t>
            </a:r>
            <a:r>
              <a:rPr lang="en-US" altLang="th-TH" sz="952">
                <a:latin typeface="Cordia New" panose="020B0304020202020204" pitchFamily="34" charset="-34"/>
                <a:cs typeface="Cordia New" panose="020B0304020202020204" pitchFamily="34" charset="-34"/>
              </a:rPr>
              <a:t>-</a:t>
            </a:r>
            <a:r>
              <a:rPr lang="th-TH" altLang="th-TH" sz="952">
                <a:latin typeface="Cordia New" panose="020B0304020202020204" pitchFamily="34" charset="-34"/>
                <a:cs typeface="Cordia New" panose="020B0304020202020204" pitchFamily="34" charset="-34"/>
              </a:rPr>
              <a:t>อังกฤษ ถ้าคุณสะดวกอาจ</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ค้นคว้าจากพจนานุกรมออนไลน์ก็ได้</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3</a:t>
            </a:r>
            <a:r>
              <a:rPr lang="th-TH"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อ่านบทวิจารณ์สัก </a:t>
            </a:r>
            <a:r>
              <a:rPr lang="en-US" altLang="th-TH" sz="952">
                <a:latin typeface="Cordia New" panose="020B0304020202020204" pitchFamily="34" charset="-34"/>
                <a:cs typeface="Cordia New" panose="020B0304020202020204" pitchFamily="34" charset="-34"/>
              </a:rPr>
              <a:t>1 </a:t>
            </a:r>
            <a:r>
              <a:rPr lang="th-TH" altLang="th-TH" sz="952">
                <a:latin typeface="Cordia New" panose="020B0304020202020204" pitchFamily="34" charset="-34"/>
                <a:cs typeface="Cordia New" panose="020B0304020202020204" pitchFamily="34" charset="-34"/>
              </a:rPr>
              <a:t>รอบก่อน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เพื่อทำความเข้าใจคร่าวๆ</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4</a:t>
            </a:r>
            <a:r>
              <a:rPr lang="th-TH"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อ่านซ้ำอีก </a:t>
            </a:r>
            <a:r>
              <a:rPr lang="en-US" altLang="th-TH" sz="952">
                <a:latin typeface="Cordia New" panose="020B0304020202020204" pitchFamily="34" charset="-34"/>
                <a:cs typeface="Cordia New" panose="020B0304020202020204" pitchFamily="34" charset="-34"/>
              </a:rPr>
              <a:t>1 – 2 </a:t>
            </a:r>
            <a:r>
              <a:rPr lang="th-TH" altLang="th-TH" sz="952">
                <a:latin typeface="Cordia New" panose="020B0304020202020204" pitchFamily="34" charset="-34"/>
                <a:cs typeface="Cordia New" panose="020B0304020202020204" pitchFamily="34" charset="-34"/>
              </a:rPr>
              <a:t>รอบ เพื่อเก็บ</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รายละเอียด </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5</a:t>
            </a:r>
            <a:r>
              <a:rPr lang="th-TH"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กรอกรายละเอียดกด้านต่างๆ</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ก่อนกรอกแผ่นบันทึกการเรียนรู้ และคุณ</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อาจหาบทวิจารณ์ภาพยนตร์เรื่องเดียวกัน</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จากหลายๆแหล่งเพื่อเพิ่มความหลากหลาย</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ต่างๆ เพิ่มเติม</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6</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จดคำศัพท์ วลี ที่น่าสนใจลง</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ในแผ่นบันทึกการเรียนรู้ และทำการศึกษา</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เพิ่มเติมโดยใช้พจนานุกรม</a:t>
            </a:r>
          </a:p>
          <a:p>
            <a:pPr eaLnBrk="1" hangingPunct="1">
              <a:spcBef>
                <a:spcPct val="0"/>
              </a:spcBef>
              <a:buFontTx/>
              <a:buNone/>
            </a:pPr>
            <a:endParaRPr lang="th-TH" altLang="th-TH" sz="952" b="1" u="sng">
              <a:solidFill>
                <a:schemeClr val="tx2"/>
              </a:solidFill>
              <a:latin typeface="Cordia New" panose="020B0304020202020204" pitchFamily="34" charset="-34"/>
              <a:cs typeface="Cordia New" panose="020B0304020202020204" pitchFamily="34" charset="-34"/>
            </a:endParaRPr>
          </a:p>
          <a:p>
            <a:pPr algn="thaiDist" eaLnBrk="1" hangingPunct="1">
              <a:spcBef>
                <a:spcPct val="0"/>
              </a:spcBef>
              <a:buFontTx/>
              <a:buNone/>
            </a:pPr>
            <a:r>
              <a:rPr lang="th-TH" altLang="th-TH" sz="952" b="1" u="sng">
                <a:solidFill>
                  <a:schemeClr val="tx2"/>
                </a:solidFill>
                <a:latin typeface="Cordia New" panose="020B0304020202020204" pitchFamily="34" charset="-34"/>
                <a:cs typeface="Cordia New" panose="020B0304020202020204" pitchFamily="34" charset="-34"/>
              </a:rPr>
              <a:t>ข้อเสนอแนะเพิ่มเติม</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แหล่งที่คุณจะหาบทวิจารณ์</a:t>
            </a:r>
            <a:r>
              <a:rPr lang="th-TH" altLang="th-TH" sz="952">
                <a:latin typeface="Cordia New" panose="020B0304020202020204" pitchFamily="34" charset="-34"/>
                <a:cs typeface="Cordia New" panose="020B0304020202020204" pitchFamily="34" charset="-34"/>
              </a:rPr>
              <a:t>ภาพยนตร์</a:t>
            </a:r>
            <a:r>
              <a:rPr lang="th-TH" altLang="th-TH" sz="952">
                <a:solidFill>
                  <a:schemeClr val="tx2"/>
                </a:solidFill>
                <a:latin typeface="Cordia New" panose="020B0304020202020204" pitchFamily="34" charset="-34"/>
                <a:cs typeface="Cordia New" panose="020B0304020202020204" pitchFamily="34" charset="-34"/>
              </a:rPr>
              <a:t>ได้ </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ได้แก่ คอลัมน์ในหนังสือพิมพ์ นิตยสาร </a:t>
            </a: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วารสาร อินเตอร์เน็ต และรวมไปถึง </a:t>
            </a:r>
            <a:r>
              <a:rPr lang="en-US" altLang="th-TH" sz="952">
                <a:solidFill>
                  <a:schemeClr val="tx2"/>
                </a:solidFill>
                <a:latin typeface="Cordia New" panose="020B0304020202020204" pitchFamily="34" charset="-34"/>
                <a:cs typeface="Cordia New" panose="020B0304020202020204" pitchFamily="34" charset="-34"/>
              </a:rPr>
              <a:t>Blog </a:t>
            </a:r>
            <a:endParaRPr lang="th-TH" altLang="th-TH" sz="952">
              <a:solidFill>
                <a:schemeClr val="tx2"/>
              </a:solidFill>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a:solidFill>
                  <a:schemeClr val="tx2"/>
                </a:solidFill>
                <a:latin typeface="Cordia New" panose="020B0304020202020204" pitchFamily="34" charset="-34"/>
                <a:cs typeface="Cordia New" panose="020B0304020202020204" pitchFamily="34" charset="-34"/>
              </a:rPr>
              <a:t>ด้วย</a:t>
            </a:r>
            <a:endParaRPr lang="th-TH" altLang="th-TH" sz="952">
              <a:latin typeface="Cordia New" panose="020B0304020202020204" pitchFamily="34" charset="-34"/>
              <a:cs typeface="Cordia New" panose="020B0304020202020204" pitchFamily="34" charset="-34"/>
            </a:endParaRPr>
          </a:p>
        </p:txBody>
      </p:sp>
      <p:sp>
        <p:nvSpPr>
          <p:cNvPr id="19" name="Rectangle 37"/>
          <p:cNvSpPr>
            <a:spLocks noChangeArrowheads="1"/>
          </p:cNvSpPr>
          <p:nvPr/>
        </p:nvSpPr>
        <p:spPr bwMode="auto">
          <a:xfrm>
            <a:off x="6834360" y="675518"/>
            <a:ext cx="2812143" cy="4049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33400" indent="-5334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333" b="1" dirty="0">
                <a:latin typeface="Calibri" panose="020F0502020204030204" pitchFamily="34" charset="0"/>
                <a:cs typeface="Cordia New" panose="020B0304020202020204" pitchFamily="34" charset="-34"/>
              </a:rPr>
              <a:t>How to use this learning record </a:t>
            </a:r>
          </a:p>
          <a:p>
            <a:pPr eaLnBrk="1" hangingPunct="1">
              <a:spcBef>
                <a:spcPct val="0"/>
              </a:spcBef>
              <a:buFontTx/>
              <a:buNone/>
            </a:pPr>
            <a:endParaRPr lang="en-US" altLang="th-TH" sz="1143" b="1"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1</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Choose a movie review you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might enjoy reading, from any source.</a:t>
            </a:r>
            <a:endParaRPr lang="en-US" altLang="th-TH" sz="1143" dirty="0">
              <a:solidFill>
                <a:schemeClr val="tx2"/>
              </a:solidFill>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2</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Prepare some dictionaries, if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possible English-English and standard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ones. You may also work with online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dictionaries.</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3</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Read the review once to</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get its gist. </a:t>
            </a: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4</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Reread it once or twice to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understand more details.</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5</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Fill in your learning record. You may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study reviews from other critics to enjoy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more.</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6</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Note down interesting vocabulary or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phrases in your learning record, and do</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further study from dictionaries.</a:t>
            </a:r>
          </a:p>
          <a:p>
            <a:pPr algn="ctr" eaLnBrk="1" hangingPunct="1">
              <a:spcBef>
                <a:spcPct val="0"/>
              </a:spcBef>
              <a:buFontTx/>
              <a:buNone/>
            </a:pP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952" b="1" u="sng" dirty="0">
                <a:latin typeface="Calibri" panose="020F0502020204030204" pitchFamily="34" charset="0"/>
                <a:cs typeface="Cordia New" panose="020B0304020202020204" pitchFamily="34" charset="-34"/>
              </a:rPr>
              <a:t>Further suggestions</a:t>
            </a:r>
            <a:r>
              <a:rPr lang="en-US" altLang="th-TH" sz="952" b="1" dirty="0">
                <a:latin typeface="Calibri" panose="020F0502020204030204" pitchFamily="34" charset="0"/>
                <a:cs typeface="Cordia New" panose="020B0304020202020204" pitchFamily="34" charset="-34"/>
              </a:rPr>
              <a:t>:</a:t>
            </a:r>
            <a:r>
              <a:rPr lang="en-US" altLang="th-TH" sz="952" dirty="0">
                <a:latin typeface="Calibri" panose="020F0502020204030204" pitchFamily="34" charset="0"/>
                <a:cs typeface="Cordia New" panose="020B0304020202020204" pitchFamily="34" charset="-34"/>
              </a:rPr>
              <a:t>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Resources where you can get movie reviews are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columns in newspapers, magazines, journals, and the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Internet including blogs. </a:t>
            </a:r>
          </a:p>
        </p:txBody>
      </p:sp>
    </p:spTree>
    <p:extLst>
      <p:ext uri="{BB962C8B-B14F-4D97-AF65-F5344CB8AC3E}">
        <p14:creationId xmlns:p14="http://schemas.microsoft.com/office/powerpoint/2010/main" val="40698922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 name="Picture 3"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446" y="2074639"/>
            <a:ext cx="1515878" cy="1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3"/>
          <p:cNvSpPr>
            <a:spLocks noChangeArrowheads="1"/>
          </p:cNvSpPr>
          <p:nvPr/>
        </p:nvSpPr>
        <p:spPr bwMode="auto">
          <a:xfrm>
            <a:off x="2354761" y="2821672"/>
            <a:ext cx="1944687" cy="646331"/>
          </a:xfrm>
          <a:prstGeom prst="rect">
            <a:avLst/>
          </a:prstGeom>
          <a:noFill/>
          <a:ln w="19050">
            <a:solidFill>
              <a:srgbClr val="990033"/>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en-US" sz="1200">
                <a:latin typeface="Calibri" panose="020F0502020204030204" pitchFamily="34" charset="0"/>
                <a:cs typeface="Cordia New" panose="020B0304020202020204" pitchFamily="34" charset="-34"/>
              </a:rPr>
              <a:t>See an example of how to use our learning record on the next page.</a:t>
            </a:r>
            <a:endParaRPr lang="th-TH" altLang="en-US" sz="1200">
              <a:latin typeface="Calibri" panose="020F0502020204030204" pitchFamily="34" charset="0"/>
              <a:cs typeface="Cordia New" panose="020B0304020202020204" pitchFamily="34" charset="-34"/>
            </a:endParaRPr>
          </a:p>
        </p:txBody>
      </p:sp>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Text Box 51"/>
          <p:cNvSpPr txBox="1">
            <a:spLocks noChangeArrowheads="1"/>
          </p:cNvSpPr>
          <p:nvPr/>
        </p:nvSpPr>
        <p:spPr bwMode="auto">
          <a:xfrm>
            <a:off x="7464542" y="1100801"/>
            <a:ext cx="2468941" cy="36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65" tIns="48982" rIns="97965" bIns="48982">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50000"/>
              </a:spcBef>
              <a:buFontTx/>
              <a:buNone/>
            </a:pPr>
            <a:r>
              <a:rPr lang="en-US" altLang="th-TH" sz="1714" b="1" dirty="0">
                <a:latin typeface="Cordia New" panose="020B0304020202020204" pitchFamily="34" charset="-34"/>
                <a:cs typeface="Cordia New" panose="020B0304020202020204" pitchFamily="34" charset="-34"/>
              </a:rPr>
              <a:t>Example</a:t>
            </a:r>
            <a:r>
              <a:rPr lang="en-US" altLang="th-TH" sz="1714" dirty="0">
                <a:latin typeface="Cordia New" panose="020B0304020202020204" pitchFamily="34" charset="-34"/>
                <a:cs typeface="Cordia New" panose="020B0304020202020204" pitchFamily="34" charset="-34"/>
              </a:rPr>
              <a:t>     </a:t>
            </a:r>
            <a:r>
              <a:rPr lang="th-TH" altLang="th-TH" sz="1524" dirty="0">
                <a:latin typeface="Cordia New" panose="020B0304020202020204" pitchFamily="34" charset="-34"/>
                <a:cs typeface="Cordia New" panose="020B0304020202020204" pitchFamily="34" charset="-34"/>
              </a:rPr>
              <a:t>ตัวอย่างการกรอกแผ่นบันทึก</a:t>
            </a:r>
          </a:p>
        </p:txBody>
      </p:sp>
      <p:pic>
        <p:nvPicPr>
          <p:cNvPr id="14" name="Picture 25" descr="4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75173" y="483944"/>
            <a:ext cx="869345" cy="96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 name="Group 38"/>
          <p:cNvGraphicFramePr>
            <a:graphicFrameLocks noGrp="1"/>
          </p:cNvGraphicFramePr>
          <p:nvPr>
            <p:extLst>
              <p:ext uri="{D42A27DB-BD31-4B8C-83A1-F6EECF244321}">
                <p14:modId xmlns:p14="http://schemas.microsoft.com/office/powerpoint/2010/main" val="397679859"/>
              </p:ext>
            </p:extLst>
          </p:nvPr>
        </p:nvGraphicFramePr>
        <p:xfrm>
          <a:off x="7068423" y="1580076"/>
          <a:ext cx="4389060" cy="4227062"/>
        </p:xfrm>
        <a:graphic>
          <a:graphicData uri="http://schemas.openxmlformats.org/drawingml/2006/table">
            <a:tbl>
              <a:tblPr/>
              <a:tblGrid>
                <a:gridCol w="2674560"/>
                <a:gridCol w="1714500"/>
              </a:tblGrid>
              <a:tr h="482370">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movie review</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รายละเอียดของบทวิจารณ์หนัง</a:t>
                      </a:r>
                      <a:endParaRPr kumimoji="0" lang="en-US" altLang="zh-CN" sz="10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endParaRPr>
                    </a:p>
                  </a:txBody>
                  <a:tcPr marL="87079" marR="87079" marT="43546" marB="4354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 </a:t>
                      </a:r>
                      <a:endParaRPr kumimoji="0" lang="th-TH"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46" marB="4354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71046">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WWW.___.com</a:t>
                      </a: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Bradley Hand ITC" panose="03070402050302030203" pitchFamily="66" charset="0"/>
                        <a:cs typeface="Tahoma" panose="020B0604030504040204" pitchFamily="34" charset="0"/>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Tahoma" panose="020B0604030504040204" pitchFamily="34" charset="0"/>
                        </a:rPr>
                        <a:t>Movie title</a:t>
                      </a:r>
                      <a:r>
                        <a:rPr kumimoji="0" lang="en-US" altLang="th-TH" sz="1000" b="0" i="0" u="none" strike="noStrike" cap="none" normalizeH="0" baseline="0" smtClean="0">
                          <a:ln>
                            <a:noFill/>
                          </a:ln>
                          <a:solidFill>
                            <a:schemeClr val="tx1"/>
                          </a:solidFill>
                          <a:effectLst/>
                          <a:latin typeface="Bradley Hand ITC" panose="03070402050302030203" pitchFamily="66" charset="0"/>
                          <a:cs typeface="Tahoma" panose="020B0604030504040204" pitchFamily="34" charset="0"/>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ชื่อหนัง</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Tahoma" panose="020B0604030504040204" pitchFamily="34" charset="0"/>
                        </a:rPr>
                        <a:t>The Love of Us</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Tahoma" panose="020B0604030504040204" pitchFamily="34" charset="0"/>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Tahoma" panose="020B0604030504040204" pitchFamily="34" charset="0"/>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2"/>
                          </a:solidFill>
                          <a:effectLst/>
                          <a:latin typeface="Arial" panose="020B0604020202020204" pitchFamily="34" charset="0"/>
                          <a:cs typeface="Angsana New" panose="02020603050405020304" pitchFamily="18" charset="-34"/>
                        </a:rPr>
                        <a:t>What kind of movie is it?</a:t>
                      </a: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ประเภทของหนัง</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romantic</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Setting (time &amp; place)</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เรื่องเกิดขึ้นเมื่อไรและที่ใด</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A small romantic town in France</a:t>
                      </a: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2"/>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2"/>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2"/>
                          </a:solidFill>
                          <a:effectLst/>
                          <a:latin typeface="Arial" panose="020B0604020202020204" pitchFamily="34" charset="0"/>
                          <a:cs typeface="Angsana New" panose="02020603050405020304" pitchFamily="18" charset="-34"/>
                        </a:rPr>
                        <a:t>When did it come out? </a:t>
                      </a:r>
                      <a:r>
                        <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ช่วงเวลาที่หนังออกฉาย</a:t>
                      </a:r>
                      <a:br>
                        <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b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in  1962</a:t>
                      </a:r>
                    </a:p>
                    <a:p>
                      <a:pPr marL="514350" marR="0" lvl="1" indent="0" algn="ctr"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514350" marR="0" lvl="1" indent="0" algn="ctr"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Movie plot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เค้าโครงเรื่องของหนัง</a:t>
                      </a: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2"/>
                          </a:solidFill>
                          <a:effectLst/>
                          <a:latin typeface="Arial" panose="020B0604020202020204" pitchFamily="34" charset="0"/>
                          <a:cs typeface="Angsana New" panose="02020603050405020304" pitchFamily="18" charset="-34"/>
                        </a:rPr>
                        <a:t>T</a:t>
                      </a:r>
                      <a:r>
                        <a:rPr kumimoji="0" lang="th-TH" altLang="th-TH" sz="1000" b="0" i="0" u="none" strike="noStrike" cap="none" normalizeH="0" baseline="0" smtClean="0">
                          <a:ln>
                            <a:noFill/>
                          </a:ln>
                          <a:solidFill>
                            <a:schemeClr val="tx2"/>
                          </a:solidFill>
                          <a:effectLst/>
                          <a:latin typeface="Arial" panose="020B0604020202020204" pitchFamily="34" charset="0"/>
                          <a:cs typeface="Angsana New" panose="02020603050405020304" pitchFamily="18" charset="-34"/>
                        </a:rPr>
                        <a:t>he intertwined lives of three European intellectual bohemians from 1912 to 1933.</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46" marB="4354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1"/>
                          </a:solidFill>
                          <a:effectLst/>
                          <a:latin typeface="Arial" panose="020B0604020202020204" pitchFamily="34" charset="0"/>
                          <a:cs typeface="Angsana New" panose="02020603050405020304" pitchFamily="18" charset="-34"/>
                        </a:rPr>
                        <a:t>fatale</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b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b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ความเสียหายที่เกิดจากเคราะห์กรรม</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chronicle</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เป็นวงกลม</a:t>
                      </a:r>
                      <a:r>
                        <a:rPr kumimoji="0" lang="en-US"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 </a:t>
                      </a:r>
                      <a:r>
                        <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วนไปมา</a:t>
                      </a:r>
                    </a:p>
                    <a:p>
                      <a:pPr marL="0" marR="0" lvl="0" indent="0" algn="l" defTabSz="1028700" rtl="0" eaLnBrk="1" fontAlgn="base" latinLnBrk="0" hangingPunct="1">
                        <a:lnSpc>
                          <a:spcPct val="100000"/>
                        </a:lnSpc>
                        <a:spcBef>
                          <a:spcPct val="20000"/>
                        </a:spcBef>
                        <a:spcAft>
                          <a:spcPct val="0"/>
                        </a:spcAft>
                        <a:buClrTx/>
                        <a:buSzTx/>
                        <a:buFontTx/>
                        <a:buChar char="•"/>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unforgettable</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ลืมไม่ลง</a:t>
                      </a:r>
                    </a:p>
                    <a:p>
                      <a:pPr marL="0" marR="0" lvl="0" indent="0" algn="l" defTabSz="1028700" rtl="0" eaLnBrk="1" fontAlgn="base" latinLnBrk="0" hangingPunct="1">
                        <a:lnSpc>
                          <a:spcPct val="100000"/>
                        </a:lnSpc>
                        <a:spcBef>
                          <a:spcPct val="20000"/>
                        </a:spcBef>
                        <a:spcAft>
                          <a:spcPct val="0"/>
                        </a:spcAft>
                        <a:buClrTx/>
                        <a:buSzTx/>
                        <a:buFontTx/>
                        <a:buChar char="•"/>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Expressions:</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free</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spirited</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woman</a:t>
                      </a:r>
                      <a:endPar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   ผู้หญิงที่มีจิตวิญญาณเป็นอิสระ</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leads</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to</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tragedy</a:t>
                      </a:r>
                      <a:endPar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   นำไปสู่โศกนาฏกรรม</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exploration</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of</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romantic</a:t>
                      </a:r>
                      <a:r>
                        <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r>
                      <a:br>
                        <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br>
                      <a:r>
                        <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love</a:t>
                      </a:r>
                      <a:r>
                        <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การค้นหาความรักอันโรแมน</a:t>
                      </a:r>
                      <a:r>
                        <a:rPr kumimoji="0" lang="th-TH" altLang="th-TH" sz="1000" b="0" i="0" u="none" strike="noStrike" cap="none" normalizeH="0" baseline="0" dirty="0" err="1" smtClean="0">
                          <a:ln>
                            <a:noFill/>
                          </a:ln>
                          <a:solidFill>
                            <a:schemeClr val="tx2"/>
                          </a:solidFill>
                          <a:effectLst/>
                          <a:latin typeface="Cordia New" panose="020B0304020202020204" pitchFamily="34" charset="-34"/>
                          <a:cs typeface="Cordia New" panose="020B0304020202020204" pitchFamily="34" charset="-34"/>
                        </a:rPr>
                        <a:t>ติค</a:t>
                      </a:r>
                      <a:endPar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endParaRPr>
                    </a:p>
                  </a:txBody>
                  <a:tcPr marL="87079" marR="87079" marT="43546" marB="4354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6653669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3886" y="1502149"/>
            <a:ext cx="3267075" cy="2724150"/>
          </a:xfrm>
          <a:prstGeom prst="rect">
            <a:avLst/>
          </a:prstGeom>
        </p:spPr>
      </p:pic>
      <p:sp>
        <p:nvSpPr>
          <p:cNvPr id="5" name="Text Box 73"/>
          <p:cNvSpPr txBox="1">
            <a:spLocks noChangeArrowheads="1"/>
          </p:cNvSpPr>
          <p:nvPr/>
        </p:nvSpPr>
        <p:spPr bwMode="auto">
          <a:xfrm>
            <a:off x="1401045" y="616858"/>
            <a:ext cx="3429000"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rPr>
              <a:t>Reading movie reviews</a:t>
            </a:r>
            <a:endParaRPr lang="th-TH" altLang="th-TH" sz="1714" dirty="0">
              <a:latin typeface="Calibri" panose="020F0502020204030204" pitchFamily="34" charset="0"/>
            </a:endParaRPr>
          </a:p>
        </p:txBody>
      </p:sp>
      <p:graphicFrame>
        <p:nvGraphicFramePr>
          <p:cNvPr id="8" name="Group 604"/>
          <p:cNvGraphicFramePr>
            <a:graphicFrameLocks noGrp="1"/>
          </p:cNvGraphicFramePr>
          <p:nvPr>
            <p:extLst>
              <p:ext uri="{D42A27DB-BD31-4B8C-83A1-F6EECF244321}">
                <p14:modId xmlns:p14="http://schemas.microsoft.com/office/powerpoint/2010/main" val="2872349440"/>
              </p:ext>
            </p:extLst>
          </p:nvPr>
        </p:nvGraphicFramePr>
        <p:xfrm>
          <a:off x="637534" y="1380370"/>
          <a:ext cx="4389059" cy="5134429"/>
        </p:xfrm>
        <a:graphic>
          <a:graphicData uri="http://schemas.openxmlformats.org/drawingml/2006/table">
            <a:tbl>
              <a:tblPr/>
              <a:tblGrid>
                <a:gridCol w="2674559"/>
                <a:gridCol w="1714500"/>
              </a:tblGrid>
              <a:tr h="458108">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movie review</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รายละเอียดของบทวิจารณ์หนัง</a:t>
                      </a:r>
                      <a:endParaRPr kumimoji="0" lang="en-US" altLang="zh-CN"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 </a:t>
                      </a:r>
                      <a:endParaRPr kumimoji="0" lang="th-TH"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76321">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5143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Tahoma" panose="020B0604030504040204" pitchFamily="34" charset="0"/>
                        </a:rPr>
                        <a:t>Movie title</a:t>
                      </a:r>
                      <a:r>
                        <a:rPr kumimoji="0" lang="en-US" altLang="th-TH" sz="1000" b="0" i="0" u="none" strike="noStrike" cap="none" normalizeH="0" baseline="0" dirty="0" smtClean="0">
                          <a:ln>
                            <a:noFill/>
                          </a:ln>
                          <a:solidFill>
                            <a:schemeClr val="tx1"/>
                          </a:solidFill>
                          <a:effectLst/>
                          <a:latin typeface="Bradley Hand ITC" panose="03070402050302030203" pitchFamily="66" charset="0"/>
                          <a:cs typeface="Tahoma" panose="020B0604030504040204" pitchFamily="34" charset="0"/>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ชื่อหนัง</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Bradley Hand ITC" panose="03070402050302030203" pitchFamily="66" charset="0"/>
                        <a:cs typeface="Tahoma" panose="020B0604030504040204" pitchFamily="34" charset="0"/>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Bradley Hand ITC" panose="03070402050302030203" pitchFamily="66" charset="0"/>
                        <a:cs typeface="Tahoma" panose="020B0604030504040204" pitchFamily="34" charset="0"/>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What kind of movie is it?</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ประเภทของหนัง</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When did it come out? </a:t>
                      </a:r>
                      <a:r>
                        <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ช่วงเวลาที่หนังออกฉาย</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Setting (time &amp; place)</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เรื่องเกิดขึ้นเมื่อไรและที่ใด</a:t>
                      </a:r>
                      <a:endPar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514350" marR="0" lvl="1" indent="0" algn="ctr"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514350" marR="0" lvl="1" indent="0" algn="ctr"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Movie plot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เค้าโครงเรื่องของหนัง</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Expressions:</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9" name="Picture 39" descr="6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153" y="205620"/>
            <a:ext cx="754440" cy="109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7003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637</TotalTime>
  <Words>829</Words>
  <Application>Microsoft Office PowerPoint</Application>
  <PresentationFormat>Custom</PresentationFormat>
  <Paragraphs>164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Student</cp:lastModifiedBy>
  <cp:revision>40</cp:revision>
  <dcterms:created xsi:type="dcterms:W3CDTF">2015-01-09T05:03:30Z</dcterms:created>
  <dcterms:modified xsi:type="dcterms:W3CDTF">2015-05-13T03:10:40Z</dcterms:modified>
</cp:coreProperties>
</file>