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4" r:id="rId3"/>
    <p:sldId id="272" r:id="rId4"/>
    <p:sldId id="273" r:id="rId5"/>
    <p:sldId id="259" r:id="rId6"/>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12/05/58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12/05/58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12/05/58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12/05/58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12/05/58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12/05/58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12/05/58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12/05/58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12/05/58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12/05/58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12/05/58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12/05/58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4" name="Text Box 6"/>
          <p:cNvSpPr txBox="1">
            <a:spLocks noChangeArrowheads="1"/>
          </p:cNvSpPr>
          <p:nvPr/>
        </p:nvSpPr>
        <p:spPr bwMode="auto">
          <a:xfrm>
            <a:off x="6890406" y="5611407"/>
            <a:ext cx="4596190" cy="678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en-US" altLang="en-US" sz="1524">
                <a:latin typeface="Calibri" panose="020F0502020204030204" pitchFamily="34" charset="0"/>
              </a:rPr>
              <a:t>Self-access materials</a:t>
            </a:r>
            <a:endParaRPr lang="en-US" altLang="en-US" sz="1524" b="1">
              <a:latin typeface="Calibri" panose="020F0502020204030204" pitchFamily="34" charset="0"/>
            </a:endParaRPr>
          </a:p>
          <a:p>
            <a:pPr algn="r">
              <a:spcBef>
                <a:spcPct val="50000"/>
              </a:spcBef>
            </a:pPr>
            <a:r>
              <a:rPr lang="en-US" altLang="en-US" sz="1524">
                <a:latin typeface="Calibri" panose="020F0502020204030204" pitchFamily="34" charset="0"/>
              </a:rPr>
              <a:t>By Self-access Learning Centre, KMUTT</a:t>
            </a:r>
            <a:endParaRPr lang="th-TH" altLang="en-US" sz="1524">
              <a:latin typeface="Calibri" panose="020F0502020204030204" pitchFamily="34" charset="0"/>
            </a:endParaRPr>
          </a:p>
        </p:txBody>
      </p:sp>
      <p:sp>
        <p:nvSpPr>
          <p:cNvPr id="467975" name="Text Box 7"/>
          <p:cNvSpPr txBox="1">
            <a:spLocks noChangeArrowheads="1"/>
          </p:cNvSpPr>
          <p:nvPr/>
        </p:nvSpPr>
        <p:spPr bwMode="auto">
          <a:xfrm>
            <a:off x="8636655" y="6433883"/>
            <a:ext cx="3223381" cy="24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en-US" sz="952">
                <a:latin typeface="Calibri" panose="020F0502020204030204" pitchFamily="34" charset="0"/>
              </a:rPr>
              <a:t>Copyright © 2011 Self-access Learning Centre, KMUTT </a:t>
            </a:r>
            <a:endParaRPr lang="th-TH" altLang="en-US" sz="952">
              <a:latin typeface="Calibri" panose="020F0502020204030204" pitchFamily="34" charset="0"/>
            </a:endParaRPr>
          </a:p>
        </p:txBody>
      </p:sp>
      <p:sp>
        <p:nvSpPr>
          <p:cNvPr id="467978" name="Text Box 10"/>
          <p:cNvSpPr txBox="1">
            <a:spLocks noChangeArrowheads="1"/>
          </p:cNvSpPr>
          <p:nvPr/>
        </p:nvSpPr>
        <p:spPr bwMode="auto">
          <a:xfrm>
            <a:off x="6860168" y="756469"/>
            <a:ext cx="4594678" cy="1206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spcBef>
                <a:spcPct val="50000"/>
              </a:spcBef>
            </a:pPr>
            <a:r>
              <a:rPr lang="en-US" altLang="th-TH" sz="3600" b="1" dirty="0">
                <a:latin typeface="Calibri" panose="020F0502020204030204" pitchFamily="34" charset="0"/>
              </a:rPr>
              <a:t>Reading advertisements</a:t>
            </a:r>
            <a:endParaRPr lang="th-TH" altLang="th-TH" sz="3600" dirty="0">
              <a:latin typeface="Calibri" panose="020F0502020204030204" pitchFamily="34" charset="0"/>
            </a:endParaRPr>
          </a:p>
        </p:txBody>
      </p:sp>
      <p:pic>
        <p:nvPicPr>
          <p:cNvPr id="467979" name="Picture 11"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61703" y="2182407"/>
            <a:ext cx="1791608" cy="260652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647776"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3480030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090084" y="4344053"/>
            <a:ext cx="184731"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endParaRPr lang="th-TH" altLang="th-TH" sz="2667"/>
          </a:p>
        </p:txBody>
      </p:sp>
      <p:sp>
        <p:nvSpPr>
          <p:cNvPr id="4101" name="Text Box 73"/>
          <p:cNvSpPr txBox="1">
            <a:spLocks noChangeArrowheads="1"/>
          </p:cNvSpPr>
          <p:nvPr/>
        </p:nvSpPr>
        <p:spPr bwMode="auto">
          <a:xfrm>
            <a:off x="1726318" y="1532715"/>
            <a:ext cx="3153833" cy="36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en-US" altLang="th-TH" sz="1714" b="1" dirty="0">
                <a:latin typeface="Calibri" panose="020F0502020204030204" pitchFamily="34" charset="0"/>
              </a:rPr>
              <a:t>Reading advertisements</a:t>
            </a:r>
            <a:endParaRPr lang="th-TH" altLang="th-TH" sz="1714" dirty="0">
              <a:latin typeface="Calibri" panose="020F0502020204030204" pitchFamily="34" charset="0"/>
            </a:endParaRPr>
          </a:p>
        </p:txBody>
      </p:sp>
      <p:sp>
        <p:nvSpPr>
          <p:cNvPr id="4102" name="Text Box 118"/>
          <p:cNvSpPr txBox="1">
            <a:spLocks noChangeArrowheads="1"/>
          </p:cNvSpPr>
          <p:nvPr/>
        </p:nvSpPr>
        <p:spPr bwMode="auto">
          <a:xfrm>
            <a:off x="1726318" y="642201"/>
            <a:ext cx="3085797" cy="626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r" eaLnBrk="1" hangingPunct="1">
              <a:spcBef>
                <a:spcPct val="0"/>
              </a:spcBef>
              <a:buFontTx/>
              <a:buNone/>
            </a:pPr>
            <a:r>
              <a:rPr lang="en-US" altLang="th-TH" sz="1143" i="1">
                <a:latin typeface="Calibri" panose="020F0502020204030204" pitchFamily="34" charset="0"/>
                <a:cs typeface="Cordia New" panose="020B0304020202020204" pitchFamily="34" charset="-34"/>
              </a:rPr>
              <a:t>Do you want to improve your </a:t>
            </a:r>
          </a:p>
          <a:p>
            <a:pPr algn="r" eaLnBrk="1" hangingPunct="1">
              <a:spcBef>
                <a:spcPct val="0"/>
              </a:spcBef>
              <a:buFontTx/>
              <a:buNone/>
            </a:pPr>
            <a:r>
              <a:rPr lang="en-US" altLang="th-TH" sz="1143" i="1">
                <a:latin typeface="Calibri" panose="020F0502020204030204" pitchFamily="34" charset="0"/>
                <a:cs typeface="Cordia New" panose="020B0304020202020204" pitchFamily="34" charset="-34"/>
              </a:rPr>
              <a:t>reading skill? Try this reading strategy.</a:t>
            </a:r>
          </a:p>
          <a:p>
            <a:pPr algn="r" eaLnBrk="1" hangingPunct="1">
              <a:spcBef>
                <a:spcPct val="0"/>
              </a:spcBef>
              <a:buFontTx/>
              <a:buNone/>
            </a:pPr>
            <a:r>
              <a:rPr lang="en-US" altLang="th-TH" sz="1143" i="1">
                <a:latin typeface="Calibri" panose="020F0502020204030204" pitchFamily="34" charset="0"/>
                <a:cs typeface="Cordia New" panose="020B0304020202020204" pitchFamily="34" charset="-34"/>
              </a:rPr>
              <a:t> No.5! </a:t>
            </a:r>
            <a:endParaRPr lang="th-TH" altLang="th-TH" sz="1143">
              <a:solidFill>
                <a:schemeClr val="tx2"/>
              </a:solidFill>
              <a:latin typeface="Calibri" panose="020F0502020204030204" pitchFamily="34" charset="0"/>
              <a:cs typeface="Cordia New" panose="020B0304020202020204" pitchFamily="34" charset="-34"/>
            </a:endParaRPr>
          </a:p>
        </p:txBody>
      </p:sp>
      <p:sp>
        <p:nvSpPr>
          <p:cNvPr id="4103" name="Rectangle 119"/>
          <p:cNvSpPr>
            <a:spLocks noChangeArrowheads="1"/>
          </p:cNvSpPr>
          <p:nvPr/>
        </p:nvSpPr>
        <p:spPr bwMode="auto">
          <a:xfrm>
            <a:off x="696710" y="2243532"/>
            <a:ext cx="2812143" cy="2554674"/>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pPr>
            <a:r>
              <a:rPr lang="en-US" altLang="th-TH" sz="1143">
                <a:latin typeface="Calibri" panose="020F0502020204030204" pitchFamily="34" charset="0"/>
                <a:cs typeface="Cordia New" panose="020B0304020202020204" pitchFamily="34" charset="-34"/>
              </a:rPr>
              <a:t> Advertisements are a type of learning material which you can get easily from various sources e.g. newspapers, journals, magazines. Apart from this, advertisements are in the form of brochures, leaflets, or poster. You can also access them quickly via the Internet.</a:t>
            </a:r>
          </a:p>
          <a:p>
            <a:pPr eaLnBrk="1" hangingPunct="1">
              <a:spcBef>
                <a:spcPct val="0"/>
              </a:spcBef>
              <a:buFontTx/>
              <a:buNone/>
            </a:pPr>
            <a:endParaRPr lang="en-US" altLang="th-TH" sz="1143">
              <a:latin typeface="Calibri" panose="020F0502020204030204" pitchFamily="34" charset="0"/>
              <a:cs typeface="Cordia New" panose="020B0304020202020204" pitchFamily="34" charset="-34"/>
            </a:endParaRPr>
          </a:p>
          <a:p>
            <a:pPr eaLnBrk="1" hangingPunct="1">
              <a:spcBef>
                <a:spcPct val="0"/>
              </a:spcBef>
            </a:pPr>
            <a:r>
              <a:rPr lang="en-US" altLang="th-TH" sz="1143">
                <a:latin typeface="Calibri" panose="020F0502020204030204" pitchFamily="34" charset="0"/>
                <a:cs typeface="Cordia New" panose="020B0304020202020204" pitchFamily="34" charset="-34"/>
              </a:rPr>
              <a:t> An interesting feature of advertisements is that they are attractive, concise and have a strong power of communication. You can learn vocabulary and a persuasive writing style using positive or persuasive words to present a product or service.</a:t>
            </a:r>
          </a:p>
        </p:txBody>
      </p:sp>
      <p:sp>
        <p:nvSpPr>
          <p:cNvPr id="4104" name="Rectangle 147"/>
          <p:cNvSpPr>
            <a:spLocks noChangeArrowheads="1"/>
          </p:cNvSpPr>
          <p:nvPr/>
        </p:nvSpPr>
        <p:spPr bwMode="auto">
          <a:xfrm>
            <a:off x="3714472" y="2081535"/>
            <a:ext cx="1301750" cy="419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pPr>
            <a:r>
              <a:rPr lang="th-TH" altLang="th-TH" sz="952">
                <a:latin typeface="Cordia New" panose="020B0304020202020204" pitchFamily="34" charset="-34"/>
                <a:cs typeface="Cordia New" panose="020B0304020202020204" pitchFamily="34" charset="-34"/>
              </a:rPr>
              <a:t> โฆษณาเป็นสื่อการเรียนรู้ที่หาได้ง่ายจากหลากหลายแหล่ง เช่น หนังสือพิมพ์ วารสาร นิตยสาร นอกจากโฆษณาที่ปรากฏในสื่อดังกล่าวแล้ว โฆษณายังอยู่ในรูปแบบของ แผ่นพับ ใบปลิว หรือป้าย และสื่อออนไลน์ก็เป็นแหล่งข้อมูลที่คุณสามารถหาโฆษณาได้อย่างสะดวกและรวดเร็ว</a:t>
            </a:r>
          </a:p>
          <a:p>
            <a:pPr eaLnBrk="1" hangingPunct="1">
              <a:spcBef>
                <a:spcPct val="0"/>
              </a:spcBef>
            </a:pPr>
            <a:endParaRPr lang="th-TH" altLang="th-TH" sz="952">
              <a:latin typeface="Cordia New" panose="020B0304020202020204" pitchFamily="34" charset="-34"/>
              <a:cs typeface="Cordia New" panose="020B0304020202020204" pitchFamily="34" charset="-34"/>
            </a:endParaRPr>
          </a:p>
          <a:p>
            <a:pPr eaLnBrk="1" hangingPunct="1">
              <a:spcBef>
                <a:spcPct val="0"/>
              </a:spcBef>
            </a:pPr>
            <a:endParaRPr lang="en-US" altLang="th-TH" sz="952">
              <a:latin typeface="Cordia New" panose="020B0304020202020204" pitchFamily="34" charset="-34"/>
              <a:cs typeface="Cordia New" panose="020B0304020202020204" pitchFamily="34" charset="-34"/>
            </a:endParaRPr>
          </a:p>
          <a:p>
            <a:pPr eaLnBrk="1" hangingPunct="1">
              <a:spcBef>
                <a:spcPct val="0"/>
              </a:spcBef>
            </a:pPr>
            <a:r>
              <a:rPr lang="th-TH" altLang="th-TH" sz="952">
                <a:latin typeface="Cordia New" panose="020B0304020202020204" pitchFamily="34" charset="-34"/>
                <a:cs typeface="Cordia New" panose="020B0304020202020204" pitchFamily="34" charset="-34"/>
              </a:rPr>
              <a:t> โฆษณามีการใช้ภาษาที่มีลักษณะพิเศษ คือดึงดูดใจ กระชับ และมีพลังในการสื่อสาร คุณสามารถเรียนรู้คำศัพท์และวิธีการเขียนเพื่อนำเสนอสินค้าและบริการ โดยใช้ถ้อยคำเชิงบวก หรือ เสนอแนวคิดที่ทำให้ผู้อ่านเห็นคล้อยตาม</a:t>
            </a:r>
          </a:p>
          <a:p>
            <a:pPr eaLnBrk="1" hangingPunct="1">
              <a:spcBef>
                <a:spcPct val="0"/>
              </a:spcBef>
            </a:pPr>
            <a:endParaRPr lang="th-TH" altLang="th-TH" sz="952">
              <a:latin typeface="Cordia New" panose="020B0304020202020204" pitchFamily="34" charset="-34"/>
              <a:cs typeface="Cordia New" panose="020B0304020202020204" pitchFamily="34" charset="-34"/>
            </a:endParaRPr>
          </a:p>
          <a:p>
            <a:pPr eaLnBrk="1" hangingPunct="1">
              <a:spcBef>
                <a:spcPct val="0"/>
              </a:spcBef>
            </a:pPr>
            <a:endParaRPr lang="en-US" altLang="th-TH" sz="952">
              <a:latin typeface="Cordia New" panose="020B0304020202020204" pitchFamily="34" charset="-34"/>
              <a:cs typeface="Cordia New" panose="020B0304020202020204" pitchFamily="34" charset="-34"/>
            </a:endParaRPr>
          </a:p>
          <a:p>
            <a:pPr eaLnBrk="1" hangingPunct="1">
              <a:spcBef>
                <a:spcPct val="0"/>
              </a:spcBef>
            </a:pPr>
            <a:r>
              <a:rPr lang="en-US" altLang="th-TH" sz="952">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ถ้าคุณยังนึกไม่ออกว่าจะเริ่มหาโฆษณษาจากที่ใด เริ่มจากใบปลิวในห้างสรรพสินค้าใกล้บ้านก่อน จากนั้นก็แผ่นพับของโรงแรม และวิธีที่เร็วที่สุดก็.ทาง....อินเทอร์เนท</a:t>
            </a:r>
            <a:r>
              <a:rPr lang="en-US" altLang="th-TH" sz="952">
                <a:latin typeface="Cordia New" panose="020B0304020202020204" pitchFamily="34" charset="-34"/>
                <a:cs typeface="Cordia New" panose="020B0304020202020204" pitchFamily="34" charset="-34"/>
              </a:rPr>
              <a:t>!</a:t>
            </a:r>
            <a:endParaRPr lang="th-TH" altLang="th-TH" sz="952">
              <a:latin typeface="Cordia New" panose="020B0304020202020204" pitchFamily="34" charset="-34"/>
              <a:cs typeface="Cordia New" panose="020B0304020202020204" pitchFamily="34" charset="-34"/>
            </a:endParaRPr>
          </a:p>
          <a:p>
            <a:pPr eaLnBrk="1" hangingPunct="1">
              <a:spcBef>
                <a:spcPct val="0"/>
              </a:spcBef>
            </a:pPr>
            <a:endParaRPr lang="th-TH" altLang="th-TH" sz="952">
              <a:latin typeface="Cordia New" panose="020B0304020202020204" pitchFamily="34" charset="-34"/>
              <a:cs typeface="Cordia New" panose="020B0304020202020204" pitchFamily="34" charset="-34"/>
            </a:endParaRPr>
          </a:p>
          <a:p>
            <a:pPr eaLnBrk="1" hangingPunct="1">
              <a:spcBef>
                <a:spcPct val="0"/>
              </a:spcBef>
            </a:pPr>
            <a:endParaRPr lang="th-TH" altLang="th-TH" sz="952">
              <a:solidFill>
                <a:schemeClr val="tx2"/>
              </a:solidFill>
              <a:latin typeface="Cordia New" panose="020B0304020202020204" pitchFamily="34" charset="-34"/>
              <a:cs typeface="Cordia New" panose="020B0304020202020204" pitchFamily="34" charset="-34"/>
            </a:endParaRPr>
          </a:p>
        </p:txBody>
      </p:sp>
      <p:sp>
        <p:nvSpPr>
          <p:cNvPr id="4105" name="Rectangle 194"/>
          <p:cNvSpPr>
            <a:spLocks noChangeArrowheads="1"/>
          </p:cNvSpPr>
          <p:nvPr/>
        </p:nvSpPr>
        <p:spPr bwMode="auto">
          <a:xfrm>
            <a:off x="696709" y="5174518"/>
            <a:ext cx="2812143" cy="971741"/>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pPr>
            <a:r>
              <a:rPr lang="en-US" altLang="th-TH" sz="1143">
                <a:latin typeface="Calibri" panose="020F0502020204030204" pitchFamily="34" charset="0"/>
                <a:cs typeface="Cordia New" panose="020B0304020202020204" pitchFamily="34" charset="-34"/>
              </a:rPr>
              <a:t> If you cannot think of where to get an advertisement, start with leaflets from a department store near your house. You can also get brochures from hotels. And the quickest way is…. via the Internet!</a:t>
            </a:r>
          </a:p>
        </p:txBody>
      </p:sp>
      <p:pic>
        <p:nvPicPr>
          <p:cNvPr id="4117" name="Picture 37" descr="6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258" y="367036"/>
            <a:ext cx="801310" cy="1165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6299199" y="0"/>
            <a:ext cx="5892799"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0"/>
            <a:ext cx="6299200" cy="685800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5" name="Rectangle 14"/>
          <p:cNvSpPr/>
          <p:nvPr/>
        </p:nvSpPr>
        <p:spPr>
          <a:xfrm>
            <a:off x="6299201" y="1514"/>
            <a:ext cx="5892799" cy="685800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6" name="Rectangle 15"/>
          <p:cNvSpPr/>
          <p:nvPr/>
        </p:nvSpPr>
        <p:spPr>
          <a:xfrm>
            <a:off x="2" y="1514"/>
            <a:ext cx="62992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609141"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Action Button: Forward or Next 17">
            <a:hlinkClick r:id="" action="ppaction://hlinkshowjump?jump=nextslide" highlightClick="1"/>
          </p:cNvPr>
          <p:cNvSpPr/>
          <p:nvPr/>
        </p:nvSpPr>
        <p:spPr>
          <a:xfrm>
            <a:off x="11252819"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pic>
        <p:nvPicPr>
          <p:cNvPr id="19" name="Picture 20" descr="5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87141" y="273655"/>
            <a:ext cx="710595" cy="1165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47"/>
          <p:cNvSpPr>
            <a:spLocks noChangeArrowheads="1"/>
          </p:cNvSpPr>
          <p:nvPr/>
        </p:nvSpPr>
        <p:spPr bwMode="auto">
          <a:xfrm>
            <a:off x="9881522" y="1576917"/>
            <a:ext cx="1371297" cy="4341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04800" indent="-304800"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62000" indent="-30480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219200" indent="-3048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76400" indent="-3048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133600" indent="-3048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908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30480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5052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9624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th-TH" altLang="th-TH" sz="952" b="1">
                <a:latin typeface="Cordia New" panose="020B0304020202020204" pitchFamily="34" charset="-34"/>
                <a:cs typeface="Cordia New" panose="020B0304020202020204" pitchFamily="34" charset="-34"/>
              </a:rPr>
              <a:t>การใช้แผ่นบันทึกการเรียนรู้นี้</a:t>
            </a:r>
            <a:endParaRPr lang="en-US" altLang="th-TH" sz="952" b="1">
              <a:latin typeface="Cordia New" panose="020B0304020202020204" pitchFamily="34" charset="-34"/>
              <a:cs typeface="Cordia New" panose="020B0304020202020204" pitchFamily="34" charset="-34"/>
            </a:endParaRPr>
          </a:p>
          <a:p>
            <a:pPr eaLnBrk="1" hangingPunct="1">
              <a:spcBef>
                <a:spcPct val="0"/>
              </a:spcBef>
              <a:buFontTx/>
              <a:buNone/>
            </a:pPr>
            <a:endParaRPr lang="th-TH" altLang="th-TH" sz="952">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a:t>
            </a:r>
            <a:r>
              <a:rPr lang="en-US" altLang="th-TH" sz="952" b="1" u="sng">
                <a:latin typeface="Cordia New" panose="020B0304020202020204" pitchFamily="34" charset="-34"/>
                <a:cs typeface="Cordia New" panose="020B0304020202020204" pitchFamily="34" charset="-34"/>
              </a:rPr>
              <a:t>1</a:t>
            </a:r>
            <a:r>
              <a:rPr lang="en-US" altLang="th-TH" sz="952">
                <a:solidFill>
                  <a:schemeClr val="tx2"/>
                </a:solidFill>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เลือกโฆษณาที่คุณ</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สนใจเรียนรู้จากแหล่งที่คุณสะดวก</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มา </a:t>
            </a:r>
            <a:r>
              <a:rPr lang="en-US" altLang="th-TH" sz="952">
                <a:latin typeface="Cordia New" panose="020B0304020202020204" pitchFamily="34" charset="-34"/>
                <a:cs typeface="Cordia New" panose="020B0304020202020204" pitchFamily="34" charset="-34"/>
              </a:rPr>
              <a:t>1 </a:t>
            </a:r>
            <a:r>
              <a:rPr lang="th-TH" altLang="th-TH" sz="952">
                <a:latin typeface="Cordia New" panose="020B0304020202020204" pitchFamily="34" charset="-34"/>
                <a:cs typeface="Cordia New" panose="020B0304020202020204" pitchFamily="34" charset="-34"/>
              </a:rPr>
              <a:t>ชิ้น</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a:t>
            </a:r>
            <a:r>
              <a:rPr lang="en-US" altLang="th-TH" sz="952" b="1" u="sng">
                <a:latin typeface="Cordia New" panose="020B0304020202020204" pitchFamily="34" charset="-34"/>
                <a:cs typeface="Cordia New" panose="020B0304020202020204" pitchFamily="34" charset="-34"/>
              </a:rPr>
              <a:t>2</a:t>
            </a:r>
            <a:r>
              <a:rPr lang="en-US" altLang="th-TH" sz="952" b="1">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เตรียมพจนานุกรมไว้</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หลายๆเล่ม ถ้าเป็นไปได้ควรใช้</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พจนานุกรมภาษาอังกฤษ</a:t>
            </a:r>
            <a:r>
              <a:rPr lang="en-US" altLang="th-TH" sz="952">
                <a:latin typeface="Cordia New" panose="020B0304020202020204" pitchFamily="34" charset="-34"/>
                <a:cs typeface="Cordia New" panose="020B0304020202020204" pitchFamily="34" charset="-34"/>
              </a:rPr>
              <a:t>-</a:t>
            </a:r>
            <a:r>
              <a:rPr lang="th-TH" altLang="th-TH" sz="952">
                <a:latin typeface="Cordia New" panose="020B0304020202020204" pitchFamily="34" charset="-34"/>
                <a:cs typeface="Cordia New" panose="020B0304020202020204" pitchFamily="34" charset="-34"/>
              </a:rPr>
              <a:t>อังกฤษ </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ถ้าคุณสะดวกอาจค้นคว้าจาก</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พจนานุกรมออนไลน์ก็ได้</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3</a:t>
            </a:r>
            <a:r>
              <a:rPr lang="th-TH" altLang="th-TH" sz="952" b="1">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อ่านโฆษณาสัก </a:t>
            </a:r>
            <a:r>
              <a:rPr lang="en-US" altLang="th-TH" sz="952">
                <a:latin typeface="Cordia New" panose="020B0304020202020204" pitchFamily="34" charset="-34"/>
                <a:cs typeface="Cordia New" panose="020B0304020202020204" pitchFamily="34" charset="-34"/>
              </a:rPr>
              <a:t>1 </a:t>
            </a:r>
            <a:endParaRPr lang="th-TH" altLang="th-TH" sz="952">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รอบก่อน เพื่อทำความเข้าใจคร่าวๆ</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4</a:t>
            </a:r>
            <a:r>
              <a:rPr lang="th-TH" altLang="th-TH" sz="952">
                <a:solidFill>
                  <a:schemeClr val="tx2"/>
                </a:solidFill>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อ่านซ้ำอีก </a:t>
            </a:r>
            <a:r>
              <a:rPr lang="en-US" altLang="th-TH" sz="952">
                <a:latin typeface="Cordia New" panose="020B0304020202020204" pitchFamily="34" charset="-34"/>
                <a:cs typeface="Cordia New" panose="020B0304020202020204" pitchFamily="34" charset="-34"/>
              </a:rPr>
              <a:t>1 – 2 </a:t>
            </a:r>
            <a:r>
              <a:rPr lang="th-TH" altLang="th-TH" sz="952">
                <a:latin typeface="Cordia New" panose="020B0304020202020204" pitchFamily="34" charset="-34"/>
                <a:cs typeface="Cordia New" panose="020B0304020202020204" pitchFamily="34" charset="-34"/>
              </a:rPr>
              <a:t>รอบ </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เพื่อเก็บรายละเอียด </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5</a:t>
            </a:r>
            <a:r>
              <a:rPr lang="th-TH" altLang="th-TH" sz="952" b="1">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กรอกรายละเอียด</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การวิเคราะห์ด้านต่างๆ</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6</a:t>
            </a:r>
            <a:r>
              <a:rPr lang="en-US" altLang="th-TH" sz="952">
                <a:solidFill>
                  <a:schemeClr val="tx2"/>
                </a:solidFill>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จดคำศัพท์ วลี ที่</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น่าสนใจลงในแผ่นบันทึกการเรียนรู้ </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และทำการศึกษาเพิ่มเติมโดยใช้</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พจนานุกรม</a:t>
            </a:r>
            <a:endParaRPr lang="th-TH" altLang="th-TH" sz="952">
              <a:solidFill>
                <a:schemeClr val="tx2"/>
              </a:solidFill>
              <a:latin typeface="Cordia New" panose="020B0304020202020204" pitchFamily="34" charset="-34"/>
              <a:cs typeface="Cordia New" panose="020B0304020202020204" pitchFamily="34" charset="-34"/>
            </a:endParaRPr>
          </a:p>
          <a:p>
            <a:pPr eaLnBrk="1" hangingPunct="1">
              <a:spcBef>
                <a:spcPct val="0"/>
              </a:spcBef>
              <a:buFontTx/>
              <a:buNone/>
            </a:pPr>
            <a:endParaRPr lang="th-TH" altLang="th-TH" sz="952" b="1" u="sng">
              <a:solidFill>
                <a:schemeClr val="tx2"/>
              </a:solidFill>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b="1" u="sng">
                <a:solidFill>
                  <a:schemeClr val="tx2"/>
                </a:solidFill>
                <a:latin typeface="Cordia New" panose="020B0304020202020204" pitchFamily="34" charset="-34"/>
                <a:cs typeface="Cordia New" panose="020B0304020202020204" pitchFamily="34" charset="-34"/>
              </a:rPr>
              <a:t>ข้อเสนอแนะเพิ่มเติม</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ถ้าคุณสนุกกับการอ่านโฆษณา ควร</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เริ่มรวบรวมโฆษณาจากสื่อต่างๆ </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แล้วแยกประเภทตามความสนใจ</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เช่นด้านบันเทิง ธุรกิจ และเทคโนโลยี </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คุณอาจขอความช่วยเหลือจากเพื่อน</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หรือคนรู้จักที่เดินทางไปต่างประเทศ</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บ่อยๆด้วยก็ได้</a:t>
            </a:r>
          </a:p>
        </p:txBody>
      </p:sp>
      <p:sp>
        <p:nvSpPr>
          <p:cNvPr id="21" name="Rectangle 37"/>
          <p:cNvSpPr>
            <a:spLocks noChangeArrowheads="1"/>
          </p:cNvSpPr>
          <p:nvPr/>
        </p:nvSpPr>
        <p:spPr bwMode="auto">
          <a:xfrm>
            <a:off x="6931795" y="548028"/>
            <a:ext cx="2812143" cy="4488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533400" indent="-5334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333" b="1" dirty="0">
                <a:latin typeface="Calibri" panose="020F0502020204030204" pitchFamily="34" charset="0"/>
                <a:cs typeface="Cordia New" panose="020B0304020202020204" pitchFamily="34" charset="-34"/>
              </a:rPr>
              <a:t>How to use this learning record </a:t>
            </a:r>
          </a:p>
          <a:p>
            <a:pPr eaLnBrk="1" hangingPunct="1">
              <a:spcBef>
                <a:spcPct val="0"/>
              </a:spcBef>
              <a:buFontTx/>
              <a:buNone/>
            </a:pPr>
            <a:endParaRPr lang="en-US" altLang="th-TH" sz="1143" b="1"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1</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Choose an advertisement you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might enjoy reading from any source.  </a:t>
            </a:r>
            <a:endParaRPr lang="en-US" altLang="th-TH" sz="1143" dirty="0">
              <a:solidFill>
                <a:schemeClr val="tx2"/>
              </a:solidFill>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2</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Prepare some dictionaries, if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possible English-English and standard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ones. You may also work with online</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dictionaries.</a:t>
            </a: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3</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Read the advertisement once to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get its gist. </a:t>
            </a:r>
            <a:endParaRPr lang="en-US" altLang="th-TH" sz="1143"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4</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Reread it once or twice to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understand more details.</a:t>
            </a: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5</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Fill in your analysis.</a:t>
            </a: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6</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Note down interesting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vocabulary or phrases in your learning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record, and do further study from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dictionaries.</a:t>
            </a:r>
          </a:p>
          <a:p>
            <a:pPr algn="ctr" eaLnBrk="1" hangingPunct="1">
              <a:spcBef>
                <a:spcPct val="0"/>
              </a:spcBef>
              <a:buFontTx/>
              <a:buNone/>
            </a:pPr>
            <a:endParaRPr lang="en-US" altLang="th-TH" sz="1143" dirty="0">
              <a:latin typeface="Calibri" panose="020F0502020204030204" pitchFamily="34" charset="0"/>
              <a:cs typeface="Cordia New" panose="020B0304020202020204" pitchFamily="34" charset="-34"/>
            </a:endParaRPr>
          </a:p>
          <a:p>
            <a:pPr eaLnBrk="1" hangingPunct="1">
              <a:spcBef>
                <a:spcPct val="0"/>
              </a:spcBef>
              <a:buFontTx/>
              <a:buNone/>
            </a:pPr>
            <a:endParaRPr lang="en-US" altLang="th-TH" sz="1143"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952" b="1" u="sng" dirty="0">
                <a:latin typeface="Calibri" panose="020F0502020204030204" pitchFamily="34" charset="0"/>
                <a:cs typeface="Cordia New" panose="020B0304020202020204" pitchFamily="34" charset="-34"/>
              </a:rPr>
              <a:t>Further suggestions</a:t>
            </a:r>
            <a:r>
              <a:rPr lang="en-US" altLang="th-TH" sz="952" b="1" dirty="0">
                <a:latin typeface="Calibri" panose="020F0502020204030204" pitchFamily="34" charset="0"/>
                <a:cs typeface="Cordia New" panose="020B0304020202020204" pitchFamily="34" charset="-34"/>
              </a:rPr>
              <a:t>:</a:t>
            </a:r>
            <a:r>
              <a:rPr lang="en-US" altLang="th-TH" sz="952" dirty="0">
                <a:latin typeface="Calibri" panose="020F0502020204030204" pitchFamily="34" charset="0"/>
                <a:cs typeface="Cordia New" panose="020B0304020202020204" pitchFamily="34" charset="-34"/>
              </a:rPr>
              <a:t>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If you enjoy reading advertisements, start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collecting them from various sources and classify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them according to your interest e.g.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entertainment, business, technology. You may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get help from friends or acquaintances who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frequently travel.</a:t>
            </a:r>
          </a:p>
        </p:txBody>
      </p:sp>
    </p:spTree>
    <p:extLst>
      <p:ext uri="{BB962C8B-B14F-4D97-AF65-F5344CB8AC3E}">
        <p14:creationId xmlns:p14="http://schemas.microsoft.com/office/powerpoint/2010/main" val="37119874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4" name="Picture 3" descr="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446" y="2074639"/>
            <a:ext cx="1515878" cy="184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3"/>
          <p:cNvSpPr>
            <a:spLocks noChangeArrowheads="1"/>
          </p:cNvSpPr>
          <p:nvPr/>
        </p:nvSpPr>
        <p:spPr bwMode="auto">
          <a:xfrm>
            <a:off x="2354761" y="2821672"/>
            <a:ext cx="1944687" cy="646331"/>
          </a:xfrm>
          <a:prstGeom prst="rect">
            <a:avLst/>
          </a:prstGeom>
          <a:noFill/>
          <a:ln w="19050">
            <a:solidFill>
              <a:srgbClr val="990033"/>
            </a:solidFill>
            <a:prstDash val="sysDot"/>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en-US" sz="1200">
                <a:latin typeface="Calibri" panose="020F0502020204030204" pitchFamily="34" charset="0"/>
                <a:cs typeface="Cordia New" panose="020B0304020202020204" pitchFamily="34" charset="-34"/>
              </a:rPr>
              <a:t>See an example of how to use our learning record on the next page.</a:t>
            </a:r>
            <a:endParaRPr lang="th-TH" altLang="en-US" sz="1200">
              <a:latin typeface="Calibri" panose="020F0502020204030204" pitchFamily="34" charset="0"/>
              <a:cs typeface="Cordia New" panose="020B0304020202020204" pitchFamily="34" charset="-34"/>
            </a:endParaRPr>
          </a:p>
        </p:txBody>
      </p:sp>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8" name="Rectangle 7"/>
          <p:cNvSpPr/>
          <p:nvPr/>
        </p:nvSpPr>
        <p:spPr>
          <a:xfrm>
            <a:off x="5609141"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9" name="Action Button: Forward or Next 8">
            <a:hlinkClick r:id="" action="ppaction://hlinkshowjump?jump=nextslide" highlightClick="1"/>
          </p:cNvPr>
          <p:cNvSpPr/>
          <p:nvPr/>
        </p:nvSpPr>
        <p:spPr>
          <a:xfrm>
            <a:off x="11252819"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5" name="Text Box 51"/>
          <p:cNvSpPr txBox="1">
            <a:spLocks noChangeArrowheads="1"/>
          </p:cNvSpPr>
          <p:nvPr/>
        </p:nvSpPr>
        <p:spPr bwMode="auto">
          <a:xfrm>
            <a:off x="7587735" y="690446"/>
            <a:ext cx="2468941" cy="362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65" tIns="48982" rIns="97965" bIns="48982">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50000"/>
              </a:spcBef>
              <a:buFontTx/>
              <a:buNone/>
            </a:pPr>
            <a:r>
              <a:rPr lang="en-US" altLang="th-TH" sz="1714" b="1" dirty="0">
                <a:latin typeface="Cordia New" panose="020B0304020202020204" pitchFamily="34" charset="-34"/>
                <a:cs typeface="Cordia New" panose="020B0304020202020204" pitchFamily="34" charset="-34"/>
              </a:rPr>
              <a:t>Example</a:t>
            </a:r>
            <a:r>
              <a:rPr lang="en-US" altLang="th-TH" sz="1714" dirty="0">
                <a:latin typeface="Cordia New" panose="020B0304020202020204" pitchFamily="34" charset="-34"/>
                <a:cs typeface="Cordia New" panose="020B0304020202020204" pitchFamily="34" charset="-34"/>
              </a:rPr>
              <a:t>     </a:t>
            </a:r>
            <a:r>
              <a:rPr lang="th-TH" altLang="th-TH" sz="1524" dirty="0">
                <a:latin typeface="Cordia New" panose="020B0304020202020204" pitchFamily="34" charset="-34"/>
                <a:cs typeface="Cordia New" panose="020B0304020202020204" pitchFamily="34" charset="-34"/>
              </a:rPr>
              <a:t>ตัวอย่างการกรอกแผ่นบันทึก</a:t>
            </a:r>
          </a:p>
        </p:txBody>
      </p:sp>
      <p:pic>
        <p:nvPicPr>
          <p:cNvPr id="16" name="Picture 24" descr="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94259" y="73589"/>
            <a:ext cx="1211036"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7" name="Group 39"/>
          <p:cNvGraphicFramePr>
            <a:graphicFrameLocks noGrp="1"/>
          </p:cNvGraphicFramePr>
          <p:nvPr>
            <p:extLst>
              <p:ext uri="{D42A27DB-BD31-4B8C-83A1-F6EECF244321}">
                <p14:modId xmlns:p14="http://schemas.microsoft.com/office/powerpoint/2010/main" val="2173873321"/>
              </p:ext>
            </p:extLst>
          </p:nvPr>
        </p:nvGraphicFramePr>
        <p:xfrm>
          <a:off x="7040426" y="1376851"/>
          <a:ext cx="4389060" cy="4182304"/>
        </p:xfrm>
        <a:graphic>
          <a:graphicData uri="http://schemas.openxmlformats.org/drawingml/2006/table">
            <a:tbl>
              <a:tblPr/>
              <a:tblGrid>
                <a:gridCol w="2768298"/>
                <a:gridCol w="1620762"/>
              </a:tblGrid>
              <a:tr h="435489">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smtClean="0">
                          <a:ln>
                            <a:noFill/>
                          </a:ln>
                          <a:solidFill>
                            <a:schemeClr val="tx1"/>
                          </a:solidFill>
                          <a:effectLst/>
                          <a:latin typeface="Arial" panose="020B0604020202020204" pitchFamily="34" charset="0"/>
                          <a:ea typeface="SimSun" panose="02010600030101010101" pitchFamily="2" charset="-122"/>
                          <a:cs typeface="Tahoma" panose="020B0604030504040204" pitchFamily="34" charset="0"/>
                        </a:rPr>
                        <a:t>Details of the advertisement</a:t>
                      </a: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rPr>
                        <a:t>รายละเอียดของโฆษณา</a:t>
                      </a:r>
                      <a:endParaRPr kumimoji="0" lang="en-US" altLang="zh-CN" sz="1000" b="0" i="0" u="none" strike="noStrike" cap="none" normalizeH="0" baseline="0" dirty="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endParaRPr>
                    </a:p>
                  </a:txBody>
                  <a:tcPr marL="87079" marR="87079" marT="43546" marB="4354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20000"/>
                        </a:spcBef>
                        <a:spcAft>
                          <a:spcPct val="0"/>
                        </a:spcAft>
                        <a:buClrTx/>
                        <a:buSzTx/>
                        <a:buFontTx/>
                        <a:buNone/>
                        <a:tabLst/>
                      </a:pPr>
                      <a:r>
                        <a:rPr kumimoji="0" lang="en-US" altLang="th-TH" sz="11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Vocabulary </a:t>
                      </a:r>
                      <a:endParaRPr kumimoji="0" lang="th-TH" altLang="th-TH" sz="11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คำศัพท์</a:t>
                      </a:r>
                    </a:p>
                  </a:txBody>
                  <a:tcPr marL="87079" marR="87079" marT="43546" marB="4354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71059">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Source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ที่มา</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rPr>
                        <a:t>Furniture catalog</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Type of product/service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ชนิดของผลิตภัณฑ์/บริการ</a:t>
                      </a: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Home furniture</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Target group </a:t>
                      </a: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กลุ่มเป้าหมาย</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Everybody</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Concept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เนื้อหาของโฆษณา</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Advertise home furniture you can buy at IKEA</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(furnishing store)</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Slogan/interesting phrases    </a:t>
                      </a:r>
                      <a:r>
                        <a:rPr kumimoji="0" lang="th-TH"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rPr>
                        <a:t>คำขวัญ/ วิลีน่าสนใจ</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Char char="•"/>
                        <a:tabLst/>
                      </a:pP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Make yourself at home.</a:t>
                      </a:r>
                    </a:p>
                    <a:p>
                      <a:pPr marL="0" marR="0" lvl="0" indent="0" algn="l" defTabSz="1028700" rtl="0" eaLnBrk="1" fontAlgn="base" latinLnBrk="0" hangingPunct="1">
                        <a:lnSpc>
                          <a:spcPct val="100000"/>
                        </a:lnSpc>
                        <a:spcBef>
                          <a:spcPct val="0"/>
                        </a:spcBef>
                        <a:spcAft>
                          <a:spcPct val="0"/>
                        </a:spcAft>
                        <a:buClrTx/>
                        <a:buSzTx/>
                        <a:buFontTx/>
                        <a:buChar char="•"/>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There is everything from …… to…..</a:t>
                      </a:r>
                    </a:p>
                    <a:p>
                      <a:pPr marL="0" marR="0" lvl="0" indent="0" algn="l" defTabSz="1028700" rtl="0" eaLnBrk="1" fontAlgn="base" latinLnBrk="0" hangingPunct="1">
                        <a:lnSpc>
                          <a:spcPct val="100000"/>
                        </a:lnSpc>
                        <a:spcBef>
                          <a:spcPct val="0"/>
                        </a:spcBef>
                        <a:spcAft>
                          <a:spcPct val="0"/>
                        </a:spcAft>
                        <a:buClrTx/>
                        <a:buSzTx/>
                        <a:buFontTx/>
                        <a:buChar char="•"/>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…browse at your leisure</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46" marB="4354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Noun: </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home accessory</a:t>
                      </a:r>
                    </a:p>
                    <a:p>
                      <a:pPr marL="0" marR="0" lvl="0" indent="0" algn="l"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เครื่องใช้ในบ้าน</a:t>
                      </a:r>
                      <a:endParaRPr kumimoji="0" lang="en-US"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kitchenware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เครื่องครัว</a:t>
                      </a: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sink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อ่างล้างจาน</a:t>
                      </a: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Verb: </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stroll through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เดินดู/ชม</a:t>
                      </a: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Adjective: </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unique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มีความเป็นเอกลักษณ์</a:t>
                      </a:r>
                      <a:endParaRPr kumimoji="0" lang="en-US"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Adverb:</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46" marB="4354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6653669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3886" y="1502149"/>
            <a:ext cx="3267075" cy="2724150"/>
          </a:xfrm>
          <a:prstGeom prst="rect">
            <a:avLst/>
          </a:prstGeom>
        </p:spPr>
      </p:pic>
      <p:sp>
        <p:nvSpPr>
          <p:cNvPr id="10" name="Text Box 14"/>
          <p:cNvSpPr txBox="1">
            <a:spLocks noChangeArrowheads="1"/>
          </p:cNvSpPr>
          <p:nvPr/>
        </p:nvSpPr>
        <p:spPr bwMode="auto">
          <a:xfrm>
            <a:off x="1274815" y="613830"/>
            <a:ext cx="3908273" cy="36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en-US" altLang="th-TH" sz="1714" b="1">
                <a:latin typeface="Calibri" panose="020F0502020204030204" pitchFamily="34" charset="0"/>
                <a:cs typeface="Cordia New" panose="020B0304020202020204" pitchFamily="34" charset="-34"/>
              </a:rPr>
              <a:t>Reading advertisements</a:t>
            </a:r>
            <a:endParaRPr lang="th-TH" altLang="th-TH" sz="1714" b="1">
              <a:latin typeface="Calibri" panose="020F0502020204030204" pitchFamily="34" charset="0"/>
              <a:cs typeface="Cordia New" panose="020B0304020202020204" pitchFamily="34" charset="-34"/>
            </a:endParaRPr>
          </a:p>
        </p:txBody>
      </p:sp>
      <p:graphicFrame>
        <p:nvGraphicFramePr>
          <p:cNvPr id="11" name="Group 166"/>
          <p:cNvGraphicFramePr>
            <a:graphicFrameLocks noGrp="1"/>
          </p:cNvGraphicFramePr>
          <p:nvPr>
            <p:extLst>
              <p:ext uri="{D42A27DB-BD31-4B8C-83A1-F6EECF244321}">
                <p14:modId xmlns:p14="http://schemas.microsoft.com/office/powerpoint/2010/main" val="1304807226"/>
              </p:ext>
            </p:extLst>
          </p:nvPr>
        </p:nvGraphicFramePr>
        <p:xfrm>
          <a:off x="657957" y="1384902"/>
          <a:ext cx="4389059" cy="5143500"/>
        </p:xfrm>
        <a:graphic>
          <a:graphicData uri="http://schemas.openxmlformats.org/drawingml/2006/table">
            <a:tbl>
              <a:tblPr/>
              <a:tblGrid>
                <a:gridCol w="2768297"/>
                <a:gridCol w="1620762"/>
              </a:tblGrid>
              <a:tr h="517071">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smtClean="0">
                          <a:ln>
                            <a:noFill/>
                          </a:ln>
                          <a:solidFill>
                            <a:schemeClr val="tx1"/>
                          </a:solidFill>
                          <a:effectLst/>
                          <a:latin typeface="Arial" panose="020B0604020202020204" pitchFamily="34" charset="0"/>
                          <a:ea typeface="SimSun" panose="02010600030101010101" pitchFamily="2" charset="-122"/>
                          <a:cs typeface="Tahoma" panose="020B0604030504040204" pitchFamily="34" charset="0"/>
                        </a:rPr>
                        <a:t>Details of the advertisement</a:t>
                      </a: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rPr>
                        <a:t>รายละเอียดของโฆษณา</a:t>
                      </a:r>
                      <a:endParaRPr kumimoji="0" lang="en-US" altLang="zh-CN" sz="1000" b="0" i="0" u="none" strike="noStrike" cap="none" normalizeH="0" baseline="0" dirty="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endParaRPr>
                    </a:p>
                  </a:txBody>
                  <a:tcPr marL="87079" marR="87079" marT="43539" marB="4353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20000"/>
                        </a:spcBef>
                        <a:spcAft>
                          <a:spcPct val="0"/>
                        </a:spcAft>
                        <a:buClrTx/>
                        <a:buSzTx/>
                        <a:buFontTx/>
                        <a:buNone/>
                        <a:tabLst/>
                      </a:pPr>
                      <a:r>
                        <a:rPr kumimoji="0" lang="en-US" altLang="th-TH" sz="11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Vocabulary </a:t>
                      </a:r>
                      <a:endParaRPr kumimoji="0" lang="th-TH" altLang="th-TH" sz="11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คำศัพท์</a:t>
                      </a:r>
                    </a:p>
                  </a:txBody>
                  <a:tcPr marL="87079" marR="87079" marT="43539" marB="4353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26429">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Source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ที่มา</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Type of product/service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ชนิดของผลิตภัณฑ์/บริการ</a:t>
                      </a: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Target group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กลุ่มเป้าหมาย</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Concept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เนื้อหาของโฆษณา</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Slogan/interesting phrases </a:t>
                      </a:r>
                      <a:r>
                        <a:rPr kumimoji="0" lang="th-TH"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rPr>
                        <a:t>คำขวัญ/ วิลีน่าสนใจ</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39" marB="4353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Noun: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Verb: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Adjective: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Adverb:</a:t>
                      </a: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39" marB="4353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2" name="Picture 38" descr="6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7957" y="202592"/>
            <a:ext cx="754440" cy="1097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7003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637</TotalTime>
  <Words>774</Words>
  <Application>Microsoft Office PowerPoint</Application>
  <PresentationFormat>Widescreen</PresentationFormat>
  <Paragraphs>161</Paragraphs>
  <Slides>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vt:i4>
      </vt:variant>
    </vt:vector>
  </HeadingPairs>
  <TitlesOfParts>
    <vt:vector size="13" baseType="lpstr">
      <vt:lpstr>SimSun</vt:lpstr>
      <vt:lpstr>Angsana New</vt:lpstr>
      <vt:lpstr>Arial</vt:lpstr>
      <vt:lpstr>Calibri</vt:lpstr>
      <vt:lpstr>Calibri Light</vt:lpstr>
      <vt:lpstr>Cordia New</vt:lpstr>
      <vt:lpstr>Tahoma</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40</cp:revision>
  <dcterms:created xsi:type="dcterms:W3CDTF">2015-01-09T05:03:30Z</dcterms:created>
  <dcterms:modified xsi:type="dcterms:W3CDTF">2015-05-13T02:20:19Z</dcterms:modified>
</cp:coreProperties>
</file>