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4" r:id="rId3"/>
    <p:sldId id="272" r:id="rId4"/>
    <p:sldId id="273" r:id="rId5"/>
    <p:sldId id="259" r:id="rId6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4" name="Text Box 6"/>
          <p:cNvSpPr txBox="1">
            <a:spLocks noChangeArrowheads="1"/>
          </p:cNvSpPr>
          <p:nvPr/>
        </p:nvSpPr>
        <p:spPr bwMode="auto">
          <a:xfrm>
            <a:off x="6890406" y="5611407"/>
            <a:ext cx="4596190" cy="678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524">
                <a:latin typeface="Calibri" panose="020F0502020204030204" pitchFamily="34" charset="0"/>
              </a:rPr>
              <a:t>Self-access materials</a:t>
            </a:r>
            <a:endParaRPr lang="en-US" altLang="en-US" sz="1524" b="1">
              <a:latin typeface="Calibri" panose="020F0502020204030204" pitchFamily="34" charset="0"/>
            </a:endParaRPr>
          </a:p>
          <a:p>
            <a:pPr algn="r">
              <a:spcBef>
                <a:spcPct val="50000"/>
              </a:spcBef>
            </a:pPr>
            <a:r>
              <a:rPr lang="en-US" altLang="en-US" sz="1524">
                <a:latin typeface="Calibri" panose="020F0502020204030204" pitchFamily="34" charset="0"/>
              </a:rPr>
              <a:t>By Self-access Learning Centre, KMUTT</a:t>
            </a:r>
            <a:endParaRPr lang="th-TH" altLang="en-US" sz="1524">
              <a:latin typeface="Calibri" panose="020F0502020204030204" pitchFamily="34" charset="0"/>
            </a:endParaRPr>
          </a:p>
        </p:txBody>
      </p:sp>
      <p:sp>
        <p:nvSpPr>
          <p:cNvPr id="467975" name="Text Box 7"/>
          <p:cNvSpPr txBox="1">
            <a:spLocks noChangeArrowheads="1"/>
          </p:cNvSpPr>
          <p:nvPr/>
        </p:nvSpPr>
        <p:spPr bwMode="auto">
          <a:xfrm>
            <a:off x="8636655" y="6433883"/>
            <a:ext cx="3223381" cy="24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en-US" sz="952">
                <a:latin typeface="Calibri" panose="020F0502020204030204" pitchFamily="34" charset="0"/>
              </a:rPr>
              <a:t>Copyright © 2011 Self-access Learning Centre, KMUTT </a:t>
            </a:r>
            <a:endParaRPr lang="th-TH" altLang="en-US" sz="952">
              <a:latin typeface="Calibri" panose="020F0502020204030204" pitchFamily="34" charset="0"/>
            </a:endParaRPr>
          </a:p>
        </p:txBody>
      </p:sp>
      <p:sp>
        <p:nvSpPr>
          <p:cNvPr id="467978" name="Text Box 10"/>
          <p:cNvSpPr txBox="1">
            <a:spLocks noChangeArrowheads="1"/>
          </p:cNvSpPr>
          <p:nvPr/>
        </p:nvSpPr>
        <p:spPr bwMode="auto">
          <a:xfrm>
            <a:off x="6860168" y="791779"/>
            <a:ext cx="4594678" cy="652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th-TH" sz="3600" b="1" dirty="0">
                <a:latin typeface="Calibri" panose="020F0502020204030204" pitchFamily="34" charset="0"/>
                <a:cs typeface="Cordia New" panose="020B0304020202020204" pitchFamily="34" charset="-34"/>
              </a:rPr>
              <a:t>Reading sayings</a:t>
            </a:r>
            <a:endParaRPr lang="th-TH" altLang="th-TH" sz="36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467979" name="Picture 11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1703" y="2182407"/>
            <a:ext cx="1791608" cy="260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647776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17008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090084" y="4344053"/>
            <a:ext cx="184731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h-TH" altLang="th-TH" sz="2667"/>
          </a:p>
        </p:txBody>
      </p:sp>
      <p:sp>
        <p:nvSpPr>
          <p:cNvPr id="4101" name="Text Box 73"/>
          <p:cNvSpPr txBox="1">
            <a:spLocks noChangeArrowheads="1"/>
          </p:cNvSpPr>
          <p:nvPr/>
        </p:nvSpPr>
        <p:spPr bwMode="auto">
          <a:xfrm>
            <a:off x="934835" y="1253356"/>
            <a:ext cx="4047370" cy="36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th-TH" sz="1714" b="1" dirty="0">
                <a:latin typeface="Calibri" panose="020F0502020204030204" pitchFamily="34" charset="0"/>
                <a:cs typeface="Cordia New" panose="020B0304020202020204" pitchFamily="34" charset="-34"/>
              </a:rPr>
              <a:t>Reading sayings</a:t>
            </a:r>
            <a:endParaRPr lang="th-TH" altLang="th-TH" sz="1714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4102" name="Text Box 118"/>
          <p:cNvSpPr txBox="1">
            <a:spLocks noChangeArrowheads="1"/>
          </p:cNvSpPr>
          <p:nvPr/>
        </p:nvSpPr>
        <p:spPr bwMode="auto">
          <a:xfrm>
            <a:off x="1689276" y="430879"/>
            <a:ext cx="3085797" cy="626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971" tIns="48986" rIns="97971" bIns="48986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th-TH" sz="1143" i="1">
                <a:latin typeface="Calibri" panose="020F0502020204030204" pitchFamily="34" charset="0"/>
                <a:cs typeface="Cordia New" panose="020B0304020202020204" pitchFamily="34" charset="-34"/>
              </a:rPr>
              <a:t>Do you want to improve your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th-TH" sz="1143" i="1">
                <a:latin typeface="Calibri" panose="020F0502020204030204" pitchFamily="34" charset="0"/>
                <a:cs typeface="Cordia New" panose="020B0304020202020204" pitchFamily="34" charset="-34"/>
              </a:rPr>
              <a:t>reading skill? Try this reading strategy.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th-TH" sz="1143" i="1">
                <a:latin typeface="Calibri" panose="020F0502020204030204" pitchFamily="34" charset="0"/>
                <a:cs typeface="Cordia New" panose="020B0304020202020204" pitchFamily="34" charset="-34"/>
              </a:rPr>
              <a:t> No.4! </a:t>
            </a:r>
            <a:endParaRPr lang="th-TH" altLang="th-TH" sz="1143">
              <a:solidFill>
                <a:schemeClr val="tx2"/>
              </a:solidFill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4103" name="Rectangle 119"/>
          <p:cNvSpPr>
            <a:spLocks noChangeArrowheads="1"/>
          </p:cNvSpPr>
          <p:nvPr/>
        </p:nvSpPr>
        <p:spPr bwMode="auto">
          <a:xfrm>
            <a:off x="659668" y="1875477"/>
            <a:ext cx="2812143" cy="273055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th-TH" sz="1143">
                <a:latin typeface="Calibri" panose="020F0502020204030204" pitchFamily="34" charset="0"/>
                <a:cs typeface="Cordia New" panose="020B0304020202020204" pitchFamily="34" charset="-34"/>
              </a:rPr>
              <a:t> Do you believe in the power of language? If you are not sure, think about the time when you read a good “saying”. Short sentences or even a single word can provoke your emotion. It is not surprising then why sayings are commonly used in writing or speeches.</a:t>
            </a:r>
          </a:p>
          <a:p>
            <a:pPr eaLnBrk="1" hangingPunct="1">
              <a:spcBef>
                <a:spcPct val="0"/>
              </a:spcBef>
            </a:pPr>
            <a:endParaRPr lang="en-US" altLang="th-TH" sz="1143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th-TH" sz="1143">
                <a:latin typeface="Calibri" panose="020F0502020204030204" pitchFamily="34" charset="0"/>
                <a:cs typeface="Cordia New" panose="020B0304020202020204" pitchFamily="34" charset="-34"/>
              </a:rPr>
              <a:t> Sayings have come from gurus or world leaders in each period e.g. </a:t>
            </a:r>
            <a:r>
              <a:rPr lang="en-US" altLang="th-TH" sz="1143" i="1">
                <a:latin typeface="Calibri" panose="020F0502020204030204" pitchFamily="34" charset="0"/>
                <a:cs typeface="Cordia New" panose="020B0304020202020204" pitchFamily="34" charset="-34"/>
              </a:rPr>
              <a:t>Confucius, </a:t>
            </a:r>
            <a:r>
              <a:rPr lang="de-DE" altLang="th-TH" sz="1143" i="1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Albert Einstein</a:t>
            </a:r>
            <a:r>
              <a:rPr lang="en-US" altLang="th-TH" sz="1143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, </a:t>
            </a:r>
            <a:r>
              <a:rPr lang="th-TH" altLang="th-TH" sz="1143" i="1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Thomas Alva Edison</a:t>
            </a:r>
            <a:r>
              <a:rPr lang="th-TH" altLang="th-TH" sz="1143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altLang="th-TH" sz="1143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and even anonymous people. They vary in topics including love, loss, effort, success or thoughts.</a:t>
            </a:r>
          </a:p>
          <a:p>
            <a:pPr eaLnBrk="1" hangingPunct="1">
              <a:spcBef>
                <a:spcPct val="0"/>
              </a:spcBef>
            </a:pPr>
            <a:endParaRPr lang="en-US" altLang="th-TH" sz="1143">
              <a:solidFill>
                <a:schemeClr val="tx2"/>
              </a:solidFill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4104" name="Rectangle 120"/>
          <p:cNvSpPr>
            <a:spLocks noChangeArrowheads="1"/>
          </p:cNvSpPr>
          <p:nvPr/>
        </p:nvSpPr>
        <p:spPr bwMode="auto">
          <a:xfrm>
            <a:off x="3539848" y="1930689"/>
            <a:ext cx="1513416" cy="492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คุณเชื่อในพลังของภาษาหรือไม่</a:t>
            </a:r>
            <a:r>
              <a:rPr lang="en-US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? </a:t>
            </a: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ถ้ายังไม่แน่ใจ ลองนึกถึงตอนที่คุณอ่านคำคม หรือที่เรียกว่า </a:t>
            </a:r>
            <a:r>
              <a:rPr lang="en-US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saying </a:t>
            </a: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ที่เขียนดีๆดู ประโยคสั้นๆ หรือบางครั้งเป็นเพียงคำไม่กี่คำ และแม้แต่คำเดียวก็สามารถเข้าถึงอารมณ์หรือความรู้สึกของคุณได้ จึงไม่น่าแปลกใจว่าทำไมคำคมต่างๆจึงมีคนนำมาใช้ในงานเขียนหรือการพูดโอกาสต่างๆอยู่เสมอ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th-TH" sz="952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คำคมมีหลากหลายตั้งแต่คำคมที่กล่าวโดยปราชญ์หรือบุคคลสำคัญของโลกแต่ละยุคสมัย เช่น ขงจื๊อ เล่าซือ  คนสำคัญของโลกเช่น ไอน์สไตน์ หรือเอดิสัน รวมถึงบุคคลธรรมดาที่ไม่ประสงค์จะออกนาม </a:t>
            </a:r>
            <a:r>
              <a:rPr lang="en-US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(Anonymous) </a:t>
            </a: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และหัวเรื่องก็มีหลากหลายทุกแง่มุมไม่ว่าจะเป็น ความรัก  ความผิดหวัง  ความพยายาม ความสำเร็จ หรือแง่คิดต่างๆ เป็นต้น</a:t>
            </a:r>
            <a:endParaRPr lang="en-US" altLang="th-TH" sz="952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th-TH" sz="952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สิ่งที่คุณจะเรียนรู้ได้จากคำคมนอกเหนือจากความหมายที่แฝงอยู่ก็คือ คำศัพท์รวมทั้งไวยากรณ์ตัวอย่างเช่น </a:t>
            </a:r>
            <a:b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คำคมจากประเทศจีนที่คัดมานี้มีไวยากรณ์ที่เห็นเด่นชัดคือ การใช้ประโยคเงื่อนไข รวมทั้งการใช้เครื่องหมาย </a:t>
            </a:r>
            <a:r>
              <a:rPr lang="en-US" altLang="th-TH" sz="952" b="1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; </a:t>
            </a: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ในประโยค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th-TH" sz="952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952">
                <a:solidFill>
                  <a:schemeClr val="tx2"/>
                </a:solidFill>
                <a:latin typeface="Cordia New" panose="020B0304020202020204" pitchFamily="34" charset="-34"/>
                <a:ea typeface="Gulim" panose="020B0600000101010101" pitchFamily="34" charset="-127"/>
                <a:cs typeface="Cordia New" panose="020B0304020202020204" pitchFamily="34" charset="-34"/>
              </a:rPr>
              <a:t>If you want happiness for an hour, take a nap. …. If you want happiness for a year, inherit a fortune.   If you want happiness for a lifetime, help someone else.    </a:t>
            </a:r>
            <a:endParaRPr lang="en-US" altLang="th-TH" sz="952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4105" name="Rectangle 194"/>
          <p:cNvSpPr>
            <a:spLocks noChangeArrowheads="1"/>
          </p:cNvSpPr>
          <p:nvPr/>
        </p:nvSpPr>
        <p:spPr bwMode="auto">
          <a:xfrm>
            <a:off x="659668" y="4936319"/>
            <a:ext cx="2812143" cy="1675267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th-TH" sz="1143">
                <a:latin typeface="Calibri" panose="020F0502020204030204" pitchFamily="34" charset="0"/>
                <a:cs typeface="Cordia New" panose="020B0304020202020204" pitchFamily="34" charset="-34"/>
              </a:rPr>
              <a:t> You can learn the hidden meaning from sayings as well as vocabulary and grammar. The following saying from China shows the use of conditionals and punctuation (,):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th-TH" sz="1143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143" i="1">
                <a:solidFill>
                  <a:schemeClr val="tx2"/>
                </a:solidFill>
                <a:latin typeface="Calibri" panose="020F0502020204030204" pitchFamily="34" charset="0"/>
                <a:ea typeface="Gulim" panose="020B0600000101010101" pitchFamily="34" charset="-127"/>
                <a:cs typeface="Cordia New" panose="020B0304020202020204" pitchFamily="34" charset="-34"/>
              </a:rPr>
              <a:t>If you want happiness for an hour, take a nap. …. If you want happiness for a year, inherit a fortune.   If you want happiness for a lifetime, help someone else.    </a:t>
            </a:r>
            <a:endParaRPr lang="en-US" altLang="th-TH" sz="1143" i="1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4116" name="Picture 36" descr="6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16" y="155714"/>
            <a:ext cx="801310" cy="1165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299199" y="0"/>
            <a:ext cx="589279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62992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6" name="Action Button: Forward or Next 15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7" name="Picture 20" descr="5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777" y="273655"/>
            <a:ext cx="710595" cy="1165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47"/>
          <p:cNvSpPr>
            <a:spLocks noChangeArrowheads="1"/>
          </p:cNvSpPr>
          <p:nvPr/>
        </p:nvSpPr>
        <p:spPr bwMode="auto">
          <a:xfrm>
            <a:off x="9920158" y="1576917"/>
            <a:ext cx="1371297" cy="419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04800" indent="-304800"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62000" indent="-30480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219200" indent="-3048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76400" indent="-3048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133600" indent="-3048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90800" indent="-3048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3048000" indent="-3048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505200" indent="-3048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962400" indent="-3048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 b="1">
                <a:latin typeface="Cordia New" panose="020B0304020202020204" pitchFamily="34" charset="-34"/>
                <a:cs typeface="Cordia New" panose="020B0304020202020204" pitchFamily="34" charset="-34"/>
              </a:rPr>
              <a:t>การใช้แผ่นบันทึกการเรียนรู้นี้</a:t>
            </a:r>
            <a:endParaRPr lang="en-US" altLang="th-TH" sz="952" b="1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th-TH" sz="952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 b="1" u="sng">
                <a:latin typeface="Cordia New" panose="020B0304020202020204" pitchFamily="34" charset="-34"/>
                <a:cs typeface="Cordia New" panose="020B0304020202020204" pitchFamily="34" charset="-34"/>
              </a:rPr>
              <a:t>ขั้นตอนที่ </a:t>
            </a:r>
            <a:r>
              <a:rPr lang="en-US" altLang="th-TH" sz="952" b="1" u="sng">
                <a:latin typeface="Cordia New" panose="020B0304020202020204" pitchFamily="34" charset="-34"/>
                <a:cs typeface="Cordia New" panose="020B0304020202020204" pitchFamily="34" charset="-34"/>
              </a:rPr>
              <a:t>1</a:t>
            </a:r>
            <a:r>
              <a:rPr lang="en-US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เลือกคำคมที่คุณสนใจ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เรียนรู้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 b="1" u="sng">
                <a:latin typeface="Cordia New" panose="020B0304020202020204" pitchFamily="34" charset="-34"/>
                <a:cs typeface="Cordia New" panose="020B0304020202020204" pitchFamily="34" charset="-34"/>
              </a:rPr>
              <a:t>ขั้นตอนที่ 2</a:t>
            </a:r>
            <a:r>
              <a:rPr lang="en-US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เตรียมพจนานุกรมไว้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หลายๆเล่ม ถ้าเป็นไปได้ควรใช้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พจนานุกรมภาษาอังกฤษ</a:t>
            </a:r>
            <a:r>
              <a:rPr lang="en-US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อังกฤษ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ถ้าคุณสะดวกอาจค้นคว้าจาก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พจนานุกรมออนไลน์ก็ได้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 b="1" u="sng">
                <a:latin typeface="Cordia New" panose="020B0304020202020204" pitchFamily="34" charset="-34"/>
                <a:cs typeface="Cordia New" panose="020B0304020202020204" pitchFamily="34" charset="-34"/>
              </a:rPr>
              <a:t>ขั้นตอนที่ 3</a:t>
            </a:r>
            <a:r>
              <a:rPr lang="th-TH" altLang="th-TH" sz="952" b="1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อ่านคำคมสัก </a:t>
            </a:r>
            <a:r>
              <a:rPr lang="en-US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1 </a:t>
            </a:r>
            <a:endParaRPr lang="th-TH" altLang="th-TH" sz="952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รอบก่อน เพื่อทำความเข้าใจคร่าวๆ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 b="1" u="sng">
                <a:latin typeface="Cordia New" panose="020B0304020202020204" pitchFamily="34" charset="-34"/>
                <a:cs typeface="Cordia New" panose="020B0304020202020204" pitchFamily="34" charset="-34"/>
              </a:rPr>
              <a:t>ขั้นตอนที่ 4</a:t>
            </a:r>
            <a:r>
              <a:rPr lang="th-TH" altLang="th-TH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อ่านซ้ำอีก </a:t>
            </a:r>
            <a:r>
              <a:rPr lang="en-US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1 – 2 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รอบ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เพื่อเก็บรายละเอียด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 b="1" u="sng">
                <a:latin typeface="Cordia New" panose="020B0304020202020204" pitchFamily="34" charset="-34"/>
                <a:cs typeface="Cordia New" panose="020B0304020202020204" pitchFamily="34" charset="-34"/>
              </a:rPr>
              <a:t>ขั้นตอนที่ 5</a:t>
            </a:r>
            <a:r>
              <a:rPr lang="th-TH" altLang="th-TH" sz="952" b="1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กรอกรายละเอียด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ความคิดเห็นของคุณกับคำคมที่อ่าน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และกรอกศัพท์หรือไวยากรณ์ที่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น่าเรียนรู้ลงในแผ่นบันทึกเพิ่มเติม</a:t>
            </a:r>
            <a:endParaRPr lang="th-TH" altLang="th-TH" sz="952" b="1" u="sng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th-TH" altLang="th-TH" sz="952" b="1" u="sng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thaiDist" eaLnBrk="1" hangingPunct="1">
              <a:spcBef>
                <a:spcPct val="0"/>
              </a:spcBef>
              <a:buFontTx/>
              <a:buNone/>
            </a:pPr>
            <a:r>
              <a:rPr lang="th-TH" altLang="th-TH" sz="952" b="1" u="sng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ข้อเสนอแนะเพิ่มเติม</a:t>
            </a:r>
          </a:p>
          <a:p>
            <a:pPr algn="thaiDist" eaLnBrk="1" hangingPunct="1">
              <a:spcBef>
                <a:spcPct val="0"/>
              </a:spcBef>
              <a:buFontTx/>
              <a:buNone/>
            </a:pPr>
            <a:endParaRPr lang="th-TH" altLang="th-TH" sz="952" b="1" u="sng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ถ้ามีเวลาคุณควรทำแฟ้มสะสมคำคม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จัดแบ่งแฟ้มไว้เป็นหมวดหมู่ตามที่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คุณสนใจ ทดลองแปลคำคมด้วย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ตัวเอง นอกจากจะได้ฝึกคุณจะได้ฝึก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การอ่านแล้วคุณยังจะได้ฝึกการ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สร้างสรรคภาษาไทยทีสวยงามไปใน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th-TH" altLang="th-TH" sz="952">
                <a:latin typeface="Cordia New" panose="020B0304020202020204" pitchFamily="34" charset="-34"/>
                <a:cs typeface="Cordia New" panose="020B0304020202020204" pitchFamily="34" charset="-34"/>
              </a:rPr>
              <a:t>ขณะเดียวกัน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th-TH" altLang="th-TH" sz="952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9" name="Rectangle 37"/>
          <p:cNvSpPr>
            <a:spLocks noChangeArrowheads="1"/>
          </p:cNvSpPr>
          <p:nvPr/>
        </p:nvSpPr>
        <p:spPr bwMode="auto">
          <a:xfrm>
            <a:off x="6970431" y="730277"/>
            <a:ext cx="2812143" cy="4107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533400" indent="-5334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333" b="1" dirty="0">
                <a:latin typeface="Calibri" panose="020F0502020204030204" pitchFamily="34" charset="0"/>
                <a:cs typeface="Cordia New" panose="020B0304020202020204" pitchFamily="34" charset="-34"/>
              </a:rPr>
              <a:t>How to use this learning record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th-TH" sz="1143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b="1" u="sng" dirty="0">
                <a:latin typeface="Calibri" panose="020F0502020204030204" pitchFamily="34" charset="0"/>
                <a:cs typeface="Cordia New" panose="020B0304020202020204" pitchFamily="34" charset="-34"/>
              </a:rPr>
              <a:t>Step 1</a:t>
            </a:r>
            <a:r>
              <a:rPr lang="en-US" altLang="th-TH" sz="1143" b="1" dirty="0">
                <a:latin typeface="Calibri" panose="020F0502020204030204" pitchFamily="34" charset="0"/>
                <a:cs typeface="Cordia New" panose="020B0304020202020204" pitchFamily="34" charset="-34"/>
              </a:rPr>
              <a:t>:</a:t>
            </a:r>
            <a:r>
              <a:rPr lang="en-US" altLang="th-TH" sz="1143" dirty="0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Choose a saying you might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enjoy reading. </a:t>
            </a:r>
            <a:endParaRPr lang="en-US" altLang="th-TH" sz="1143" dirty="0">
              <a:solidFill>
                <a:schemeClr val="tx2"/>
              </a:solidFill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b="1" u="sng" dirty="0">
                <a:latin typeface="Calibri" panose="020F0502020204030204" pitchFamily="34" charset="0"/>
                <a:cs typeface="Cordia New" panose="020B0304020202020204" pitchFamily="34" charset="-34"/>
              </a:rPr>
              <a:t>Step 2</a:t>
            </a:r>
            <a:r>
              <a:rPr lang="en-US" altLang="th-TH" sz="1143" b="1" dirty="0">
                <a:latin typeface="Calibri" panose="020F0502020204030204" pitchFamily="34" charset="0"/>
                <a:cs typeface="Cordia New" panose="020B0304020202020204" pitchFamily="34" charset="-34"/>
              </a:rPr>
              <a:t>:</a:t>
            </a:r>
            <a:r>
              <a:rPr lang="en-US" altLang="th-TH" sz="1143" dirty="0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Prepare some dictionaries, if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possible English-English and standard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ones. You may also work with online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dictionaries.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b="1" u="sng" dirty="0">
                <a:latin typeface="Calibri" panose="020F0502020204030204" pitchFamily="34" charset="0"/>
                <a:cs typeface="Cordia New" panose="020B0304020202020204" pitchFamily="34" charset="-34"/>
              </a:rPr>
              <a:t>Step 3</a:t>
            </a:r>
            <a:r>
              <a:rPr lang="en-US" altLang="th-TH" sz="1143" b="1" dirty="0">
                <a:latin typeface="Calibri" panose="020F0502020204030204" pitchFamily="34" charset="0"/>
                <a:cs typeface="Cordia New" panose="020B0304020202020204" pitchFamily="34" charset="-34"/>
              </a:rPr>
              <a:t>:</a:t>
            </a:r>
            <a:r>
              <a:rPr lang="en-US" altLang="th-TH" sz="1143" dirty="0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 Read the saying once to get its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dirty="0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gist. </a:t>
            </a:r>
            <a:endParaRPr lang="en-US" altLang="th-TH" sz="1143" dirty="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b="1" u="sng" dirty="0">
                <a:latin typeface="Calibri" panose="020F0502020204030204" pitchFamily="34" charset="0"/>
                <a:cs typeface="Cordia New" panose="020B0304020202020204" pitchFamily="34" charset="-34"/>
              </a:rPr>
              <a:t>Step 4</a:t>
            </a:r>
            <a:r>
              <a:rPr lang="en-US" altLang="th-TH" sz="1143" b="1" dirty="0">
                <a:latin typeface="Calibri" panose="020F0502020204030204" pitchFamily="34" charset="0"/>
                <a:cs typeface="Cordia New" panose="020B0304020202020204" pitchFamily="34" charset="-34"/>
              </a:rPr>
              <a:t>:</a:t>
            </a:r>
            <a:r>
              <a:rPr lang="en-US" altLang="th-TH" sz="1143" dirty="0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Reread it once or twice to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understand more details.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b="1" u="sng" dirty="0">
                <a:latin typeface="Calibri" panose="020F0502020204030204" pitchFamily="34" charset="0"/>
                <a:cs typeface="Cordia New" panose="020B0304020202020204" pitchFamily="34" charset="-34"/>
              </a:rPr>
              <a:t>Step 5</a:t>
            </a:r>
            <a:r>
              <a:rPr lang="en-US" altLang="th-TH" sz="1143" b="1" dirty="0">
                <a:latin typeface="Calibri" panose="020F0502020204030204" pitchFamily="34" charset="0"/>
                <a:cs typeface="Cordia New" panose="020B0304020202020204" pitchFamily="34" charset="-34"/>
              </a:rPr>
              <a:t>:</a:t>
            </a:r>
            <a:r>
              <a:rPr lang="en-US" altLang="th-TH" sz="1143" dirty="0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Fill in your opinion about the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saying. Then add interesting vocabulary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143" dirty="0">
                <a:latin typeface="Calibri" panose="020F0502020204030204" pitchFamily="34" charset="0"/>
                <a:cs typeface="Cordia New" panose="020B0304020202020204" pitchFamily="34" charset="-34"/>
              </a:rPr>
              <a:t>or grammar in the learning record.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th-TH" sz="1143" dirty="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b="1" u="sng" dirty="0">
                <a:latin typeface="Calibri" panose="020F0502020204030204" pitchFamily="34" charset="0"/>
                <a:cs typeface="Cordia New" panose="020B0304020202020204" pitchFamily="34" charset="-34"/>
              </a:rPr>
              <a:t>Further suggestions</a:t>
            </a:r>
            <a:r>
              <a:rPr lang="en-US" altLang="th-TH" sz="952" b="1" dirty="0">
                <a:latin typeface="Calibri" panose="020F0502020204030204" pitchFamily="34" charset="0"/>
                <a:cs typeface="Cordia New" panose="020B0304020202020204" pitchFamily="34" charset="-34"/>
              </a:rPr>
              <a:t>:</a:t>
            </a: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If you have some spare time, try keeping 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saying file. Categorize the sayings according to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your interest and try translating them by your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own. Apart from </a:t>
            </a:r>
            <a:r>
              <a:rPr lang="en-US" altLang="th-TH" sz="952" dirty="0" err="1">
                <a:latin typeface="Calibri" panose="020F0502020204030204" pitchFamily="34" charset="0"/>
                <a:cs typeface="Cordia New" panose="020B0304020202020204" pitchFamily="34" charset="-34"/>
              </a:rPr>
              <a:t>practising</a:t>
            </a: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 reading, you will also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sharpen your creative use of beautiful Thai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952" dirty="0">
                <a:latin typeface="Calibri" panose="020F0502020204030204" pitchFamily="34" charset="0"/>
                <a:cs typeface="Cordia New" panose="020B0304020202020204" pitchFamily="34" charset="-34"/>
              </a:rPr>
              <a:t>language at the same time!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th-TH" sz="952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3267973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4" name="Picture 3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46" y="2074639"/>
            <a:ext cx="1515878" cy="184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3"/>
          <p:cNvSpPr>
            <a:spLocks noChangeArrowheads="1"/>
          </p:cNvSpPr>
          <p:nvPr/>
        </p:nvSpPr>
        <p:spPr bwMode="auto">
          <a:xfrm>
            <a:off x="2354761" y="2821672"/>
            <a:ext cx="1944687" cy="646331"/>
          </a:xfrm>
          <a:prstGeom prst="rect">
            <a:avLst/>
          </a:prstGeom>
          <a:noFill/>
          <a:ln w="19050">
            <a:solidFill>
              <a:srgbClr val="990033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Calibri" panose="020F0502020204030204" pitchFamily="34" charset="0"/>
                <a:cs typeface="Cordia New" panose="020B0304020202020204" pitchFamily="34" charset="-34"/>
              </a:rPr>
              <a:t>See an example of how to use our learning record on the next page.</a:t>
            </a:r>
            <a:endParaRPr lang="th-TH" altLang="en-US" sz="120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Text Box 51"/>
          <p:cNvSpPr txBox="1">
            <a:spLocks noChangeArrowheads="1"/>
          </p:cNvSpPr>
          <p:nvPr/>
        </p:nvSpPr>
        <p:spPr bwMode="auto">
          <a:xfrm>
            <a:off x="7354455" y="631088"/>
            <a:ext cx="2468940" cy="362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965" tIns="48982" rIns="97965" bIns="48982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th-TH" sz="1714" b="1" dirty="0">
                <a:latin typeface="Cordia New" panose="020B0304020202020204" pitchFamily="34" charset="-34"/>
                <a:cs typeface="Cordia New" panose="020B0304020202020204" pitchFamily="34" charset="-34"/>
              </a:rPr>
              <a:t>Example</a:t>
            </a:r>
            <a:r>
              <a:rPr lang="en-US" altLang="th-TH" sz="1714" dirty="0">
                <a:latin typeface="Cordia New" panose="020B0304020202020204" pitchFamily="34" charset="-34"/>
                <a:cs typeface="Cordia New" panose="020B0304020202020204" pitchFamily="34" charset="-34"/>
              </a:rPr>
              <a:t>     </a:t>
            </a:r>
            <a:r>
              <a:rPr lang="th-TH" altLang="th-TH" sz="1524" dirty="0">
                <a:latin typeface="Cordia New" panose="020B0304020202020204" pitchFamily="34" charset="-34"/>
                <a:cs typeface="Cordia New" panose="020B0304020202020204" pitchFamily="34" charset="-34"/>
              </a:rPr>
              <a:t>ตัวอย่างการกรอกแผ่นบันทึก</a:t>
            </a:r>
          </a:p>
        </p:txBody>
      </p:sp>
      <p:pic>
        <p:nvPicPr>
          <p:cNvPr id="14" name="Picture 27" descr="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0979" y="151815"/>
            <a:ext cx="863297" cy="960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875498"/>
              </p:ext>
            </p:extLst>
          </p:nvPr>
        </p:nvGraphicFramePr>
        <p:xfrm>
          <a:off x="6902395" y="1317494"/>
          <a:ext cx="4389060" cy="5001934"/>
        </p:xfrm>
        <a:graphic>
          <a:graphicData uri="http://schemas.openxmlformats.org/drawingml/2006/table">
            <a:tbl>
              <a:tblPr/>
              <a:tblGrid>
                <a:gridCol w="4389060"/>
              </a:tblGrid>
              <a:tr h="408190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742950" indent="-2857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143000" indent="-2286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6002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ahoma" panose="020B0604030504040204" pitchFamily="34" charset="0"/>
                        </a:rPr>
                        <a:t>Details of the sayings  </a:t>
                      </a:r>
                      <a:r>
                        <a:rPr kumimoji="0" lang="th-TH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SimSun" panose="02010600030101010101" pitchFamily="2" charset="-122"/>
                          <a:cs typeface="Tahoma" panose="020B0604030504040204" pitchFamily="34" charset="0"/>
                        </a:rPr>
                        <a:t>รายละเอียดของคำคม</a:t>
                      </a:r>
                      <a:endParaRPr kumimoji="0" lang="en-US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87079" marR="87079" marT="43536" marB="4353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9072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742950" indent="-2857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143000" indent="-2286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6002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Source --</a:t>
                      </a: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Topic </a:t>
                      </a: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Tahoma" panose="020B0604030504040204" pitchFamily="34" charset="0"/>
                        </a:rPr>
                        <a:t>   </a:t>
                      </a:r>
                      <a:r>
                        <a:rPr kumimoji="0" lang="th-TH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ที่มา</a:t>
                      </a: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--</a:t>
                      </a:r>
                      <a:r>
                        <a:rPr kumimoji="0" lang="th-TH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0" lang="th-TH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หัวข้อ</a:t>
                      </a:r>
                      <a:endParaRPr kumimoji="0" lang="en-US" altLang="th-TH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Cordia New" panose="020B0304020202020204" pitchFamily="34" charset="-34"/>
                        </a:rPr>
                        <a:t>www.___.com - - Motivation for work</a:t>
                      </a: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 (</a:t>
                      </a:r>
                      <a:r>
                        <a:rPr kumimoji="0" lang="th-TH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แรงจูงใจในการทำงาน</a:t>
                      </a: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)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Cordia New" panose="020B0304020202020204" pitchFamily="34" charset="-34"/>
                        </a:rPr>
                        <a:t>Saying </a:t>
                      </a: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-- </a:t>
                      </a: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Cordia New" panose="020B0304020202020204" pitchFamily="34" charset="-34"/>
                        </a:rPr>
                        <a:t>The writer</a:t>
                      </a: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  </a:t>
                      </a:r>
                      <a:r>
                        <a:rPr kumimoji="0" lang="th-TH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คำคม</a:t>
                      </a: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 -</a:t>
                      </a:r>
                      <a:r>
                        <a:rPr kumimoji="0" lang="th-TH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ผู้เขียน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th-TH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</a:t>
                      </a: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Nothing happens until something moves.   --Albert Einstein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Vocabulary – Grammatical points  </a:t>
                      </a:r>
                      <a:r>
                        <a:rPr kumimoji="0" lang="th-TH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คำศัพท์   </a:t>
                      </a: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-  </a:t>
                      </a:r>
                      <a:r>
                        <a:rPr kumimoji="0" lang="th-TH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ไวยากรณ์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Nothing = singular subject</a:t>
                      </a:r>
                      <a:endParaRPr kumimoji="0" lang="th-TH" altLang="th-TH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My opinion about it </a:t>
                      </a:r>
                      <a:r>
                        <a:rPr kumimoji="0" lang="th-TH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  </a:t>
                      </a:r>
                      <a:r>
                        <a:rPr kumimoji="0" lang="th-TH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ความคิดเห็น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altLang="th-TH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This saying is short but powerful. Whenever I feel discouraged about getting my work done, I think about it!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th-TH" altLang="th-TH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87079" marR="87079" marT="43536" marB="4353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9072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742950" indent="-2857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143000" indent="-2286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6002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Source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ที่มา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-- 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Topic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หัวข้อ</a:t>
                      </a: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Cordia New" panose="020B0304020202020204" pitchFamily="34" charset="-34"/>
                        </a:rPr>
                        <a:t>www.___.com - -  Teaching and learning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 (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การเรียนการสอน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)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Cordia New" panose="020B0304020202020204" pitchFamily="34" charset="-34"/>
                        </a:rPr>
                        <a:t>Saying 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คำคม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 - -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Cordia New" panose="020B0304020202020204" pitchFamily="34" charset="-34"/>
                        </a:rPr>
                        <a:t>The writer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 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ผู้เขียน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  <a:cs typeface="Cordia New" panose="020B0304020202020204" pitchFamily="34" charset="-34"/>
                        </a:rPr>
                        <a:t>You cannot teach a man anything; you can only help him find it within himself.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-- Galileo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Vocabulary – Grammatical points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คำศัพท์   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-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ไวยากรณ์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How to use ; in a sentence</a:t>
                      </a: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My opinion about it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ความคิดเห็น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I think it’s great to motivate me to study by myself!</a:t>
                      </a: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87079" marR="87079" marT="43536" marB="4353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53669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886" y="1502149"/>
            <a:ext cx="3267075" cy="2724150"/>
          </a:xfrm>
          <a:prstGeom prst="rect">
            <a:avLst/>
          </a:prstGeom>
        </p:spPr>
      </p:pic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956324" y="613831"/>
            <a:ext cx="3909786" cy="33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th-TH" sz="1524" b="1" dirty="0">
                <a:latin typeface="Calibri" panose="020F0502020204030204" pitchFamily="34" charset="0"/>
              </a:rPr>
              <a:t>Reading sayings</a:t>
            </a:r>
            <a:endParaRPr lang="th-TH" altLang="th-TH" sz="1524" dirty="0">
              <a:latin typeface="Calibri" panose="020F0502020204030204" pitchFamily="34" charset="0"/>
            </a:endParaRPr>
          </a:p>
        </p:txBody>
      </p:sp>
      <p:graphicFrame>
        <p:nvGraphicFramePr>
          <p:cNvPr id="11" name="Group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025728"/>
              </p:ext>
            </p:extLst>
          </p:nvPr>
        </p:nvGraphicFramePr>
        <p:xfrm>
          <a:off x="613122" y="1331985"/>
          <a:ext cx="4389059" cy="5179786"/>
        </p:xfrm>
        <a:graphic>
          <a:graphicData uri="http://schemas.openxmlformats.org/drawingml/2006/table">
            <a:tbl>
              <a:tblPr/>
              <a:tblGrid>
                <a:gridCol w="4389059"/>
              </a:tblGrid>
              <a:tr h="430893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742950" indent="-2857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143000" indent="-2286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6002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Tahoma" panose="020B0604030504040204" pitchFamily="34" charset="0"/>
                        </a:rPr>
                        <a:t>Details of the sayings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ea typeface="SimSun" panose="02010600030101010101" pitchFamily="2" charset="-122"/>
                          <a:cs typeface="Tahoma" panose="020B0604030504040204" pitchFamily="34" charset="0"/>
                        </a:rPr>
                        <a:t>รายละเอียดของคำคม</a:t>
                      </a:r>
                      <a:endParaRPr kumimoji="0" lang="en-US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87079" marR="87079" marT="43539" marB="435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5203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742950" indent="-2857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143000" indent="-2286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6002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Source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ที่มา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-- 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Topic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Tahoma" panose="020B0604030504040204" pitchFamily="34" charset="0"/>
                        </a:rPr>
                        <a:t>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หัวข้อ</a:t>
                      </a: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Cordia New" panose="020B0304020202020204" pitchFamily="34" charset="-34"/>
                        </a:rPr>
                        <a:t>Saying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คำคม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 - -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Cordia New" panose="020B0304020202020204" pitchFamily="34" charset="-34"/>
                        </a:rPr>
                        <a:t>The writer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 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ผู้เขียน </a:t>
                      </a: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Vocabulary – Grammatical points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คำศัพท์   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-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ไวยากรณ์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My opinion about it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ความคิดเห็น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87079" marR="87079" marT="43539" marB="435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3690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742950" indent="-2857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143000" indent="-2286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6002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indent="-2286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indent="-228600" defTabSz="10287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Source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ที่มา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 -- 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Topic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Tahoma" panose="020B0604030504040204" pitchFamily="34" charset="0"/>
                        </a:rPr>
                        <a:t>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หัวข้อ</a:t>
                      </a: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Cordia New" panose="020B0304020202020204" pitchFamily="34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Cordia New" panose="020B0304020202020204" pitchFamily="34" charset="-34"/>
                        </a:rPr>
                        <a:t>Saying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คำคม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 - -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Cordia New" panose="020B0304020202020204" pitchFamily="34" charset="-34"/>
                        </a:rPr>
                        <a:t>The writer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Cordia New" panose="020B0304020202020204" pitchFamily="34" charset="-34"/>
                        </a:rPr>
                        <a:t> 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ผู้เขียน 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Vocabulary – Grammtatical points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คำศัพท์   </a:t>
                      </a: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-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ไวยากรณ์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My opinion about it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ngsana New" panose="02020603050405020304" pitchFamily="18" charset="-34"/>
                        </a:rPr>
                        <a:t>   </a:t>
                      </a:r>
                      <a:r>
                        <a:rPr kumimoji="0" lang="th-TH" altLang="th-TH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dia New" panose="020B0304020202020204" pitchFamily="34" charset="-34"/>
                          <a:cs typeface="Cordia New" panose="020B0304020202020204" pitchFamily="34" charset="-34"/>
                        </a:rPr>
                        <a:t>ความคิดเห็น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altLang="th-TH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ngsana New" panose="02020603050405020304" pitchFamily="18" charset="-34"/>
                      </a:endParaRPr>
                    </a:p>
                  </a:txBody>
                  <a:tcPr marL="87079" marR="87079" marT="43539" marB="435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Picture 37" descr="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22" y="202592"/>
            <a:ext cx="754440" cy="1097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00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881</Words>
  <Application>Microsoft Office PowerPoint</Application>
  <PresentationFormat>Widescreen</PresentationFormat>
  <Paragraphs>125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Gulim</vt:lpstr>
      <vt:lpstr>MS PGothic</vt:lpstr>
      <vt:lpstr>SimSun</vt:lpstr>
      <vt:lpstr>Angsana New</vt:lpstr>
      <vt:lpstr>Arial</vt:lpstr>
      <vt:lpstr>Bradley Hand ITC</vt:lpstr>
      <vt:lpstr>Calibri</vt:lpstr>
      <vt:lpstr>Calibri Light</vt:lpstr>
      <vt:lpstr>Cordia New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39</cp:revision>
  <dcterms:created xsi:type="dcterms:W3CDTF">2015-01-09T05:03:30Z</dcterms:created>
  <dcterms:modified xsi:type="dcterms:W3CDTF">2015-05-13T02:33:13Z</dcterms:modified>
</cp:coreProperties>
</file>