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4" r:id="rId3"/>
    <p:sldId id="272" r:id="rId4"/>
    <p:sldId id="273" r:id="rId5"/>
    <p:sldId id="259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4" name="Text Box 6"/>
          <p:cNvSpPr txBox="1">
            <a:spLocks noChangeArrowheads="1"/>
          </p:cNvSpPr>
          <p:nvPr/>
        </p:nvSpPr>
        <p:spPr bwMode="auto">
          <a:xfrm>
            <a:off x="6890406" y="5611407"/>
            <a:ext cx="4596190" cy="67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Self-access materials</a:t>
            </a:r>
            <a:endParaRPr lang="en-US" altLang="en-US" sz="1524" b="1">
              <a:latin typeface="Calibri" panose="020F0502020204030204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By Self-access Learning Centre, KMUTT</a:t>
            </a:r>
            <a:endParaRPr lang="th-TH" altLang="en-US" sz="1524">
              <a:latin typeface="Calibri" panose="020F0502020204030204" pitchFamily="34" charset="0"/>
            </a:endParaRPr>
          </a:p>
        </p:txBody>
      </p:sp>
      <p:sp>
        <p:nvSpPr>
          <p:cNvPr id="467975" name="Text Box 7"/>
          <p:cNvSpPr txBox="1">
            <a:spLocks noChangeArrowheads="1"/>
          </p:cNvSpPr>
          <p:nvPr/>
        </p:nvSpPr>
        <p:spPr bwMode="auto">
          <a:xfrm>
            <a:off x="8636655" y="6433883"/>
            <a:ext cx="3223381" cy="24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en-US" sz="952">
                <a:latin typeface="Calibri" panose="020F0502020204030204" pitchFamily="34" charset="0"/>
              </a:rPr>
              <a:t>Copyright © 2011 Self-access Learning Centre, KMUTT </a:t>
            </a:r>
            <a:endParaRPr lang="th-TH" altLang="en-US" sz="952">
              <a:latin typeface="Calibri" panose="020F0502020204030204" pitchFamily="34" charset="0"/>
            </a:endParaRPr>
          </a:p>
        </p:txBody>
      </p:sp>
      <p:sp>
        <p:nvSpPr>
          <p:cNvPr id="467978" name="Text Box 10"/>
          <p:cNvSpPr txBox="1">
            <a:spLocks noChangeArrowheads="1"/>
          </p:cNvSpPr>
          <p:nvPr/>
        </p:nvSpPr>
        <p:spPr bwMode="auto">
          <a:xfrm>
            <a:off x="6891918" y="564245"/>
            <a:ext cx="4594678" cy="120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th-TH" sz="3600" b="1" dirty="0">
                <a:latin typeface="Calibri" panose="020F0502020204030204" pitchFamily="34" charset="0"/>
              </a:rPr>
              <a:t>Reading photo captions</a:t>
            </a:r>
            <a:endParaRPr lang="th-TH" altLang="th-TH" sz="36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467979" name="Picture 11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703" y="2182407"/>
            <a:ext cx="1791608" cy="260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1353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2667"/>
          </a:p>
        </p:txBody>
      </p:sp>
      <p:sp>
        <p:nvSpPr>
          <p:cNvPr id="4101" name="Text Box 73"/>
          <p:cNvSpPr txBox="1">
            <a:spLocks noChangeArrowheads="1"/>
          </p:cNvSpPr>
          <p:nvPr/>
        </p:nvSpPr>
        <p:spPr bwMode="auto">
          <a:xfrm>
            <a:off x="1225606" y="1251746"/>
            <a:ext cx="3291417" cy="36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th-TH" sz="1714" b="1" dirty="0">
                <a:latin typeface="Calibri" panose="020F0502020204030204" pitchFamily="34" charset="0"/>
              </a:rPr>
              <a:t>Reading photo captions</a:t>
            </a:r>
            <a:endParaRPr lang="th-TH" altLang="th-TH" sz="1714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2" name="Text Box 118"/>
          <p:cNvSpPr txBox="1">
            <a:spLocks noChangeArrowheads="1"/>
          </p:cNvSpPr>
          <p:nvPr/>
        </p:nvSpPr>
        <p:spPr bwMode="auto">
          <a:xfrm>
            <a:off x="1638357" y="429269"/>
            <a:ext cx="3085797" cy="62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Do you want to improve your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reading skill? Try this reading strategy.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 No.3! </a:t>
            </a:r>
            <a:endParaRPr lang="th-TH" altLang="th-TH" sz="1143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3" name="Rectangle 119"/>
          <p:cNvSpPr>
            <a:spLocks noChangeArrowheads="1"/>
          </p:cNvSpPr>
          <p:nvPr/>
        </p:nvSpPr>
        <p:spPr bwMode="auto">
          <a:xfrm>
            <a:off x="608749" y="1714116"/>
            <a:ext cx="2812143" cy="343408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 One of the things that draws our attention when reading like magazines, journals or newspapers, together with topics or news headlines, is pictures.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1143">
                <a:solidFill>
                  <a:schemeClr val="tx2"/>
                </a:solidFill>
                <a:latin typeface="Calibri" panose="020F0502020204030204" pitchFamily="34" charset="0"/>
                <a:ea typeface="Gulim" panose="020B0600000101010101" pitchFamily="34" charset="-127"/>
                <a:cs typeface="Cordia New" panose="020B0304020202020204" pitchFamily="34" charset="-34"/>
              </a:rPr>
              <a:t> “A picture is worth a thousand words.” This saying is always true, and what helps explain a picture is the description below it – captions.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ko-KR" sz="1143">
              <a:solidFill>
                <a:schemeClr val="tx2"/>
              </a:solidFill>
              <a:latin typeface="Calibri" panose="020F0502020204030204" pitchFamily="34" charset="0"/>
              <a:ea typeface="Gulim" panose="020B0600000101010101" pitchFamily="34" charset="-127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1143">
                <a:solidFill>
                  <a:schemeClr val="tx2"/>
                </a:solidFill>
                <a:latin typeface="Calibri" panose="020F0502020204030204" pitchFamily="34" charset="0"/>
                <a:ea typeface="Gulim" panose="020B0600000101010101" pitchFamily="34" charset="-127"/>
                <a:cs typeface="Cordia New" panose="020B0304020202020204" pitchFamily="34" charset="-34"/>
              </a:rPr>
              <a:t> Captions written by a professional are interesting. This is because they answers 5 key questions about the picture:  </a:t>
            </a: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Who/What is shown in the picture?, What happened in the picture?,  When did it happen?, Where did it happen?, and Why did it happen?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4" name="Rectangle 147"/>
          <p:cNvSpPr>
            <a:spLocks noChangeArrowheads="1"/>
          </p:cNvSpPr>
          <p:nvPr/>
        </p:nvSpPr>
        <p:spPr bwMode="auto">
          <a:xfrm>
            <a:off x="3514630" y="1868603"/>
            <a:ext cx="1620762" cy="404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ในการอ่านสิ่งพิมพ์ต่างๆ เช่น นิตยสาร วารสาร หรือหนังสือพิมพ์สิ่งที่ดึงดูดสายตาเรามากที่สุดก็คือ หัวเรื่อง หัวข้อข่าว แต่ที่ไม่ยิ่งหย่อนไปกว่ากันคือรูปภาพ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952">
                <a:solidFill>
                  <a:schemeClr val="tx2"/>
                </a:solidFill>
                <a:latin typeface="Cordia New" panose="020B0304020202020204" pitchFamily="34" charset="-34"/>
                <a:ea typeface="Gulim" panose="020B0600000101010101" pitchFamily="34" charset="-127"/>
                <a:cs typeface="Cordia New" panose="020B0304020202020204" pitchFamily="34" charset="-34"/>
              </a:rPr>
              <a:t> “A picture is worth a thousand words.” </a:t>
            </a:r>
            <a:r>
              <a:rPr lang="th-TH" altLang="ko-KR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คำกล่าวที่ว่ารูปภาพสื่อความหมายแทนคำได้เป็นพันๆคำนั้นเป็นความจริงเสมอ และสิ่งที่ช่วยขยายความให้รูปภาพก็คือ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คำบรรยายภาพ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! </a:t>
            </a: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คำบรรยายภาพมีความน่าสนใจ โดยเฉพาะถ้าเขียนโดยมืออาชีพ สิ่งที่เขียนจะครอบคลุมการตอบคำถาม 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5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ด้านหลัก ได้แก่ ภาพที่เห็นเป็นภาพใครหรืออะไร เกิดอะไรขึ้นในภาพ เมือไหร่หรือที่ไหน และทำไมถึงเกิดสิ่งนั้นขึ้นหรือเกิดขึ้นได้อย่างไร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 นอกจากนี้สิ่งที่น่าเรียนรู้จากคำบรรยายรูปภาพคือ สำนวนที่ใช้บรรยายตำแหน่งในรูปภาพ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เช่น </a:t>
            </a:r>
            <a:r>
              <a:rPr lang="en-US" altLang="ko-KR" sz="952">
                <a:solidFill>
                  <a:schemeClr val="tx2"/>
                </a:solidFill>
                <a:latin typeface="Cordia New" panose="020B0304020202020204" pitchFamily="34" charset="-34"/>
                <a:ea typeface="Gulim" panose="020B0600000101010101" pitchFamily="34" charset="-127"/>
              </a:rPr>
              <a:t>above, upper left, clockwise from top left, standing to the left of the sofa, center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ko-KR" sz="952">
              <a:solidFill>
                <a:schemeClr val="tx2"/>
              </a:solidFill>
              <a:latin typeface="Cordia New" panose="020B0304020202020204" pitchFamily="34" charset="-34"/>
              <a:ea typeface="Gulim" panose="020B0600000101010101" pitchFamily="34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952">
                <a:solidFill>
                  <a:schemeClr val="tx2"/>
                </a:solidFill>
                <a:latin typeface="Cordia New" panose="020B0304020202020204" pitchFamily="34" charset="-34"/>
                <a:ea typeface="Gulim" panose="020B0600000101010101" pitchFamily="34" charset="-127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และแม้จะเป็นคำบรรยายเพียงบรรทัดเดียว คุณก็ยังสามารถเรียนรู้ไวยากรณ์ในโครงสร้างประโยคได้อีกด้วย</a:t>
            </a:r>
            <a:endParaRPr lang="en-US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105" name="Rectangle 194"/>
          <p:cNvSpPr>
            <a:spLocks noChangeArrowheads="1"/>
          </p:cNvSpPr>
          <p:nvPr/>
        </p:nvSpPr>
        <p:spPr bwMode="auto">
          <a:xfrm>
            <a:off x="626892" y="5256239"/>
            <a:ext cx="2812143" cy="14993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 You can also learn about expressions used for locating people or objects form captions e.g. </a:t>
            </a:r>
            <a:r>
              <a:rPr lang="en-US" altLang="ko-KR" sz="1143">
                <a:solidFill>
                  <a:schemeClr val="tx2"/>
                </a:solidFill>
                <a:latin typeface="Calibri" panose="020F0502020204030204" pitchFamily="34" charset="0"/>
                <a:ea typeface="Gulim" panose="020B0600000101010101" pitchFamily="34" charset="-127"/>
                <a:cs typeface="Cordia New" panose="020B0304020202020204" pitchFamily="34" charset="-34"/>
              </a:rPr>
              <a:t>above, upper left, clockwise from top left, standing to the left of the sofa, center.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143">
                <a:solidFill>
                  <a:schemeClr val="tx2"/>
                </a:solidFill>
                <a:latin typeface="Calibri" panose="020F0502020204030204" pitchFamily="34" charset="0"/>
                <a:ea typeface="Gulim" panose="020B0600000101010101" pitchFamily="34" charset="-127"/>
                <a:cs typeface="Cordia New" panose="020B0304020202020204" pitchFamily="34" charset="-34"/>
              </a:rPr>
              <a:t>And… even form only single sentence, you can also learn grammar!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4117" name="Picture 48" descr="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97" y="154104"/>
            <a:ext cx="801310" cy="116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299199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7" name="Picture 20" descr="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868" y="273655"/>
            <a:ext cx="710595" cy="116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47"/>
          <p:cNvSpPr>
            <a:spLocks noChangeArrowheads="1"/>
          </p:cNvSpPr>
          <p:nvPr/>
        </p:nvSpPr>
        <p:spPr bwMode="auto">
          <a:xfrm>
            <a:off x="10019249" y="1576916"/>
            <a:ext cx="1371297" cy="522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04800" indent="-3048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62000" indent="-3048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219200" indent="-3048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76400" indent="-3048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133600" indent="-3048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908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0480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5052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9624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การใช้แผ่นบันทึกการเรียนรู้นี้</a:t>
            </a:r>
            <a:endParaRPr lang="en-US" altLang="th-TH" sz="952" b="1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เลือกคำบรรยายภาพที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คุณสนใจเรียนรู้จากแหล่งมา 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1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ชิ้น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2</a:t>
            </a: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เตรียมพจนานุกรมไว้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หลายๆเล่ม ถ้าเป็นไปได้ควรใช้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พจนานุกรมภาษาอังกฤษ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อังกฤษ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และถ้าคุณสะดวกอาจค้นคว้าจาก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พจนานุกรมออนไลน์ก็ได้</a:t>
            </a: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3</a:t>
            </a: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อ่านคำบรรยายภาพสัก </a:t>
            </a:r>
            <a:endParaRPr lang="en-US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1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รอบ เพื่อทำความเข้าใจ พยายาม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ใช้ประโยชน์จากภาพเพื่อหาตัวช่วย </a:t>
            </a:r>
            <a:endParaRPr lang="en-US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(visual clues)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ให้เข้าใจคำบรรยาย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ได้ชัดเจนขึ้นก่อนที่จะใช้พจนานุกรม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4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อ่านซ้ำอีก 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1 – 2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 รอบ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เพื่อเข้าใจรายละเอียดเพื่มเติมก่อน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กรอกแผ่นบันทึกการเรียนรู้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th-TH" sz="952" b="1" u="sng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ข้อเสนอแนะเพิ่มเติม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th-TH" sz="952" b="1" u="sng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คำบรรยายภาพให้ข้อมูลเพียง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สั้นๆ  ถ้ามีเวลาลองอ่านเนื่อหา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เพิ่มเติม ก็จะเป็นการ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เพิ่มการฝึกอ่าน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และได้ความรู้เพิ่มเติมไปในตัว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ถ้าคุณไม่ได้รับสื่อสิ่งพิมพ์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ภาษาอังกฤษเป็นประจำ ลองฝาก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เพื่อนฝูงหรือคนรู้จักที่รับสื่อประเภทนี้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ให้เก็บสิ่งพิมพ์ไว้ให้ด้วยหรือถ้าว่างก็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ให้ช่วยตัดภาพร้อมคำบรรยายไว้ให้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ด้วยเลย....แล้วนำมาแยกประเภท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เนื้อหา รวมไว้ในแฟ้มเพื่อเรียนรู้ต่อไป</a:t>
            </a:r>
          </a:p>
        </p:txBody>
      </p:sp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7069522" y="611618"/>
            <a:ext cx="2812143" cy="434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33400" indent="-5334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333" b="1" dirty="0">
                <a:latin typeface="Calibri" panose="020F0502020204030204" pitchFamily="34" charset="0"/>
                <a:cs typeface="Cordia New" panose="020B0304020202020204" pitchFamily="34" charset="-34"/>
              </a:rPr>
              <a:t>How to use this learning record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1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Choose a caption you might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enjoy reading. </a:t>
            </a:r>
            <a:endParaRPr lang="en-US" altLang="th-TH" sz="1143" dirty="0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2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Prepare some dictionaries, if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possible English-English and standard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ones. You may also work with online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dictionaries.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3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Read the caption once to get its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gist. Try to make use of the visual clues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before looking up words in dictionaries.</a:t>
            </a:r>
            <a:endParaRPr lang="en-US" altLang="th-TH" sz="1143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4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Reread once or twice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understand more details before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completing the learning record.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Further suggestions</a:t>
            </a:r>
            <a:r>
              <a:rPr lang="en-US" altLang="th-TH" sz="952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Captions provide brief information. If you have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time, also read the related story. This will help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You practice reading, as well as increase your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knowledge about the caption.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952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If you cannot find any printed materials, try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getting help from friends or acquaintances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gather materials, or just photos and captions.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Classify them and keep them in a file as 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learning resource.</a:t>
            </a:r>
          </a:p>
        </p:txBody>
      </p:sp>
    </p:spTree>
    <p:extLst>
      <p:ext uri="{BB962C8B-B14F-4D97-AF65-F5344CB8AC3E}">
        <p14:creationId xmlns:p14="http://schemas.microsoft.com/office/powerpoint/2010/main" val="3664391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6" y="2074639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2354761" y="2821672"/>
            <a:ext cx="1944687" cy="646331"/>
          </a:xfrm>
          <a:prstGeom prst="rect">
            <a:avLst/>
          </a:prstGeom>
          <a:noFill/>
          <a:ln w="19050">
            <a:solidFill>
              <a:srgbClr val="990033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anose="020F0502020204030204" pitchFamily="34" charset="0"/>
                <a:cs typeface="Cordia New" panose="020B0304020202020204" pitchFamily="34" charset="-34"/>
              </a:rPr>
              <a:t>See an example of how to use our learning record on the next page.</a:t>
            </a:r>
            <a:endParaRPr lang="th-TH" altLang="en-US" sz="12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7751962" y="548821"/>
            <a:ext cx="2468940" cy="36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65" tIns="48982" rIns="97965" bIns="48982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th-TH" sz="1714" b="1" dirty="0">
                <a:latin typeface="Cordia New" panose="020B0304020202020204" pitchFamily="34" charset="-34"/>
                <a:cs typeface="Cordia New" panose="020B0304020202020204" pitchFamily="34" charset="-34"/>
              </a:rPr>
              <a:t>Example</a:t>
            </a:r>
            <a:r>
              <a:rPr lang="en-US" altLang="th-TH" sz="1714" dirty="0">
                <a:latin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r>
              <a:rPr lang="th-TH" altLang="th-TH" sz="1524" dirty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ตัวอย่างการกรอกแผ่นบันทึก</a:t>
            </a:r>
          </a:p>
        </p:txBody>
      </p:sp>
      <p:pic>
        <p:nvPicPr>
          <p:cNvPr id="14" name="Picture 25" descr="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140" y="0"/>
            <a:ext cx="656167" cy="96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81"/>
          <p:cNvSpPr>
            <a:spLocks noChangeArrowheads="1"/>
          </p:cNvSpPr>
          <p:nvPr/>
        </p:nvSpPr>
        <p:spPr bwMode="auto">
          <a:xfrm>
            <a:off x="7614378" y="1097642"/>
            <a:ext cx="3909786" cy="95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079" tIns="43539" rIns="87079" bIns="43539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ตัวอย่างรายละเอียดคำบรรยายใต้ภาพนักดับเพลิง </a:t>
            </a:r>
            <a:r>
              <a:rPr lang="en-US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lang="th-TH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คนกำลังหามนักดับเพลิงที่นอนอยู่ใน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เปลสนาม </a:t>
            </a:r>
            <a:r>
              <a:rPr lang="en-US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1 </a:t>
            </a:r>
            <a:r>
              <a:rPr lang="th-TH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คนออกมาจากอาคาร ในการซ้อมการขนย้ายผู้ประสบอัคคีภัยมีดังนี้ </a:t>
            </a:r>
            <a:r>
              <a:rPr lang="en-US" altLang="th-TH" sz="952" dirty="0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altLang="th-TH" sz="952" dirty="0">
                <a:cs typeface="Cordia New" panose="020B0304020202020204" pitchFamily="34" charset="-34"/>
              </a:rPr>
              <a:t>“</a:t>
            </a:r>
            <a:r>
              <a:rPr lang="en-US" altLang="ko-KR" sz="952" dirty="0">
                <a:ea typeface="Gulim" panose="020B0600000101010101" pitchFamily="34" charset="-127"/>
                <a:cs typeface="Cordia New" panose="020B0304020202020204" pitchFamily="34" charset="-34"/>
              </a:rPr>
              <a:t>Four members of the Fire Rescue Department of </a:t>
            </a:r>
            <a:r>
              <a:rPr lang="en-US" altLang="ko-KR" sz="952" dirty="0" err="1">
                <a:ea typeface="Gulim" panose="020B0600000101010101" pitchFamily="34" charset="-127"/>
                <a:cs typeface="Cordia New" panose="020B0304020202020204" pitchFamily="34" charset="-34"/>
              </a:rPr>
              <a:t>Prakanong</a:t>
            </a:r>
            <a:r>
              <a:rPr lang="en-US" altLang="ko-KR" sz="952" dirty="0">
                <a:ea typeface="Gulim" panose="020B0600000101010101" pitchFamily="34" charset="-127"/>
                <a:cs typeface="Cordia New" panose="020B0304020202020204" pitchFamily="34" charset="-34"/>
              </a:rPr>
              <a:t> District  are carrying a role-playing crew member on a stretcher during the </a:t>
            </a:r>
            <a:r>
              <a:rPr lang="en-US" altLang="th-TH" sz="952" dirty="0">
                <a:solidFill>
                  <a:schemeClr val="tx2"/>
                </a:solidFill>
                <a:latin typeface="Verdana" panose="020B0604030504040204" pitchFamily="34" charset="0"/>
                <a:cs typeface="Cordia New" panose="020B0304020202020204" pitchFamily="34" charset="-34"/>
              </a:rPr>
              <a:t>magnificent </a:t>
            </a:r>
            <a:r>
              <a:rPr lang="en-US" altLang="ko-KR" sz="952" dirty="0">
                <a:ea typeface="Gulim" panose="020B0600000101010101" pitchFamily="34" charset="-127"/>
              </a:rPr>
              <a:t>fire-evacuation medical emergency drill held on October 21, 20xx in Bangkok to improve the effectiveness of team working.</a:t>
            </a:r>
            <a:r>
              <a:rPr lang="en-US" altLang="th-TH" sz="952" dirty="0">
                <a:cs typeface="Cordia New" panose="020B0304020202020204" pitchFamily="34" charset="-34"/>
              </a:rPr>
              <a:t>”</a:t>
            </a:r>
            <a:endParaRPr lang="th-TH" altLang="th-TH" sz="952" dirty="0">
              <a:cs typeface="Cordia New" panose="020B0304020202020204" pitchFamily="34" charset="-34"/>
            </a:endParaRPr>
          </a:p>
        </p:txBody>
      </p:sp>
      <p:graphicFrame>
        <p:nvGraphicFramePr>
          <p:cNvPr id="16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508314"/>
              </p:ext>
            </p:extLst>
          </p:nvPr>
        </p:nvGraphicFramePr>
        <p:xfrm>
          <a:off x="7340724" y="2195285"/>
          <a:ext cx="4389059" cy="3892716"/>
        </p:xfrm>
        <a:graphic>
          <a:graphicData uri="http://schemas.openxmlformats.org/drawingml/2006/table">
            <a:tbl>
              <a:tblPr/>
              <a:tblGrid>
                <a:gridCol w="2880178"/>
                <a:gridCol w="1508881"/>
              </a:tblGrid>
              <a:tr h="435422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Detail of the photo caption</a:t>
                      </a: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รายละเอียดของคำบรรยายภาพ</a:t>
                      </a: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</a:t>
                      </a:r>
                      <a:br>
                        <a:rPr kumimoji="0" lang="en-US" altLang="th-TH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</a:b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</a:t>
                      </a:r>
                    </a:p>
                  </a:txBody>
                  <a:tcPr marL="87079" marR="87079" marT="43539" marB="435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667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WWW.</a:t>
                      </a:r>
                      <a:r>
                        <a:rPr kumimoji="0" lang="en-US" altLang="th-TH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___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.com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Who/What is shown in the picture? 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ภาพแสดงรูปใครหรืออะไร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Angsana New" panose="02020603050405020304" pitchFamily="18" charset="-34"/>
                        </a:rPr>
                        <a:t>A group of firefighters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What happened in the picture?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คำบรรยายให้ข้อมูลอะไรกับคุณบ้าง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?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Cordia New" panose="020B0304020202020204" pitchFamily="34" charset="-34"/>
                        </a:rPr>
                        <a:t>Those firefighters were performing  a role-playing during the fire-evacuation medical emergency drill. They did this to improve the effectiveness of team working.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Grammar points noted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ไวยากรณ์ที่สังเกตเห็น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Cordia New" panose="020B0304020202020204" pitchFamily="34" charset="-34"/>
                        </a:rPr>
                        <a:t> Past participle: held on October 21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Noun: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Angsana New" panose="02020603050405020304" pitchFamily="18" charset="-34"/>
                        </a:rPr>
                        <a:t>drill   </a:t>
                      </a:r>
                      <a:r>
                        <a:rPr kumimoji="0" lang="th-TH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การฝึก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th-TH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Cordia New" panose="020B0304020202020204" pitchFamily="34" charset="-34"/>
                        </a:rPr>
                        <a:t>stretcher  </a:t>
                      </a:r>
                      <a:r>
                        <a:rPr kumimoji="0" lang="th-TH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เปลหาม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th-TH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Cordia New" panose="020B0304020202020204" pitchFamily="34" charset="-34"/>
                        </a:rPr>
                        <a:t>effectiveness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ประสิทธิภาพ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Verb: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Adjective: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magnificent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เยี่ยมยอด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Adverb: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Expressions: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Gulim" panose="020B0600000101010101" pitchFamily="34" charset="-127"/>
                          <a:cs typeface="Cordia New" panose="020B0304020202020204" pitchFamily="34" charset="-34"/>
                        </a:rPr>
                        <a:t> upper left</a:t>
                      </a:r>
                      <a:r>
                        <a:rPr kumimoji="0" lang="th-TH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ด้านบนซ้าย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9" marB="435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366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468966" y="616858"/>
            <a:ext cx="3498548" cy="36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th-TH" sz="1714" b="1" dirty="0">
                <a:latin typeface="Calibri" panose="020F0502020204030204" pitchFamily="34" charset="0"/>
              </a:rPr>
              <a:t>Reading photo captions</a:t>
            </a:r>
            <a:endParaRPr lang="th-TH" altLang="th-TH" sz="1714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graphicFrame>
        <p:nvGraphicFramePr>
          <p:cNvPr id="12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032384"/>
              </p:ext>
            </p:extLst>
          </p:nvPr>
        </p:nvGraphicFramePr>
        <p:xfrm>
          <a:off x="697894" y="1401537"/>
          <a:ext cx="4389059" cy="5182810"/>
        </p:xfrm>
        <a:graphic>
          <a:graphicData uri="http://schemas.openxmlformats.org/drawingml/2006/table">
            <a:tbl>
              <a:tblPr/>
              <a:tblGrid>
                <a:gridCol w="2880178"/>
                <a:gridCol w="1508881"/>
              </a:tblGrid>
              <a:tr h="45206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Details of the photo caption</a:t>
                      </a:r>
                    </a:p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รายละเอียดของคำบรรยายภาพ</a:t>
                      </a: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</a:t>
                      </a:r>
                      <a:br>
                        <a:rPr kumimoji="0" lang="en-US" altLang="th-TH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</a:b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</a:t>
                      </a:r>
                    </a:p>
                  </a:txBody>
                  <a:tcPr marL="87079" marR="87079" marT="43539" marB="435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Who/What are shown in the picture? 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ภาพแสดงรูปใครหรืออะไร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What happened in the picture?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คำบรรยายให้ข้อมูลอะไรกับคุณบ้าง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?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Grammar points noted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ไวยากรณ์ที่สังเกตเห็น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Noun: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Verb: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Adjective: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Adverb: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Expressions: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9" marB="435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49" descr="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94" y="205620"/>
            <a:ext cx="754440" cy="109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0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1018</Words>
  <Application>Microsoft Office PowerPoint</Application>
  <PresentationFormat>Widescreen</PresentationFormat>
  <Paragraphs>172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Gulim</vt:lpstr>
      <vt:lpstr>맑은 고딕</vt:lpstr>
      <vt:lpstr>SimSun</vt:lpstr>
      <vt:lpstr>Angsana New</vt:lpstr>
      <vt:lpstr>Arial</vt:lpstr>
      <vt:lpstr>Bradley Hand ITC</vt:lpstr>
      <vt:lpstr>Calibri</vt:lpstr>
      <vt:lpstr>Calibri Light</vt:lpstr>
      <vt:lpstr>Cordia New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38</cp:revision>
  <dcterms:created xsi:type="dcterms:W3CDTF">2015-01-09T05:03:30Z</dcterms:created>
  <dcterms:modified xsi:type="dcterms:W3CDTF">2015-05-13T02:11:13Z</dcterms:modified>
</cp:coreProperties>
</file>