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4"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12/05/58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12/05/58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12/05/58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12/05/58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12/05/58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12/05/58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12/05/58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6809895" y="768560"/>
            <a:ext cx="4594678" cy="591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200" b="1" dirty="0">
                <a:latin typeface="Calibri" panose="020F0502020204030204" pitchFamily="34" charset="0"/>
              </a:rPr>
              <a:t>Reading jokes</a:t>
            </a:r>
            <a:endParaRPr lang="th-TH" altLang="th-TH" sz="3200" dirty="0">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956232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4101" name="Text Box 73"/>
          <p:cNvSpPr txBox="1">
            <a:spLocks noChangeArrowheads="1"/>
          </p:cNvSpPr>
          <p:nvPr/>
        </p:nvSpPr>
        <p:spPr bwMode="auto">
          <a:xfrm>
            <a:off x="1555400" y="1420866"/>
            <a:ext cx="2674560"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jokes</a:t>
            </a:r>
            <a:endParaRPr lang="th-TH" altLang="th-TH" sz="1714" dirty="0">
              <a:latin typeface="Calibri" panose="020F0502020204030204" pitchFamily="34" charset="0"/>
            </a:endParaRPr>
          </a:p>
        </p:txBody>
      </p:sp>
      <p:sp>
        <p:nvSpPr>
          <p:cNvPr id="4102" name="Text Box 118"/>
          <p:cNvSpPr txBox="1">
            <a:spLocks noChangeArrowheads="1"/>
          </p:cNvSpPr>
          <p:nvPr/>
        </p:nvSpPr>
        <p:spPr bwMode="auto">
          <a:xfrm>
            <a:off x="1692984" y="598390"/>
            <a:ext cx="3085797" cy="65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 No.2!</a:t>
            </a:r>
            <a:r>
              <a:rPr lang="en-US" altLang="th-TH" sz="1333" i="1">
                <a:latin typeface="Calibri" panose="020F0502020204030204" pitchFamily="34" charset="0"/>
                <a:cs typeface="Cordia New" panose="020B0304020202020204" pitchFamily="34" charset="-34"/>
              </a:rPr>
              <a:t> </a:t>
            </a:r>
            <a:endParaRPr lang="th-TH" altLang="th-TH" sz="1333">
              <a:solidFill>
                <a:schemeClr val="tx2"/>
              </a:solidFill>
              <a:latin typeface="Calibri" panose="020F0502020204030204" pitchFamily="34" charset="0"/>
              <a:cs typeface="Cordia New" panose="020B0304020202020204" pitchFamily="34" charset="-34"/>
            </a:endParaRPr>
          </a:p>
        </p:txBody>
      </p:sp>
      <p:sp>
        <p:nvSpPr>
          <p:cNvPr id="4103" name="Rectangle 119"/>
          <p:cNvSpPr>
            <a:spLocks noChangeArrowheads="1"/>
          </p:cNvSpPr>
          <p:nvPr/>
        </p:nvSpPr>
        <p:spPr bwMode="auto">
          <a:xfrm>
            <a:off x="732924" y="2042236"/>
            <a:ext cx="2812143" cy="325820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en-US" altLang="th-TH" sz="1143">
              <a:latin typeface="Calibri" panose="020F0502020204030204" pitchFamily="34" charset="0"/>
              <a:cs typeface="Cordia New" panose="020B0304020202020204" pitchFamily="34" charset="-34"/>
            </a:endParaRPr>
          </a:p>
          <a:p>
            <a:pPr eaLnBrk="1" hangingPunct="1">
              <a:spcBef>
                <a:spcPct val="0"/>
              </a:spcBef>
            </a:pPr>
            <a:r>
              <a:rPr lang="en-US" altLang="th-TH" sz="1143">
                <a:latin typeface="Calibri" panose="020F0502020204030204" pitchFamily="34" charset="0"/>
                <a:cs typeface="Cordia New" panose="020B0304020202020204" pitchFamily="34" charset="-34"/>
              </a:rPr>
              <a:t> Have you ever heard the saying which say “Laughter is the best medicine.”? Apart from this advantage, we can also learn English from jokes in various aspects. What makes jokes interesting?</a:t>
            </a:r>
          </a:p>
          <a:p>
            <a:pPr eaLnBrk="1" hangingPunct="1">
              <a:spcBef>
                <a:spcPct val="0"/>
              </a:spcBef>
            </a:pPr>
            <a:endParaRPr lang="en-US" altLang="th-TH" sz="1143">
              <a:latin typeface="Calibri" panose="020F0502020204030204" pitchFamily="34" charset="0"/>
              <a:cs typeface="Cordia New" panose="020B0304020202020204" pitchFamily="34" charset="-34"/>
            </a:endParaRPr>
          </a:p>
          <a:p>
            <a:pPr eaLnBrk="1" hangingPunct="1">
              <a:spcBef>
                <a:spcPct val="0"/>
              </a:spcBef>
            </a:pPr>
            <a:r>
              <a:rPr lang="en-US" altLang="th-TH" sz="1143">
                <a:latin typeface="Calibri" panose="020F0502020204030204" pitchFamily="34" charset="0"/>
                <a:cs typeface="Cordia New" panose="020B0304020202020204" pitchFamily="34" charset="-34"/>
              </a:rPr>
              <a:t> Jokes are shorter than other reading materials such as articles and short stories. These long texts need more time to figure out. Thus, you tend to get bored easily.</a:t>
            </a:r>
          </a:p>
          <a:p>
            <a:pPr eaLnBrk="1" hangingPunct="1">
              <a:spcBef>
                <a:spcPct val="0"/>
              </a:spcBef>
            </a:pPr>
            <a:endParaRPr lang="en-US" altLang="th-TH" sz="1143">
              <a:latin typeface="Calibri" panose="020F0502020204030204" pitchFamily="34" charset="0"/>
              <a:cs typeface="Cordia New" panose="020B0304020202020204" pitchFamily="34" charset="-34"/>
            </a:endParaRPr>
          </a:p>
          <a:p>
            <a:pPr eaLnBrk="1" hangingPunct="1">
              <a:spcBef>
                <a:spcPct val="0"/>
              </a:spcBef>
            </a:pPr>
            <a:r>
              <a:rPr lang="en-US" altLang="th-TH" sz="1143">
                <a:latin typeface="Calibri" panose="020F0502020204030204" pitchFamily="34" charset="0"/>
                <a:cs typeface="Cordia New" panose="020B0304020202020204" pitchFamily="34" charset="-34"/>
              </a:rPr>
              <a:t> Since jokes are fun to read, they can inspire you to look up new vocabulary found in them. Moreover, they contain lots of slang and useful idioms which you can use in daily conversation.</a:t>
            </a:r>
          </a:p>
          <a:p>
            <a:pPr eaLnBrk="1" hangingPunct="1">
              <a:spcBef>
                <a:spcPct val="0"/>
              </a:spcBef>
            </a:pPr>
            <a:endParaRPr lang="en-US" altLang="th-TH" sz="1143">
              <a:latin typeface="Calibri" panose="020F0502020204030204" pitchFamily="34" charset="0"/>
              <a:cs typeface="Cordia New" panose="020B0304020202020204" pitchFamily="34" charset="-34"/>
            </a:endParaRPr>
          </a:p>
        </p:txBody>
      </p:sp>
      <p:sp>
        <p:nvSpPr>
          <p:cNvPr id="4104" name="Rectangle 147"/>
          <p:cNvSpPr>
            <a:spLocks noChangeArrowheads="1"/>
          </p:cNvSpPr>
          <p:nvPr/>
        </p:nvSpPr>
        <p:spPr bwMode="auto">
          <a:xfrm>
            <a:off x="3613103" y="2037723"/>
            <a:ext cx="1301750" cy="448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คุณเคยได้ยินคำกล่าวว่า </a:t>
            </a:r>
            <a:r>
              <a:rPr lang="en-US" altLang="th-TH" sz="952">
                <a:latin typeface="Cordia New" panose="020B0304020202020204" pitchFamily="34" charset="-34"/>
                <a:cs typeface="Cordia New" panose="020B0304020202020204" pitchFamily="34" charset="-34"/>
              </a:rPr>
              <a:t>Laughter is the best medicine. </a:t>
            </a:r>
            <a:r>
              <a:rPr lang="th-TH" altLang="th-TH" sz="952">
                <a:latin typeface="Cordia New" panose="020B0304020202020204" pitchFamily="34" charset="-34"/>
                <a:cs typeface="Cordia New" panose="020B0304020202020204" pitchFamily="34" charset="-34"/>
              </a:rPr>
              <a:t>หรือการหัวเราะเป็นยาขนานเอกไหม</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นอกจากเป็นยาขนานเอกแล้วเรายังสามารถเรียนรู้ภาษาอังกฤษจากเรื่องขำขันได้หลากหลายแง่มุมอีกด้วยสิ่งที่ทำให้เรื่องขำขันมีความน่าสนใจคือ</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เรื่องขำขันมีเนื้อหาสั้นๆ ไม่เหมือนสิ่งพิมพ์อื่นๆ เช่น บทความ เรื่องสั้น ซึ่งมีความยาว ต้องใช้เวลาในการเรียนรู้มากกว่า และทำให้เบื่อหน่ายได้ง่าย</a:t>
            </a:r>
          </a:p>
          <a:p>
            <a:pPr eaLnBrk="1" hangingPunct="1">
              <a:spcBef>
                <a:spcPct val="0"/>
              </a:spcBef>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เนื่องจากเรื่องขำขันเป็นเรื่องสนุก กรณีที่คุณพบคำศัพท์ใหม่ๆคุณจะมีแรงบันดาลใจในการค้นหาความหมายเพื่อให้หายสงสัย นอกจากนี้เรื่องขำขันจะเต็มไปด้วยคำสแลง และสำนวนที่คุณสามารถนำไปประยุกต์ใช้ได้ในการสนทนาในชีวิตประจำวันได้จริง</a:t>
            </a:r>
          </a:p>
          <a:p>
            <a:pPr eaLnBrk="1" hangingPunct="1">
              <a:spcBef>
                <a:spcPct val="0"/>
              </a:spcBef>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และแม้จะเป็นเรื่องขำขันคุณก็ยังสามารถเรียนรู้ไวยากรณ์ในโครงสร้างประโยคได้อีกด้วย</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ไม่ว่าจะเป็นเรื่อง </a:t>
            </a:r>
            <a:r>
              <a:rPr lang="en-US" altLang="th-TH" sz="952">
                <a:latin typeface="Cordia New" panose="020B0304020202020204" pitchFamily="34" charset="-34"/>
                <a:cs typeface="Cordia New" panose="020B0304020202020204" pitchFamily="34" charset="-34"/>
              </a:rPr>
              <a:t>tenses, voice (active/passive voice), clauses </a:t>
            </a:r>
            <a:r>
              <a:rPr lang="th-TH" altLang="th-TH" sz="952">
                <a:latin typeface="Cordia New" panose="020B0304020202020204" pitchFamily="34" charset="-34"/>
                <a:cs typeface="Cordia New" panose="020B0304020202020204" pitchFamily="34" charset="-34"/>
              </a:rPr>
              <a:t>ฯลฯ</a:t>
            </a:r>
            <a:endParaRPr lang="en-US" altLang="th-TH" sz="1524">
              <a:latin typeface="Cordia New" panose="020B0304020202020204" pitchFamily="34" charset="-34"/>
              <a:cs typeface="Cordia New" panose="020B0304020202020204" pitchFamily="34" charset="-34"/>
            </a:endParaRPr>
          </a:p>
        </p:txBody>
      </p:sp>
      <p:sp>
        <p:nvSpPr>
          <p:cNvPr id="4105" name="Rectangle 194"/>
          <p:cNvSpPr>
            <a:spLocks noChangeArrowheads="1"/>
          </p:cNvSpPr>
          <p:nvPr/>
        </p:nvSpPr>
        <p:spPr bwMode="auto">
          <a:xfrm>
            <a:off x="732924" y="5586366"/>
            <a:ext cx="2812143" cy="444096"/>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You can also learn grammar from jokes!  (e.g. tenses, active-passive voice, clauses)</a:t>
            </a:r>
          </a:p>
        </p:txBody>
      </p:sp>
      <p:pic>
        <p:nvPicPr>
          <p:cNvPr id="4117" name="Picture 38"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924" y="323224"/>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Action Button: Forward or Next 13">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5" name="Rectangle 14"/>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25777" y="273655"/>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47"/>
          <p:cNvSpPr>
            <a:spLocks noChangeArrowheads="1"/>
          </p:cNvSpPr>
          <p:nvPr/>
        </p:nvSpPr>
        <p:spPr bwMode="auto">
          <a:xfrm>
            <a:off x="9920158" y="1576916"/>
            <a:ext cx="1371297" cy="4927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a:latin typeface="Cordia New" panose="020B0304020202020204" pitchFamily="34" charset="-34"/>
                <a:cs typeface="Cordia New" panose="020B0304020202020204" pitchFamily="34" charset="-34"/>
              </a:rPr>
              <a:t>การใช้แผ่นบันทึกการเรียนรู้นี้</a:t>
            </a:r>
            <a:endParaRPr lang="en-US" altLang="th-TH" sz="952" b="1">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a:t>
            </a:r>
            <a:r>
              <a:rPr lang="en-US" altLang="th-TH" sz="952" b="1" u="sng">
                <a:latin typeface="Cordia New" panose="020B0304020202020204" pitchFamily="34" charset="-34"/>
                <a:cs typeface="Cordia New" panose="020B0304020202020204" pitchFamily="34" charset="-34"/>
              </a:rPr>
              <a:t>1</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เลือกเรื่องขำขันที่คุณ</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สนใจเรียนรู้จากแหล่งที่คุณสะดวก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มา </a:t>
            </a:r>
            <a:r>
              <a:rPr lang="en-US" altLang="th-TH" sz="952">
                <a:latin typeface="Cordia New" panose="020B0304020202020204" pitchFamily="34" charset="-34"/>
                <a:cs typeface="Cordia New" panose="020B0304020202020204" pitchFamily="34" charset="-34"/>
              </a:rPr>
              <a:t>1 </a:t>
            </a:r>
            <a:r>
              <a:rPr lang="th-TH" altLang="th-TH" sz="952">
                <a:latin typeface="Cordia New" panose="020B0304020202020204" pitchFamily="34" charset="-34"/>
                <a:cs typeface="Cordia New" panose="020B0304020202020204" pitchFamily="34" charset="-34"/>
              </a:rPr>
              <a:t>ชิ้น</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2</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เตรียมพจนานุกรมไว้</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หลายๆเล่ม ถ้าเป็นไปได้ควรใช้</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พจนานุกรมภาษาอังกฤษ</a:t>
            </a:r>
            <a:r>
              <a:rPr lang="en-US" altLang="th-TH" sz="952">
                <a:latin typeface="Cordia New" panose="020B0304020202020204" pitchFamily="34" charset="-34"/>
                <a:cs typeface="Cordia New" panose="020B0304020202020204" pitchFamily="34" charset="-34"/>
              </a:rPr>
              <a:t>-</a:t>
            </a:r>
            <a:r>
              <a:rPr lang="th-TH" altLang="th-TH" sz="952">
                <a:latin typeface="Cordia New" panose="020B0304020202020204" pitchFamily="34" charset="-34"/>
                <a:cs typeface="Cordia New" panose="020B0304020202020204" pitchFamily="34" charset="-34"/>
              </a:rPr>
              <a:t>อังกฤษ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และพจนานุกรมเล่มใหญ่ๆ</a:t>
            </a:r>
            <a:r>
              <a:rPr lang="th-TH" altLang="th-TH" sz="952">
                <a:solidFill>
                  <a:schemeClr val="tx2"/>
                </a:solidFill>
                <a:latin typeface="Cordia New" panose="020B0304020202020204" pitchFamily="34" charset="-34"/>
                <a:cs typeface="Cordia New" panose="020B0304020202020204" pitchFamily="34" charset="-34"/>
              </a:rPr>
              <a:t>  </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เนื่องจากในเรื่องขำมักจะมีสำนวนอยู่</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มาก กรณีนี้พจนานุกรมเล่มเล็กๆจะ</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ไม่มีข้อมูลเพียงพอ และถ้าคุณ</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สะดวกอาจค้นคว้าจากพจนานุกรม</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ออนไลน์ก็ได้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3</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อ่านเรื่องขำขันสัก </a:t>
            </a:r>
            <a:r>
              <a:rPr lang="en-US" altLang="th-TH" sz="952">
                <a:latin typeface="Cordia New" panose="020B0304020202020204" pitchFamily="34" charset="-34"/>
                <a:cs typeface="Cordia New" panose="020B0304020202020204" pitchFamily="34" charset="-34"/>
              </a:rPr>
              <a:t>1 </a:t>
            </a: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รอบก่อน เพื่อทำความเข้าใจคร่าวๆ</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4</a:t>
            </a:r>
            <a:r>
              <a:rPr lang="th-TH"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อ่านซ้ำอีก </a:t>
            </a:r>
            <a:r>
              <a:rPr lang="en-US" altLang="th-TH" sz="952">
                <a:latin typeface="Cordia New" panose="020B0304020202020204" pitchFamily="34" charset="-34"/>
                <a:cs typeface="Cordia New" panose="020B0304020202020204" pitchFamily="34" charset="-34"/>
              </a:rPr>
              <a:t>1 – 2 </a:t>
            </a:r>
            <a:r>
              <a:rPr lang="th-TH" altLang="th-TH" sz="952">
                <a:latin typeface="Cordia New" panose="020B0304020202020204" pitchFamily="34" charset="-34"/>
                <a:cs typeface="Cordia New" panose="020B0304020202020204" pitchFamily="34" charset="-34"/>
              </a:rPr>
              <a:t>รอบ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เพื่อเก็บรายละเอียดก่อนกรอกแผ่น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บันทึกการเรียนรู้</a:t>
            </a:r>
          </a:p>
          <a:p>
            <a:pPr algn="thaiDist" eaLnBrk="1" hangingPunct="1">
              <a:spcBef>
                <a:spcPct val="0"/>
              </a:spcBef>
              <a:buFontTx/>
              <a:buNone/>
            </a:pPr>
            <a:endParaRPr lang="th-TH" altLang="th-TH" sz="952" b="1" u="sng">
              <a:solidFill>
                <a:schemeClr val="tx2"/>
              </a:solidFill>
              <a:latin typeface="Cordia New" panose="020B0304020202020204" pitchFamily="34" charset="-34"/>
              <a:cs typeface="Cordia New" panose="020B0304020202020204" pitchFamily="34" charset="-34"/>
            </a:endParaRPr>
          </a:p>
          <a:p>
            <a:pPr algn="thaiDist" eaLnBrk="1" hangingPunct="1">
              <a:spcBef>
                <a:spcPct val="0"/>
              </a:spcBef>
              <a:buFontTx/>
              <a:buNone/>
            </a:pPr>
            <a:r>
              <a:rPr lang="th-TH" altLang="th-TH" sz="952" b="1" u="sng">
                <a:solidFill>
                  <a:schemeClr val="tx2"/>
                </a:solidFill>
                <a:latin typeface="Cordia New" panose="020B0304020202020204" pitchFamily="34" charset="-34"/>
                <a:cs typeface="Cordia New" panose="020B0304020202020204" pitchFamily="34" charset="-34"/>
              </a:rPr>
              <a:t>ข้อเสนอแนะเพิ่มเติม</a:t>
            </a:r>
          </a:p>
          <a:p>
            <a:pPr algn="thaiDist" eaLnBrk="1" hangingPunct="1">
              <a:spcBef>
                <a:spcPct val="0"/>
              </a:spcBef>
              <a:buFontTx/>
              <a:buNone/>
            </a:pPr>
            <a:endParaRPr lang="th-TH" altLang="th-TH" sz="952" b="1" u="sng">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การอ่านขำขันบางครั้งคุณอาจไม่รู้สึก</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ขันถึงแม้จะเปิดพจนานุกรมหา</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ความหมายคำศัพท์ทุกตัวที่สงสัยแล้ว</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ก็ตาม  อย่ากังวลเพราะบางครั้งคุณ</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อาจไม่มีประสบการณ์ที่เกี่ยวข้อง </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หรือบางครั้งสิ่งที่อ่านก็เกี่ยวข้องกับ</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วัฒนธรรมที่แตกต่าง แม้จะไม่ขันแต่</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ก็ได้เรียนรู้ไปแล้ว ....รอโอกาส</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เหมาะๆแล้วคอยถามผู้รู้</a:t>
            </a:r>
          </a:p>
        </p:txBody>
      </p:sp>
      <p:sp>
        <p:nvSpPr>
          <p:cNvPr id="19" name="Rectangle 37"/>
          <p:cNvSpPr>
            <a:spLocks noChangeArrowheads="1"/>
          </p:cNvSpPr>
          <p:nvPr/>
        </p:nvSpPr>
        <p:spPr bwMode="auto">
          <a:xfrm>
            <a:off x="6970431" y="747229"/>
            <a:ext cx="2812143" cy="4078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 joke you might enjoy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reading. </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Prepare some dictionaries, if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possible English-English and standard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ones. They will work well with slang and</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Idioms while small dictionaries will not.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You may also work with online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Read the joke once to get its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gist.</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Reread once or twice to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understand more details before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completing the learning record.</a:t>
            </a: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Sometimes reading a joke might not make you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laugh though you have tried to look up every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word. Do not worry. This might be caused by lack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of related experiences, or cultural differences. As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far as you have read, you have already learnt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something. Wait until you have a good chance,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then consult a  guru.</a:t>
            </a:r>
          </a:p>
        </p:txBody>
      </p:sp>
    </p:spTree>
    <p:extLst>
      <p:ext uri="{BB962C8B-B14F-4D97-AF65-F5344CB8AC3E}">
        <p14:creationId xmlns:p14="http://schemas.microsoft.com/office/powerpoint/2010/main" val="3299536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Text Box 51"/>
          <p:cNvSpPr txBox="1">
            <a:spLocks noChangeArrowheads="1"/>
          </p:cNvSpPr>
          <p:nvPr/>
        </p:nvSpPr>
        <p:spPr bwMode="auto">
          <a:xfrm>
            <a:off x="7176050" y="480785"/>
            <a:ext cx="2468940" cy="36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4" name="Picture 26" descr="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88193" y="0"/>
            <a:ext cx="749905" cy="89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33"/>
          <p:cNvSpPr>
            <a:spLocks noChangeArrowheads="1"/>
          </p:cNvSpPr>
          <p:nvPr/>
        </p:nvSpPr>
        <p:spPr bwMode="auto">
          <a:xfrm>
            <a:off x="7038466" y="1097643"/>
            <a:ext cx="3909786" cy="110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7079" tIns="43539" rIns="87079" bIns="43539">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952">
                <a:latin typeface="Cordia New" panose="020B0304020202020204" pitchFamily="34" charset="-34"/>
                <a:cs typeface="Cordia New" panose="020B0304020202020204" pitchFamily="34" charset="-34"/>
              </a:rPr>
              <a:t>[</a:t>
            </a:r>
            <a:r>
              <a:rPr lang="th-TH" altLang="th-TH" sz="952">
                <a:latin typeface="Cordia New" panose="020B0304020202020204" pitchFamily="34" charset="-34"/>
                <a:cs typeface="Cordia New" panose="020B0304020202020204" pitchFamily="34" charset="-34"/>
              </a:rPr>
              <a:t>ตัวอย่างเรื่องขำขันที่เลือก</a:t>
            </a:r>
            <a:r>
              <a:rPr lang="en-US" altLang="th-TH" sz="952">
                <a:latin typeface="Cordia New" panose="020B0304020202020204" pitchFamily="34" charset="-34"/>
                <a:cs typeface="Cordia New" panose="020B0304020202020204" pitchFamily="34" charset="-34"/>
              </a:rPr>
              <a:t>]</a:t>
            </a:r>
          </a:p>
          <a:p>
            <a:pPr eaLnBrk="1" hangingPunct="1">
              <a:spcBef>
                <a:spcPct val="0"/>
              </a:spcBef>
              <a:buFontTx/>
              <a:buNone/>
            </a:pPr>
            <a:r>
              <a:rPr lang="en-US" altLang="th-TH" sz="952">
                <a:latin typeface="Calibri" panose="020F0502020204030204" pitchFamily="34" charset="0"/>
                <a:cs typeface="Cordia New" panose="020B0304020202020204" pitchFamily="34" charset="-34"/>
              </a:rPr>
              <a:t>My daughter has just turned 13 and had suddenly become very aware of male-female relationships. As we were driving through the city one day, we passed a billboard that was not rented. The word “Available” and a name and number were posted on the billboard for anyone who was interested in using the space. My daughter turned to me with a worried look and said, “Gosh! I hope I never get that desperate.”</a:t>
            </a:r>
            <a:endParaRPr lang="th-TH" altLang="th-TH" sz="952">
              <a:latin typeface="Calibri" panose="020F0502020204030204" pitchFamily="34" charset="0"/>
              <a:cs typeface="Cordia New" panose="020B0304020202020204" pitchFamily="34" charset="-34"/>
            </a:endParaRPr>
          </a:p>
        </p:txBody>
      </p:sp>
      <p:graphicFrame>
        <p:nvGraphicFramePr>
          <p:cNvPr id="16" name="Group 39"/>
          <p:cNvGraphicFramePr>
            <a:graphicFrameLocks noGrp="1"/>
          </p:cNvGraphicFramePr>
          <p:nvPr>
            <p:extLst>
              <p:ext uri="{D42A27DB-BD31-4B8C-83A1-F6EECF244321}">
                <p14:modId xmlns:p14="http://schemas.microsoft.com/office/powerpoint/2010/main" val="3763134221"/>
              </p:ext>
            </p:extLst>
          </p:nvPr>
        </p:nvGraphicFramePr>
        <p:xfrm>
          <a:off x="6902395" y="2400905"/>
          <a:ext cx="4389060" cy="3572712"/>
        </p:xfrm>
        <a:graphic>
          <a:graphicData uri="http://schemas.openxmlformats.org/drawingml/2006/table">
            <a:tbl>
              <a:tblPr/>
              <a:tblGrid>
                <a:gridCol w="2768298"/>
                <a:gridCol w="1620762"/>
              </a:tblGrid>
              <a:tr h="435503">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joke</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รายละเอียดของเรื่องขำขัน</a:t>
                      </a:r>
                      <a:endParaRPr kumimoji="0" lang="en-US"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48" marB="4354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a:t>
                      </a:r>
                      <a:b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48" marB="4354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533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Calibri" panose="020F0502020204030204" pitchFamily="34" charset="0"/>
                          <a:cs typeface="Angsana New" panose="02020603050405020304" pitchFamily="18" charset="-34"/>
                        </a:rPr>
                        <a:t>Source</a:t>
                      </a: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ที่มา</a:t>
                      </a: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Xxx magazine</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Summary of the joke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เรื่องย่อ</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The joke is about a daughter and a mother. The girl misunderstood what was advertised on a billboard.</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Grammar points noted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ไวยากรณ์ที่สังเกตเห็น</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Char char="•"/>
                        <a:tabLst/>
                      </a:pP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Tenses e.g. has just turned (present perfect)</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Voice e.g. that was not rented, were posted </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48" marB="4354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billboard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ป้ายโฆษณา</a:t>
                      </a: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become aware of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ตระหนักรู้</a:t>
                      </a: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available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มีอยู่ ปรากฎอยู่</a:t>
                      </a: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Expressions</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Gosh!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โอ้</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a:t>
                      </a: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txBody>
                  <a:tcPr marL="87079" marR="87079" marT="43548" marB="4354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653669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11" name="Text Box 14"/>
          <p:cNvSpPr txBox="1">
            <a:spLocks noChangeArrowheads="1"/>
          </p:cNvSpPr>
          <p:nvPr/>
        </p:nvSpPr>
        <p:spPr bwMode="auto">
          <a:xfrm>
            <a:off x="1689093" y="616858"/>
            <a:ext cx="2810631"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jokes</a:t>
            </a:r>
            <a:endParaRPr lang="th-TH" altLang="th-TH" sz="1714" dirty="0">
              <a:latin typeface="Calibri" panose="020F0502020204030204" pitchFamily="34" charset="0"/>
            </a:endParaRPr>
          </a:p>
        </p:txBody>
      </p:sp>
      <p:graphicFrame>
        <p:nvGraphicFramePr>
          <p:cNvPr id="12" name="Group 45"/>
          <p:cNvGraphicFramePr>
            <a:graphicFrameLocks noGrp="1"/>
          </p:cNvGraphicFramePr>
          <p:nvPr>
            <p:extLst>
              <p:ext uri="{D42A27DB-BD31-4B8C-83A1-F6EECF244321}">
                <p14:modId xmlns:p14="http://schemas.microsoft.com/office/powerpoint/2010/main" val="1899892052"/>
              </p:ext>
            </p:extLst>
          </p:nvPr>
        </p:nvGraphicFramePr>
        <p:xfrm>
          <a:off x="729033" y="1371299"/>
          <a:ext cx="4343702" cy="5213048"/>
        </p:xfrm>
        <a:graphic>
          <a:graphicData uri="http://schemas.openxmlformats.org/drawingml/2006/table">
            <a:tbl>
              <a:tblPr/>
              <a:tblGrid>
                <a:gridCol w="2722940"/>
                <a:gridCol w="1620762"/>
              </a:tblGrid>
              <a:tr h="577548">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Calibri" panose="020F0502020204030204" pitchFamily="34" charset="0"/>
                          <a:ea typeface="SimSun" panose="02010600030101010101" pitchFamily="2" charset="-122"/>
                          <a:cs typeface="Tahoma" panose="020B0604030504040204" pitchFamily="34" charset="0"/>
                        </a:rPr>
                        <a:t>Details of the joke</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รายละเอียดของเรื่องขำขัน</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a:t>
                      </a:r>
                      <a:b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Calibri" panose="020F050202020403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Summary of the joke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เรื่องย่อ</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Grammar points noted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ไวยากรณ์ที่สังเกตเห็น</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Expressions</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3" name="Picture 40"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9033" y="205620"/>
            <a:ext cx="754440"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TotalTime>
  <Words>911</Words>
  <Application>Microsoft Office PowerPoint</Application>
  <PresentationFormat>Widescreen</PresentationFormat>
  <Paragraphs>158</Paragraphs>
  <Slides>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SimSun</vt: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39</cp:revision>
  <dcterms:created xsi:type="dcterms:W3CDTF">2015-01-09T05:03:30Z</dcterms:created>
  <dcterms:modified xsi:type="dcterms:W3CDTF">2015-05-13T02:08:07Z</dcterms:modified>
</cp:coreProperties>
</file>