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7" r:id="rId3"/>
    <p:sldId id="268" r:id="rId4"/>
    <p:sldId id="264" r:id="rId5"/>
    <p:sldId id="265"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0" name="Text Box 6"/>
          <p:cNvSpPr txBox="1">
            <a:spLocks noChangeArrowheads="1"/>
          </p:cNvSpPr>
          <p:nvPr/>
        </p:nvSpPr>
        <p:spPr bwMode="auto">
          <a:xfrm>
            <a:off x="6851773" y="5624286"/>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dirty="0">
                <a:latin typeface="Calibri" panose="020F0502020204030204" pitchFamily="34" charset="0"/>
              </a:rPr>
              <a:t>Self-access materials</a:t>
            </a:r>
            <a:endParaRPr lang="en-US" altLang="en-US" sz="1524" b="1" dirty="0">
              <a:latin typeface="Calibri" panose="020F0502020204030204" pitchFamily="34" charset="0"/>
            </a:endParaRPr>
          </a:p>
          <a:p>
            <a:pPr algn="r">
              <a:spcBef>
                <a:spcPct val="50000"/>
              </a:spcBef>
            </a:pPr>
            <a:r>
              <a:rPr lang="en-US" altLang="en-US" sz="1524" dirty="0">
                <a:latin typeface="Calibri" panose="020F0502020204030204" pitchFamily="34" charset="0"/>
              </a:rPr>
              <a:t>By Self-access Learning Centre, KMUTT</a:t>
            </a:r>
            <a:endParaRPr lang="th-TH" altLang="en-US" sz="1524" dirty="0">
              <a:latin typeface="Calibri" panose="020F0502020204030204" pitchFamily="34" charset="0"/>
            </a:endParaRPr>
          </a:p>
        </p:txBody>
      </p:sp>
      <p:sp>
        <p:nvSpPr>
          <p:cNvPr id="11" name="Text Box 7"/>
          <p:cNvSpPr txBox="1">
            <a:spLocks noChangeArrowheads="1"/>
          </p:cNvSpPr>
          <p:nvPr/>
        </p:nvSpPr>
        <p:spPr bwMode="auto">
          <a:xfrm>
            <a:off x="8598022" y="6446762"/>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dirty="0">
                <a:latin typeface="Calibri" panose="020F0502020204030204" pitchFamily="34" charset="0"/>
              </a:rPr>
              <a:t>Copyright © 2011 Self-access Learning Centre, KMUTT </a:t>
            </a:r>
            <a:endParaRPr lang="th-TH" altLang="en-US" sz="952" dirty="0">
              <a:latin typeface="Calibri" panose="020F0502020204030204" pitchFamily="34" charset="0"/>
            </a:endParaRPr>
          </a:p>
        </p:txBody>
      </p:sp>
      <p:pic>
        <p:nvPicPr>
          <p:cNvPr id="12" name="Picture 9" descr="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8690" y="2125738"/>
            <a:ext cx="1611690" cy="2468941"/>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10"/>
          <p:cNvSpPr txBox="1">
            <a:spLocks noChangeArrowheads="1"/>
          </p:cNvSpPr>
          <p:nvPr/>
        </p:nvSpPr>
        <p:spPr bwMode="auto">
          <a:xfrm>
            <a:off x="6919809" y="754441"/>
            <a:ext cx="4594679"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en-US" sz="3600" b="1" dirty="0">
                <a:latin typeface="Calibri" panose="020F0502020204030204" pitchFamily="34" charset="0"/>
              </a:rPr>
              <a:t>Phrasal verbs</a:t>
            </a:r>
            <a:endParaRPr lang="th-TH" altLang="en-US" sz="3600" dirty="0">
              <a:latin typeface="Calibri" panose="020F0502020204030204" pitchFamily="34" charset="0"/>
            </a:endParaRPr>
          </a:p>
        </p:txBody>
      </p:sp>
    </p:spTree>
    <p:extLst>
      <p:ext uri="{BB962C8B-B14F-4D97-AF65-F5344CB8AC3E}">
        <p14:creationId xmlns:p14="http://schemas.microsoft.com/office/powerpoint/2010/main" val="947219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ChangeArrowheads="1"/>
          </p:cNvSpPr>
          <p:nvPr/>
        </p:nvSpPr>
        <p:spPr bwMode="auto">
          <a:xfrm>
            <a:off x="1090084" y="4344053"/>
            <a:ext cx="184731" cy="50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sz="2667">
              <a:latin typeface="Arial" panose="020B0604020202020204" pitchFamily="34" charset="0"/>
              <a:cs typeface="Angsana New" panose="02020603050405020304" pitchFamily="18" charset="-34"/>
            </a:endParaRPr>
          </a:p>
        </p:txBody>
      </p:sp>
      <p:sp>
        <p:nvSpPr>
          <p:cNvPr id="468995" name="Rectangle 3"/>
          <p:cNvSpPr>
            <a:spLocks noChangeArrowheads="1"/>
          </p:cNvSpPr>
          <p:nvPr/>
        </p:nvSpPr>
        <p:spPr bwMode="auto">
          <a:xfrm>
            <a:off x="2709334" y="1400024"/>
            <a:ext cx="184731" cy="50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2667"/>
          </a:p>
        </p:txBody>
      </p:sp>
      <p:sp>
        <p:nvSpPr>
          <p:cNvPr id="17" name="Rectangle 16"/>
          <p:cNvSpPr/>
          <p:nvPr/>
        </p:nvSpPr>
        <p:spPr>
          <a:xfrm>
            <a:off x="6299200"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 name="Action Button: Forward or Next 19">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21" name="Picture 5" descr="5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587" y="329001"/>
            <a:ext cx="940405" cy="144084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7"/>
          <p:cNvSpPr>
            <a:spLocks noChangeArrowheads="1"/>
          </p:cNvSpPr>
          <p:nvPr/>
        </p:nvSpPr>
        <p:spPr bwMode="auto">
          <a:xfrm>
            <a:off x="778027" y="2234104"/>
            <a:ext cx="2744107" cy="1968296"/>
          </a:xfrm>
          <a:prstGeom prst="rect">
            <a:avLst/>
          </a:prstGeom>
          <a:noFill/>
          <a:ln w="9525">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1333" b="1">
                <a:latin typeface="Calibri" panose="020F0502020204030204" pitchFamily="34" charset="0"/>
              </a:rPr>
              <a:t>What is a ‘phrasal verb’? </a:t>
            </a:r>
          </a:p>
          <a:p>
            <a:endParaRPr lang="en-US" altLang="en-US" sz="1333" b="1">
              <a:latin typeface="Calibri" panose="020F0502020204030204" pitchFamily="34" charset="0"/>
            </a:endParaRPr>
          </a:p>
          <a:p>
            <a:r>
              <a:rPr lang="en-US" altLang="en-US" sz="1143">
                <a:latin typeface="Calibri" panose="020F0502020204030204" pitchFamily="34" charset="0"/>
              </a:rPr>
              <a:t>A ‘phrasal verb’ is a combination of words that is used as a verb. It consists of a verb and a preposition or adverb. The following are examples of phrasal verbs: </a:t>
            </a:r>
          </a:p>
          <a:p>
            <a:pPr>
              <a:buFontTx/>
              <a:buChar char="•"/>
            </a:pPr>
            <a:r>
              <a:rPr lang="en-US" altLang="en-US" sz="1143">
                <a:latin typeface="Calibri" panose="020F0502020204030204" pitchFamily="34" charset="0"/>
              </a:rPr>
              <a:t> v. + pp.: </a:t>
            </a:r>
            <a:r>
              <a:rPr lang="en-US" altLang="en-US" sz="1143" i="1">
                <a:latin typeface="Calibri" panose="020F0502020204030204" pitchFamily="34" charset="0"/>
              </a:rPr>
              <a:t>stand by</a:t>
            </a:r>
            <a:r>
              <a:rPr lang="en-US" altLang="en-US" sz="1143">
                <a:latin typeface="Calibri" panose="020F0502020204030204" pitchFamily="34" charset="0"/>
              </a:rPr>
              <a:t> (=1. stick by 2. abide by, adhere to)</a:t>
            </a:r>
          </a:p>
          <a:p>
            <a:pPr>
              <a:buFontTx/>
              <a:buChar char="•"/>
            </a:pPr>
            <a:r>
              <a:rPr lang="en-US" altLang="en-US" sz="2667"/>
              <a:t> </a:t>
            </a:r>
            <a:r>
              <a:rPr lang="en-US" altLang="en-US" sz="1143">
                <a:latin typeface="Calibri" panose="020F0502020204030204" pitchFamily="34" charset="0"/>
              </a:rPr>
              <a:t>v.+ adv.: </a:t>
            </a:r>
            <a:r>
              <a:rPr lang="en-US" altLang="en-US" sz="1143" i="1">
                <a:latin typeface="Calibri" panose="020F0502020204030204" pitchFamily="34" charset="0"/>
              </a:rPr>
              <a:t>boil down</a:t>
            </a:r>
            <a:r>
              <a:rPr lang="en-US" altLang="en-US" sz="1143">
                <a:latin typeface="Calibri" panose="020F0502020204030204" pitchFamily="34" charset="0"/>
              </a:rPr>
              <a:t> (=condense)</a:t>
            </a:r>
          </a:p>
        </p:txBody>
      </p:sp>
      <p:sp>
        <p:nvSpPr>
          <p:cNvPr id="23" name="Text Box 11"/>
          <p:cNvSpPr txBox="1">
            <a:spLocks noChangeArrowheads="1"/>
          </p:cNvSpPr>
          <p:nvPr/>
        </p:nvSpPr>
        <p:spPr bwMode="auto">
          <a:xfrm>
            <a:off x="1677610" y="604168"/>
            <a:ext cx="3271762" cy="714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p>
            <a:pPr algn="r"/>
            <a:r>
              <a:rPr lang="en-US" altLang="en-US" sz="1333" i="1" dirty="0">
                <a:latin typeface="Calibri" panose="020F0502020204030204" pitchFamily="34" charset="0"/>
              </a:rPr>
              <a:t>Do you want to improve your </a:t>
            </a:r>
          </a:p>
          <a:p>
            <a:pPr algn="r"/>
            <a:r>
              <a:rPr lang="en-US" altLang="en-US" sz="1333" i="1" dirty="0">
                <a:latin typeface="Calibri" panose="020F0502020204030204" pitchFamily="34" charset="0"/>
              </a:rPr>
              <a:t>vocabulary bank?</a:t>
            </a:r>
          </a:p>
          <a:p>
            <a:pPr algn="r"/>
            <a:r>
              <a:rPr lang="en-US" altLang="en-US" sz="1333" i="1" dirty="0">
                <a:latin typeface="Calibri" panose="020F0502020204030204" pitchFamily="34" charset="0"/>
              </a:rPr>
              <a:t>Try this vocabulary learning strategy No.10! </a:t>
            </a:r>
            <a:endParaRPr lang="th-TH" altLang="en-US" sz="1333" dirty="0">
              <a:latin typeface="Calibri" panose="020F0502020204030204" pitchFamily="34" charset="0"/>
            </a:endParaRPr>
          </a:p>
        </p:txBody>
      </p:sp>
      <p:sp>
        <p:nvSpPr>
          <p:cNvPr id="24" name="Rectangle 12"/>
          <p:cNvSpPr>
            <a:spLocks noChangeArrowheads="1"/>
          </p:cNvSpPr>
          <p:nvPr/>
        </p:nvSpPr>
        <p:spPr bwMode="auto">
          <a:xfrm>
            <a:off x="784075" y="4764885"/>
            <a:ext cx="2744107" cy="1528624"/>
          </a:xfrm>
          <a:prstGeom prst="rect">
            <a:avLst/>
          </a:prstGeom>
          <a:noFill/>
          <a:ln w="9525">
            <a:solidFill>
              <a:srgbClr val="990033"/>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1333" b="1">
                <a:latin typeface="Calibri" panose="020F0502020204030204" pitchFamily="34" charset="0"/>
              </a:rPr>
              <a:t>Why learn ‘phrasal verbs’?  </a:t>
            </a:r>
          </a:p>
          <a:p>
            <a:endParaRPr lang="en-US" altLang="en-US" sz="1143">
              <a:latin typeface="Calibri" panose="020F0502020204030204" pitchFamily="34" charset="0"/>
            </a:endParaRPr>
          </a:p>
          <a:p>
            <a:r>
              <a:rPr lang="en-US" altLang="en-US" sz="1143">
                <a:latin typeface="Calibri" panose="020F0502020204030204" pitchFamily="34" charset="0"/>
              </a:rPr>
              <a:t>Some newly formed phrasal verbs keep the same meaning, while some change in their meaning. It is the latter case that causes us problems. To overcome this problem, we have to try as much as possible to learn more phrasal verbs!</a:t>
            </a:r>
          </a:p>
        </p:txBody>
      </p:sp>
      <p:sp>
        <p:nvSpPr>
          <p:cNvPr id="25" name="Rectangle 13"/>
          <p:cNvSpPr>
            <a:spLocks noChangeArrowheads="1"/>
          </p:cNvSpPr>
          <p:nvPr/>
        </p:nvSpPr>
        <p:spPr bwMode="auto">
          <a:xfrm>
            <a:off x="3730777" y="4786097"/>
            <a:ext cx="1303262" cy="141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en-US" sz="952" b="1">
                <a:solidFill>
                  <a:schemeClr val="tx2"/>
                </a:solidFill>
                <a:latin typeface="Cordia New" panose="020B0304020202020204" pitchFamily="34" charset="-34"/>
                <a:cs typeface="Cordia New" panose="020B0304020202020204" pitchFamily="34" charset="-34"/>
              </a:rPr>
              <a:t>ทำไมต้องเรียนรู้ </a:t>
            </a:r>
            <a:r>
              <a:rPr lang="en-US" altLang="en-US" sz="952" b="1">
                <a:solidFill>
                  <a:schemeClr val="tx2"/>
                </a:solidFill>
                <a:latin typeface="Cordia New" panose="020B0304020202020204" pitchFamily="34" charset="-34"/>
                <a:cs typeface="Cordia New" panose="020B0304020202020204" pitchFamily="34" charset="-34"/>
              </a:rPr>
              <a:t>Phrasal verbs?</a:t>
            </a:r>
          </a:p>
          <a:p>
            <a:r>
              <a:rPr lang="en-US" altLang="en-US" sz="952">
                <a:solidFill>
                  <a:schemeClr val="tx2"/>
                </a:solidFill>
                <a:latin typeface="Cordia New" panose="020B0304020202020204" pitchFamily="34" charset="-34"/>
                <a:cs typeface="Cordia New" panose="020B0304020202020204" pitchFamily="34" charset="-34"/>
              </a:rPr>
              <a:t>Phrasal verbs </a:t>
            </a:r>
            <a:r>
              <a:rPr lang="th-TH" altLang="en-US" sz="952">
                <a:solidFill>
                  <a:schemeClr val="tx2"/>
                </a:solidFill>
                <a:latin typeface="Cordia New" panose="020B0304020202020204" pitchFamily="34" charset="-34"/>
                <a:cs typeface="Cordia New" panose="020B0304020202020204" pitchFamily="34" charset="-34"/>
              </a:rPr>
              <a:t>ที่เกิดขึ้นมาใหม่</a:t>
            </a:r>
          </a:p>
          <a:p>
            <a:r>
              <a:rPr lang="th-TH" altLang="en-US" sz="952">
                <a:solidFill>
                  <a:schemeClr val="tx2"/>
                </a:solidFill>
                <a:latin typeface="Cordia New" panose="020B0304020202020204" pitchFamily="34" charset="-34"/>
                <a:cs typeface="Cordia New" panose="020B0304020202020204" pitchFamily="34" charset="-34"/>
              </a:rPr>
              <a:t>บางคำก็มีความหมายเหมือนเดิมในขณะที่บางคำก็เปลี่ยนความหมายไป กรณีหลังนี้มักทำให้เราสับสน เพื่อแก้ปัญหานี้เราจึงต้องพยายามให้มากที่จะเรียนรู้ </a:t>
            </a:r>
            <a:r>
              <a:rPr lang="en-US" altLang="en-US" sz="952">
                <a:solidFill>
                  <a:schemeClr val="tx2"/>
                </a:solidFill>
                <a:latin typeface="Cordia New" panose="020B0304020202020204" pitchFamily="34" charset="-34"/>
                <a:cs typeface="Cordia New" panose="020B0304020202020204" pitchFamily="34" charset="-34"/>
              </a:rPr>
              <a:t>Phrasal verb</a:t>
            </a:r>
            <a:r>
              <a:rPr lang="th-TH" altLang="en-US" sz="952">
                <a:solidFill>
                  <a:schemeClr val="tx2"/>
                </a:solidFill>
                <a:latin typeface="Cordia New" panose="020B0304020202020204" pitchFamily="34" charset="-34"/>
                <a:cs typeface="Cordia New" panose="020B0304020202020204" pitchFamily="34" charset="-34"/>
              </a:rPr>
              <a:t> ที่เราไม่คุ้นเคย</a:t>
            </a:r>
            <a:r>
              <a:rPr lang="en-US" altLang="en-US" sz="952">
                <a:solidFill>
                  <a:schemeClr val="tx2"/>
                </a:solidFill>
                <a:latin typeface="Cordia New" panose="020B0304020202020204" pitchFamily="34" charset="-34"/>
                <a:cs typeface="Cordia New" panose="020B0304020202020204" pitchFamily="34" charset="-34"/>
              </a:rPr>
              <a:t>!</a:t>
            </a:r>
            <a:endParaRPr lang="th-TH" altLang="en-US" sz="952">
              <a:solidFill>
                <a:schemeClr val="tx2"/>
              </a:solidFill>
              <a:latin typeface="Cordia New" panose="020B0304020202020204" pitchFamily="34" charset="-34"/>
              <a:cs typeface="Cordia New" panose="020B0304020202020204" pitchFamily="34" charset="-34"/>
            </a:endParaRPr>
          </a:p>
        </p:txBody>
      </p:sp>
      <p:sp>
        <p:nvSpPr>
          <p:cNvPr id="26" name="Rectangle 25"/>
          <p:cNvSpPr>
            <a:spLocks noChangeArrowheads="1"/>
          </p:cNvSpPr>
          <p:nvPr/>
        </p:nvSpPr>
        <p:spPr bwMode="auto">
          <a:xfrm>
            <a:off x="3735314" y="2318668"/>
            <a:ext cx="1271511" cy="199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b="1">
                <a:solidFill>
                  <a:schemeClr val="tx2"/>
                </a:solidFill>
                <a:latin typeface="Cordia New" panose="020B0304020202020204" pitchFamily="34" charset="-34"/>
                <a:cs typeface="Cordia New" panose="020B0304020202020204" pitchFamily="34" charset="-34"/>
              </a:rPr>
              <a:t>Phrasal verb</a:t>
            </a:r>
            <a:r>
              <a:rPr lang="en-US" altLang="en-US" sz="952">
                <a:solidFill>
                  <a:schemeClr val="tx2"/>
                </a:solidFill>
                <a:latin typeface="Cordia New" panose="020B0304020202020204" pitchFamily="34" charset="-34"/>
                <a:cs typeface="Cordia New" panose="020B0304020202020204" pitchFamily="34" charset="-34"/>
              </a:rPr>
              <a:t> </a:t>
            </a:r>
            <a:r>
              <a:rPr lang="th-TH" altLang="en-US" sz="952" b="1">
                <a:solidFill>
                  <a:schemeClr val="tx2"/>
                </a:solidFill>
                <a:latin typeface="Cordia New" panose="020B0304020202020204" pitchFamily="34" charset="-34"/>
                <a:cs typeface="Cordia New" panose="020B0304020202020204" pitchFamily="34" charset="-34"/>
              </a:rPr>
              <a:t>คืออะไร</a:t>
            </a:r>
            <a:r>
              <a:rPr lang="en-US" altLang="en-US" sz="952" b="1">
                <a:solidFill>
                  <a:schemeClr val="tx2"/>
                </a:solidFill>
                <a:latin typeface="Cordia New" panose="020B0304020202020204" pitchFamily="34" charset="-34"/>
                <a:cs typeface="Cordia New" panose="020B0304020202020204" pitchFamily="34" charset="-34"/>
              </a:rPr>
              <a:t>?</a:t>
            </a:r>
          </a:p>
          <a:p>
            <a:endParaRPr lang="en-US" altLang="en-US" sz="952" b="1">
              <a:solidFill>
                <a:schemeClr val="tx2"/>
              </a:solidFill>
              <a:latin typeface="Cordia New" panose="020B0304020202020204" pitchFamily="34" charset="-34"/>
              <a:cs typeface="Cordia New" panose="020B0304020202020204" pitchFamily="34" charset="-34"/>
            </a:endParaRPr>
          </a:p>
          <a:p>
            <a:r>
              <a:rPr lang="en-US" altLang="en-US" sz="952">
                <a:solidFill>
                  <a:schemeClr val="tx2"/>
                </a:solidFill>
                <a:latin typeface="Cordia New" panose="020B0304020202020204" pitchFamily="34" charset="-34"/>
                <a:cs typeface="Cordia New" panose="020B0304020202020204" pitchFamily="34" charset="-34"/>
              </a:rPr>
              <a:t>Phrasal verb</a:t>
            </a:r>
            <a:r>
              <a:rPr lang="th-TH" altLang="en-US" sz="952">
                <a:solidFill>
                  <a:schemeClr val="tx2"/>
                </a:solidFill>
                <a:latin typeface="Cordia New" panose="020B0304020202020204" pitchFamily="34" charset="-34"/>
                <a:cs typeface="Cordia New" panose="020B0304020202020204" pitchFamily="34" charset="-34"/>
              </a:rPr>
              <a:t> คือการผสมผสานคำต่างหน้าที่และนำมาใช้ร่วมกันของคำและถูกนำมาใช้เป็นคำกริยา </a:t>
            </a:r>
            <a:r>
              <a:rPr lang="en-US" altLang="en-US" sz="952">
                <a:solidFill>
                  <a:schemeClr val="tx2"/>
                </a:solidFill>
                <a:latin typeface="Cordia New" panose="020B0304020202020204" pitchFamily="34" charset="-34"/>
                <a:cs typeface="Cordia New" panose="020B0304020202020204" pitchFamily="34" charset="-34"/>
              </a:rPr>
              <a:t>Phrasal verb </a:t>
            </a:r>
            <a:r>
              <a:rPr lang="th-TH" altLang="en-US" sz="952">
                <a:solidFill>
                  <a:schemeClr val="tx2"/>
                </a:solidFill>
                <a:latin typeface="Cordia New" panose="020B0304020202020204" pitchFamily="34" charset="-34"/>
                <a:cs typeface="Cordia New" panose="020B0304020202020204" pitchFamily="34" charset="-34"/>
              </a:rPr>
              <a:t>ประกอบไปด้วยคำกริยาและคำบุพบทหรือคำกริยาคำวิเศษณ์ ต่อไปนี้เป็นตัวอย่างของ </a:t>
            </a:r>
            <a:r>
              <a:rPr lang="en-US" altLang="en-US" sz="952">
                <a:solidFill>
                  <a:schemeClr val="tx2"/>
                </a:solidFill>
                <a:latin typeface="Cordia New" panose="020B0304020202020204" pitchFamily="34" charset="-34"/>
                <a:cs typeface="Cordia New" panose="020B0304020202020204" pitchFamily="34" charset="-34"/>
              </a:rPr>
              <a:t> Phrasal verb </a:t>
            </a:r>
            <a:r>
              <a:rPr lang="th-TH" altLang="en-US" sz="952">
                <a:solidFill>
                  <a:schemeClr val="tx2"/>
                </a:solidFill>
                <a:latin typeface="Cordia New" panose="020B0304020202020204" pitchFamily="34" charset="-34"/>
                <a:cs typeface="Cordia New" panose="020B0304020202020204" pitchFamily="34" charset="-34"/>
              </a:rPr>
              <a:t>ได้แก่</a:t>
            </a:r>
            <a:endParaRPr lang="en-US" altLang="en-US" sz="952">
              <a:solidFill>
                <a:schemeClr val="tx2"/>
              </a:solidFill>
              <a:latin typeface="Cordia New" panose="020B0304020202020204" pitchFamily="34" charset="-34"/>
              <a:cs typeface="Cordia New" panose="020B0304020202020204" pitchFamily="34" charset="-34"/>
            </a:endParaRPr>
          </a:p>
          <a:p>
            <a:pPr>
              <a:buFontTx/>
              <a:buChar char="•"/>
            </a:pPr>
            <a:r>
              <a:rPr lang="en-US" altLang="en-US" sz="952">
                <a:latin typeface="Cordia New" panose="020B0304020202020204" pitchFamily="34" charset="-34"/>
                <a:cs typeface="Cordia New" panose="020B0304020202020204" pitchFamily="34" charset="-34"/>
              </a:rPr>
              <a:t> v. + pp.: stand by (=1. stick by 2. abide by, adhere to)</a:t>
            </a:r>
            <a:endParaRPr lang="th-TH" altLang="en-US" sz="952">
              <a:latin typeface="Cordia New" panose="020B0304020202020204" pitchFamily="34" charset="-34"/>
              <a:cs typeface="Cordia New" panose="020B0304020202020204" pitchFamily="34" charset="-34"/>
            </a:endParaRPr>
          </a:p>
          <a:p>
            <a:pPr>
              <a:buFontTx/>
              <a:buChar char="•"/>
            </a:pPr>
            <a:r>
              <a:rPr lang="th-TH" altLang="en-US" sz="952">
                <a:latin typeface="Cordia New" panose="020B0304020202020204" pitchFamily="34" charset="-34"/>
                <a:cs typeface="Cordia New" panose="020B0304020202020204" pitchFamily="34" charset="-34"/>
              </a:rPr>
              <a:t> </a:t>
            </a:r>
            <a:r>
              <a:rPr lang="en-US" altLang="en-US" sz="952">
                <a:latin typeface="Cordia New" panose="020B0304020202020204" pitchFamily="34" charset="-34"/>
                <a:cs typeface="Cordia New" panose="020B0304020202020204" pitchFamily="34" charset="-34"/>
              </a:rPr>
              <a:t>v.+ adv.: boil down (=condense)</a:t>
            </a:r>
            <a:endParaRPr lang="th-TH" altLang="en-US" sz="952">
              <a:solidFill>
                <a:schemeClr val="tx2"/>
              </a:solidFill>
              <a:latin typeface="Cordia New" panose="020B0304020202020204" pitchFamily="34" charset="-34"/>
              <a:cs typeface="Cordia New" panose="020B0304020202020204" pitchFamily="34" charset="-34"/>
            </a:endParaRPr>
          </a:p>
        </p:txBody>
      </p:sp>
      <p:sp>
        <p:nvSpPr>
          <p:cNvPr id="27" name="Text Box 86"/>
          <p:cNvSpPr txBox="1">
            <a:spLocks noChangeArrowheads="1"/>
          </p:cNvSpPr>
          <p:nvPr/>
        </p:nvSpPr>
        <p:spPr bwMode="auto">
          <a:xfrm>
            <a:off x="1677610" y="1632263"/>
            <a:ext cx="2813655" cy="39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en-US" sz="1905" b="1" dirty="0">
                <a:latin typeface="Calibri" panose="020F0502020204030204" pitchFamily="34" charset="0"/>
              </a:rPr>
              <a:t>Phrasal verbs</a:t>
            </a:r>
            <a:endParaRPr lang="th-TH" altLang="en-US" sz="1143" dirty="0">
              <a:latin typeface="Calibri" panose="020F0502020204030204" pitchFamily="34" charset="0"/>
            </a:endParaRPr>
          </a:p>
        </p:txBody>
      </p:sp>
      <p:pic>
        <p:nvPicPr>
          <p:cNvPr id="28" name="Picture 4"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2564" y="817184"/>
            <a:ext cx="710595" cy="116567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8"/>
          <p:cNvSpPr>
            <a:spLocks noChangeArrowheads="1"/>
          </p:cNvSpPr>
          <p:nvPr/>
        </p:nvSpPr>
        <p:spPr bwMode="auto">
          <a:xfrm>
            <a:off x="7265255" y="1053523"/>
            <a:ext cx="2742595" cy="381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533400" indent="-533400">
              <a:defRPr sz="2800">
                <a:solidFill>
                  <a:schemeClr val="tx1"/>
                </a:solidFill>
                <a:latin typeface="Arial" panose="020B0604020202020204" pitchFamily="34" charset="0"/>
                <a:cs typeface="Angsana New" panose="02020603050405020304" pitchFamily="18" charset="-34"/>
              </a:defRPr>
            </a:lvl1pPr>
            <a:lvl2pPr marL="990600" indent="-533400">
              <a:defRPr sz="2800">
                <a:solidFill>
                  <a:schemeClr val="tx1"/>
                </a:solidFill>
                <a:latin typeface="Arial" panose="020B0604020202020204" pitchFamily="34" charset="0"/>
                <a:cs typeface="Angsana New" panose="02020603050405020304" pitchFamily="18" charset="-34"/>
              </a:defRPr>
            </a:lvl2pPr>
            <a:lvl3pPr marL="1447800" indent="-533400">
              <a:defRPr sz="2800">
                <a:solidFill>
                  <a:schemeClr val="tx1"/>
                </a:solidFill>
                <a:latin typeface="Arial" panose="020B0604020202020204" pitchFamily="34" charset="0"/>
                <a:cs typeface="Angsana New" panose="02020603050405020304" pitchFamily="18" charset="-34"/>
              </a:defRPr>
            </a:lvl3pPr>
            <a:lvl4pPr marL="1905000" indent="-533400">
              <a:defRPr sz="2800">
                <a:solidFill>
                  <a:schemeClr val="tx1"/>
                </a:solidFill>
                <a:latin typeface="Arial" panose="020B0604020202020204" pitchFamily="34" charset="0"/>
                <a:cs typeface="Angsana New" panose="02020603050405020304" pitchFamily="18" charset="-34"/>
              </a:defRPr>
            </a:lvl4pPr>
            <a:lvl5pPr marL="2362200" indent="-533400">
              <a:defRPr sz="2800">
                <a:solidFill>
                  <a:schemeClr val="tx1"/>
                </a:solidFill>
                <a:latin typeface="Arial" panose="020B0604020202020204" pitchFamily="34" charset="0"/>
                <a:cs typeface="Angsana New" panose="02020603050405020304" pitchFamily="18" charset="-34"/>
              </a:defRPr>
            </a:lvl5pPr>
            <a:lvl6pPr marL="28194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32766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7338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41910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1333" b="1" dirty="0">
                <a:latin typeface="Calibri" panose="020F0502020204030204" pitchFamily="34" charset="0"/>
                <a:cs typeface="Cordia New" panose="020B0304020202020204" pitchFamily="34" charset="-34"/>
              </a:rPr>
              <a:t>How to use this learning record </a:t>
            </a:r>
          </a:p>
          <a:p>
            <a:endParaRPr lang="en-US" altLang="en-US" sz="1143" b="1" u="sng" dirty="0">
              <a:latin typeface="Calibri" panose="020F0502020204030204" pitchFamily="34" charset="0"/>
              <a:cs typeface="Cordia New" panose="020B0304020202020204" pitchFamily="34" charset="-34"/>
            </a:endParaRPr>
          </a:p>
          <a:p>
            <a:r>
              <a:rPr lang="en-US" altLang="en-US" sz="1143" b="1" u="sng" dirty="0">
                <a:latin typeface="Calibri" panose="020F0502020204030204" pitchFamily="34" charset="0"/>
                <a:cs typeface="Cordia New" panose="020B0304020202020204" pitchFamily="34" charset="-34"/>
              </a:rPr>
              <a:t>Step 1</a:t>
            </a:r>
            <a:r>
              <a:rPr lang="en-US" altLang="en-US" sz="1143" b="1" dirty="0">
                <a:latin typeface="Calibri" panose="020F0502020204030204" pitchFamily="34" charset="0"/>
                <a:cs typeface="Cordia New" panose="020B0304020202020204" pitchFamily="34" charset="-34"/>
              </a:rPr>
              <a:t>:</a:t>
            </a:r>
            <a:r>
              <a:rPr lang="en-US" altLang="en-US" sz="1143" dirty="0">
                <a:solidFill>
                  <a:schemeClr val="tx2"/>
                </a:solidFill>
                <a:latin typeface="Calibri" panose="020F0502020204030204" pitchFamily="34" charset="0"/>
                <a:cs typeface="Cordia New" panose="020B0304020202020204" pitchFamily="34" charset="-34"/>
              </a:rPr>
              <a:t> </a:t>
            </a:r>
            <a:r>
              <a:rPr lang="en-US" altLang="en-US" sz="1143" dirty="0">
                <a:latin typeface="Calibri" panose="020F0502020204030204" pitchFamily="34" charset="0"/>
                <a:cs typeface="Cordia New" panose="020B0304020202020204" pitchFamily="34" charset="-34"/>
              </a:rPr>
              <a:t>Use an English-English dictionary. </a:t>
            </a:r>
          </a:p>
          <a:p>
            <a:r>
              <a:rPr lang="en-US" altLang="en-US" sz="1143" dirty="0">
                <a:latin typeface="Calibri" panose="020F0502020204030204" pitchFamily="34" charset="0"/>
                <a:cs typeface="Cordia New" panose="020B0304020202020204" pitchFamily="34" charset="-34"/>
              </a:rPr>
              <a:t>You can also use online ones. </a:t>
            </a:r>
          </a:p>
          <a:p>
            <a:r>
              <a:rPr lang="en-US" altLang="en-US" sz="1143" b="1" u="sng" dirty="0">
                <a:latin typeface="Calibri" panose="020F0502020204030204" pitchFamily="34" charset="0"/>
                <a:cs typeface="Cordia New" panose="020B0304020202020204" pitchFamily="34" charset="-34"/>
              </a:rPr>
              <a:t>Step 2</a:t>
            </a:r>
            <a:r>
              <a:rPr lang="en-US" altLang="en-US" sz="1143" b="1" dirty="0">
                <a:latin typeface="Calibri" panose="020F0502020204030204" pitchFamily="34" charset="0"/>
                <a:cs typeface="Cordia New" panose="020B0304020202020204" pitchFamily="34" charset="-34"/>
              </a:rPr>
              <a:t>:</a:t>
            </a:r>
            <a:r>
              <a:rPr lang="en-US" altLang="en-US" sz="1143" dirty="0">
                <a:solidFill>
                  <a:schemeClr val="tx2"/>
                </a:solidFill>
                <a:latin typeface="Calibri" panose="020F0502020204030204" pitchFamily="34" charset="0"/>
                <a:cs typeface="Cordia New" panose="020B0304020202020204" pitchFamily="34" charset="-34"/>
              </a:rPr>
              <a:t> </a:t>
            </a:r>
            <a:r>
              <a:rPr lang="en-US" altLang="en-US" sz="1143" dirty="0">
                <a:latin typeface="Calibri" panose="020F0502020204030204" pitchFamily="34" charset="0"/>
                <a:cs typeface="Cordia New" panose="020B0304020202020204" pitchFamily="34" charset="-34"/>
              </a:rPr>
              <a:t>Choose some verbs for which you </a:t>
            </a:r>
          </a:p>
          <a:p>
            <a:r>
              <a:rPr lang="en-US" altLang="en-US" sz="1143" dirty="0">
                <a:latin typeface="Calibri" panose="020F0502020204030204" pitchFamily="34" charset="0"/>
                <a:cs typeface="Cordia New" panose="020B0304020202020204" pitchFamily="34" charset="-34"/>
              </a:rPr>
              <a:t>would like to study their combinations as </a:t>
            </a:r>
          </a:p>
          <a:p>
            <a:r>
              <a:rPr lang="en-US" altLang="en-US" sz="1143" dirty="0">
                <a:latin typeface="Calibri" panose="020F0502020204030204" pitchFamily="34" charset="0"/>
                <a:cs typeface="Cordia New" panose="020B0304020202020204" pitchFamily="34" charset="-34"/>
              </a:rPr>
              <a:t>phrasal verbs. </a:t>
            </a:r>
          </a:p>
          <a:p>
            <a:r>
              <a:rPr lang="en-US" altLang="en-US" sz="1143" b="1" u="sng" dirty="0">
                <a:latin typeface="Calibri" panose="020F0502020204030204" pitchFamily="34" charset="0"/>
                <a:cs typeface="Cordia New" panose="020B0304020202020204" pitchFamily="34" charset="-34"/>
              </a:rPr>
              <a:t>Step 3</a:t>
            </a:r>
            <a:r>
              <a:rPr lang="en-US" altLang="en-US" sz="1143" b="1" dirty="0">
                <a:latin typeface="Calibri" panose="020F0502020204030204" pitchFamily="34" charset="0"/>
                <a:cs typeface="Cordia New" panose="020B0304020202020204" pitchFamily="34" charset="-34"/>
              </a:rPr>
              <a:t>:</a:t>
            </a:r>
            <a:r>
              <a:rPr lang="en-US" altLang="en-US" sz="1143" dirty="0">
                <a:solidFill>
                  <a:schemeClr val="tx2"/>
                </a:solidFill>
                <a:latin typeface="Calibri" panose="020F0502020204030204" pitchFamily="34" charset="0"/>
                <a:cs typeface="Cordia New" panose="020B0304020202020204" pitchFamily="34" charset="-34"/>
              </a:rPr>
              <a:t> </a:t>
            </a:r>
            <a:r>
              <a:rPr lang="en-US" altLang="en-US" sz="1143" dirty="0">
                <a:latin typeface="Calibri" panose="020F0502020204030204" pitchFamily="34" charset="0"/>
                <a:cs typeface="Cordia New" panose="020B0304020202020204" pitchFamily="34" charset="-34"/>
              </a:rPr>
              <a:t>Find your chosen verbs in</a:t>
            </a:r>
          </a:p>
          <a:p>
            <a:r>
              <a:rPr lang="en-US" altLang="en-US" sz="1143" dirty="0">
                <a:latin typeface="Calibri" panose="020F0502020204030204" pitchFamily="34" charset="0"/>
                <a:cs typeface="Cordia New" panose="020B0304020202020204" pitchFamily="34" charset="-34"/>
              </a:rPr>
              <a:t>the dictionaries. When come across </a:t>
            </a:r>
          </a:p>
          <a:p>
            <a:r>
              <a:rPr lang="en-US" altLang="en-US" sz="1143" dirty="0">
                <a:latin typeface="Calibri" panose="020F0502020204030204" pitchFamily="34" charset="0"/>
                <a:cs typeface="Cordia New" panose="020B0304020202020204" pitchFamily="34" charset="-34"/>
              </a:rPr>
              <a:t>with phrasal verbs, read through their </a:t>
            </a:r>
          </a:p>
          <a:p>
            <a:r>
              <a:rPr lang="en-US" altLang="en-US" sz="1143" dirty="0">
                <a:latin typeface="Calibri" panose="020F0502020204030204" pitchFamily="34" charset="0"/>
                <a:cs typeface="Cordia New" panose="020B0304020202020204" pitchFamily="34" charset="-34"/>
              </a:rPr>
              <a:t>explanations and uses in sentences. </a:t>
            </a:r>
          </a:p>
          <a:p>
            <a:r>
              <a:rPr lang="en-US" altLang="en-US" sz="1143" b="1" u="sng" dirty="0">
                <a:latin typeface="Calibri" panose="020F0502020204030204" pitchFamily="34" charset="0"/>
                <a:cs typeface="Cordia New" panose="020B0304020202020204" pitchFamily="34" charset="-34"/>
              </a:rPr>
              <a:t>Step 4</a:t>
            </a:r>
            <a:r>
              <a:rPr lang="en-US" altLang="en-US" sz="1143" b="1" dirty="0">
                <a:latin typeface="Calibri" panose="020F0502020204030204" pitchFamily="34" charset="0"/>
                <a:cs typeface="Cordia New" panose="020B0304020202020204" pitchFamily="34" charset="-34"/>
              </a:rPr>
              <a:t>:</a:t>
            </a:r>
            <a:r>
              <a:rPr lang="en-US" altLang="en-US" sz="1143" dirty="0">
                <a:solidFill>
                  <a:schemeClr val="tx2"/>
                </a:solidFill>
                <a:latin typeface="Calibri" panose="020F0502020204030204" pitchFamily="34" charset="0"/>
                <a:cs typeface="Cordia New" panose="020B0304020202020204" pitchFamily="34" charset="-34"/>
              </a:rPr>
              <a:t> </a:t>
            </a:r>
            <a:r>
              <a:rPr lang="en-US" altLang="en-US" sz="1143" dirty="0">
                <a:latin typeface="Calibri" panose="020F0502020204030204" pitchFamily="34" charset="0"/>
                <a:cs typeface="Cordia New" panose="020B0304020202020204" pitchFamily="34" charset="-34"/>
              </a:rPr>
              <a:t>Note down the meaning and </a:t>
            </a:r>
          </a:p>
          <a:p>
            <a:r>
              <a:rPr lang="en-US" altLang="en-US" sz="1143" dirty="0">
                <a:latin typeface="Calibri" panose="020F0502020204030204" pitchFamily="34" charset="0"/>
                <a:cs typeface="Cordia New" panose="020B0304020202020204" pitchFamily="34" charset="-34"/>
              </a:rPr>
              <a:t>the use of interesting phrasal verbs in </a:t>
            </a:r>
          </a:p>
          <a:p>
            <a:r>
              <a:rPr lang="en-US" altLang="en-US" sz="1143" dirty="0">
                <a:latin typeface="Calibri" panose="020F0502020204030204" pitchFamily="34" charset="0"/>
                <a:cs typeface="Cordia New" panose="020B0304020202020204" pitchFamily="34" charset="-34"/>
              </a:rPr>
              <a:t>your learning record.</a:t>
            </a:r>
          </a:p>
          <a:p>
            <a:endParaRPr lang="en-US" altLang="en-US" sz="1143" dirty="0">
              <a:latin typeface="Calibri" panose="020F0502020204030204" pitchFamily="34" charset="0"/>
              <a:cs typeface="Cordia New" panose="020B0304020202020204" pitchFamily="34" charset="-34"/>
            </a:endParaRPr>
          </a:p>
          <a:p>
            <a:r>
              <a:rPr lang="en-US" altLang="en-US" sz="1143" b="1" u="sng" dirty="0">
                <a:latin typeface="Calibri" panose="020F0502020204030204" pitchFamily="34" charset="0"/>
                <a:cs typeface="Cordia New" panose="020B0304020202020204" pitchFamily="34" charset="-34"/>
              </a:rPr>
              <a:t>Suggestions</a:t>
            </a:r>
            <a:r>
              <a:rPr lang="en-US" altLang="en-US" sz="1143" b="1" dirty="0">
                <a:latin typeface="Calibri" panose="020F0502020204030204" pitchFamily="34" charset="0"/>
                <a:cs typeface="Cordia New" panose="020B0304020202020204" pitchFamily="34" charset="-34"/>
              </a:rPr>
              <a:t>:</a:t>
            </a:r>
            <a:r>
              <a:rPr lang="en-US" altLang="en-US" sz="1143" dirty="0">
                <a:latin typeface="Calibri" panose="020F0502020204030204" pitchFamily="34" charset="0"/>
                <a:cs typeface="Cordia New" panose="020B0304020202020204" pitchFamily="34" charset="-34"/>
              </a:rPr>
              <a:t> </a:t>
            </a:r>
          </a:p>
          <a:p>
            <a:r>
              <a:rPr lang="en-US" altLang="en-US" sz="1143" dirty="0">
                <a:latin typeface="Calibri" panose="020F0502020204030204" pitchFamily="34" charset="0"/>
                <a:cs typeface="Cordia New" panose="020B0304020202020204" pitchFamily="34" charset="-34"/>
              </a:rPr>
              <a:t>Phrasal verbs are commonly used in </a:t>
            </a:r>
          </a:p>
          <a:p>
            <a:r>
              <a:rPr lang="en-US" altLang="en-US" sz="1143" dirty="0">
                <a:latin typeface="Calibri" panose="020F0502020204030204" pitchFamily="34" charset="0"/>
                <a:cs typeface="Cordia New" panose="020B0304020202020204" pitchFamily="34" charset="-34"/>
              </a:rPr>
              <a:t>conversations. Thus, pay attention </a:t>
            </a:r>
          </a:p>
          <a:p>
            <a:r>
              <a:rPr lang="en-US" altLang="en-US" sz="1143" dirty="0">
                <a:latin typeface="Calibri" panose="020F0502020204030204" pitchFamily="34" charset="0"/>
                <a:cs typeface="Cordia New" panose="020B0304020202020204" pitchFamily="34" charset="-34"/>
              </a:rPr>
              <a:t>when you listen to conversations. This </a:t>
            </a:r>
          </a:p>
          <a:p>
            <a:r>
              <a:rPr lang="en-US" altLang="en-US" sz="1143" dirty="0">
                <a:latin typeface="Calibri" panose="020F0502020204030204" pitchFamily="34" charset="0"/>
                <a:cs typeface="Cordia New" panose="020B0304020202020204" pitchFamily="34" charset="-34"/>
              </a:rPr>
              <a:t>is an interesting way to learn phrasal verbs </a:t>
            </a:r>
          </a:p>
          <a:p>
            <a:r>
              <a:rPr lang="en-US" altLang="en-US" sz="1143" dirty="0">
                <a:latin typeface="Calibri" panose="020F0502020204030204" pitchFamily="34" charset="0"/>
                <a:cs typeface="Cordia New" panose="020B0304020202020204" pitchFamily="34" charset="-34"/>
              </a:rPr>
              <a:t>in context! </a:t>
            </a:r>
          </a:p>
        </p:txBody>
      </p:sp>
      <p:sp>
        <p:nvSpPr>
          <p:cNvPr id="30" name="Rectangle 22"/>
          <p:cNvSpPr>
            <a:spLocks noChangeArrowheads="1"/>
          </p:cNvSpPr>
          <p:nvPr/>
        </p:nvSpPr>
        <p:spPr bwMode="auto">
          <a:xfrm>
            <a:off x="10077397" y="2188482"/>
            <a:ext cx="1371297" cy="3638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en-US" sz="952" b="1">
                <a:latin typeface="Cordia New" panose="020B0304020202020204" pitchFamily="34" charset="-34"/>
                <a:cs typeface="Cordia New" panose="020B0304020202020204" pitchFamily="34" charset="-34"/>
              </a:rPr>
              <a:t>การใช้แผ่นบันทึกการเรียนรู้นี้</a:t>
            </a:r>
            <a:endParaRPr lang="en-US" altLang="en-US" sz="952" b="1">
              <a:latin typeface="Cordia New" panose="020B0304020202020204" pitchFamily="34" charset="-34"/>
              <a:cs typeface="Cordia New" panose="020B0304020202020204" pitchFamily="34" charset="-34"/>
            </a:endParaRPr>
          </a:p>
          <a:p>
            <a:endParaRPr lang="en-US" altLang="en-US" sz="952" b="1">
              <a:latin typeface="Cordia New" panose="020B0304020202020204" pitchFamily="34" charset="-34"/>
              <a:cs typeface="Cordia New" panose="020B0304020202020204" pitchFamily="34" charset="-34"/>
            </a:endParaRPr>
          </a:p>
          <a:p>
            <a:r>
              <a:rPr lang="th-TH" altLang="en-US" sz="952" b="1" u="sng">
                <a:latin typeface="Cordia New" panose="020B0304020202020204" pitchFamily="34" charset="-34"/>
                <a:cs typeface="Cordia New" panose="020B0304020202020204" pitchFamily="34" charset="-34"/>
              </a:rPr>
              <a:t>ขั้นตอนที่ </a:t>
            </a:r>
            <a:r>
              <a:rPr lang="en-US" altLang="en-US" sz="952" b="1" u="sng">
                <a:latin typeface="Cordia New" panose="020B0304020202020204" pitchFamily="34" charset="-34"/>
                <a:cs typeface="Cordia New" panose="020B0304020202020204" pitchFamily="34" charset="-34"/>
              </a:rPr>
              <a:t>1</a:t>
            </a:r>
            <a:r>
              <a:rPr lang="en-US" altLang="en-US" sz="952" b="1">
                <a:latin typeface="Cordia New" panose="020B0304020202020204" pitchFamily="34" charset="-34"/>
                <a:cs typeface="Cordia New" panose="020B0304020202020204" pitchFamily="34" charset="-34"/>
              </a:rPr>
              <a:t>  </a:t>
            </a:r>
            <a:r>
              <a:rPr lang="en-US" altLang="en-US" sz="952">
                <a:latin typeface="Cordia New" panose="020B0304020202020204" pitchFamily="34" charset="-34"/>
                <a:cs typeface="Cordia New" panose="020B0304020202020204" pitchFamily="34" charset="-34"/>
              </a:rPr>
              <a:t> </a:t>
            </a:r>
            <a:r>
              <a:rPr lang="th-TH" altLang="en-US" sz="952">
                <a:latin typeface="Cordia New" panose="020B0304020202020204" pitchFamily="34" charset="-34"/>
                <a:cs typeface="Cordia New" panose="020B0304020202020204" pitchFamily="34" charset="-34"/>
              </a:rPr>
              <a:t>เตรียมพจนานุกรมภาษาอังกฤษ</a:t>
            </a:r>
            <a:r>
              <a:rPr lang="en-US" altLang="en-US" sz="952">
                <a:latin typeface="Cordia New" panose="020B0304020202020204" pitchFamily="34" charset="-34"/>
                <a:cs typeface="Cordia New" panose="020B0304020202020204" pitchFamily="34" charset="-34"/>
              </a:rPr>
              <a:t>-</a:t>
            </a:r>
            <a:r>
              <a:rPr lang="th-TH" altLang="en-US" sz="952">
                <a:latin typeface="Cordia New" panose="020B0304020202020204" pitchFamily="34" charset="-34"/>
                <a:cs typeface="Cordia New" panose="020B0304020202020204" pitchFamily="34" charset="-34"/>
              </a:rPr>
              <a:t>อังกฤษหรือคุณอาจเลือกใช้พจนานุกรมออนไลน์ก็ได้ </a:t>
            </a:r>
          </a:p>
          <a:p>
            <a:r>
              <a:rPr lang="th-TH" altLang="en-US" sz="952" b="1" u="sng">
                <a:latin typeface="Cordia New" panose="020B0304020202020204" pitchFamily="34" charset="-34"/>
                <a:cs typeface="Cordia New" panose="020B0304020202020204" pitchFamily="34" charset="-34"/>
              </a:rPr>
              <a:t>ขั้นตอนที่ </a:t>
            </a:r>
            <a:r>
              <a:rPr lang="en-US" altLang="en-US" sz="952" b="1" u="sng">
                <a:latin typeface="Cordia New" panose="020B0304020202020204" pitchFamily="34" charset="-34"/>
                <a:cs typeface="Cordia New" panose="020B0304020202020204" pitchFamily="34" charset="-34"/>
              </a:rPr>
              <a:t>2</a:t>
            </a:r>
            <a:r>
              <a:rPr lang="en-US" altLang="en-US" sz="952" b="1">
                <a:latin typeface="Cordia New" panose="020B0304020202020204" pitchFamily="34" charset="-34"/>
                <a:cs typeface="Cordia New" panose="020B0304020202020204" pitchFamily="34" charset="-34"/>
              </a:rPr>
              <a:t>  </a:t>
            </a:r>
            <a:r>
              <a:rPr lang="th-TH" altLang="en-US" sz="952">
                <a:latin typeface="Cordia New" panose="020B0304020202020204" pitchFamily="34" charset="-34"/>
                <a:cs typeface="Cordia New" panose="020B0304020202020204" pitchFamily="34" charset="-34"/>
              </a:rPr>
              <a:t>เลือกกริยาที่คุณต้องการศึกษาการใช้ร่วมกับคำอื่นในลักษณะ </a:t>
            </a:r>
            <a:r>
              <a:rPr lang="en-US" altLang="en-US" sz="952">
                <a:latin typeface="Cordia New" panose="020B0304020202020204" pitchFamily="34" charset="-34"/>
                <a:cs typeface="Cordia New" panose="020B0304020202020204" pitchFamily="34" charset="-34"/>
              </a:rPr>
              <a:t>Phrasal verbs</a:t>
            </a:r>
            <a:endParaRPr lang="th-TH" altLang="en-US" sz="952" b="1">
              <a:latin typeface="Cordia New" panose="020B0304020202020204" pitchFamily="34" charset="-34"/>
              <a:cs typeface="Cordia New" panose="020B0304020202020204" pitchFamily="34" charset="-34"/>
            </a:endParaRPr>
          </a:p>
          <a:p>
            <a:r>
              <a:rPr lang="th-TH" altLang="en-US" sz="952" b="1" u="sng">
                <a:latin typeface="Cordia New" panose="020B0304020202020204" pitchFamily="34" charset="-34"/>
                <a:cs typeface="Cordia New" panose="020B0304020202020204" pitchFamily="34" charset="-34"/>
              </a:rPr>
              <a:t>ขั้นตอนที่ </a:t>
            </a:r>
            <a:r>
              <a:rPr lang="en-US" altLang="en-US" sz="952" b="1" u="sng">
                <a:latin typeface="Cordia New" panose="020B0304020202020204" pitchFamily="34" charset="-34"/>
                <a:cs typeface="Cordia New" panose="020B0304020202020204" pitchFamily="34" charset="-34"/>
              </a:rPr>
              <a:t>3</a:t>
            </a:r>
            <a:r>
              <a:rPr lang="en-US" altLang="en-US" sz="952">
                <a:solidFill>
                  <a:schemeClr val="tx2"/>
                </a:solidFill>
                <a:latin typeface="Cordia New" panose="020B0304020202020204" pitchFamily="34" charset="-34"/>
                <a:cs typeface="Cordia New" panose="020B0304020202020204" pitchFamily="34" charset="-34"/>
              </a:rPr>
              <a:t> </a:t>
            </a:r>
            <a:r>
              <a:rPr lang="th-TH" altLang="en-US" sz="952">
                <a:solidFill>
                  <a:schemeClr val="tx2"/>
                </a:solidFill>
                <a:latin typeface="Cordia New" panose="020B0304020202020204" pitchFamily="34" charset="-34"/>
                <a:cs typeface="Cordia New" panose="020B0304020202020204" pitchFamily="34" charset="-34"/>
              </a:rPr>
              <a:t> </a:t>
            </a:r>
            <a:r>
              <a:rPr lang="th-TH" altLang="en-US" sz="952">
                <a:latin typeface="Cordia New" panose="020B0304020202020204" pitchFamily="34" charset="-34"/>
                <a:cs typeface="Cordia New" panose="020B0304020202020204" pitchFamily="34" charset="-34"/>
              </a:rPr>
              <a:t>กวาดสายตาในพจนานุกรม</a:t>
            </a:r>
            <a:r>
              <a:rPr lang="th-TH" altLang="en-US" sz="1524">
                <a:solidFill>
                  <a:schemeClr val="tx2"/>
                </a:solidFill>
                <a:latin typeface="Cordia New" panose="020B0304020202020204" pitchFamily="34" charset="-34"/>
                <a:cs typeface="Cordia New" panose="020B0304020202020204" pitchFamily="34" charset="-34"/>
              </a:rPr>
              <a:t> </a:t>
            </a:r>
            <a:r>
              <a:rPr lang="th-TH" altLang="en-US" sz="952">
                <a:latin typeface="Cordia New" panose="020B0304020202020204" pitchFamily="34" charset="-34"/>
                <a:cs typeface="Cordia New" panose="020B0304020202020204" pitchFamily="34" charset="-34"/>
              </a:rPr>
              <a:t>หาคำกริยาที่เลือกไว้เมื่อพบ </a:t>
            </a:r>
            <a:r>
              <a:rPr lang="en-US" altLang="en-US" sz="952">
                <a:latin typeface="Cordia New" panose="020B0304020202020204" pitchFamily="34" charset="-34"/>
                <a:cs typeface="Cordia New" panose="020B0304020202020204" pitchFamily="34" charset="-34"/>
              </a:rPr>
              <a:t>Phrasal verb </a:t>
            </a:r>
            <a:r>
              <a:rPr lang="th-TH" altLang="en-US" sz="952">
                <a:latin typeface="Cordia New" panose="020B0304020202020204" pitchFamily="34" charset="-34"/>
                <a:cs typeface="Cordia New" panose="020B0304020202020204" pitchFamily="34" charset="-34"/>
              </a:rPr>
              <a:t>อ่านคำอธิบายและการใช้ในประโยค</a:t>
            </a:r>
          </a:p>
          <a:p>
            <a:r>
              <a:rPr lang="th-TH" altLang="en-US" sz="952" b="1" u="sng">
                <a:latin typeface="Cordia New" panose="020B0304020202020204" pitchFamily="34" charset="-34"/>
                <a:cs typeface="Cordia New" panose="020B0304020202020204" pitchFamily="34" charset="-34"/>
              </a:rPr>
              <a:t>ขั้นตอนที่ </a:t>
            </a:r>
            <a:r>
              <a:rPr lang="en-US" altLang="en-US" sz="952" b="1" u="sng">
                <a:latin typeface="Cordia New" panose="020B0304020202020204" pitchFamily="34" charset="-34"/>
                <a:cs typeface="Cordia New" panose="020B0304020202020204" pitchFamily="34" charset="-34"/>
              </a:rPr>
              <a:t>4</a:t>
            </a:r>
            <a:r>
              <a:rPr lang="en-US" altLang="en-US" sz="952">
                <a:solidFill>
                  <a:schemeClr val="tx2"/>
                </a:solidFill>
                <a:latin typeface="Cordia New" panose="020B0304020202020204" pitchFamily="34" charset="-34"/>
                <a:cs typeface="Cordia New" panose="020B0304020202020204" pitchFamily="34" charset="-34"/>
              </a:rPr>
              <a:t> </a:t>
            </a:r>
            <a:r>
              <a:rPr lang="th-TH" altLang="en-US" sz="952">
                <a:solidFill>
                  <a:schemeClr val="tx2"/>
                </a:solidFill>
                <a:latin typeface="Cordia New" panose="020B0304020202020204" pitchFamily="34" charset="-34"/>
                <a:cs typeface="Cordia New" panose="020B0304020202020204" pitchFamily="34" charset="-34"/>
              </a:rPr>
              <a:t> </a:t>
            </a:r>
            <a:r>
              <a:rPr lang="th-TH" altLang="en-US" sz="952">
                <a:latin typeface="Cordia New" panose="020B0304020202020204" pitchFamily="34" charset="-34"/>
                <a:cs typeface="Cordia New" panose="020B0304020202020204" pitchFamily="34" charset="-34"/>
              </a:rPr>
              <a:t>จดความหมายและตัวอย่างการใช้ </a:t>
            </a:r>
            <a:r>
              <a:rPr lang="en-US" altLang="en-US" sz="952">
                <a:latin typeface="Cordia New" panose="020B0304020202020204" pitchFamily="34" charset="-34"/>
                <a:cs typeface="Cordia New" panose="020B0304020202020204" pitchFamily="34" charset="-34"/>
              </a:rPr>
              <a:t>Phrasal verb </a:t>
            </a:r>
            <a:r>
              <a:rPr lang="th-TH" altLang="en-US" sz="952">
                <a:latin typeface="Cordia New" panose="020B0304020202020204" pitchFamily="34" charset="-34"/>
                <a:cs typeface="Cordia New" panose="020B0304020202020204" pitchFamily="34" charset="-34"/>
              </a:rPr>
              <a:t>ที่สนใจลงในแผ่นบันทึกการเรียนรู้ของคุณ</a:t>
            </a:r>
          </a:p>
          <a:p>
            <a:endParaRPr lang="th-TH" altLang="en-US" sz="952">
              <a:latin typeface="Cordia New" panose="020B0304020202020204" pitchFamily="34" charset="-34"/>
              <a:cs typeface="Cordia New" panose="020B0304020202020204" pitchFamily="34" charset="-34"/>
            </a:endParaRPr>
          </a:p>
          <a:p>
            <a:r>
              <a:rPr lang="th-TH" altLang="en-US" sz="952" b="1">
                <a:latin typeface="Cordia New" panose="020B0304020202020204" pitchFamily="34" charset="-34"/>
                <a:cs typeface="Cordia New" panose="020B0304020202020204" pitchFamily="34" charset="-34"/>
              </a:rPr>
              <a:t>คำแนะนำ</a:t>
            </a:r>
            <a:endParaRPr lang="th-TH" altLang="en-US" sz="952">
              <a:latin typeface="Cordia New" panose="020B0304020202020204" pitchFamily="34" charset="-34"/>
              <a:cs typeface="Cordia New" panose="020B0304020202020204" pitchFamily="34" charset="-34"/>
            </a:endParaRPr>
          </a:p>
          <a:p>
            <a:r>
              <a:rPr lang="th-TH" altLang="en-US" sz="952">
                <a:latin typeface="Cordia New" panose="020B0304020202020204" pitchFamily="34" charset="-34"/>
                <a:cs typeface="Cordia New" panose="020B0304020202020204" pitchFamily="34" charset="-34"/>
              </a:rPr>
              <a:t>มีการใช้</a:t>
            </a:r>
            <a:r>
              <a:rPr lang="en-US" altLang="en-US" sz="1524">
                <a:solidFill>
                  <a:schemeClr val="tx2"/>
                </a:solidFill>
                <a:latin typeface="Cordia New" panose="020B0304020202020204" pitchFamily="34" charset="-34"/>
                <a:cs typeface="Cordia New" panose="020B0304020202020204" pitchFamily="34" charset="-34"/>
              </a:rPr>
              <a:t> </a:t>
            </a:r>
            <a:r>
              <a:rPr lang="en-US" altLang="en-US" sz="952">
                <a:latin typeface="Cordia New" panose="020B0304020202020204" pitchFamily="34" charset="-34"/>
                <a:cs typeface="Cordia New" panose="020B0304020202020204" pitchFamily="34" charset="-34"/>
              </a:rPr>
              <a:t>Phrasal verbs</a:t>
            </a:r>
            <a:r>
              <a:rPr lang="th-TH" altLang="en-US" sz="952">
                <a:latin typeface="Cordia New" panose="020B0304020202020204" pitchFamily="34" charset="-34"/>
                <a:cs typeface="Cordia New" panose="020B0304020202020204" pitchFamily="34" charset="-34"/>
              </a:rPr>
              <a:t> บ่อยมากในการสนทนา ดังนั้นควรฟังบทสนทนา ด้วยความตั้งใจ วิธีนี้เป็นการเรียนรู้ </a:t>
            </a:r>
            <a:r>
              <a:rPr lang="en-US" altLang="en-US" sz="952">
                <a:latin typeface="Cordia New" panose="020B0304020202020204" pitchFamily="34" charset="-34"/>
                <a:cs typeface="Cordia New" panose="020B0304020202020204" pitchFamily="34" charset="-34"/>
              </a:rPr>
              <a:t>Phrasal verb </a:t>
            </a:r>
            <a:r>
              <a:rPr lang="th-TH" altLang="en-US" sz="952">
                <a:latin typeface="Cordia New" panose="020B0304020202020204" pitchFamily="34" charset="-34"/>
                <a:cs typeface="Cordia New" panose="020B0304020202020204" pitchFamily="34" charset="-34"/>
              </a:rPr>
              <a:t>ในบริบทที่น่าสนใจอีกทางหนึ่ง</a:t>
            </a:r>
            <a:r>
              <a:rPr lang="en-US" altLang="en-US" sz="952">
                <a:latin typeface="Cordia New" panose="020B0304020202020204" pitchFamily="34" charset="-34"/>
                <a:cs typeface="Cordia New" panose="020B0304020202020204" pitchFamily="34" charset="-34"/>
              </a:rPr>
              <a:t>!</a:t>
            </a:r>
            <a:endParaRPr lang="th-TH" altLang="en-US" sz="952">
              <a:latin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14814454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ChangeArrowheads="1"/>
          </p:cNvSpPr>
          <p:nvPr/>
        </p:nvSpPr>
        <p:spPr bwMode="auto">
          <a:xfrm>
            <a:off x="1090084" y="4344053"/>
            <a:ext cx="184731" cy="50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en-US" sz="2667">
              <a:latin typeface="Arial" panose="020B0604020202020204" pitchFamily="34" charset="0"/>
              <a:cs typeface="Angsana New" panose="02020603050405020304" pitchFamily="18" charset="-34"/>
            </a:endParaRPr>
          </a:p>
        </p:txBody>
      </p:sp>
      <p:sp>
        <p:nvSpPr>
          <p:cNvPr id="470019" name="Rectangle 3"/>
          <p:cNvSpPr>
            <a:spLocks noChangeArrowheads="1"/>
          </p:cNvSpPr>
          <p:nvPr/>
        </p:nvSpPr>
        <p:spPr bwMode="auto">
          <a:xfrm>
            <a:off x="8838596" y="3092797"/>
            <a:ext cx="2193774" cy="297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1333"/>
              <a:t> </a:t>
            </a:r>
          </a:p>
        </p:txBody>
      </p:sp>
      <p:sp>
        <p:nvSpPr>
          <p:cNvPr id="13" name="Rectangle 12"/>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Text Box 9"/>
          <p:cNvSpPr txBox="1">
            <a:spLocks noChangeArrowheads="1"/>
          </p:cNvSpPr>
          <p:nvPr/>
        </p:nvSpPr>
        <p:spPr bwMode="auto">
          <a:xfrm>
            <a:off x="7604884" y="1049680"/>
            <a:ext cx="2536976" cy="362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65" tIns="48982" rIns="97965" bIns="48982">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en-US" altLang="en-US" sz="1714" b="1" dirty="0">
                <a:latin typeface="Cordia New" panose="020B0304020202020204" pitchFamily="34" charset="-34"/>
                <a:cs typeface="Cordia New" panose="020B0304020202020204" pitchFamily="34" charset="-34"/>
              </a:rPr>
              <a:t>Examples</a:t>
            </a:r>
            <a:r>
              <a:rPr lang="en-US" altLang="en-US" sz="1714" dirty="0">
                <a:latin typeface="Cordia New" panose="020B0304020202020204" pitchFamily="34" charset="-34"/>
                <a:cs typeface="Cordia New" panose="020B0304020202020204" pitchFamily="34" charset="-34"/>
              </a:rPr>
              <a:t>     </a:t>
            </a:r>
            <a:r>
              <a:rPr lang="th-TH" altLang="en-US" sz="1524" dirty="0">
                <a:latin typeface="Cordia New" panose="020B0304020202020204" pitchFamily="34" charset="-34"/>
                <a:cs typeface="Cordia New" panose="020B0304020202020204" pitchFamily="34" charset="-34"/>
              </a:rPr>
              <a:t>ตัวอย่างการกรอกแผ่นบันทึก</a:t>
            </a:r>
          </a:p>
        </p:txBody>
      </p:sp>
      <p:graphicFrame>
        <p:nvGraphicFramePr>
          <p:cNvPr id="15" name="Group 123"/>
          <p:cNvGraphicFramePr>
            <a:graphicFrameLocks noGrp="1"/>
          </p:cNvGraphicFramePr>
          <p:nvPr>
            <p:extLst>
              <p:ext uri="{D42A27DB-BD31-4B8C-83A1-F6EECF244321}">
                <p14:modId xmlns:p14="http://schemas.microsoft.com/office/powerpoint/2010/main" val="454941022"/>
              </p:ext>
            </p:extLst>
          </p:nvPr>
        </p:nvGraphicFramePr>
        <p:xfrm>
          <a:off x="7056061" y="1736085"/>
          <a:ext cx="4458608" cy="3463836"/>
        </p:xfrm>
        <a:graphic>
          <a:graphicData uri="http://schemas.openxmlformats.org/drawingml/2006/table">
            <a:tbl>
              <a:tblPr/>
              <a:tblGrid>
                <a:gridCol w="1097643"/>
                <a:gridCol w="3360965"/>
              </a:tblGrid>
              <a:tr h="40640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Phrasal verbs</a:t>
                      </a: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My exploration: meaning &amp; example sentences</a:t>
                      </a:r>
                    </a:p>
                    <a:p>
                      <a:pPr marL="0" marR="0" lvl="0" indent="0" algn="ctr" defTabSz="1028700" rtl="0" eaLnBrk="1" fontAlgn="base" latinLnBrk="0" hangingPunct="1">
                        <a:lnSpc>
                          <a:spcPct val="100000"/>
                        </a:lnSpc>
                        <a:spcBef>
                          <a:spcPct val="0"/>
                        </a:spcBef>
                        <a:spcAft>
                          <a:spcPct val="0"/>
                        </a:spcAft>
                        <a:buClrTx/>
                        <a:buSzTx/>
                        <a:buFontTx/>
                        <a:buNone/>
                        <a:tabLst/>
                      </a:pPr>
                      <a:r>
                        <a:rPr kumimoji="0" lang="th-TH"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การค้นคว้าของฉัน</a:t>
                      </a:r>
                      <a:r>
                        <a:rPr kumimoji="0" lang="en-US"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 </a:t>
                      </a:r>
                      <a:r>
                        <a:rPr kumimoji="0" lang="th-TH"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ความหมายและตัวอย่างประโยค</a:t>
                      </a:r>
                      <a:endParaRPr kumimoji="0" lang="en-US" altLang="en-US"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37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come across</a:t>
                      </a: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discover</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a:t>
                      </a:r>
                      <a:r>
                        <a:rPr kumimoji="0" lang="en-US" altLang="en-US" sz="1000" b="0" i="1"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We have </a:t>
                      </a:r>
                      <a:r>
                        <a:rPr kumimoji="0" lang="en-US" altLang="en-US" sz="1000" b="0" i="1" u="sng"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come across</a:t>
                      </a:r>
                      <a:r>
                        <a:rPr kumimoji="0" lang="en-US" altLang="en-US" sz="1000" b="0" i="1"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serious problems.</a:t>
                      </a:r>
                      <a:endParaRPr kumimoji="0" lang="th-TH"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1543">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eat away</a:t>
                      </a: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slowly reduce it or remove it by rubbing against it or by chemical action.</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He showed them where the waves were </a:t>
                      </a:r>
                      <a:r>
                        <a:rPr kumimoji="0" lang="en-US" altLang="en-US" sz="1000" b="0" i="1" u="sng"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eating</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the walls </a:t>
                      </a:r>
                      <a:r>
                        <a:rPr kumimoji="0" lang="en-US" altLang="en-US" sz="1000" b="0" i="1" u="sng"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away</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a:t>
                      </a: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514">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buy in</a:t>
                      </a: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rPr>
                        <a:t>= If you buy in something such as food, you buy large amounts of it for a future occasion</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rPr>
                        <a:t>We </a:t>
                      </a:r>
                      <a:r>
                        <a:rPr kumimoji="0" lang="en-US" altLang="en-US" sz="1000" b="0" i="1" u="sng" strike="noStrike" cap="none" normalizeH="0" baseline="0" smtClean="0">
                          <a:ln>
                            <a:noFill/>
                          </a:ln>
                          <a:solidFill>
                            <a:schemeClr val="tx2"/>
                          </a:solidFill>
                          <a:effectLst/>
                          <a:latin typeface="Calibri" panose="020F0502020204030204" pitchFamily="34" charset="0"/>
                          <a:cs typeface="Angsana New" panose="02020603050405020304" pitchFamily="18" charset="-34"/>
                        </a:rPr>
                        <a:t>bought in</a:t>
                      </a:r>
                      <a:r>
                        <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rPr>
                        <a:t> plenty of coal before the strike started.</a:t>
                      </a: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7095">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kick about</a:t>
                      </a: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If something is kicking about somewhere, it is lying there and has usually been forgotten.</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His old bike has been </a:t>
                      </a:r>
                      <a:r>
                        <a:rPr kumimoji="0" lang="en-US" altLang="en-US" sz="1000" b="0" i="1" u="sng" strike="noStrike" cap="none" normalizeH="0" baseline="0" smtClean="0">
                          <a:ln>
                            <a:noFill/>
                          </a:ln>
                          <a:solidFill>
                            <a:schemeClr val="tx1"/>
                          </a:solidFill>
                          <a:effectLst/>
                          <a:latin typeface="Calibri" panose="020F0502020204030204" pitchFamily="34" charset="0"/>
                          <a:cs typeface="Angsana New" panose="02020603050405020304" pitchFamily="18" charset="-34"/>
                        </a:rPr>
                        <a:t>kicking about</a:t>
                      </a:r>
                      <a:r>
                        <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 among the bushes for days.</a:t>
                      </a: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7657">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see off</a:t>
                      </a: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If you </a:t>
                      </a:r>
                      <a:r>
                        <a:rPr kumimoji="0" lang="en-US" altLang="en-US" sz="1000" b="0" i="1"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see</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someone </a:t>
                      </a:r>
                      <a:r>
                        <a:rPr kumimoji="0" lang="en-US" altLang="en-US" sz="1000" b="0" i="1"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off</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you go with them to the station, airport, </a:t>
                      </a:r>
                      <a:r>
                        <a:rPr kumimoji="0" lang="en-US" altLang="en-US" sz="1000" b="0" i="0" u="none" strike="noStrike" cap="none" normalizeH="0" baseline="0" dirty="0" err="1" smtClean="0">
                          <a:ln>
                            <a:noFill/>
                          </a:ln>
                          <a:solidFill>
                            <a:schemeClr val="tx1"/>
                          </a:solidFill>
                          <a:effectLst/>
                          <a:latin typeface="Calibri" panose="020F0502020204030204" pitchFamily="34" charset="0"/>
                          <a:cs typeface="Angsana New" panose="02020603050405020304" pitchFamily="18" charset="-34"/>
                        </a:rPr>
                        <a:t>etc</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that they are leaving from and say goodbye to them there.</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She </a:t>
                      </a:r>
                      <a:r>
                        <a:rPr kumimoji="0" lang="en-US" altLang="en-US" sz="1000" b="0" i="1" u="sng"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saw</a:t>
                      </a:r>
                      <a:r>
                        <a:rPr kumimoji="0" lang="en-US" altLang="en-US" sz="1000" b="0" i="1"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him </a:t>
                      </a:r>
                      <a:r>
                        <a:rPr kumimoji="0" lang="en-US" altLang="en-US" sz="1000" b="0" i="1" u="sng"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off</a:t>
                      </a:r>
                      <a:r>
                        <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 at the station.</a:t>
                      </a: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6" name="Picture 120" descr="2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11408" y="570407"/>
            <a:ext cx="1096130" cy="96308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dirty="0">
                <a:latin typeface="Calibri" panose="020F0502020204030204" pitchFamily="34" charset="0"/>
                <a:cs typeface="Cordia New" panose="020B0304020202020204" pitchFamily="34" charset="-34"/>
              </a:rPr>
              <a:t>See an example of how to use our learning record on the next page.</a:t>
            </a:r>
            <a:endParaRPr lang="th-TH" altLang="en-US" sz="1200" dirty="0">
              <a:latin typeface="Calibri" panose="020F0502020204030204" pitchFamily="34" charset="0"/>
              <a:cs typeface="Cordia New" panose="020B0304020202020204" pitchFamily="34" charset="-34"/>
            </a:endParaRPr>
          </a:p>
        </p:txBody>
      </p:sp>
      <p:pic>
        <p:nvPicPr>
          <p:cNvPr id="18" name="Picture 17" descr="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17405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1" name="Rectangle 26"/>
          <p:cNvSpPr>
            <a:spLocks noChangeArrowheads="1"/>
          </p:cNvSpPr>
          <p:nvPr/>
        </p:nvSpPr>
        <p:spPr bwMode="auto">
          <a:xfrm>
            <a:off x="1049865" y="923992"/>
            <a:ext cx="3840238" cy="238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indent="85725">
              <a:defRPr sz="2800">
                <a:solidFill>
                  <a:schemeClr val="tx1"/>
                </a:solidFill>
                <a:latin typeface="Arial" panose="020B0604020202020204" pitchFamily="34" charset="0"/>
                <a:cs typeface="Angsana New" panose="02020603050405020304" pitchFamily="18" charset="-34"/>
              </a:defRPr>
            </a:lvl1pPr>
            <a:lvl2pPr marL="627063">
              <a:defRPr sz="2800">
                <a:solidFill>
                  <a:schemeClr val="tx1"/>
                </a:solidFill>
                <a:latin typeface="Arial" panose="020B0604020202020204" pitchFamily="34" charset="0"/>
                <a:cs typeface="Angsana New" panose="02020603050405020304" pitchFamily="18" charset="-34"/>
              </a:defRPr>
            </a:lvl2pPr>
            <a:lvl3pPr>
              <a:defRPr sz="2800">
                <a:solidFill>
                  <a:schemeClr val="tx1"/>
                </a:solidFill>
                <a:latin typeface="Arial" panose="020B0604020202020204" pitchFamily="34" charset="0"/>
                <a:cs typeface="Angsana New" panose="02020603050405020304" pitchFamily="18" charset="-34"/>
              </a:defRPr>
            </a:lvl3pPr>
            <a:lvl4pPr>
              <a:defRPr sz="2800">
                <a:solidFill>
                  <a:schemeClr val="tx1"/>
                </a:solidFill>
                <a:latin typeface="Arial" panose="020B0604020202020204" pitchFamily="34" charset="0"/>
                <a:cs typeface="Angsana New" panose="02020603050405020304" pitchFamily="18" charset="-34"/>
              </a:defRPr>
            </a:lvl4pPr>
            <a:lvl5pPr>
              <a:defRPr sz="2800">
                <a:solidFill>
                  <a:schemeClr val="tx1"/>
                </a:solidFill>
                <a:latin typeface="Arial" panose="020B0604020202020204" pitchFamily="34" charset="0"/>
                <a:cs typeface="Angsana New" panose="02020603050405020304" pitchFamily="18" charset="-34"/>
              </a:defRPr>
            </a:lvl5pPr>
            <a:lvl6pPr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Working period: Starting … …/... ..../. .....  Ending… …/… …/… …</a:t>
            </a:r>
          </a:p>
        </p:txBody>
      </p:sp>
      <p:sp>
        <p:nvSpPr>
          <p:cNvPr id="12" name="Text Box 27"/>
          <p:cNvSpPr txBox="1">
            <a:spLocks noChangeArrowheads="1"/>
          </p:cNvSpPr>
          <p:nvPr/>
        </p:nvSpPr>
        <p:spPr bwMode="auto">
          <a:xfrm>
            <a:off x="1187449" y="341891"/>
            <a:ext cx="3841750" cy="39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en-US" sz="1905" b="1" dirty="0">
                <a:latin typeface="Calibri" panose="020F0502020204030204" pitchFamily="34" charset="0"/>
              </a:rPr>
              <a:t>Phrasal verbs</a:t>
            </a:r>
            <a:endParaRPr lang="th-TH" altLang="en-US" sz="1143" dirty="0">
              <a:latin typeface="Calibri" panose="020F0502020204030204" pitchFamily="34" charset="0"/>
            </a:endParaRPr>
          </a:p>
        </p:txBody>
      </p:sp>
      <p:graphicFrame>
        <p:nvGraphicFramePr>
          <p:cNvPr id="13" name="Group 88"/>
          <p:cNvGraphicFramePr>
            <a:graphicFrameLocks noGrp="1"/>
          </p:cNvGraphicFramePr>
          <p:nvPr>
            <p:extLst>
              <p:ext uri="{D42A27DB-BD31-4B8C-83A1-F6EECF244321}">
                <p14:modId xmlns:p14="http://schemas.microsoft.com/office/powerpoint/2010/main" val="470236265"/>
              </p:ext>
            </p:extLst>
          </p:nvPr>
        </p:nvGraphicFramePr>
        <p:xfrm>
          <a:off x="704001" y="1252224"/>
          <a:ext cx="4458608" cy="4998722"/>
        </p:xfrm>
        <a:graphic>
          <a:graphicData uri="http://schemas.openxmlformats.org/drawingml/2006/table">
            <a:tbl>
              <a:tblPr/>
              <a:tblGrid>
                <a:gridCol w="1097643"/>
                <a:gridCol w="3360965"/>
              </a:tblGrid>
              <a:tr h="37697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Phrasal verbs</a:t>
                      </a: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My exploration: meaning &amp; example sentences</a:t>
                      </a:r>
                    </a:p>
                    <a:p>
                      <a:pPr marL="0" marR="0" lvl="0" indent="0" algn="ctr" defTabSz="1028700" rtl="0" eaLnBrk="1" fontAlgn="base" latinLnBrk="0" hangingPunct="1">
                        <a:lnSpc>
                          <a:spcPct val="100000"/>
                        </a:lnSpc>
                        <a:spcBef>
                          <a:spcPct val="0"/>
                        </a:spcBef>
                        <a:spcAft>
                          <a:spcPct val="0"/>
                        </a:spcAft>
                        <a:buClrTx/>
                        <a:buSzTx/>
                        <a:buFontTx/>
                        <a:buNone/>
                        <a:tabLst/>
                      </a:pPr>
                      <a:r>
                        <a:rPr kumimoji="0" lang="th-TH"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การค้นคว้าของฉัน</a:t>
                      </a:r>
                      <a:r>
                        <a:rPr kumimoji="0" lang="en-US"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 </a:t>
                      </a:r>
                      <a:r>
                        <a:rPr kumimoji="0" lang="th-TH"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Cordia New" panose="020B0304020202020204" pitchFamily="34" charset="-34"/>
                        </a:rPr>
                        <a:t>ความหมายและตัวอย่างประโยค</a:t>
                      </a:r>
                      <a:endParaRPr kumimoji="0" lang="en-US" altLang="en-US" sz="11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242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514">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579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3595">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057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057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en-US" sz="1000" b="0" i="0" u="none" strike="noStrike" cap="none" normalizeH="0" baseline="0" smtClean="0">
                        <a:ln>
                          <a:noFill/>
                        </a:ln>
                        <a:solidFill>
                          <a:schemeClr val="tx2"/>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057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en-US" sz="1000" b="0" i="1" u="none" strike="noStrike" cap="none" normalizeH="0" baseline="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0287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54305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defTabSz="1028700" fontAlgn="base">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en-US"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endParaRPr>
                    </a:p>
                  </a:txBody>
                  <a:tcPr marL="87086" marR="87086" marT="43543" marB="4354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4" name="Picture 10" descr="5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008" y="136272"/>
            <a:ext cx="671286" cy="1029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2637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1752954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615</TotalTime>
  <Words>749</Words>
  <Application>Microsoft Office PowerPoint</Application>
  <PresentationFormat>Custom</PresentationFormat>
  <Paragraphs>87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32</cp:revision>
  <dcterms:created xsi:type="dcterms:W3CDTF">2015-01-09T05:03:30Z</dcterms:created>
  <dcterms:modified xsi:type="dcterms:W3CDTF">2015-05-13T05:52:06Z</dcterms:modified>
</cp:coreProperties>
</file>