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69" r:id="rId3"/>
    <p:sldId id="272" r:id="rId4"/>
    <p:sldId id="273" r:id="rId5"/>
    <p:sldId id="259"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61" autoAdjust="0"/>
    <p:restoredTop sz="94660"/>
  </p:normalViewPr>
  <p:slideViewPr>
    <p:cSldViewPr snapToGrid="0">
      <p:cViewPr varScale="1">
        <p:scale>
          <a:sx n="117" d="100"/>
          <a:sy n="117" d="100"/>
        </p:scale>
        <p:origin x="-40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13/05/58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13/05/58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13/05/58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13/05/58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890406" y="5611407"/>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a:latin typeface="Calibri" panose="020F0502020204030204" pitchFamily="34" charset="0"/>
              </a:rPr>
              <a:t>Self-access materials</a:t>
            </a:r>
            <a:endParaRPr lang="en-US" altLang="en-US" sz="1524" b="1">
              <a:latin typeface="Calibri" panose="020F0502020204030204" pitchFamily="34" charset="0"/>
            </a:endParaRPr>
          </a:p>
          <a:p>
            <a:pPr algn="r">
              <a:spcBef>
                <a:spcPct val="50000"/>
              </a:spcBef>
            </a:pPr>
            <a:r>
              <a:rPr lang="en-US" altLang="en-US" sz="1524">
                <a:latin typeface="Calibri" panose="020F0502020204030204" pitchFamily="34" charset="0"/>
              </a:rPr>
              <a:t>By Self-access Learning Centre, KMUTT</a:t>
            </a:r>
            <a:endParaRPr lang="th-TH" altLang="en-US" sz="1524">
              <a:latin typeface="Calibri" panose="020F0502020204030204" pitchFamily="34" charset="0"/>
            </a:endParaRPr>
          </a:p>
        </p:txBody>
      </p:sp>
      <p:sp>
        <p:nvSpPr>
          <p:cNvPr id="467975" name="Text Box 7"/>
          <p:cNvSpPr txBox="1">
            <a:spLocks noChangeArrowheads="1"/>
          </p:cNvSpPr>
          <p:nvPr/>
        </p:nvSpPr>
        <p:spPr bwMode="auto">
          <a:xfrm>
            <a:off x="8636655" y="6433883"/>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Copyright © 2011 Self-access Learning Centre, KMUTT </a:t>
            </a:r>
            <a:endParaRPr lang="th-TH" altLang="en-US" sz="952">
              <a:latin typeface="Calibri" panose="020F0502020204030204" pitchFamily="34" charset="0"/>
            </a:endParaRPr>
          </a:p>
        </p:txBody>
      </p:sp>
      <p:sp>
        <p:nvSpPr>
          <p:cNvPr id="467978" name="Text Box 10"/>
          <p:cNvSpPr txBox="1">
            <a:spLocks noChangeArrowheads="1"/>
          </p:cNvSpPr>
          <p:nvPr/>
        </p:nvSpPr>
        <p:spPr bwMode="auto">
          <a:xfrm>
            <a:off x="6890406" y="581479"/>
            <a:ext cx="4594678" cy="65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th-TH" sz="3600" b="1" dirty="0">
                <a:latin typeface="Calibri" panose="020F0502020204030204" pitchFamily="34" charset="0"/>
              </a:rPr>
              <a:t>Reading labels</a:t>
            </a:r>
            <a:endParaRPr lang="th-TH" altLang="th-TH" sz="3600" i="1" dirty="0">
              <a:solidFill>
                <a:srgbClr val="FF0000"/>
              </a:solidFill>
              <a:latin typeface="Calibri" panose="020F0502020204030204" pitchFamily="34" charset="0"/>
            </a:endParaRPr>
          </a:p>
        </p:txBody>
      </p:sp>
      <p:pic>
        <p:nvPicPr>
          <p:cNvPr id="467979" name="Picture 11"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703" y="2182407"/>
            <a:ext cx="1791608" cy="260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491093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90084" y="4344053"/>
            <a:ext cx="184731"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th-TH" altLang="th-TH" sz="2667"/>
          </a:p>
        </p:txBody>
      </p:sp>
      <p:sp>
        <p:nvSpPr>
          <p:cNvPr id="4101" name="Text Box 73"/>
          <p:cNvSpPr txBox="1">
            <a:spLocks noChangeArrowheads="1"/>
          </p:cNvSpPr>
          <p:nvPr/>
        </p:nvSpPr>
        <p:spPr bwMode="auto">
          <a:xfrm>
            <a:off x="1198925" y="1634472"/>
            <a:ext cx="2880178"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labels</a:t>
            </a:r>
            <a:endParaRPr lang="th-TH" altLang="th-TH" sz="1714" i="1" dirty="0">
              <a:solidFill>
                <a:srgbClr val="FF0000"/>
              </a:solidFill>
              <a:latin typeface="Calibri" panose="020F0502020204030204" pitchFamily="34" charset="0"/>
            </a:endParaRPr>
          </a:p>
        </p:txBody>
      </p:sp>
      <p:sp>
        <p:nvSpPr>
          <p:cNvPr id="4102" name="Text Box 118"/>
          <p:cNvSpPr txBox="1">
            <a:spLocks noChangeArrowheads="1"/>
          </p:cNvSpPr>
          <p:nvPr/>
        </p:nvSpPr>
        <p:spPr bwMode="auto">
          <a:xfrm>
            <a:off x="1474091" y="880031"/>
            <a:ext cx="3223381" cy="65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Do you want to improve your </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reading skill? Try this reading strategy.</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 No.1!</a:t>
            </a:r>
            <a:r>
              <a:rPr lang="en-US" altLang="th-TH" sz="1333" i="1">
                <a:latin typeface="Calibri" panose="020F0502020204030204" pitchFamily="34" charset="0"/>
                <a:cs typeface="Cordia New" panose="020B0304020202020204" pitchFamily="34" charset="-34"/>
              </a:rPr>
              <a:t> </a:t>
            </a:r>
            <a:endParaRPr lang="th-TH" altLang="th-TH" sz="1333">
              <a:solidFill>
                <a:schemeClr val="tx2"/>
              </a:solidFill>
              <a:latin typeface="Calibri" panose="020F0502020204030204" pitchFamily="34" charset="0"/>
              <a:cs typeface="Cordia New" panose="020B0304020202020204" pitchFamily="34" charset="-34"/>
            </a:endParaRPr>
          </a:p>
        </p:txBody>
      </p:sp>
      <p:sp>
        <p:nvSpPr>
          <p:cNvPr id="4103" name="Rectangle 119"/>
          <p:cNvSpPr>
            <a:spLocks noChangeArrowheads="1"/>
          </p:cNvSpPr>
          <p:nvPr/>
        </p:nvSpPr>
        <p:spPr bwMode="auto">
          <a:xfrm>
            <a:off x="444483" y="2258355"/>
            <a:ext cx="2812143" cy="255467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en-US" altLang="ko-KR" sz="1143" dirty="0">
              <a:latin typeface="Calibri" panose="020F0502020204030204" pitchFamily="34" charset="0"/>
              <a:ea typeface="Gulim" panose="020B0600000101010101" pitchFamily="34" charset="-127"/>
              <a:cs typeface="Cordia New" panose="020B0304020202020204" pitchFamily="34" charset="-34"/>
            </a:endParaRPr>
          </a:p>
          <a:p>
            <a:pPr eaLnBrk="1" hangingPunct="1">
              <a:spcBef>
                <a:spcPct val="0"/>
              </a:spcBef>
            </a:pPr>
            <a:r>
              <a:rPr lang="en-US" altLang="ko-KR" sz="1143" dirty="0">
                <a:latin typeface="Calibri" panose="020F0502020204030204" pitchFamily="34" charset="0"/>
                <a:ea typeface="Gulim" panose="020B0600000101010101" pitchFamily="34" charset="-127"/>
                <a:cs typeface="Cordia New" panose="020B0304020202020204" pitchFamily="34" charset="-34"/>
              </a:rPr>
              <a:t> The term ‘label’ used here refers to information about products found on bags, envelopes, bottles, or boxes.</a:t>
            </a:r>
            <a:endParaRPr lang="en-US" altLang="ko-KR" sz="1143" dirty="0">
              <a:solidFill>
                <a:schemeClr val="tx2"/>
              </a:solidFill>
              <a:latin typeface="Calibri" panose="020F0502020204030204" pitchFamily="34" charset="0"/>
              <a:ea typeface="Gulim" panose="020B0600000101010101" pitchFamily="34" charset="-127"/>
              <a:cs typeface="Cordia New" panose="020B0304020202020204" pitchFamily="34" charset="-34"/>
            </a:endParaRPr>
          </a:p>
          <a:p>
            <a:pPr eaLnBrk="1" hangingPunct="1">
              <a:spcBef>
                <a:spcPct val="0"/>
              </a:spcBef>
              <a:buFontTx/>
              <a:buNone/>
            </a:pPr>
            <a:endParaRPr lang="en-US" altLang="ko-KR" sz="1143" dirty="0">
              <a:solidFill>
                <a:schemeClr val="tx2"/>
              </a:solidFill>
              <a:latin typeface="Calibri" panose="020F0502020204030204" pitchFamily="34" charset="0"/>
              <a:ea typeface="Gulim" panose="020B0600000101010101" pitchFamily="34" charset="-127"/>
              <a:cs typeface="Cordia New" panose="020B0304020202020204" pitchFamily="34" charset="-34"/>
            </a:endParaRPr>
          </a:p>
          <a:p>
            <a:pPr eaLnBrk="1" hangingPunct="1">
              <a:spcBef>
                <a:spcPct val="0"/>
              </a:spcBef>
            </a:pPr>
            <a:r>
              <a:rPr lang="en-US" altLang="th-TH" sz="1143" dirty="0">
                <a:solidFill>
                  <a:schemeClr val="tx2"/>
                </a:solidFill>
                <a:latin typeface="Calibri" panose="020F0502020204030204" pitchFamily="34" charset="0"/>
                <a:ea typeface="Gulim" panose="020B0600000101010101" pitchFamily="34" charset="-127"/>
                <a:cs typeface="Cordia New" panose="020B0304020202020204" pitchFamily="34" charset="-34"/>
              </a:rPr>
              <a:t> Reading labels is interesting because you can enjoy reading information from a variety of products including food, accessories, even medical labels. Vocabulary and expressions found vary according to types of products e.g. introducing steps,  describing advantages or quality, warning, prohibiting and giving suggestion.</a:t>
            </a:r>
          </a:p>
          <a:p>
            <a:pPr eaLnBrk="1" hangingPunct="1">
              <a:spcBef>
                <a:spcPct val="0"/>
              </a:spcBef>
              <a:buFontTx/>
              <a:buNone/>
            </a:pPr>
            <a:endParaRPr lang="en-US" altLang="th-TH" sz="1143" dirty="0">
              <a:solidFill>
                <a:schemeClr val="tx2"/>
              </a:solidFill>
              <a:latin typeface="Calibri" panose="020F0502020204030204" pitchFamily="34" charset="0"/>
              <a:ea typeface="Gulim" panose="020B0600000101010101" pitchFamily="34" charset="-127"/>
              <a:cs typeface="Cordia New" panose="020B0304020202020204" pitchFamily="34" charset="-34"/>
            </a:endParaRPr>
          </a:p>
        </p:txBody>
      </p:sp>
      <p:sp>
        <p:nvSpPr>
          <p:cNvPr id="4104" name="Rectangle 147"/>
          <p:cNvSpPr>
            <a:spLocks noChangeArrowheads="1"/>
          </p:cNvSpPr>
          <p:nvPr/>
        </p:nvSpPr>
        <p:spPr bwMode="auto">
          <a:xfrm>
            <a:off x="3462245" y="2456948"/>
            <a:ext cx="1301750" cy="360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th-TH" altLang="th-TH" sz="952">
                <a:solidFill>
                  <a:schemeClr val="tx2"/>
                </a:solidFill>
                <a:latin typeface="Cordia New" panose="020B0304020202020204" pitchFamily="34" charset="-34"/>
                <a:cs typeface="Cordia New" panose="020B0304020202020204" pitchFamily="34" charset="-34"/>
              </a:rPr>
              <a:t> ฉลากในที่นี้หมายถึงข้อมูลเกี่ยวกับผลิตภัณฑ์ซึ่งระบุไว้ที่ ถุง ซอง ขวด หรือกล่อง </a:t>
            </a:r>
            <a:br>
              <a:rPr lang="th-TH" altLang="th-TH" sz="952">
                <a:solidFill>
                  <a:schemeClr val="tx2"/>
                </a:solidFill>
                <a:latin typeface="Cordia New" panose="020B0304020202020204" pitchFamily="34" charset="-34"/>
                <a:cs typeface="Cordia New" panose="020B0304020202020204" pitchFamily="34" charset="-34"/>
              </a:rPr>
            </a:br>
            <a:endParaRPr lang="th-TH"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pPr>
            <a:r>
              <a:rPr lang="th-TH"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การอ่านฉลากมีความน่าสนใจตรงที่.....มีผลิตภัณฑ์มากมายให้คุณได้เลือกไม่ว่าจะเป็นอาหาร ของใช้ประเภทต่างๆ แม้แต่ฉลากยา ซึ่งคำศัพท์ สำนวน ที่ใช้ก็หลากหลายตามประเภทของผลิตภัณฑ์ไปด้วย เช่น การแนะนำขั้นตอน การบรรยายประโยชน์หรือสรรพคุณของผลิตภัณฑ์นั้น การเตือน ห้าม รวมทั้งให้คำแนะนำ </a:t>
            </a: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สำหรับภาษาจะมีการใช้มีความน่าสนใจคือ จะพบการใช้คำคุณศัพท์อย่างหลากหลายมาก และ นอกจากการพัฒนาคำศัพท์แล้ว การอ่านฉลากจะช่วยพัฒนาทักษะการอ่าน ซึ่งจะส่งผลไปสู่การเขียนที่มีคุณภาพของคุณได้อีกด้วย </a:t>
            </a:r>
          </a:p>
        </p:txBody>
      </p:sp>
      <p:sp>
        <p:nvSpPr>
          <p:cNvPr id="4105" name="Rectangle 194"/>
          <p:cNvSpPr>
            <a:spLocks noChangeArrowheads="1"/>
          </p:cNvSpPr>
          <p:nvPr/>
        </p:nvSpPr>
        <p:spPr bwMode="auto">
          <a:xfrm>
            <a:off x="447507" y="5128440"/>
            <a:ext cx="2812143" cy="114762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An interesting feature of language use in writing labels is the use of adjectives which are very colorful. And apart from developing vocabulary reading labels also helps to increase your reading ability, which as a result leads to better writing.</a:t>
            </a:r>
          </a:p>
        </p:txBody>
      </p:sp>
      <p:pic>
        <p:nvPicPr>
          <p:cNvPr id="4116" name="Picture 38"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031" y="604865"/>
            <a:ext cx="801310"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5" name="Action Button: Forward or Next 14">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6" name="Rectangle 15"/>
          <p:cNvSpPr/>
          <p:nvPr/>
        </p:nvSpPr>
        <p:spPr>
          <a:xfrm>
            <a:off x="6299199"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0"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0"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7741" y="266362"/>
            <a:ext cx="710595"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47"/>
          <p:cNvSpPr>
            <a:spLocks noChangeArrowheads="1"/>
          </p:cNvSpPr>
          <p:nvPr/>
        </p:nvSpPr>
        <p:spPr bwMode="auto">
          <a:xfrm>
            <a:off x="9852122" y="1637660"/>
            <a:ext cx="1439333" cy="522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4800" indent="-304800"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th-TH" altLang="th-TH" sz="952" b="1">
                <a:latin typeface="Cordia New" panose="020B0304020202020204" pitchFamily="34" charset="-34"/>
                <a:cs typeface="Cordia New" panose="020B0304020202020204" pitchFamily="34" charset="-34"/>
              </a:rPr>
              <a:t>การใช้แผ่นบันทึกการเรียนรู้นี้</a:t>
            </a:r>
            <a:endParaRPr lang="en-US" altLang="th-TH" sz="952" b="1">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a:t>
            </a:r>
            <a:r>
              <a:rPr lang="en-US" altLang="th-TH" sz="952" b="1" u="sng">
                <a:latin typeface="Cordia New" panose="020B0304020202020204" pitchFamily="34" charset="-34"/>
                <a:cs typeface="Cordia New" panose="020B0304020202020204" pitchFamily="34" charset="-34"/>
              </a:rPr>
              <a:t>1</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เลือกฉลากที่คุณสนใจ</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เรียนรู้มา 1 ประเภท คุณอาจมีฉลาก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หลายๆ ชิ้นก็ได้</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2</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เตรียมพจนานุกรมไว้</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หลายๆเล่ม ถ้าเป็นไปได้ควรใช้</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พจนานุกรมภาษาอังกฤษ</a:t>
            </a:r>
            <a:r>
              <a:rPr lang="en-US" altLang="th-TH" sz="952">
                <a:latin typeface="Cordia New" panose="020B0304020202020204" pitchFamily="34" charset="-34"/>
                <a:cs typeface="Cordia New" panose="020B0304020202020204" pitchFamily="34" charset="-34"/>
              </a:rPr>
              <a:t>-</a:t>
            </a:r>
            <a:r>
              <a:rPr lang="th-TH" altLang="th-TH" sz="952">
                <a:latin typeface="Cordia New" panose="020B0304020202020204" pitchFamily="34" charset="-34"/>
                <a:cs typeface="Cordia New" panose="020B0304020202020204" pitchFamily="34" charset="-34"/>
              </a:rPr>
              <a:t>อังกฤษ และ</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พจนานุกรมเล่มใหญ่ๆ</a:t>
            </a:r>
            <a:r>
              <a:rPr lang="th-TH" altLang="th-TH" sz="952">
                <a:solidFill>
                  <a:schemeClr val="tx2"/>
                </a:solidFill>
                <a:latin typeface="Cordia New" panose="020B0304020202020204" pitchFamily="34" charset="-34"/>
                <a:cs typeface="Cordia New" panose="020B0304020202020204" pitchFamily="34" charset="-34"/>
              </a:rPr>
              <a:t>  เนื่องจากศัพท์</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บางคำอาจเป็นศัพท์เทคนิคหรือศัพท์</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เฉพาะด้าน กรณีนี้พจนานุกรมเล่ม</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เล็กๆจะไม่มีข้อมูลเพียงพอ ถ้าคุณ</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สะดวกอาจค้นคว้าจากพจนานุกรม</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ออนไลน์ก็ได้</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3</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เลือกคำศัพท์หรือสำนวน</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ที่สนใจ ทำการศึกษาคำศัพท์ที่พบใน</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ด้านประเภทของคำ ได้แก่คำนาม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คำกริยา คำคุณศัพท์ หรือคำกริยา</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วิเศษณ์ และจดความหมายและ</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ตัวอย่างการใช้คำในประโยคจาก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พจนานุกรมด้วย</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4</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กรอกข้อมูลลงในแผ่น</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บันทึกการเรียนรู้</a:t>
            </a: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algn="thaiDist" eaLnBrk="1" hangingPunct="1">
              <a:spcBef>
                <a:spcPct val="0"/>
              </a:spcBef>
              <a:buFontTx/>
              <a:buNone/>
            </a:pPr>
            <a:r>
              <a:rPr lang="th-TH" altLang="th-TH" sz="952" b="1" u="sng">
                <a:solidFill>
                  <a:schemeClr val="tx2"/>
                </a:solidFill>
                <a:latin typeface="Cordia New" panose="020B0304020202020204" pitchFamily="34" charset="-34"/>
                <a:cs typeface="Cordia New" panose="020B0304020202020204" pitchFamily="34" charset="-34"/>
              </a:rPr>
              <a:t>ข้อเสนอแนะเพิ่มเติม</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ถ้าคุณสนุกกับการอ่านฉลากควรเริ่ม</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สะสมโดยการบอกกล่าวเพื่อนฝูงหรือ</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คนรู้จักให้ช่วยเก็บฉลากไว้ให้ </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โดยเฉพาะฉลากผลิตภัณฑ์จาก</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ต่างประเทศ  และที่สำคัญฉลากของ</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ผลิตภัณฑ์ที่มีราคาแพงๆ หรือนานครั้ง</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จะซื้อ เช่น เครื่องสำอาง น้ำหอม อย่า</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ลืมรีบบอกเนิ่นๆก่อนที่ฉลากจะถูกโยน</a:t>
            </a:r>
          </a:p>
          <a:p>
            <a:pPr algn="thaiDist"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ทิ้งไปหมดเสียก่อน</a:t>
            </a:r>
            <a:r>
              <a:rPr lang="en-US" altLang="th-TH" sz="952">
                <a:solidFill>
                  <a:schemeClr val="tx2"/>
                </a:solidFill>
                <a:latin typeface="Cordia New" panose="020B0304020202020204" pitchFamily="34" charset="-34"/>
                <a:cs typeface="Cordia New" panose="020B0304020202020204" pitchFamily="34" charset="-34"/>
              </a:rPr>
              <a:t>!</a:t>
            </a:r>
            <a:endParaRPr lang="th-TH" altLang="th-TH" sz="952" b="1" u="sng">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  </a:t>
            </a:r>
          </a:p>
        </p:txBody>
      </p:sp>
      <p:sp>
        <p:nvSpPr>
          <p:cNvPr id="20" name="Rectangle 37"/>
          <p:cNvSpPr>
            <a:spLocks noChangeArrowheads="1"/>
          </p:cNvSpPr>
          <p:nvPr/>
        </p:nvSpPr>
        <p:spPr bwMode="auto">
          <a:xfrm>
            <a:off x="6902395" y="860388"/>
            <a:ext cx="2812143" cy="44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33400" indent="-5334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333" b="1" dirty="0">
                <a:latin typeface="Calibri" panose="020F0502020204030204" pitchFamily="34" charset="0"/>
                <a:cs typeface="Cordia New" panose="020B0304020202020204" pitchFamily="34" charset="-34"/>
              </a:rPr>
              <a:t>How to use this learning record </a:t>
            </a:r>
          </a:p>
          <a:p>
            <a:pPr eaLnBrk="1" hangingPunct="1">
              <a:spcBef>
                <a:spcPct val="0"/>
              </a:spcBef>
              <a:buFontTx/>
              <a:buNone/>
            </a:pPr>
            <a:endParaRPr lang="en-US" altLang="th-TH" sz="1143" b="1"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1</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Choose a kind of label you enjoy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reading. You may work on as many as labels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as you want.</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2</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Prepare some dictionaries, if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possible English-English and standard ones.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They will work well with technical terms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while small dictionaries will not. You may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also work with online dictionaries.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3</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Choose vocabulary or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expressions that interest you. Find out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parts of speech of the chosen words e.g.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noun, verb, adjective or adverb. Note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down their meaning and sample use in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sentences from  dictionaries.</a:t>
            </a: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4</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Complete your learning record.</a:t>
            </a: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Further suggestions</a:t>
            </a:r>
            <a:r>
              <a:rPr lang="en-US" altLang="th-TH" sz="952" b="1" dirty="0">
                <a:latin typeface="Calibri" panose="020F0502020204030204" pitchFamily="34" charset="0"/>
                <a:cs typeface="Cordia New" panose="020B0304020202020204" pitchFamily="34" charset="-34"/>
              </a:rPr>
              <a:t>:</a:t>
            </a:r>
            <a:r>
              <a:rPr lang="en-US" altLang="th-TH" sz="952"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If you enjoy reading labels, start collecting labels.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Start by informing your interest to your friends or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acquaintances, ask them to collect labels for you,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especially ones from abroad, ones of expensive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or rare products like cosmetics and perfume.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Remember to tell them in advance… before the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labels are thrown away.</a:t>
            </a:r>
          </a:p>
        </p:txBody>
      </p:sp>
    </p:spTree>
    <p:extLst>
      <p:ext uri="{BB962C8B-B14F-4D97-AF65-F5344CB8AC3E}">
        <p14:creationId xmlns:p14="http://schemas.microsoft.com/office/powerpoint/2010/main" val="35352976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3"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3"/>
          <p:cNvSpPr>
            <a:spLocks noChangeArrowheads="1"/>
          </p:cNvSpPr>
          <p:nvPr/>
        </p:nvSpPr>
        <p:spPr bwMode="auto">
          <a:xfrm>
            <a:off x="2354761" y="2821672"/>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a:latin typeface="Calibri" panose="020F0502020204030204" pitchFamily="34" charset="0"/>
                <a:cs typeface="Cordia New" panose="020B0304020202020204" pitchFamily="34" charset="-34"/>
              </a:rPr>
              <a:t>See an example of how to use our learning record on the next page.</a:t>
            </a:r>
            <a:endParaRPr lang="th-TH" altLang="en-US" sz="1200">
              <a:latin typeface="Calibri" panose="020F0502020204030204" pitchFamily="34" charset="0"/>
              <a:cs typeface="Cordia New" panose="020B0304020202020204" pitchFamily="34" charset="-34"/>
            </a:endParaRPr>
          </a:p>
        </p:txBody>
      </p:sp>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Text Box 51"/>
          <p:cNvSpPr txBox="1">
            <a:spLocks noChangeArrowheads="1"/>
          </p:cNvSpPr>
          <p:nvPr/>
        </p:nvSpPr>
        <p:spPr bwMode="auto">
          <a:xfrm>
            <a:off x="7176050" y="883229"/>
            <a:ext cx="2468940" cy="36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65" tIns="48982" rIns="97965" bIns="48982">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50000"/>
              </a:spcBef>
              <a:buFontTx/>
              <a:buNone/>
            </a:pPr>
            <a:r>
              <a:rPr lang="en-US" altLang="th-TH" sz="1714" b="1" dirty="0">
                <a:latin typeface="Cordia New" panose="020B0304020202020204" pitchFamily="34" charset="-34"/>
                <a:cs typeface="Cordia New" panose="020B0304020202020204" pitchFamily="34" charset="-34"/>
              </a:rPr>
              <a:t>Example</a:t>
            </a:r>
            <a:r>
              <a:rPr lang="en-US" altLang="th-TH" sz="1714" dirty="0">
                <a:latin typeface="Cordia New" panose="020B0304020202020204" pitchFamily="34" charset="-34"/>
                <a:cs typeface="Cordia New" panose="020B0304020202020204" pitchFamily="34" charset="-34"/>
              </a:rPr>
              <a:t>     </a:t>
            </a:r>
            <a:r>
              <a:rPr lang="th-TH" altLang="th-TH" sz="1524" dirty="0">
                <a:latin typeface="Cordia New" panose="020B0304020202020204" pitchFamily="34" charset="-34"/>
                <a:cs typeface="Cordia New" panose="020B0304020202020204" pitchFamily="34" charset="-34"/>
              </a:rPr>
              <a:t>ตัวอย่างการกรอกแผ่นบันทึก</a:t>
            </a:r>
          </a:p>
        </p:txBody>
      </p:sp>
      <p:pic>
        <p:nvPicPr>
          <p:cNvPr id="14" name="Picture 26" descr="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18645" y="266372"/>
            <a:ext cx="1046238" cy="137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Group 41"/>
          <p:cNvGraphicFramePr>
            <a:graphicFrameLocks noGrp="1"/>
          </p:cNvGraphicFramePr>
          <p:nvPr>
            <p:extLst>
              <p:ext uri="{D42A27DB-BD31-4B8C-83A1-F6EECF244321}">
                <p14:modId xmlns:p14="http://schemas.microsoft.com/office/powerpoint/2010/main" val="1670536006"/>
              </p:ext>
            </p:extLst>
          </p:nvPr>
        </p:nvGraphicFramePr>
        <p:xfrm>
          <a:off x="6970431" y="1705705"/>
          <a:ext cx="4321024" cy="4155365"/>
        </p:xfrm>
        <a:graphic>
          <a:graphicData uri="http://schemas.openxmlformats.org/drawingml/2006/table">
            <a:tbl>
              <a:tblPr/>
              <a:tblGrid>
                <a:gridCol w="4321024"/>
              </a:tblGrid>
              <a:tr h="460562">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rPr>
                        <a:t>Type of product</a:t>
                      </a:r>
                      <a:r>
                        <a:rPr kumimoji="0" lang="en-US" altLang="zh-CN" sz="10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rPr>
                        <a:t>   </a:t>
                      </a:r>
                      <a:r>
                        <a:rPr kumimoji="0" lang="th-TH" altLang="th-TH"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ชนิดของผลิตภัณฑ์</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rPr>
                        <a:t>soap</a:t>
                      </a:r>
                      <a:endParaRPr kumimoji="0" lang="th-TH" altLang="th-TH" sz="11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endParaRPr>
                    </a:p>
                  </a:txBody>
                  <a:tcPr marL="77395" marR="77395" marT="38692" marB="3869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9899">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Vocabulary &amp; expressions – their meaning – examples of uses from dictionaries</a:t>
                      </a:r>
                      <a:endParaRPr kumimoji="0" lang="th-TH" altLang="th-TH" sz="11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ศัพท์และสำนวน </a:t>
                      </a:r>
                      <a:r>
                        <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 -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ความหมาย </a:t>
                      </a:r>
                      <a:r>
                        <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ตัวอย่างการใช้จากพจนานุกรมและจากผลิตภัณฑ์</a:t>
                      </a:r>
                    </a:p>
                  </a:txBody>
                  <a:tcPr marL="77395" marR="77395" marT="38692" marB="3869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1213">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sng" strike="noStrike" cap="none" normalizeH="0" baseline="0" smtClean="0">
                          <a:ln>
                            <a:noFill/>
                          </a:ln>
                          <a:solidFill>
                            <a:schemeClr val="tx1"/>
                          </a:solidFill>
                          <a:effectLst/>
                          <a:latin typeface="Calibri" panose="020F0502020204030204" pitchFamily="34" charset="0"/>
                          <a:cs typeface="Angsana New" panose="02020603050405020304" pitchFamily="18" charset="-34"/>
                        </a:rPr>
                        <a:t>Vocabulary</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 innocence (n.): the quality of having no experience or knowledge </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e.g. …the sweet innocence of youth…</a:t>
                      </a:r>
                    </a:p>
                    <a:p>
                      <a:pPr marL="0" marR="0" lvl="0" indent="0" algn="l" defTabSz="1028700" rtl="0" eaLnBrk="1" fontAlgn="base" latinLnBrk="0" hangingPunct="1">
                        <a:lnSpc>
                          <a:spcPct val="100000"/>
                        </a:lnSpc>
                        <a:spcBef>
                          <a:spcPct val="20000"/>
                        </a:spcBef>
                        <a:spcAft>
                          <a:spcPct val="0"/>
                        </a:spcAft>
                        <a:buClrTx/>
                        <a:buSzTx/>
                        <a:buFontTx/>
                        <a:buChar char="•"/>
                        <a:tabLst/>
                      </a:pPr>
                      <a:endPar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 purify (v.): If you purify a substance, you make it pure by removing any harmful, dirty, or inferior substances from it .</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e.g. I take wheat and yeast tablets daily to purify the blood.</a:t>
                      </a:r>
                    </a:p>
                    <a:p>
                      <a:pPr marL="0" marR="0" lvl="0" indent="0" algn="l" defTabSz="1028700" rtl="0" eaLnBrk="1" fontAlgn="base" latinLnBrk="0" hangingPunct="1">
                        <a:lnSpc>
                          <a:spcPct val="100000"/>
                        </a:lnSpc>
                        <a:spcBef>
                          <a:spcPct val="20000"/>
                        </a:spcBef>
                        <a:spcAft>
                          <a:spcPct val="0"/>
                        </a:spcAft>
                        <a:buClrTx/>
                        <a:buSzTx/>
                        <a:buFontTx/>
                        <a:buChar char="•"/>
                        <a:tabLst/>
                      </a:pPr>
                      <a:endPar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 glory (n.): Glory is the fame and admiration that you gain by doing something impressive.</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e.g. Walsham had his moment of glory when he won a 20 km race.</a:t>
                      </a: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sng" strike="noStrike" cap="none" normalizeH="0" baseline="0" smtClean="0">
                          <a:ln>
                            <a:noFill/>
                          </a:ln>
                          <a:solidFill>
                            <a:schemeClr val="tx1"/>
                          </a:solidFill>
                          <a:effectLst/>
                          <a:latin typeface="Calibri" panose="020F0502020204030204" pitchFamily="34" charset="0"/>
                          <a:cs typeface="Angsana New" panose="02020603050405020304" pitchFamily="18" charset="-34"/>
                        </a:rPr>
                        <a:t>Expressions</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sng"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…love that only resides in the soul…</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 the symbol of innocence, purity, sincerity and spiritual love</a:t>
                      </a:r>
                      <a:endParaRPr kumimoji="0" lang="th-TH"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77395" marR="77395" marT="38692" marB="3869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653669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10" name="Text Box 14"/>
          <p:cNvSpPr txBox="1">
            <a:spLocks noChangeArrowheads="1"/>
          </p:cNvSpPr>
          <p:nvPr/>
        </p:nvSpPr>
        <p:spPr bwMode="auto">
          <a:xfrm>
            <a:off x="1711155" y="616857"/>
            <a:ext cx="2880179"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cs typeface="Cordia New" panose="020B0304020202020204" pitchFamily="34" charset="-34"/>
              </a:rPr>
              <a:t>Reading labels</a:t>
            </a:r>
            <a:endParaRPr lang="th-TH" altLang="th-TH" sz="1714" b="1" dirty="0">
              <a:latin typeface="Calibri" panose="020F0502020204030204" pitchFamily="34" charset="0"/>
              <a:cs typeface="Cordia New" panose="020B0304020202020204" pitchFamily="34" charset="-34"/>
            </a:endParaRPr>
          </a:p>
        </p:txBody>
      </p:sp>
      <p:graphicFrame>
        <p:nvGraphicFramePr>
          <p:cNvPr id="11" name="Group 43"/>
          <p:cNvGraphicFramePr>
            <a:graphicFrameLocks noGrp="1"/>
          </p:cNvGraphicFramePr>
          <p:nvPr>
            <p:extLst>
              <p:ext uri="{D42A27DB-BD31-4B8C-83A1-F6EECF244321}">
                <p14:modId xmlns:p14="http://schemas.microsoft.com/office/powerpoint/2010/main" val="958444519"/>
              </p:ext>
            </p:extLst>
          </p:nvPr>
        </p:nvGraphicFramePr>
        <p:xfrm>
          <a:off x="655845" y="1342572"/>
          <a:ext cx="4321024" cy="5176010"/>
        </p:xfrm>
        <a:graphic>
          <a:graphicData uri="http://schemas.openxmlformats.org/drawingml/2006/table">
            <a:tbl>
              <a:tblPr/>
              <a:tblGrid>
                <a:gridCol w="4321024"/>
              </a:tblGrid>
              <a:tr h="42573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rPr>
                        <a:t>Type of product</a:t>
                      </a: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ชนิดของผลิตภัณฑ์</a:t>
                      </a: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77395" marR="77395" marT="38693" marB="3869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990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Vocabulary &amp; expressions – their meaning – examples of uses from dictionaries</a:t>
                      </a:r>
                      <a:endParaRPr kumimoji="0" lang="th-TH" altLang="th-TH" sz="11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ศัพท์และสำนวน </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ความหมาย </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ตัวอย่างการใช้จากพจนานุกรม</a:t>
                      </a:r>
                    </a:p>
                  </a:txBody>
                  <a:tcPr marL="77395" marR="77395" marT="38693" marB="3869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8203">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77395" marR="77395" marT="38693" marB="38693"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2" name="Picture 42" descr="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1465" y="205619"/>
            <a:ext cx="754441" cy="109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003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TotalTime>
  <Words>753</Words>
  <Application>Microsoft Office PowerPoint</Application>
  <PresentationFormat>Custom</PresentationFormat>
  <Paragraphs>119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Student</cp:lastModifiedBy>
  <cp:revision>36</cp:revision>
  <dcterms:created xsi:type="dcterms:W3CDTF">2015-01-09T05:03:30Z</dcterms:created>
  <dcterms:modified xsi:type="dcterms:W3CDTF">2015-05-13T04:16:31Z</dcterms:modified>
</cp:coreProperties>
</file>