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3" r:id="rId3"/>
    <p:sldId id="264" r:id="rId4"/>
    <p:sldId id="262" r:id="rId5"/>
    <p:sldId id="258" r:id="rId6"/>
    <p:sldId id="259" r:id="rId7"/>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4" d="100"/>
          <a:sy n="84" d="100"/>
        </p:scale>
        <p:origin x="138"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07/05/58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07/05/58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07/05/58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07/05/58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07/05/58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07/05/58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07/05/58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07/05/58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07/05/58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07/05/58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07/05/58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07/05/58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www.soidogrescue.or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00809" y="1"/>
            <a:ext cx="5791191" cy="6858000"/>
          </a:xfrm>
          <a:prstGeom prst="rect">
            <a:avLst/>
          </a:prstGeom>
          <a:solidFill>
            <a:schemeClr val="accent2">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47776"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5" name="Picture 1"/>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824503" y="2068513"/>
            <a:ext cx="3105150" cy="232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261"/>
          <p:cNvSpPr txBox="1">
            <a:spLocks noChangeArrowheads="1"/>
          </p:cNvSpPr>
          <p:nvPr/>
        </p:nvSpPr>
        <p:spPr bwMode="auto">
          <a:xfrm>
            <a:off x="7411753" y="1008162"/>
            <a:ext cx="4175125" cy="87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514350" indent="-322263">
              <a:spcBef>
                <a:spcPct val="20000"/>
              </a:spcBef>
              <a:buChar char="–"/>
              <a:defRPr sz="3200">
                <a:solidFill>
                  <a:schemeClr val="tx1"/>
                </a:solidFill>
                <a:latin typeface="Arial" panose="020B0604020202020204" pitchFamily="34" charset="0"/>
                <a:cs typeface="Angsana New" panose="02020603050405020304" pitchFamily="18" charset="-34"/>
              </a:defRPr>
            </a:lvl2pPr>
            <a:lvl3pPr marL="1028700" indent="-257175">
              <a:spcBef>
                <a:spcPct val="20000"/>
              </a:spcBef>
              <a:buChar char="•"/>
              <a:defRPr sz="2700">
                <a:solidFill>
                  <a:schemeClr val="tx1"/>
                </a:solidFill>
                <a:latin typeface="Arial" panose="020B0604020202020204" pitchFamily="34" charset="0"/>
                <a:cs typeface="Angsana New" panose="02020603050405020304" pitchFamily="18" charset="-34"/>
              </a:defRPr>
            </a:lvl3pPr>
            <a:lvl4pPr marL="1543050" indent="-257175">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57175">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57175"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57175"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57175"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57175"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FontTx/>
              <a:buNone/>
            </a:pPr>
            <a:r>
              <a:rPr lang="en-US" altLang="en-US" sz="3200" b="1" dirty="0">
                <a:solidFill>
                  <a:schemeClr val="tx2"/>
                </a:solidFill>
                <a:latin typeface="Calibri" panose="020F0502020204030204" pitchFamily="34" charset="0"/>
                <a:ea typeface="Cordia New" panose="020B0304020202020204" pitchFamily="34" charset="-34"/>
                <a:cs typeface="Calibri" panose="020F0502020204030204" pitchFamily="34" charset="0"/>
              </a:rPr>
              <a:t>Speed Reading Test</a:t>
            </a:r>
          </a:p>
          <a:p>
            <a:pPr algn="ctr">
              <a:spcBef>
                <a:spcPct val="0"/>
              </a:spcBef>
              <a:buFontTx/>
              <a:buNone/>
            </a:pPr>
            <a:r>
              <a:rPr lang="th-TH" altLang="en-US" sz="1800" dirty="0">
                <a:solidFill>
                  <a:schemeClr val="tx2"/>
                </a:solidFill>
                <a:latin typeface="Cordia New" panose="020B0304020202020204" pitchFamily="34" charset="-34"/>
                <a:ea typeface="Cordia New" panose="020B0304020202020204" pitchFamily="34" charset="-34"/>
                <a:cs typeface="Calibri" panose="020F0502020204030204" pitchFamily="34" charset="0"/>
              </a:rPr>
              <a:t>แบบทดสอบความเร็วในการอ่าน</a:t>
            </a:r>
          </a:p>
        </p:txBody>
      </p:sp>
      <p:sp>
        <p:nvSpPr>
          <p:cNvPr id="8" name="Text Box 16"/>
          <p:cNvSpPr txBox="1">
            <a:spLocks noChangeArrowheads="1"/>
          </p:cNvSpPr>
          <p:nvPr/>
        </p:nvSpPr>
        <p:spPr bwMode="auto">
          <a:xfrm>
            <a:off x="7367303" y="4565650"/>
            <a:ext cx="4019550" cy="1827213"/>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pPr algn="ctr">
              <a:spcAft>
                <a:spcPts val="800"/>
              </a:spcAft>
            </a:pPr>
            <a:r>
              <a:rPr lang="th-TH" altLang="en-US" sz="2000" b="1" u="sng" dirty="0"/>
              <a:t>คำแนะนำในการใช้แบบทดสอบ</a:t>
            </a:r>
            <a:endParaRPr lang="en-US" altLang="en-US" sz="2000" dirty="0"/>
          </a:p>
          <a:p>
            <a:pPr>
              <a:buFont typeface="Cordia New" panose="020B0304020202020204" pitchFamily="34" charset="-34"/>
              <a:buChar char="1"/>
            </a:pPr>
            <a:r>
              <a:rPr lang="en-US" altLang="en-US" sz="1400" dirty="0"/>
              <a:t>. </a:t>
            </a:r>
            <a:r>
              <a:rPr lang="th-TH" altLang="en-US" sz="1400" dirty="0"/>
              <a:t>ศึกษาวิธีการวัดความเร็วในการอ่าน</a:t>
            </a:r>
            <a:endParaRPr lang="en-US" altLang="en-US" sz="1400" dirty="0"/>
          </a:p>
          <a:p>
            <a:pPr>
              <a:buFont typeface="Cordia New" panose="020B0304020202020204" pitchFamily="34" charset="-34"/>
              <a:buChar char="2"/>
            </a:pPr>
            <a:r>
              <a:rPr lang="en-US" altLang="en-US" sz="1400" dirty="0"/>
              <a:t>. </a:t>
            </a:r>
            <a:r>
              <a:rPr lang="th-TH" altLang="en-US" sz="1400" dirty="0"/>
              <a:t>ทดลองทำแบบทดสอบ โดยจับเวลาก่อนเริ่มทำ และเมื่อสิ้นสุดการทำ </a:t>
            </a:r>
            <a:endParaRPr lang="en-US" altLang="en-US" sz="1400" dirty="0"/>
          </a:p>
          <a:p>
            <a:r>
              <a:rPr lang="en-US" altLang="en-US" sz="1400" dirty="0"/>
              <a:t>    (</a:t>
            </a:r>
            <a:r>
              <a:rPr lang="th-TH" altLang="en-US" sz="1400" dirty="0"/>
              <a:t>จะนำไปหาความเร็วต่อไป</a:t>
            </a:r>
            <a:r>
              <a:rPr lang="en-US" altLang="en-US" sz="1400" dirty="0"/>
              <a:t>)</a:t>
            </a:r>
          </a:p>
          <a:p>
            <a:pPr>
              <a:buFont typeface="Cordia New" panose="020B0304020202020204" pitchFamily="34" charset="-34"/>
              <a:buChar char="3"/>
            </a:pPr>
            <a:r>
              <a:rPr lang="en-US" altLang="en-US" sz="1400" dirty="0"/>
              <a:t>. </a:t>
            </a:r>
            <a:r>
              <a:rPr lang="th-TH" altLang="en-US" sz="1400" dirty="0"/>
              <a:t>อ่านเนื้อหาเพียงครั้งเดียวและทำแบบฝึกหัด โดยห้ามกลับไปอ่านข้อมูลอีก</a:t>
            </a:r>
          </a:p>
          <a:p>
            <a:r>
              <a:rPr lang="th-TH" altLang="en-US" sz="1400" dirty="0"/>
              <a:t>4. ไม่ใช้พจนานุกรมระหว่างการอ่าน</a:t>
            </a:r>
            <a:endParaRPr lang="en-US" altLang="en-US" sz="1400" dirty="0"/>
          </a:p>
          <a:p>
            <a:r>
              <a:rPr lang="en-US" altLang="en-US" sz="1400" dirty="0"/>
              <a:t>5.  </a:t>
            </a:r>
            <a:r>
              <a:rPr lang="th-TH" altLang="en-US" sz="1400" dirty="0"/>
              <a:t>ตรวจคำตอบพร้อมอ่านข้อเสนอแนะเพื่อปรับปรุงการอ่าน</a:t>
            </a:r>
          </a:p>
          <a:p>
            <a:r>
              <a:rPr lang="en-US" altLang="en-US" sz="1400" dirty="0"/>
              <a:t> </a:t>
            </a:r>
          </a:p>
          <a:p>
            <a:endParaRPr lang="en-US" altLang="en-US" sz="1400" dirty="0"/>
          </a:p>
        </p:txBody>
      </p:sp>
      <p:sp>
        <p:nvSpPr>
          <p:cNvPr id="9" name="Text Box 216"/>
          <p:cNvSpPr txBox="1">
            <a:spLocks noChangeArrowheads="1"/>
          </p:cNvSpPr>
          <p:nvPr/>
        </p:nvSpPr>
        <p:spPr bwMode="auto">
          <a:xfrm>
            <a:off x="9780303" y="323850"/>
            <a:ext cx="1806575" cy="457200"/>
          </a:xfrm>
          <a:prstGeom prst="rect">
            <a:avLst/>
          </a:prstGeom>
          <a:solidFill>
            <a:srgbClr val="000000"/>
          </a:solidFill>
          <a:ln w="9525">
            <a:solidFill>
              <a:srgbClr val="000000"/>
            </a:solidFill>
            <a:miter lim="800000"/>
            <a:headEnd/>
            <a:tailEnd/>
          </a:ln>
        </p:spPr>
        <p:txBody>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400" b="1">
                <a:solidFill>
                  <a:schemeClr val="bg1"/>
                </a:solidFill>
                <a:latin typeface="Arial Narrow" panose="020B0606020202030204" pitchFamily="34" charset="0"/>
              </a:rPr>
              <a:t>  Counselling Service</a:t>
            </a:r>
          </a:p>
          <a:p>
            <a:pPr eaLnBrk="1" hangingPunct="1">
              <a:spcBef>
                <a:spcPct val="0"/>
              </a:spcBef>
              <a:buFontTx/>
              <a:buNone/>
            </a:pPr>
            <a:r>
              <a:rPr lang="en-US" altLang="th-TH" sz="900" b="1">
                <a:solidFill>
                  <a:schemeClr val="bg1"/>
                </a:solidFill>
                <a:latin typeface="Arial Narrow" panose="020B0606020202030204" pitchFamily="34" charset="0"/>
              </a:rPr>
              <a:t>   K    M   U    T    T        S    A    L   C</a:t>
            </a:r>
            <a:endParaRPr lang="th-TH" altLang="th-TH" sz="2800">
              <a:solidFill>
                <a:schemeClr val="bg1"/>
              </a:solidFill>
            </a:endParaRPr>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Forward or Next 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 name="Rectangle 9"/>
          <p:cNvSpPr>
            <a:spLocks noChangeArrowheads="1"/>
          </p:cNvSpPr>
          <p:nvPr/>
        </p:nvSpPr>
        <p:spPr bwMode="auto">
          <a:xfrm>
            <a:off x="774980" y="242674"/>
            <a:ext cx="3944937" cy="303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en-US" altLang="th-TH" sz="2400" dirty="0">
                <a:latin typeface="Calibri" panose="020F0502020204030204" pitchFamily="34" charset="0"/>
                <a:ea typeface="Cordia New" panose="020B0304020202020204" pitchFamily="34" charset="-34"/>
                <a:cs typeface="Calibri" panose="020F0502020204030204" pitchFamily="34" charset="0"/>
              </a:rPr>
              <a:t>What is speed reading?</a:t>
            </a:r>
          </a:p>
          <a:p>
            <a:endParaRPr lang="en-US" altLang="th-TH" sz="2400" dirty="0">
              <a:latin typeface="Calibri" panose="020F0502020204030204" pitchFamily="34" charset="0"/>
              <a:ea typeface="Cordia New" panose="020B0304020202020204" pitchFamily="34" charset="-34"/>
              <a:cs typeface="Calibri" panose="020F0502020204030204" pitchFamily="34" charset="0"/>
            </a:endParaRPr>
          </a:p>
          <a:p>
            <a:endParaRPr lang="en-US" altLang="th-TH" sz="1400" dirty="0">
              <a:latin typeface="Calibri" panose="020F0502020204030204" pitchFamily="34" charset="0"/>
              <a:ea typeface="Cordia New" panose="020B0304020202020204" pitchFamily="34" charset="-34"/>
              <a:cs typeface="Calibri" panose="020F0502020204030204" pitchFamily="34" charset="0"/>
            </a:endParaRPr>
          </a:p>
          <a:p>
            <a:pPr algn="ctr"/>
            <a:r>
              <a:rPr lang="en-US" altLang="th-TH" sz="1400" dirty="0">
                <a:latin typeface="Calibri" panose="020F0502020204030204" pitchFamily="34" charset="0"/>
                <a:ea typeface="Cordia New" panose="020B0304020202020204" pitchFamily="34" charset="-34"/>
                <a:cs typeface="Calibri" panose="020F0502020204030204" pitchFamily="34" charset="0"/>
              </a:rPr>
              <a:t>                        How can we find out whether</a:t>
            </a:r>
          </a:p>
          <a:p>
            <a:pPr algn="ctr"/>
            <a:r>
              <a:rPr lang="en-US" altLang="th-TH" sz="1400" dirty="0">
                <a:latin typeface="Calibri" panose="020F0502020204030204" pitchFamily="34" charset="0"/>
                <a:ea typeface="Cordia New" panose="020B0304020202020204" pitchFamily="34" charset="-34"/>
                <a:cs typeface="Calibri" panose="020F0502020204030204" pitchFamily="34" charset="0"/>
              </a:rPr>
              <a:t>                        we read quickly or slowly?</a:t>
            </a:r>
            <a:endParaRPr lang="en-US" altLang="th-TH" sz="1400" b="1" dirty="0">
              <a:latin typeface="Calibri" panose="020F0502020204030204" pitchFamily="34" charset="0"/>
              <a:ea typeface="Cordia New" panose="020B0304020202020204" pitchFamily="34" charset="-34"/>
              <a:cs typeface="Calibri" panose="020F0502020204030204" pitchFamily="34" charset="0"/>
            </a:endParaRPr>
          </a:p>
          <a:p>
            <a:r>
              <a:rPr lang="en-US" altLang="th-TH" sz="1400" dirty="0">
                <a:latin typeface="Calibri" panose="020F0502020204030204" pitchFamily="34" charset="0"/>
                <a:ea typeface="Cordia New" panose="020B0304020202020204" pitchFamily="34" charset="-34"/>
                <a:cs typeface="Calibri" panose="020F0502020204030204" pitchFamily="34" charset="0"/>
              </a:rPr>
              <a:t>        </a:t>
            </a:r>
          </a:p>
          <a:p>
            <a:r>
              <a:rPr lang="en-US" altLang="th-TH" sz="1200" i="1" dirty="0">
                <a:latin typeface="Calibri" panose="020F0502020204030204" pitchFamily="34" charset="0"/>
                <a:ea typeface="Cordia New" panose="020B0304020202020204" pitchFamily="34" charset="-34"/>
                <a:cs typeface="Calibri" panose="020F0502020204030204" pitchFamily="34" charset="0"/>
              </a:rPr>
              <a:t>Speed reading is a technique of reading in which you read quickly to get information. </a:t>
            </a:r>
            <a:r>
              <a:rPr lang="en-US" altLang="th-TH" sz="1200" b="1" i="1" u="sng" dirty="0">
                <a:latin typeface="Calibri" panose="020F0502020204030204" pitchFamily="34" charset="0"/>
                <a:ea typeface="Cordia New" panose="020B0304020202020204" pitchFamily="34" charset="-34"/>
                <a:cs typeface="Calibri" panose="020F0502020204030204" pitchFamily="34" charset="0"/>
              </a:rPr>
              <a:t>If you can read 250 words in a minute and understand about 70% of what you read</a:t>
            </a:r>
            <a:r>
              <a:rPr lang="en-US" altLang="th-TH" sz="1200" i="1" dirty="0">
                <a:latin typeface="Calibri" panose="020F0502020204030204" pitchFamily="34" charset="0"/>
                <a:ea typeface="Cordia New" panose="020B0304020202020204" pitchFamily="34" charset="-34"/>
                <a:cs typeface="Calibri" panose="020F0502020204030204" pitchFamily="34" charset="0"/>
              </a:rPr>
              <a:t>, this means your reading speed is good!</a:t>
            </a:r>
          </a:p>
          <a:p>
            <a:endParaRPr lang="en-US" altLang="th-TH" sz="1200" dirty="0">
              <a:ea typeface="Cordia New" panose="020B0304020202020204" pitchFamily="34" charset="-34"/>
              <a:cs typeface="Calibri" panose="020F0502020204030204" pitchFamily="34" charset="0"/>
            </a:endParaRPr>
          </a:p>
          <a:p>
            <a:pPr algn="ctr"/>
            <a:r>
              <a:rPr lang="en-US" altLang="th-TH" sz="1400" b="1" dirty="0">
                <a:latin typeface="Calibri" panose="020F0502020204030204" pitchFamily="34" charset="0"/>
                <a:ea typeface="Cordia New" panose="020B0304020202020204" pitchFamily="34" charset="-34"/>
                <a:cs typeface="Calibri" panose="020F0502020204030204" pitchFamily="34" charset="0"/>
              </a:rPr>
              <a:t>Are you a quick or slow reader?</a:t>
            </a:r>
          </a:p>
          <a:p>
            <a:endParaRPr lang="en-US" altLang="th-TH" dirty="0">
              <a:ea typeface="Cordia New" panose="020B0304020202020204" pitchFamily="34" charset="-34"/>
              <a:cs typeface="Calibri" panose="020F0502020204030204" pitchFamily="34" charset="0"/>
            </a:endParaRPr>
          </a:p>
        </p:txBody>
      </p:sp>
      <p:sp>
        <p:nvSpPr>
          <p:cNvPr id="9" name="Text Box 8"/>
          <p:cNvSpPr txBox="1">
            <a:spLocks noChangeArrowheads="1"/>
          </p:cNvSpPr>
          <p:nvPr/>
        </p:nvSpPr>
        <p:spPr bwMode="auto">
          <a:xfrm>
            <a:off x="732117" y="3231937"/>
            <a:ext cx="4032250" cy="3495675"/>
          </a:xfrm>
          <a:prstGeom prst="rect">
            <a:avLst/>
          </a:prstGeom>
          <a:solidFill>
            <a:srgbClr val="FFFFFF"/>
          </a:solidFill>
          <a:ln w="9525">
            <a:solidFill>
              <a:srgbClr val="000000"/>
            </a:solidFill>
            <a:miter lim="800000"/>
            <a:headEnd/>
            <a:tailEnd/>
          </a:ln>
        </p:spPr>
        <p:txBody>
          <a:bodyPr/>
          <a:lstStyle>
            <a:lvl1pPr>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1pPr>
            <a:lvl2pPr marL="742950" indent="-285750">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2pPr>
            <a:lvl3pPr marL="1143000" indent="-228600">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3pPr>
            <a:lvl4pPr marL="1600200" indent="-228600">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4pPr>
            <a:lvl5pPr marL="2057400" indent="-228600">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9pPr>
          </a:lstStyle>
          <a:p>
            <a:r>
              <a:rPr lang="en-US" altLang="th-TH" sz="1200" dirty="0">
                <a:latin typeface="Calibri" panose="020F0502020204030204" pitchFamily="34" charset="0"/>
                <a:ea typeface="Cordia New" panose="020B0304020202020204" pitchFamily="34" charset="-34"/>
                <a:cs typeface="Calibri" panose="020F0502020204030204" pitchFamily="34" charset="0"/>
              </a:rPr>
              <a:t>1. Read the text chosen and check your answer to the reading comprehension questions</a:t>
            </a:r>
          </a:p>
          <a:p>
            <a:r>
              <a:rPr lang="en-US" altLang="th-TH" sz="1200" dirty="0">
                <a:latin typeface="Calibri" panose="020F0502020204030204" pitchFamily="34" charset="0"/>
                <a:ea typeface="Cordia New" panose="020B0304020202020204" pitchFamily="34" charset="-34"/>
                <a:cs typeface="Calibri" panose="020F0502020204030204" pitchFamily="34" charset="0"/>
              </a:rPr>
              <a:t>2. Fill in the gaps below to calculate your reading speed. </a:t>
            </a:r>
          </a:p>
          <a:p>
            <a:r>
              <a:rPr lang="en-US" altLang="th-TH" sz="1200" dirty="0">
                <a:latin typeface="Calibri" panose="020F0502020204030204" pitchFamily="34" charset="0"/>
                <a:ea typeface="Cordia New" panose="020B0304020202020204" pitchFamily="34" charset="-34"/>
                <a:cs typeface="Calibri" panose="020F0502020204030204" pitchFamily="34" charset="0"/>
              </a:rPr>
              <a:t>2.1 Count the words of the text you want to read.</a:t>
            </a:r>
          </a:p>
          <a:p>
            <a:r>
              <a:rPr lang="en-US" altLang="th-TH" sz="1200" dirty="0">
                <a:latin typeface="Calibri" panose="020F0502020204030204" pitchFamily="34" charset="0"/>
                <a:ea typeface="Cordia New" panose="020B0304020202020204" pitchFamily="34" charset="-34"/>
                <a:cs typeface="Calibri" panose="020F0502020204030204" pitchFamily="34" charset="0"/>
              </a:rPr>
              <a:t>2.2 Divide them by the time you read (in seconds). </a:t>
            </a:r>
          </a:p>
          <a:p>
            <a:r>
              <a:rPr lang="en-US" altLang="th-TH" sz="1200" dirty="0">
                <a:latin typeface="Calibri" panose="020F0502020204030204" pitchFamily="34" charset="0"/>
                <a:ea typeface="Cordia New" panose="020B0304020202020204" pitchFamily="34" charset="-34"/>
                <a:cs typeface="Calibri" panose="020F0502020204030204" pitchFamily="34" charset="0"/>
              </a:rPr>
              <a:t>2.3 Multiply by 60. </a:t>
            </a:r>
          </a:p>
          <a:p>
            <a:endParaRPr lang="en-US" altLang="th-TH" sz="1200" dirty="0">
              <a:latin typeface="Calibri" panose="020F0502020204030204" pitchFamily="34" charset="0"/>
              <a:ea typeface="Cordia New" panose="020B0304020202020204" pitchFamily="34" charset="-34"/>
              <a:cs typeface="Calibri" panose="020F0502020204030204" pitchFamily="34" charset="0"/>
            </a:endParaRPr>
          </a:p>
          <a:p>
            <a:r>
              <a:rPr lang="en-US" altLang="th-TH" sz="1200" dirty="0">
                <a:latin typeface="Calibri" panose="020F0502020204030204" pitchFamily="34" charset="0"/>
                <a:ea typeface="Cordia New" panose="020B0304020202020204" pitchFamily="34" charset="-34"/>
                <a:cs typeface="Calibri" panose="020F0502020204030204" pitchFamily="34" charset="0"/>
              </a:rPr>
              <a:t>e.g. Mr. Owl can read a text of 330 words within 90 seconds…</a:t>
            </a:r>
          </a:p>
          <a:p>
            <a:endParaRPr lang="en-US" altLang="th-TH" sz="1200" dirty="0">
              <a:latin typeface="Calibri" panose="020F0502020204030204" pitchFamily="34" charset="0"/>
              <a:ea typeface="Cordia New" panose="020B0304020202020204" pitchFamily="34" charset="-34"/>
              <a:cs typeface="Calibri" panose="020F0502020204030204" pitchFamily="34" charset="0"/>
            </a:endParaRPr>
          </a:p>
          <a:p>
            <a:r>
              <a:rPr lang="en-US" altLang="th-TH" sz="1200" b="1" u="sng" dirty="0">
                <a:latin typeface="Calibri" panose="020F0502020204030204" pitchFamily="34" charset="0"/>
                <a:ea typeface="Cordia New" panose="020B0304020202020204" pitchFamily="34" charset="-34"/>
                <a:cs typeface="Calibri" panose="020F0502020204030204" pitchFamily="34" charset="0"/>
              </a:rPr>
              <a:t>number of words</a:t>
            </a:r>
            <a:r>
              <a:rPr lang="en-US" altLang="th-TH" sz="1200" b="1" dirty="0">
                <a:latin typeface="Calibri" panose="020F0502020204030204" pitchFamily="34" charset="0"/>
                <a:ea typeface="Cordia New" panose="020B0304020202020204" pitchFamily="34" charset="-34"/>
                <a:cs typeface="Calibri" panose="020F0502020204030204" pitchFamily="34" charset="0"/>
              </a:rPr>
              <a:t> x 60	-&gt;  </a:t>
            </a:r>
            <a:r>
              <a:rPr lang="en-US" altLang="th-TH" sz="1200" b="1" u="sng" dirty="0">
                <a:latin typeface="Calibri" panose="020F0502020204030204" pitchFamily="34" charset="0"/>
                <a:ea typeface="Cordia New" panose="020B0304020202020204" pitchFamily="34" charset="-34"/>
                <a:cs typeface="Calibri" panose="020F0502020204030204" pitchFamily="34" charset="0"/>
              </a:rPr>
              <a:t>330 words</a:t>
            </a:r>
            <a:r>
              <a:rPr lang="en-US" altLang="th-TH" sz="1200" b="1" dirty="0">
                <a:latin typeface="Calibri" panose="020F0502020204030204" pitchFamily="34" charset="0"/>
                <a:ea typeface="Cordia New" panose="020B0304020202020204" pitchFamily="34" charset="-34"/>
                <a:cs typeface="Calibri" panose="020F0502020204030204" pitchFamily="34" charset="0"/>
              </a:rPr>
              <a:t>  x  60 </a:t>
            </a:r>
            <a:br>
              <a:rPr lang="en-US" altLang="th-TH" sz="1200" b="1" dirty="0">
                <a:latin typeface="Calibri" panose="020F0502020204030204" pitchFamily="34" charset="0"/>
                <a:ea typeface="Cordia New" panose="020B0304020202020204" pitchFamily="34" charset="-34"/>
                <a:cs typeface="Calibri" panose="020F0502020204030204" pitchFamily="34" charset="0"/>
              </a:rPr>
            </a:br>
            <a:r>
              <a:rPr lang="en-US" altLang="th-TH" sz="1200" b="1" dirty="0">
                <a:latin typeface="Calibri" panose="020F0502020204030204" pitchFamily="34" charset="0"/>
                <a:ea typeface="Cordia New" panose="020B0304020202020204" pitchFamily="34" charset="-34"/>
                <a:cs typeface="Calibri" panose="020F0502020204030204" pitchFamily="34" charset="0"/>
              </a:rPr>
              <a:t>                  reading time                    90 seconds</a:t>
            </a:r>
          </a:p>
          <a:p>
            <a:endParaRPr lang="en-US" altLang="th-TH" sz="1200" b="1" dirty="0">
              <a:latin typeface="Calibri" panose="020F0502020204030204" pitchFamily="34" charset="0"/>
              <a:ea typeface="Cordia New" panose="020B0304020202020204" pitchFamily="34" charset="-34"/>
              <a:cs typeface="Calibri" panose="020F0502020204030204" pitchFamily="34" charset="0"/>
            </a:endParaRPr>
          </a:p>
          <a:p>
            <a:r>
              <a:rPr lang="en-US" altLang="th-TH" sz="1200" b="1" dirty="0">
                <a:latin typeface="Calibri" panose="020F0502020204030204" pitchFamily="34" charset="0"/>
                <a:ea typeface="Cordia New" panose="020B0304020202020204" pitchFamily="34" charset="-34"/>
                <a:cs typeface="Calibri" panose="020F0502020204030204" pitchFamily="34" charset="0"/>
              </a:rPr>
              <a:t>= 220 words/minute</a:t>
            </a:r>
          </a:p>
          <a:p>
            <a:endParaRPr lang="en-US" altLang="th-TH" sz="1200" b="1" dirty="0">
              <a:latin typeface="Calibri" panose="020F0502020204030204" pitchFamily="34" charset="0"/>
              <a:ea typeface="Cordia New" panose="020B0304020202020204" pitchFamily="34" charset="-34"/>
              <a:cs typeface="Calibri" panose="020F0502020204030204" pitchFamily="34" charset="0"/>
            </a:endParaRPr>
          </a:p>
          <a:p>
            <a:r>
              <a:rPr lang="en-US" altLang="th-TH" sz="1200" dirty="0">
                <a:latin typeface="Calibri" panose="020F0502020204030204" pitchFamily="34" charset="0"/>
                <a:ea typeface="Cordia New" panose="020B0304020202020204" pitchFamily="34" charset="-34"/>
                <a:cs typeface="Calibri" panose="020F0502020204030204" pitchFamily="34" charset="0"/>
              </a:rPr>
              <a:t>2.4 Calculate number of correct exercises and turn them into</a:t>
            </a:r>
          </a:p>
          <a:p>
            <a:r>
              <a:rPr lang="en-US" altLang="th-TH" sz="1200" dirty="0">
                <a:latin typeface="Calibri" panose="020F0502020204030204" pitchFamily="34" charset="0"/>
                <a:ea typeface="Cordia New" panose="020B0304020202020204" pitchFamily="34" charset="-34"/>
                <a:cs typeface="Calibri" panose="020F0502020204030204" pitchFamily="34" charset="0"/>
              </a:rPr>
              <a:t>      percentage.</a:t>
            </a:r>
          </a:p>
          <a:p>
            <a:r>
              <a:rPr lang="en-US" altLang="th-TH" sz="1200" dirty="0">
                <a:latin typeface="Calibri" panose="020F0502020204030204" pitchFamily="34" charset="0"/>
                <a:ea typeface="Cordia New" panose="020B0304020202020204" pitchFamily="34" charset="-34"/>
                <a:cs typeface="Calibri" panose="020F0502020204030204" pitchFamily="34" charset="0"/>
              </a:rPr>
              <a:t>2.5 Compare your wpm with the percentage of correct </a:t>
            </a:r>
            <a:br>
              <a:rPr lang="en-US" altLang="th-TH" sz="1200" dirty="0">
                <a:latin typeface="Calibri" panose="020F0502020204030204" pitchFamily="34" charset="0"/>
                <a:ea typeface="Cordia New" panose="020B0304020202020204" pitchFamily="34" charset="-34"/>
                <a:cs typeface="Calibri" panose="020F0502020204030204" pitchFamily="34" charset="0"/>
              </a:rPr>
            </a:br>
            <a:r>
              <a:rPr lang="en-US" altLang="th-TH" sz="1200" dirty="0">
                <a:latin typeface="Calibri" panose="020F0502020204030204" pitchFamily="34" charset="0"/>
                <a:ea typeface="Cordia New" panose="020B0304020202020204" pitchFamily="34" charset="-34"/>
                <a:cs typeface="Calibri" panose="020F0502020204030204" pitchFamily="34" charset="0"/>
              </a:rPr>
              <a:t>       exercises.</a:t>
            </a:r>
          </a:p>
          <a:p>
            <a:r>
              <a:rPr lang="en-US" altLang="th-TH" sz="1200" dirty="0">
                <a:latin typeface="Calibri" panose="020F0502020204030204" pitchFamily="34" charset="0"/>
                <a:ea typeface="Cordia New" panose="020B0304020202020204" pitchFamily="34" charset="-34"/>
                <a:cs typeface="Calibri" panose="020F0502020204030204" pitchFamily="34" charset="0"/>
              </a:rPr>
              <a:t> </a:t>
            </a:r>
          </a:p>
        </p:txBody>
      </p:sp>
      <p:pic>
        <p:nvPicPr>
          <p:cNvPr id="15" name="Picture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70471" y="464457"/>
            <a:ext cx="868362" cy="110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8"/>
          <p:cNvSpPr txBox="1">
            <a:spLocks noChangeArrowheads="1"/>
          </p:cNvSpPr>
          <p:nvPr/>
        </p:nvSpPr>
        <p:spPr bwMode="auto">
          <a:xfrm>
            <a:off x="7416224" y="5929847"/>
            <a:ext cx="3848100" cy="79776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pPr algn="thaiDist">
              <a:spcAft>
                <a:spcPts val="800"/>
              </a:spcAft>
            </a:pPr>
            <a:r>
              <a:rPr lang="th-TH" altLang="th-TH" sz="1400"/>
              <a:t>ถ้าอ่านแบบแรก</a:t>
            </a:r>
            <a:r>
              <a:rPr lang="en-US" altLang="th-TH" sz="1400"/>
              <a:t> </a:t>
            </a:r>
            <a:r>
              <a:rPr lang="th-TH" altLang="th-TH" sz="1400"/>
              <a:t>กว่าจะอ่านเสร็จต้องหยุดสายตาถึง</a:t>
            </a:r>
            <a:r>
              <a:rPr lang="en-US" altLang="th-TH" sz="1400"/>
              <a:t> 9 </a:t>
            </a:r>
            <a:r>
              <a:rPr lang="th-TH" altLang="th-TH" sz="1400"/>
              <a:t>ครั้ง</a:t>
            </a:r>
            <a:r>
              <a:rPr lang="en-US" altLang="th-TH" sz="1400"/>
              <a:t> </a:t>
            </a:r>
            <a:r>
              <a:rPr lang="th-TH" altLang="th-TH" sz="1400"/>
              <a:t>รวมเวลาประมาณ</a:t>
            </a:r>
            <a:r>
              <a:rPr lang="en-US" altLang="th-TH" sz="1400"/>
              <a:t>  9 </a:t>
            </a:r>
            <a:r>
              <a:rPr lang="th-TH" altLang="th-TH" sz="1400"/>
              <a:t>วินาที</a:t>
            </a:r>
            <a:r>
              <a:rPr lang="en-US" altLang="th-TH" sz="1400"/>
              <a:t> </a:t>
            </a:r>
            <a:r>
              <a:rPr lang="th-TH" altLang="th-TH" sz="1400"/>
              <a:t>แต่ถ้าอ่านแบบเร็วจะหยุดสายตาเพียง</a:t>
            </a:r>
            <a:r>
              <a:rPr lang="en-US" altLang="th-TH" sz="1400"/>
              <a:t> 2 </a:t>
            </a:r>
            <a:r>
              <a:rPr lang="th-TH" altLang="th-TH" sz="1400"/>
              <a:t>ครั้ง</a:t>
            </a:r>
            <a:r>
              <a:rPr lang="en-US" altLang="th-TH" sz="1400"/>
              <a:t> </a:t>
            </a:r>
            <a:r>
              <a:rPr lang="th-TH" altLang="th-TH" sz="1400"/>
              <a:t>ประมาณ</a:t>
            </a:r>
            <a:r>
              <a:rPr lang="en-US" altLang="th-TH" sz="1400"/>
              <a:t> 2-3 </a:t>
            </a:r>
            <a:r>
              <a:rPr lang="th-TH" altLang="th-TH" sz="1400"/>
              <a:t>วินาที</a:t>
            </a:r>
            <a:r>
              <a:rPr lang="en-US" altLang="th-TH" sz="1400"/>
              <a:t> </a:t>
            </a:r>
            <a:r>
              <a:rPr lang="th-TH" altLang="th-TH" sz="1400"/>
              <a:t>ดังนั้นควร พยายามฝึกอ่านเร็วให้เป็นประจำเพราะยิ่งฝึกความเร็วก็จะเพิ่มขึ้น</a:t>
            </a:r>
            <a:endParaRPr lang="en-US" altLang="th-TH" sz="1400"/>
          </a:p>
          <a:p>
            <a:endParaRPr lang="th-TH" altLang="th-TH" sz="1400"/>
          </a:p>
        </p:txBody>
      </p:sp>
      <p:sp>
        <p:nvSpPr>
          <p:cNvPr id="17" name="Text Box 16"/>
          <p:cNvSpPr txBox="1">
            <a:spLocks noChangeArrowheads="1"/>
          </p:cNvSpPr>
          <p:nvPr/>
        </p:nvSpPr>
        <p:spPr bwMode="auto">
          <a:xfrm>
            <a:off x="7569278" y="1235982"/>
            <a:ext cx="1189037" cy="36512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th-TH" altLang="th-TH" sz="1400"/>
              <a:t>อ่าน              หยุด</a:t>
            </a:r>
            <a:endParaRPr lang="th-TH" altLang="th-TH"/>
          </a:p>
        </p:txBody>
      </p:sp>
      <p:sp>
        <p:nvSpPr>
          <p:cNvPr id="18" name="Text Box 14"/>
          <p:cNvSpPr txBox="1">
            <a:spLocks noChangeArrowheads="1"/>
          </p:cNvSpPr>
          <p:nvPr/>
        </p:nvSpPr>
        <p:spPr bwMode="auto">
          <a:xfrm>
            <a:off x="9444115" y="1255032"/>
            <a:ext cx="1189038" cy="36512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th-TH" altLang="th-TH" sz="1400"/>
              <a:t>อ่าน              หยุด</a:t>
            </a:r>
            <a:endParaRPr lang="th-TH" altLang="th-TH"/>
          </a:p>
        </p:txBody>
      </p:sp>
      <p:sp>
        <p:nvSpPr>
          <p:cNvPr id="19" name="Line 10"/>
          <p:cNvSpPr>
            <a:spLocks noChangeShapeType="1"/>
          </p:cNvSpPr>
          <p:nvPr/>
        </p:nvSpPr>
        <p:spPr bwMode="auto">
          <a:xfrm>
            <a:off x="8880244" y="1386795"/>
            <a:ext cx="4572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th-TH"/>
          </a:p>
        </p:txBody>
      </p:sp>
      <p:sp>
        <p:nvSpPr>
          <p:cNvPr id="20" name="Rectangle 17"/>
          <p:cNvSpPr>
            <a:spLocks noChangeArrowheads="1"/>
          </p:cNvSpPr>
          <p:nvPr/>
        </p:nvSpPr>
        <p:spPr bwMode="auto">
          <a:xfrm>
            <a:off x="7370840" y="148545"/>
            <a:ext cx="3181350" cy="1214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457200">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th-TH" altLang="th-TH" sz="2000" b="1" dirty="0"/>
              <a:t>         เทคนิคการอ่านเร็ว</a:t>
            </a:r>
          </a:p>
          <a:p>
            <a:endParaRPr lang="en-US" altLang="th-TH" sz="900" dirty="0"/>
          </a:p>
          <a:p>
            <a:pPr algn="ctr"/>
            <a:r>
              <a:rPr lang="th-TH" altLang="th-TH" sz="1400" dirty="0"/>
              <a:t>เคยสังเกตหรือไม่ว่า ในความเป็นจริงคุณจะอ่านแล้ว </a:t>
            </a:r>
          </a:p>
          <a:p>
            <a:pPr algn="ctr"/>
            <a:r>
              <a:rPr lang="th-TH" altLang="th-TH" sz="1400" dirty="0"/>
              <a:t> หยุด</a:t>
            </a:r>
            <a:r>
              <a:rPr lang="en-US" altLang="th-TH" sz="1400" dirty="0"/>
              <a:t>  </a:t>
            </a:r>
            <a:r>
              <a:rPr lang="th-TH" altLang="th-TH" sz="1400" dirty="0"/>
              <a:t>อ่านแล้วหยุด เป็นช่วงๆ แบบนี้</a:t>
            </a:r>
            <a:endParaRPr lang="en-US" altLang="th-TH" sz="900" dirty="0"/>
          </a:p>
          <a:p>
            <a:endParaRPr lang="en-US" altLang="th-TH" dirty="0"/>
          </a:p>
        </p:txBody>
      </p:sp>
      <p:sp>
        <p:nvSpPr>
          <p:cNvPr id="21" name="Text Box 32"/>
          <p:cNvSpPr txBox="1">
            <a:spLocks noChangeArrowheads="1"/>
          </p:cNvSpPr>
          <p:nvPr/>
        </p:nvSpPr>
        <p:spPr bwMode="auto">
          <a:xfrm>
            <a:off x="8432878" y="3155270"/>
            <a:ext cx="457200" cy="36512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endParaRPr lang="en-US" altLang="th-TH" sz="1000">
              <a:latin typeface="Calibri" panose="020F0502020204030204" pitchFamily="34" charset="0"/>
            </a:endParaRPr>
          </a:p>
          <a:p>
            <a:r>
              <a:rPr lang="en-US" altLang="th-TH" sz="1000">
                <a:latin typeface="Calibri" panose="020F0502020204030204" pitchFamily="34" charset="0"/>
              </a:rPr>
              <a:t>We</a:t>
            </a:r>
          </a:p>
        </p:txBody>
      </p:sp>
      <p:sp>
        <p:nvSpPr>
          <p:cNvPr id="22" name="Text Box 33"/>
          <p:cNvSpPr txBox="1">
            <a:spLocks noChangeArrowheads="1"/>
          </p:cNvSpPr>
          <p:nvPr/>
        </p:nvSpPr>
        <p:spPr bwMode="auto">
          <a:xfrm>
            <a:off x="8955165" y="3163207"/>
            <a:ext cx="428625" cy="36512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endParaRPr lang="en-US" altLang="th-TH" sz="1000">
              <a:latin typeface="Calibri" panose="020F0502020204030204" pitchFamily="34" charset="0"/>
            </a:endParaRPr>
          </a:p>
          <a:p>
            <a:r>
              <a:rPr lang="en-US" altLang="th-TH" sz="1000">
                <a:latin typeface="Calibri" panose="020F0502020204030204" pitchFamily="34" charset="0"/>
              </a:rPr>
              <a:t>are</a:t>
            </a:r>
          </a:p>
        </p:txBody>
      </p:sp>
      <p:sp>
        <p:nvSpPr>
          <p:cNvPr id="23" name="Text Box 34"/>
          <p:cNvSpPr txBox="1">
            <a:spLocks noChangeArrowheads="1"/>
          </p:cNvSpPr>
          <p:nvPr/>
        </p:nvSpPr>
        <p:spPr bwMode="auto">
          <a:xfrm>
            <a:off x="9472690" y="3144157"/>
            <a:ext cx="671513" cy="36512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endParaRPr lang="en-US" altLang="th-TH" sz="1000">
              <a:latin typeface="Calibri" panose="020F0502020204030204" pitchFamily="34" charset="0"/>
            </a:endParaRPr>
          </a:p>
          <a:p>
            <a:r>
              <a:rPr lang="en-US" altLang="th-TH" sz="1000">
                <a:latin typeface="Calibri" panose="020F0502020204030204" pitchFamily="34" charset="0"/>
              </a:rPr>
              <a:t>learning</a:t>
            </a:r>
          </a:p>
        </p:txBody>
      </p:sp>
      <p:sp>
        <p:nvSpPr>
          <p:cNvPr id="24" name="Text Box 28"/>
          <p:cNvSpPr txBox="1">
            <a:spLocks noChangeArrowheads="1"/>
          </p:cNvSpPr>
          <p:nvPr/>
        </p:nvSpPr>
        <p:spPr bwMode="auto">
          <a:xfrm>
            <a:off x="8432878" y="3648982"/>
            <a:ext cx="649287" cy="36512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endParaRPr lang="en-US" altLang="th-TH" sz="1000">
              <a:latin typeface="Calibri" panose="020F0502020204030204" pitchFamily="34" charset="0"/>
            </a:endParaRPr>
          </a:p>
          <a:p>
            <a:r>
              <a:rPr lang="en-US" altLang="th-TH" sz="1000">
                <a:latin typeface="Calibri" panose="020F0502020204030204" pitchFamily="34" charset="0"/>
              </a:rPr>
              <a:t> improve</a:t>
            </a:r>
          </a:p>
        </p:txBody>
      </p:sp>
      <p:sp>
        <p:nvSpPr>
          <p:cNvPr id="25" name="Text Box 35"/>
          <p:cNvSpPr txBox="1">
            <a:spLocks noChangeArrowheads="1"/>
          </p:cNvSpPr>
          <p:nvPr/>
        </p:nvSpPr>
        <p:spPr bwMode="auto">
          <a:xfrm>
            <a:off x="10307715" y="3142570"/>
            <a:ext cx="573088" cy="36512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endParaRPr lang="en-US" altLang="th-TH" sz="1000">
              <a:latin typeface="Calibri" panose="020F0502020204030204" pitchFamily="34" charset="0"/>
            </a:endParaRPr>
          </a:p>
          <a:p>
            <a:r>
              <a:rPr lang="en-US" altLang="th-TH" sz="1000">
                <a:latin typeface="Calibri" panose="020F0502020204030204" pitchFamily="34" charset="0"/>
              </a:rPr>
              <a:t>  how</a:t>
            </a:r>
          </a:p>
        </p:txBody>
      </p:sp>
      <p:sp>
        <p:nvSpPr>
          <p:cNvPr id="26" name="Text Box 36"/>
          <p:cNvSpPr txBox="1">
            <a:spLocks noChangeArrowheads="1"/>
          </p:cNvSpPr>
          <p:nvPr/>
        </p:nvSpPr>
        <p:spPr bwMode="auto">
          <a:xfrm>
            <a:off x="11022090" y="3155270"/>
            <a:ext cx="365125" cy="36512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en-US" altLang="th-TH" sz="1000">
                <a:latin typeface="Calibri" panose="020F0502020204030204" pitchFamily="34" charset="0"/>
              </a:rPr>
              <a:t>to</a:t>
            </a:r>
          </a:p>
        </p:txBody>
      </p:sp>
      <p:sp>
        <p:nvSpPr>
          <p:cNvPr id="27" name="Text Box 29"/>
          <p:cNvSpPr txBox="1">
            <a:spLocks noChangeArrowheads="1"/>
          </p:cNvSpPr>
          <p:nvPr/>
        </p:nvSpPr>
        <p:spPr bwMode="auto">
          <a:xfrm>
            <a:off x="9158365" y="3636282"/>
            <a:ext cx="479425" cy="36512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endParaRPr lang="en-US" altLang="th-TH" sz="1000">
              <a:latin typeface="Calibri" panose="020F0502020204030204" pitchFamily="34" charset="0"/>
            </a:endParaRPr>
          </a:p>
          <a:p>
            <a:r>
              <a:rPr lang="en-US" altLang="th-TH" sz="1000">
                <a:latin typeface="Calibri" panose="020F0502020204030204" pitchFamily="34" charset="0"/>
              </a:rPr>
              <a:t> our</a:t>
            </a:r>
          </a:p>
        </p:txBody>
      </p:sp>
      <p:sp>
        <p:nvSpPr>
          <p:cNvPr id="28" name="Text Box 30"/>
          <p:cNvSpPr txBox="1">
            <a:spLocks noChangeArrowheads="1"/>
          </p:cNvSpPr>
          <p:nvPr/>
        </p:nvSpPr>
        <p:spPr bwMode="auto">
          <a:xfrm>
            <a:off x="9713990" y="3648982"/>
            <a:ext cx="650875" cy="36512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endParaRPr lang="en-US" altLang="th-TH" sz="1000">
              <a:latin typeface="Calibri" panose="020F0502020204030204" pitchFamily="34" charset="0"/>
            </a:endParaRPr>
          </a:p>
          <a:p>
            <a:r>
              <a:rPr lang="en-US" altLang="th-TH" sz="1000">
                <a:latin typeface="Calibri" panose="020F0502020204030204" pitchFamily="34" charset="0"/>
              </a:rPr>
              <a:t> reading</a:t>
            </a:r>
          </a:p>
        </p:txBody>
      </p:sp>
      <p:sp>
        <p:nvSpPr>
          <p:cNvPr id="29" name="Text Box 31"/>
          <p:cNvSpPr txBox="1">
            <a:spLocks noChangeArrowheads="1"/>
          </p:cNvSpPr>
          <p:nvPr/>
        </p:nvSpPr>
        <p:spPr bwMode="auto">
          <a:xfrm>
            <a:off x="10441065" y="3634695"/>
            <a:ext cx="592138" cy="36512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endParaRPr lang="en-US" altLang="th-TH" sz="1000">
              <a:latin typeface="Calibri" panose="020F0502020204030204" pitchFamily="34" charset="0"/>
            </a:endParaRPr>
          </a:p>
          <a:p>
            <a:r>
              <a:rPr lang="en-US" altLang="th-TH" sz="1000">
                <a:latin typeface="Calibri" panose="020F0502020204030204" pitchFamily="34" charset="0"/>
              </a:rPr>
              <a:t> speed.</a:t>
            </a:r>
          </a:p>
        </p:txBody>
      </p:sp>
      <p:sp>
        <p:nvSpPr>
          <p:cNvPr id="30" name="Text Box 27"/>
          <p:cNvSpPr txBox="1">
            <a:spLocks noChangeArrowheads="1"/>
          </p:cNvSpPr>
          <p:nvPr/>
        </p:nvSpPr>
        <p:spPr bwMode="auto">
          <a:xfrm>
            <a:off x="8401128" y="4353832"/>
            <a:ext cx="1071562" cy="36512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endParaRPr lang="en-US" altLang="th-TH" sz="1000">
              <a:latin typeface="Calibri" panose="020F0502020204030204" pitchFamily="34" charset="0"/>
            </a:endParaRPr>
          </a:p>
          <a:p>
            <a:r>
              <a:rPr lang="en-US" altLang="th-TH" sz="1000">
                <a:latin typeface="Calibri" panose="020F0502020204030204" pitchFamily="34" charset="0"/>
              </a:rPr>
              <a:t>We are learning</a:t>
            </a:r>
          </a:p>
        </p:txBody>
      </p:sp>
      <p:sp>
        <p:nvSpPr>
          <p:cNvPr id="31" name="Text Box 26"/>
          <p:cNvSpPr txBox="1">
            <a:spLocks noChangeArrowheads="1"/>
          </p:cNvSpPr>
          <p:nvPr/>
        </p:nvSpPr>
        <p:spPr bwMode="auto">
          <a:xfrm>
            <a:off x="9534603" y="4360182"/>
            <a:ext cx="661987" cy="36512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endParaRPr lang="en-US" altLang="th-TH" sz="1000">
              <a:latin typeface="Calibri" panose="020F0502020204030204" pitchFamily="34" charset="0"/>
            </a:endParaRPr>
          </a:p>
          <a:p>
            <a:r>
              <a:rPr lang="en-US" altLang="th-TH" sz="1000">
                <a:latin typeface="Calibri" panose="020F0502020204030204" pitchFamily="34" charset="0"/>
              </a:rPr>
              <a:t>how to</a:t>
            </a:r>
          </a:p>
        </p:txBody>
      </p:sp>
      <p:sp>
        <p:nvSpPr>
          <p:cNvPr id="32" name="Text Box 24"/>
          <p:cNvSpPr txBox="1">
            <a:spLocks noChangeArrowheads="1"/>
          </p:cNvSpPr>
          <p:nvPr/>
        </p:nvSpPr>
        <p:spPr bwMode="auto">
          <a:xfrm>
            <a:off x="8393190" y="4793570"/>
            <a:ext cx="1044575" cy="36512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endParaRPr lang="en-US" altLang="th-TH" sz="1000">
              <a:latin typeface="Calibri" panose="020F0502020204030204" pitchFamily="34" charset="0"/>
            </a:endParaRPr>
          </a:p>
          <a:p>
            <a:r>
              <a:rPr lang="en-US" altLang="th-TH" sz="1000">
                <a:latin typeface="Calibri" panose="020F0502020204030204" pitchFamily="34" charset="0"/>
              </a:rPr>
              <a:t>reading speed.</a:t>
            </a:r>
          </a:p>
        </p:txBody>
      </p:sp>
      <p:sp>
        <p:nvSpPr>
          <p:cNvPr id="33" name="Text Box 25"/>
          <p:cNvSpPr txBox="1">
            <a:spLocks noChangeArrowheads="1"/>
          </p:cNvSpPr>
          <p:nvPr/>
        </p:nvSpPr>
        <p:spPr bwMode="auto">
          <a:xfrm>
            <a:off x="10258503" y="4360182"/>
            <a:ext cx="820737" cy="36512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endParaRPr lang="en-US" altLang="th-TH" sz="1000">
              <a:latin typeface="Calibri" panose="020F0502020204030204" pitchFamily="34" charset="0"/>
            </a:endParaRPr>
          </a:p>
          <a:p>
            <a:r>
              <a:rPr lang="en-US" altLang="th-TH" sz="1000">
                <a:latin typeface="Calibri" panose="020F0502020204030204" pitchFamily="34" charset="0"/>
              </a:rPr>
              <a:t>improve our</a:t>
            </a:r>
          </a:p>
        </p:txBody>
      </p:sp>
      <p:sp>
        <p:nvSpPr>
          <p:cNvPr id="34" name="Text Box 23"/>
          <p:cNvSpPr txBox="1">
            <a:spLocks noChangeArrowheads="1"/>
          </p:cNvSpPr>
          <p:nvPr/>
        </p:nvSpPr>
        <p:spPr bwMode="auto">
          <a:xfrm>
            <a:off x="9934653" y="5401582"/>
            <a:ext cx="1690687" cy="36512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en-US" altLang="th-TH" sz="1000">
                <a:latin typeface="Calibri" panose="020F0502020204030204" pitchFamily="34" charset="0"/>
              </a:rPr>
              <a:t>improve our reading speed.</a:t>
            </a:r>
          </a:p>
        </p:txBody>
      </p:sp>
      <p:sp>
        <p:nvSpPr>
          <p:cNvPr id="35" name="Rectangle 37"/>
          <p:cNvSpPr>
            <a:spLocks noChangeArrowheads="1"/>
          </p:cNvSpPr>
          <p:nvPr/>
        </p:nvSpPr>
        <p:spPr bwMode="auto">
          <a:xfrm>
            <a:off x="7393065" y="1724932"/>
            <a:ext cx="3892550" cy="155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457200">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th-TH" altLang="th-TH" sz="1400" dirty="0"/>
              <a:t>ถ้ายิ่งหยุดช่วงสายตาในการอ่านแต่ละบรรทัดมากขึ้นเท่าใด ก็ทำให้ยิ่งอ่านช้ามากขึ้นเท่านั้น</a:t>
            </a:r>
            <a:r>
              <a:rPr lang="en-US" altLang="th-TH" sz="1400" dirty="0"/>
              <a:t>  </a:t>
            </a:r>
            <a:r>
              <a:rPr lang="th-TH" altLang="th-TH" sz="1400" dirty="0"/>
              <a:t>ถ้าต้องการปรับปรุงการอ่านก็ไม่ยาก ลองฝึกหยุดช่วงสายตาให้น้อยที่สุด และในแต่ละช่วงที่หยุด</a:t>
            </a:r>
            <a:r>
              <a:rPr lang="en-US" altLang="th-TH" sz="1400" dirty="0"/>
              <a:t>  </a:t>
            </a:r>
            <a:r>
              <a:rPr lang="th-TH" altLang="th-TH" sz="1400" dirty="0"/>
              <a:t>พยายามใช้สายตากวาดจับข้อความไว้ให้ได้มากที่สุดเท่าที่จะทำได้ คือ พยายามอ่านเป็นกลุ่มๆ</a:t>
            </a:r>
          </a:p>
          <a:p>
            <a:endParaRPr lang="en-US" altLang="th-TH" sz="900" dirty="0"/>
          </a:p>
          <a:p>
            <a:r>
              <a:rPr lang="th-TH" altLang="th-TH" sz="1400" b="1" dirty="0"/>
              <a:t>                ลองเปรียบเทียบการอ่านต่อไปนี้ดู</a:t>
            </a:r>
            <a:endParaRPr lang="en-US" altLang="th-TH" sz="900" b="1" dirty="0"/>
          </a:p>
          <a:p>
            <a:endParaRPr lang="en-US" altLang="th-TH" dirty="0"/>
          </a:p>
        </p:txBody>
      </p:sp>
      <p:sp>
        <p:nvSpPr>
          <p:cNvPr id="36" name="Rectangle 38"/>
          <p:cNvSpPr>
            <a:spLocks noChangeArrowheads="1"/>
          </p:cNvSpPr>
          <p:nvPr/>
        </p:nvSpPr>
        <p:spPr bwMode="auto">
          <a:xfrm>
            <a:off x="7300990" y="2918732"/>
            <a:ext cx="1614488"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endParaRPr lang="en-US" altLang="th-TH" sz="1200"/>
          </a:p>
          <a:p>
            <a:r>
              <a:rPr lang="en-US" altLang="th-TH" sz="1200"/>
              <a:t>       </a:t>
            </a:r>
            <a:r>
              <a:rPr lang="th-TH" altLang="th-TH" sz="1200"/>
              <a:t>อ่านช้ามาก</a:t>
            </a:r>
            <a:r>
              <a:rPr lang="en-US" altLang="th-TH" sz="1200"/>
              <a:t> …</a:t>
            </a:r>
          </a:p>
          <a:p>
            <a:r>
              <a:rPr lang="en-US" altLang="th-TH" sz="1200"/>
              <a:t> (</a:t>
            </a:r>
            <a:r>
              <a:rPr lang="th-TH" altLang="th-TH" sz="1200"/>
              <a:t>หยุดพักสาตาทุกคำ</a:t>
            </a:r>
            <a:r>
              <a:rPr lang="en-US" altLang="th-TH" sz="1200"/>
              <a:t>)</a:t>
            </a:r>
          </a:p>
        </p:txBody>
      </p:sp>
      <p:sp>
        <p:nvSpPr>
          <p:cNvPr id="37" name="Rectangle 41"/>
          <p:cNvSpPr>
            <a:spLocks noChangeArrowheads="1"/>
          </p:cNvSpPr>
          <p:nvPr/>
        </p:nvSpPr>
        <p:spPr bwMode="auto">
          <a:xfrm>
            <a:off x="7118428" y="5238299"/>
            <a:ext cx="3025775" cy="64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endParaRPr lang="en-US" altLang="th-TH" sz="1200" dirty="0"/>
          </a:p>
          <a:p>
            <a:r>
              <a:rPr lang="en-US" altLang="th-TH" sz="1200" dirty="0"/>
              <a:t>        </a:t>
            </a:r>
            <a:r>
              <a:rPr lang="th-TH" altLang="th-TH" sz="1200" dirty="0"/>
              <a:t>     อ่านเร็ว</a:t>
            </a:r>
            <a:r>
              <a:rPr lang="en-US" altLang="th-TH" sz="1200" dirty="0"/>
              <a:t> …			</a:t>
            </a:r>
          </a:p>
          <a:p>
            <a:r>
              <a:rPr lang="en-US" altLang="th-TH" sz="1200" dirty="0"/>
              <a:t>      (</a:t>
            </a:r>
            <a:r>
              <a:rPr lang="th-TH" altLang="th-TH" sz="1200" dirty="0"/>
              <a:t>หยุดพักสายตาน้อย</a:t>
            </a:r>
            <a:r>
              <a:rPr lang="en-US" altLang="th-TH" sz="1200" dirty="0"/>
              <a:t>)</a:t>
            </a:r>
          </a:p>
        </p:txBody>
      </p:sp>
      <p:sp>
        <p:nvSpPr>
          <p:cNvPr id="38" name="Rectangle 38"/>
          <p:cNvSpPr>
            <a:spLocks noChangeArrowheads="1"/>
          </p:cNvSpPr>
          <p:nvPr/>
        </p:nvSpPr>
        <p:spPr bwMode="auto">
          <a:xfrm>
            <a:off x="7178753" y="4244295"/>
            <a:ext cx="1201737"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pPr algn="ctr"/>
            <a:endParaRPr lang="en-US" altLang="th-TH" sz="1200"/>
          </a:p>
          <a:p>
            <a:pPr algn="ctr"/>
            <a:r>
              <a:rPr lang="en-US" altLang="th-TH" sz="1200"/>
              <a:t>       </a:t>
            </a:r>
            <a:r>
              <a:rPr lang="th-TH" altLang="th-TH" sz="1200"/>
              <a:t>อ่านค่อนข้างช้า</a:t>
            </a:r>
            <a:r>
              <a:rPr lang="en-US" altLang="th-TH" sz="1200"/>
              <a:t> …</a:t>
            </a:r>
          </a:p>
          <a:p>
            <a:pPr algn="ctr"/>
            <a:r>
              <a:rPr lang="en-US" altLang="th-TH" sz="1200"/>
              <a:t> (</a:t>
            </a:r>
            <a:r>
              <a:rPr lang="th-TH" altLang="th-TH" sz="1200"/>
              <a:t>หยุดพักสาตาค่อนข้างบ่อย</a:t>
            </a:r>
            <a:r>
              <a:rPr lang="en-US" altLang="th-TH" sz="1200"/>
              <a:t>)</a:t>
            </a:r>
          </a:p>
        </p:txBody>
      </p:sp>
      <p:sp>
        <p:nvSpPr>
          <p:cNvPr id="41" name="Text Box 22"/>
          <p:cNvSpPr txBox="1">
            <a:spLocks noChangeArrowheads="1"/>
          </p:cNvSpPr>
          <p:nvPr/>
        </p:nvSpPr>
        <p:spPr bwMode="auto">
          <a:xfrm>
            <a:off x="8380490" y="5411081"/>
            <a:ext cx="1443037" cy="365125"/>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en-US" altLang="th-TH" sz="1000">
                <a:latin typeface="Calibri" panose="020F0502020204030204" pitchFamily="34" charset="0"/>
              </a:rPr>
              <a:t>We are learning how to</a:t>
            </a:r>
          </a:p>
        </p:txBody>
      </p:sp>
    </p:spTree>
    <p:extLst>
      <p:ext uri="{BB962C8B-B14F-4D97-AF65-F5344CB8AC3E}">
        <p14:creationId xmlns:p14="http://schemas.microsoft.com/office/powerpoint/2010/main" val="7361447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8" name="Text Box 34"/>
          <p:cNvSpPr txBox="1">
            <a:spLocks noChangeArrowheads="1"/>
          </p:cNvSpPr>
          <p:nvPr/>
        </p:nvSpPr>
        <p:spPr bwMode="auto">
          <a:xfrm>
            <a:off x="865977" y="172083"/>
            <a:ext cx="3849688" cy="234950"/>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en-US" altLang="th-TH" sz="1000" b="1" dirty="0">
                <a:latin typeface="Calibri" panose="020F0502020204030204" pitchFamily="34" charset="0"/>
              </a:rPr>
              <a:t>Start: __________  Finish: __________Total time spent: ___ seconds</a:t>
            </a:r>
            <a:endParaRPr lang="en-US" altLang="th-TH" sz="1000" dirty="0">
              <a:latin typeface="Calibri" panose="020F0502020204030204" pitchFamily="34" charset="0"/>
            </a:endParaRPr>
          </a:p>
        </p:txBody>
      </p:sp>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1378" y="2033495"/>
            <a:ext cx="1590854" cy="1037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7502" y="1965097"/>
            <a:ext cx="1664498" cy="1157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1"/>
          <p:cNvSpPr>
            <a:spLocks noChangeArrowheads="1"/>
          </p:cNvSpPr>
          <p:nvPr/>
        </p:nvSpPr>
        <p:spPr bwMode="auto">
          <a:xfrm>
            <a:off x="821527" y="517432"/>
            <a:ext cx="4073525"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en-US" altLang="th-TH" sz="1800" b="1" dirty="0">
                <a:latin typeface="Calibri" panose="020F0502020204030204" pitchFamily="34" charset="0"/>
                <a:ea typeface="Cordia New" panose="020B0304020202020204" pitchFamily="34" charset="-34"/>
                <a:cs typeface="Calibri" panose="020F0502020204030204" pitchFamily="34" charset="0"/>
              </a:rPr>
              <a:t>Diary of a Street Dog    </a:t>
            </a:r>
          </a:p>
          <a:p>
            <a:r>
              <a:rPr lang="en-US" altLang="th-TH" sz="1800" b="1" dirty="0">
                <a:latin typeface="Calibri" panose="020F0502020204030204" pitchFamily="34" charset="0"/>
                <a:ea typeface="Cordia New" panose="020B0304020202020204" pitchFamily="34" charset="-34"/>
                <a:cs typeface="Calibri" panose="020F0502020204030204" pitchFamily="34" charset="0"/>
              </a:rPr>
              <a:t> </a:t>
            </a:r>
            <a:r>
              <a:rPr lang="en-US" altLang="th-TH" sz="1800" dirty="0">
                <a:latin typeface="Calibri" panose="020F0502020204030204" pitchFamily="34" charset="0"/>
                <a:ea typeface="Cordia New" panose="020B0304020202020204" pitchFamily="34" charset="-34"/>
                <a:cs typeface="Calibri" panose="020F0502020204030204" pitchFamily="34" charset="0"/>
              </a:rPr>
              <a:t/>
            </a:r>
            <a:br>
              <a:rPr lang="en-US" altLang="th-TH" sz="1800" dirty="0">
                <a:latin typeface="Calibri" panose="020F0502020204030204" pitchFamily="34" charset="0"/>
                <a:ea typeface="Cordia New" panose="020B0304020202020204" pitchFamily="34" charset="-34"/>
                <a:cs typeface="Calibri" panose="020F0502020204030204" pitchFamily="34" charset="0"/>
              </a:rPr>
            </a:br>
            <a:r>
              <a:rPr lang="en-US" altLang="th-TH" sz="1200" b="1" i="1" dirty="0">
                <a:latin typeface="Calibri" panose="020F0502020204030204" pitchFamily="34" charset="0"/>
                <a:ea typeface="Cordia New" panose="020B0304020202020204" pitchFamily="34" charset="-34"/>
                <a:cs typeface="Calibri" panose="020F0502020204030204" pitchFamily="34" charset="0"/>
              </a:rPr>
              <a:t>With unknown parents, I was once homeless and wandered through the streets. I had no fur and no food. I was so thin, my bones poked through my skin. But I was lucky enough to be adopted by a new mum. My name is Damsel.</a:t>
            </a:r>
            <a:endParaRPr lang="en-US" altLang="th-TH" sz="1200" dirty="0">
              <a:latin typeface="Calibri" panose="020F0502020204030204" pitchFamily="34" charset="0"/>
              <a:ea typeface="Cordia New" panose="020B0304020202020204" pitchFamily="34" charset="-34"/>
              <a:cs typeface="Calibri" panose="020F0502020204030204" pitchFamily="34" charset="0"/>
            </a:endParaRPr>
          </a:p>
        </p:txBody>
      </p:sp>
      <p:sp>
        <p:nvSpPr>
          <p:cNvPr id="12" name="Rectangle 12"/>
          <p:cNvSpPr>
            <a:spLocks noChangeArrowheads="1"/>
          </p:cNvSpPr>
          <p:nvPr/>
        </p:nvSpPr>
        <p:spPr bwMode="auto">
          <a:xfrm>
            <a:off x="794540" y="3160528"/>
            <a:ext cx="4233862" cy="360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457200">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en-US" altLang="th-TH" sz="1200" dirty="0">
                <a:latin typeface="Calibri" panose="020F0502020204030204" pitchFamily="34" charset="0"/>
                <a:ea typeface="Cordia New" panose="020B0304020202020204" pitchFamily="34" charset="-34"/>
                <a:cs typeface="Calibri" panose="020F0502020204030204" pitchFamily="34" charset="0"/>
              </a:rPr>
              <a:t>I was born at </a:t>
            </a:r>
            <a:r>
              <a:rPr lang="en-US" altLang="th-TH" sz="1200" dirty="0" err="1">
                <a:latin typeface="Calibri" panose="020F0502020204030204" pitchFamily="34" charset="0"/>
                <a:ea typeface="Cordia New" panose="020B0304020202020204" pitchFamily="34" charset="-34"/>
                <a:cs typeface="Calibri" panose="020F0502020204030204" pitchFamily="34" charset="0"/>
              </a:rPr>
              <a:t>Wat</a:t>
            </a:r>
            <a:r>
              <a:rPr lang="en-US" altLang="th-TH" sz="1200" dirty="0">
                <a:latin typeface="Calibri" panose="020F0502020204030204" pitchFamily="34" charset="0"/>
                <a:ea typeface="Cordia New" panose="020B0304020202020204" pitchFamily="34" charset="-34"/>
                <a:cs typeface="Calibri" panose="020F0502020204030204" pitchFamily="34" charset="0"/>
              </a:rPr>
              <a:t> Bang </a:t>
            </a:r>
            <a:r>
              <a:rPr lang="en-US" altLang="th-TH" sz="1200" dirty="0" err="1">
                <a:latin typeface="Calibri" panose="020F0502020204030204" pitchFamily="34" charset="0"/>
                <a:ea typeface="Cordia New" panose="020B0304020202020204" pitchFamily="34" charset="-34"/>
                <a:cs typeface="Calibri" panose="020F0502020204030204" pitchFamily="34" charset="0"/>
              </a:rPr>
              <a:t>Chalong</a:t>
            </a:r>
            <a:r>
              <a:rPr lang="en-US" altLang="th-TH" sz="1200" dirty="0">
                <a:latin typeface="Calibri" panose="020F0502020204030204" pitchFamily="34" charset="0"/>
                <a:ea typeface="Cordia New" panose="020B0304020202020204" pitchFamily="34" charset="-34"/>
                <a:cs typeface="Calibri" panose="020F0502020204030204" pitchFamily="34" charset="0"/>
              </a:rPr>
              <a:t> in </a:t>
            </a:r>
            <a:r>
              <a:rPr lang="en-US" altLang="th-TH" sz="1200" dirty="0" err="1">
                <a:latin typeface="Calibri" panose="020F0502020204030204" pitchFamily="34" charset="0"/>
                <a:ea typeface="Cordia New" panose="020B0304020202020204" pitchFamily="34" charset="-34"/>
                <a:cs typeface="Calibri" panose="020F0502020204030204" pitchFamily="34" charset="0"/>
              </a:rPr>
              <a:t>Samut</a:t>
            </a:r>
            <a:r>
              <a:rPr lang="en-US" altLang="th-TH" sz="1200" dirty="0">
                <a:latin typeface="Calibri" panose="020F0502020204030204" pitchFamily="34" charset="0"/>
                <a:ea typeface="Cordia New" panose="020B0304020202020204" pitchFamily="34" charset="-34"/>
                <a:cs typeface="Calibri" panose="020F0502020204030204" pitchFamily="34" charset="0"/>
              </a:rPr>
              <a:t> </a:t>
            </a:r>
            <a:r>
              <a:rPr lang="en-US" altLang="th-TH" sz="1200" dirty="0" err="1">
                <a:latin typeface="Calibri" panose="020F0502020204030204" pitchFamily="34" charset="0"/>
                <a:ea typeface="Cordia New" panose="020B0304020202020204" pitchFamily="34" charset="-34"/>
                <a:cs typeface="Calibri" panose="020F0502020204030204" pitchFamily="34" charset="0"/>
              </a:rPr>
              <a:t>Prakarn</a:t>
            </a:r>
            <a:r>
              <a:rPr lang="en-US" altLang="th-TH" sz="1200" dirty="0">
                <a:latin typeface="Calibri" panose="020F0502020204030204" pitchFamily="34" charset="0"/>
                <a:ea typeface="Cordia New" panose="020B0304020202020204" pitchFamily="34" charset="-34"/>
                <a:cs typeface="Calibri" panose="020F0502020204030204" pitchFamily="34" charset="0"/>
              </a:rPr>
              <a:t> and grew up with many other street dogs as both friends and rivals. In extremely dire straits, with only a little food each day and without any medical treatment, I was a mess.</a:t>
            </a:r>
          </a:p>
          <a:p>
            <a:r>
              <a:rPr lang="en-US" altLang="th-TH" sz="1200" b="1" i="1" dirty="0">
                <a:latin typeface="Calibri" panose="020F0502020204030204" pitchFamily="34" charset="0"/>
                <a:ea typeface="Cordia New" panose="020B0304020202020204" pitchFamily="34" charset="-34"/>
                <a:cs typeface="Calibri" panose="020F0502020204030204" pitchFamily="34" charset="0"/>
              </a:rPr>
              <a:t>			</a:t>
            </a:r>
            <a:endParaRPr lang="en-US" altLang="th-TH" sz="1200" dirty="0">
              <a:latin typeface="Calibri" panose="020F0502020204030204" pitchFamily="34" charset="0"/>
              <a:ea typeface="Cordia New" panose="020B0304020202020204" pitchFamily="34" charset="-34"/>
              <a:cs typeface="Calibri" panose="020F0502020204030204" pitchFamily="34" charset="0"/>
            </a:endParaRPr>
          </a:p>
          <a:p>
            <a:r>
              <a:rPr lang="en-US" altLang="th-TH" sz="1200" dirty="0">
                <a:latin typeface="Calibri" panose="020F0502020204030204" pitchFamily="34" charset="0"/>
                <a:ea typeface="Cordia New" panose="020B0304020202020204" pitchFamily="34" charset="-34"/>
                <a:cs typeface="Calibri" panose="020F0502020204030204" pitchFamily="34" charset="0"/>
              </a:rPr>
              <a:t>However, God took pity on me and in January, mangy and emaciated, I was discovered by a kind lady named Margot Homburg Park, a staff member of the </a:t>
            </a:r>
            <a:r>
              <a:rPr lang="en-US" altLang="th-TH" sz="1200" dirty="0" err="1">
                <a:latin typeface="Calibri" panose="020F0502020204030204" pitchFamily="34" charset="0"/>
                <a:ea typeface="Cordia New" panose="020B0304020202020204" pitchFamily="34" charset="-34"/>
                <a:cs typeface="Calibri" panose="020F0502020204030204" pitchFamily="34" charset="0"/>
              </a:rPr>
              <a:t>Soi</a:t>
            </a:r>
            <a:r>
              <a:rPr lang="en-US" altLang="th-TH" sz="1200" dirty="0">
                <a:latin typeface="Calibri" panose="020F0502020204030204" pitchFamily="34" charset="0"/>
                <a:ea typeface="Cordia New" panose="020B0304020202020204" pitchFamily="34" charset="-34"/>
                <a:cs typeface="Calibri" panose="020F0502020204030204" pitchFamily="34" charset="0"/>
              </a:rPr>
              <a:t> Dog Rescue (SDR) group.</a:t>
            </a:r>
          </a:p>
          <a:p>
            <a:r>
              <a:rPr lang="en-US" altLang="th-TH" sz="1200" dirty="0">
                <a:latin typeface="Calibri" panose="020F0502020204030204" pitchFamily="34" charset="0"/>
                <a:ea typeface="Cordia New" panose="020B0304020202020204" pitchFamily="34" charset="-34"/>
                <a:cs typeface="Calibri" panose="020F0502020204030204" pitchFamily="34" charset="0"/>
              </a:rPr>
              <a:t>"I found her cowering, (she had) no hair and (was) very thin. I thought 'I have to help her' because she was going to die. I took her home," said Margot.</a:t>
            </a:r>
          </a:p>
          <a:p>
            <a:endParaRPr lang="en-US" altLang="th-TH" sz="1200" dirty="0">
              <a:latin typeface="Calibri" panose="020F0502020204030204" pitchFamily="34" charset="0"/>
              <a:ea typeface="Cordia New" panose="020B0304020202020204" pitchFamily="34" charset="-34"/>
              <a:cs typeface="Calibri" panose="020F0502020204030204" pitchFamily="34" charset="0"/>
            </a:endParaRPr>
          </a:p>
          <a:p>
            <a:r>
              <a:rPr lang="en-US" altLang="th-TH" sz="1200" dirty="0">
                <a:latin typeface="Calibri" panose="020F0502020204030204" pitchFamily="34" charset="0"/>
                <a:ea typeface="Cordia New" panose="020B0304020202020204" pitchFamily="34" charset="-34"/>
                <a:cs typeface="Calibri" panose="020F0502020204030204" pitchFamily="34" charset="0"/>
              </a:rPr>
              <a:t>Although I had many open sores on my body, Margot and her friends treated me well. After a month, I was cured of mange and given vaccinations. With Margot's help, I was transformed from an ugly dog to a sweet, healthy one. Margot took photos of me which she posted on her website, </a:t>
            </a:r>
            <a:r>
              <a:rPr lang="en-US" altLang="th-TH" sz="1200" dirty="0">
                <a:latin typeface="Calibri" panose="020F0502020204030204" pitchFamily="34" charset="0"/>
                <a:ea typeface="Cordia New" panose="020B0304020202020204" pitchFamily="34" charset="-34"/>
                <a:cs typeface="Calibri" panose="020F0502020204030204" pitchFamily="34" charset="0"/>
                <a:hlinkClick r:id="rId4"/>
              </a:rPr>
              <a:t>www.soidogrescue.org</a:t>
            </a:r>
            <a:r>
              <a:rPr lang="en-US" altLang="th-TH" sz="1200" dirty="0">
                <a:latin typeface="Calibri" panose="020F0502020204030204" pitchFamily="34" charset="0"/>
                <a:ea typeface="Cordia New" panose="020B0304020202020204" pitchFamily="34" charset="-34"/>
                <a:cs typeface="Calibri" panose="020F0502020204030204" pitchFamily="34" charset="0"/>
              </a:rPr>
              <a:t> , to find somebody interested in adopting me.</a:t>
            </a:r>
          </a:p>
        </p:txBody>
      </p:sp>
      <p:sp>
        <p:nvSpPr>
          <p:cNvPr id="13" name="Rectangle 5"/>
          <p:cNvSpPr>
            <a:spLocks noChangeArrowheads="1"/>
          </p:cNvSpPr>
          <p:nvPr/>
        </p:nvSpPr>
        <p:spPr bwMode="auto">
          <a:xfrm>
            <a:off x="7084580" y="198025"/>
            <a:ext cx="4537075"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en-US" altLang="th-TH" sz="1200" dirty="0">
                <a:latin typeface="Calibri" panose="020F0502020204030204" pitchFamily="34" charset="0"/>
                <a:ea typeface="Cordia New" panose="020B0304020202020204" pitchFamily="34" charset="-34"/>
                <a:cs typeface="Calibri" panose="020F0502020204030204" pitchFamily="34" charset="0"/>
              </a:rPr>
              <a:t>The good news came after only a couple of months. An American family, named the </a:t>
            </a:r>
            <a:r>
              <a:rPr lang="en-US" altLang="th-TH" sz="1200" dirty="0" err="1">
                <a:latin typeface="Calibri" panose="020F0502020204030204" pitchFamily="34" charset="0"/>
                <a:ea typeface="Cordia New" panose="020B0304020202020204" pitchFamily="34" charset="-34"/>
                <a:cs typeface="Calibri" panose="020F0502020204030204" pitchFamily="34" charset="0"/>
              </a:rPr>
              <a:t>Quinlans</a:t>
            </a:r>
            <a:r>
              <a:rPr lang="en-US" altLang="th-TH" sz="1200" dirty="0">
                <a:latin typeface="Calibri" panose="020F0502020204030204" pitchFamily="34" charset="0"/>
                <a:ea typeface="Cordia New" panose="020B0304020202020204" pitchFamily="34" charset="-34"/>
                <a:cs typeface="Calibri" panose="020F0502020204030204" pitchFamily="34" charset="0"/>
              </a:rPr>
              <a:t>, contacted SDR saying they wanted to adopt me. I left my home in Thailand in April and now, in my new home (and with a cool new name, Sylvia), I am never lonely as I am surrounded by other dogs, horses, sheep, goats and humans.</a:t>
            </a:r>
            <a:r>
              <a:rPr lang="en-US" altLang="th-TH" sz="1200" b="1" dirty="0">
                <a:latin typeface="Calibri" panose="020F0502020204030204" pitchFamily="34" charset="0"/>
                <a:ea typeface="Cordia New" panose="020B0304020202020204" pitchFamily="34" charset="-34"/>
                <a:cs typeface="Calibri" panose="020F0502020204030204" pitchFamily="34" charset="0"/>
              </a:rPr>
              <a:t>  </a:t>
            </a:r>
            <a:endParaRPr lang="en-US" altLang="th-TH" sz="1200" dirty="0">
              <a:latin typeface="Calibri" panose="020F0502020204030204" pitchFamily="34" charset="0"/>
              <a:ea typeface="Cordia New" panose="020B0304020202020204" pitchFamily="34" charset="-34"/>
              <a:cs typeface="Calibri" panose="020F0502020204030204" pitchFamily="34" charset="0"/>
            </a:endParaRPr>
          </a:p>
          <a:p>
            <a:r>
              <a:rPr lang="en-US" altLang="th-TH" sz="1200" b="1" dirty="0">
                <a:latin typeface="Calibri" panose="020F0502020204030204" pitchFamily="34" charset="0"/>
                <a:ea typeface="Cordia New" panose="020B0304020202020204" pitchFamily="34" charset="-34"/>
                <a:cs typeface="Calibri" panose="020F0502020204030204" pitchFamily="34" charset="0"/>
              </a:rPr>
              <a:t>                                                                       </a:t>
            </a:r>
          </a:p>
          <a:p>
            <a:r>
              <a:rPr lang="en-US" altLang="th-TH" sz="1200" b="1" dirty="0">
                <a:latin typeface="Calibri" panose="020F0502020204030204" pitchFamily="34" charset="0"/>
                <a:ea typeface="Cordia New" panose="020B0304020202020204" pitchFamily="34" charset="-34"/>
                <a:cs typeface="Calibri" panose="020F0502020204030204" pitchFamily="34" charset="0"/>
              </a:rPr>
              <a:t>                                                                          Total: 275  words</a:t>
            </a:r>
            <a:endParaRPr lang="en-US" altLang="th-TH" sz="1200" dirty="0">
              <a:latin typeface="Calibri" panose="020F0502020204030204" pitchFamily="34" charset="0"/>
              <a:ea typeface="Cordia New" panose="020B0304020202020204" pitchFamily="34" charset="-34"/>
              <a:cs typeface="Calibri" panose="020F0502020204030204" pitchFamily="34" charset="0"/>
            </a:endParaRPr>
          </a:p>
        </p:txBody>
      </p:sp>
      <p:sp>
        <p:nvSpPr>
          <p:cNvPr id="14" name="Rectangle 6"/>
          <p:cNvSpPr>
            <a:spLocks noChangeArrowheads="1"/>
          </p:cNvSpPr>
          <p:nvPr/>
        </p:nvSpPr>
        <p:spPr bwMode="auto">
          <a:xfrm>
            <a:off x="7221105" y="2028412"/>
            <a:ext cx="4265613" cy="249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pPr algn="thaiDist"/>
            <a:r>
              <a:rPr lang="en-US" altLang="th-TH" sz="1200">
                <a:latin typeface="Calibri" panose="020F0502020204030204" pitchFamily="34" charset="0"/>
                <a:ea typeface="Cordia New" panose="020B0304020202020204" pitchFamily="34" charset="-34"/>
                <a:cs typeface="Calibri" panose="020F0502020204030204" pitchFamily="34" charset="0"/>
              </a:rPr>
              <a:t>Choose true (T) or false (F).</a:t>
            </a:r>
          </a:p>
          <a:p>
            <a:pPr algn="thaiDist">
              <a:buSzPts val="2000"/>
            </a:pPr>
            <a:endParaRPr lang="en-US" altLang="th-TH" sz="1200">
              <a:ea typeface="Cordia New" panose="020B0304020202020204" pitchFamily="34" charset="-34"/>
              <a:cs typeface="Calibri" panose="020F0502020204030204" pitchFamily="34" charset="0"/>
            </a:endParaRPr>
          </a:p>
          <a:p>
            <a:pPr algn="thaiDist">
              <a:buSzPts val="2000"/>
            </a:pPr>
            <a:r>
              <a:rPr lang="en-US" altLang="th-TH" sz="1200">
                <a:latin typeface="Calibri" panose="020F0502020204030204" pitchFamily="34" charset="0"/>
                <a:ea typeface="Cordia New" panose="020B0304020202020204" pitchFamily="34" charset="-34"/>
                <a:cs typeface="Calibri" panose="020F0502020204030204" pitchFamily="34" charset="0"/>
              </a:rPr>
              <a:t>[   ]    1.  Sylvia is the name of the lady who adopted Damsel.</a:t>
            </a:r>
            <a:endParaRPr lang="en-US" altLang="th-TH" sz="1200">
              <a:ea typeface="Cordia New" panose="020B0304020202020204" pitchFamily="34" charset="-34"/>
              <a:cs typeface="Calibri" panose="020F0502020204030204" pitchFamily="34" charset="0"/>
            </a:endParaRPr>
          </a:p>
          <a:p>
            <a:pPr algn="thaiDist">
              <a:buSzPts val="2000"/>
            </a:pPr>
            <a:r>
              <a:rPr lang="en-US" altLang="th-TH" sz="1200">
                <a:latin typeface="Calibri" panose="020F0502020204030204" pitchFamily="34" charset="0"/>
                <a:ea typeface="Cordia New" panose="020B0304020202020204" pitchFamily="34" charset="-34"/>
                <a:cs typeface="Calibri" panose="020F0502020204030204" pitchFamily="34" charset="0"/>
              </a:rPr>
              <a:t>[   ]    2.  Many street dogs at Wat Bang Chalong were adopted by</a:t>
            </a:r>
          </a:p>
          <a:p>
            <a:pPr algn="thaiDist">
              <a:buSzPts val="2000"/>
            </a:pPr>
            <a:r>
              <a:rPr lang="en-US" altLang="th-TH" sz="1200">
                <a:latin typeface="Calibri" panose="020F0502020204030204" pitchFamily="34" charset="0"/>
                <a:ea typeface="Cordia New" panose="020B0304020202020204" pitchFamily="34" charset="-34"/>
                <a:cs typeface="Calibri" panose="020F0502020204030204" pitchFamily="34" charset="0"/>
              </a:rPr>
              <a:t>               Margot. </a:t>
            </a:r>
          </a:p>
          <a:p>
            <a:pPr algn="thaiDist">
              <a:buSzPts val="2000"/>
            </a:pPr>
            <a:r>
              <a:rPr lang="en-US" altLang="th-TH" sz="1200">
                <a:latin typeface="Calibri" panose="020F0502020204030204" pitchFamily="34" charset="0"/>
                <a:ea typeface="Cordia New" panose="020B0304020202020204" pitchFamily="34" charset="-34"/>
                <a:cs typeface="Calibri" panose="020F0502020204030204" pitchFamily="34" charset="0"/>
              </a:rPr>
              <a:t>[   ]    3. The work of Soi Dog Rescue (SDR) is to find people who</a:t>
            </a:r>
          </a:p>
          <a:p>
            <a:pPr algn="thaiDist">
              <a:buSzPts val="2000"/>
            </a:pPr>
            <a:r>
              <a:rPr lang="en-US" altLang="th-TH" sz="1200">
                <a:latin typeface="Calibri" panose="020F0502020204030204" pitchFamily="34" charset="0"/>
                <a:ea typeface="Cordia New" panose="020B0304020202020204" pitchFamily="34" charset="-34"/>
                <a:cs typeface="Calibri" panose="020F0502020204030204" pitchFamily="34" charset="0"/>
              </a:rPr>
              <a:t>               are interested in adopting street dogs.</a:t>
            </a:r>
            <a:endParaRPr lang="en-US" altLang="th-TH" sz="1200">
              <a:ea typeface="Cordia New" panose="020B0304020202020204" pitchFamily="34" charset="-34"/>
              <a:cs typeface="Calibri" panose="020F0502020204030204" pitchFamily="34" charset="0"/>
            </a:endParaRPr>
          </a:p>
          <a:p>
            <a:pPr algn="thaiDist">
              <a:buSzPts val="2000"/>
            </a:pPr>
            <a:r>
              <a:rPr lang="en-US" altLang="th-TH" sz="1200">
                <a:latin typeface="Calibri" panose="020F0502020204030204" pitchFamily="34" charset="0"/>
                <a:ea typeface="Cordia New" panose="020B0304020202020204" pitchFamily="34" charset="-34"/>
                <a:cs typeface="Calibri" panose="020F0502020204030204" pitchFamily="34" charset="0"/>
              </a:rPr>
              <a:t>[   ]    4. Before Damsel  was adopted, she was sweet and  healthy.</a:t>
            </a:r>
            <a:endParaRPr lang="en-US" altLang="th-TH" sz="1200">
              <a:ea typeface="Cordia New" panose="020B0304020202020204" pitchFamily="34" charset="-34"/>
              <a:cs typeface="Calibri" panose="020F0502020204030204" pitchFamily="34" charset="0"/>
            </a:endParaRPr>
          </a:p>
          <a:p>
            <a:pPr algn="thaiDist">
              <a:buSzPts val="2000"/>
            </a:pPr>
            <a:r>
              <a:rPr lang="en-US" altLang="th-TH" sz="1200">
                <a:latin typeface="Calibri" panose="020F0502020204030204" pitchFamily="34" charset="0"/>
                <a:ea typeface="Cordia New" panose="020B0304020202020204" pitchFamily="34" charset="-34"/>
                <a:cs typeface="Calibri" panose="020F0502020204030204" pitchFamily="34" charset="0"/>
              </a:rPr>
              <a:t>[  ]   5. The photos of many street dogs, including Damsel, were</a:t>
            </a:r>
            <a:br>
              <a:rPr lang="en-US" altLang="th-TH" sz="1200">
                <a:latin typeface="Calibri" panose="020F0502020204030204" pitchFamily="34" charset="0"/>
                <a:ea typeface="Cordia New" panose="020B0304020202020204" pitchFamily="34" charset="-34"/>
                <a:cs typeface="Calibri" panose="020F0502020204030204" pitchFamily="34" charset="0"/>
              </a:rPr>
            </a:br>
            <a:r>
              <a:rPr lang="en-US" altLang="th-TH" sz="1200">
                <a:latin typeface="Calibri" panose="020F0502020204030204" pitchFamily="34" charset="0"/>
                <a:ea typeface="Cordia New" panose="020B0304020202020204" pitchFamily="34" charset="-34"/>
                <a:cs typeface="Calibri" panose="020F0502020204030204" pitchFamily="34" charset="0"/>
              </a:rPr>
              <a:t>               sent to the Quinlans by Margot.</a:t>
            </a:r>
            <a:endParaRPr lang="en-US" altLang="th-TH" sz="1200">
              <a:ea typeface="Cordia New" panose="020B0304020202020204" pitchFamily="34" charset="-34"/>
              <a:cs typeface="Calibri" panose="020F0502020204030204" pitchFamily="34" charset="0"/>
            </a:endParaRPr>
          </a:p>
          <a:p>
            <a:pPr algn="thaiDist">
              <a:buSzPts val="2000"/>
            </a:pPr>
            <a:r>
              <a:rPr lang="en-US" altLang="th-TH" sz="1200">
                <a:latin typeface="Calibri" panose="020F0502020204030204" pitchFamily="34" charset="0"/>
                <a:ea typeface="Cordia New" panose="020B0304020202020204" pitchFamily="34" charset="-34"/>
                <a:cs typeface="Calibri" panose="020F0502020204030204" pitchFamily="34" charset="0"/>
              </a:rPr>
              <a:t>[   ]    6.  Damsel was adopted by an American family.</a:t>
            </a:r>
            <a:endParaRPr lang="en-US" altLang="th-TH" sz="1200">
              <a:ea typeface="Cordia New" panose="020B0304020202020204" pitchFamily="34" charset="-34"/>
              <a:cs typeface="Calibri" panose="020F0502020204030204" pitchFamily="34" charset="0"/>
            </a:endParaRPr>
          </a:p>
          <a:p>
            <a:r>
              <a:rPr lang="en-US" altLang="th-TH" sz="1200">
                <a:latin typeface="Calibri" panose="020F0502020204030204" pitchFamily="34" charset="0"/>
                <a:ea typeface="Cordia New" panose="020B0304020202020204" pitchFamily="34" charset="-34"/>
                <a:cs typeface="Calibri" panose="020F0502020204030204" pitchFamily="34" charset="0"/>
              </a:rPr>
              <a:t>                                                         </a:t>
            </a:r>
            <a:endParaRPr lang="en-US" altLang="th-TH" sz="1200">
              <a:ea typeface="Cordia New" panose="020B0304020202020204" pitchFamily="34" charset="-34"/>
              <a:cs typeface="Calibri" panose="020F0502020204030204" pitchFamily="34" charset="0"/>
            </a:endParaRPr>
          </a:p>
          <a:p>
            <a:pPr algn="ctr"/>
            <a:r>
              <a:rPr lang="en-US" altLang="th-TH" sz="1200" b="1" u="sng">
                <a:latin typeface="Calibri" panose="020F0502020204030204" pitchFamily="34" charset="0"/>
                <a:ea typeface="Cordia New" panose="020B0304020202020204" pitchFamily="34" charset="-34"/>
                <a:cs typeface="Calibri" panose="020F0502020204030204" pitchFamily="34" charset="0"/>
              </a:rPr>
              <a:t>Check your answer on the next page!</a:t>
            </a:r>
            <a:endParaRPr lang="en-US" altLang="th-TH" sz="1200">
              <a:ea typeface="Cordia New" panose="020B0304020202020204" pitchFamily="34" charset="-34"/>
              <a:cs typeface="Calibri" panose="020F0502020204030204" pitchFamily="34" charset="0"/>
            </a:endParaRPr>
          </a:p>
        </p:txBody>
      </p:sp>
    </p:spTree>
    <p:extLst>
      <p:ext uri="{BB962C8B-B14F-4D97-AF65-F5344CB8AC3E}">
        <p14:creationId xmlns:p14="http://schemas.microsoft.com/office/powerpoint/2010/main" val="24086445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ction Button: Forward or Next 7">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7" name="Picture 3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6075" y="3505472"/>
            <a:ext cx="858838" cy="1043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34"/>
          <p:cNvSpPr txBox="1">
            <a:spLocks noChangeArrowheads="1"/>
          </p:cNvSpPr>
          <p:nvPr/>
        </p:nvSpPr>
        <p:spPr bwMode="auto">
          <a:xfrm>
            <a:off x="733425" y="471759"/>
            <a:ext cx="3848100" cy="234950"/>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en-US" altLang="th-TH" sz="1000" b="1">
                <a:latin typeface="Calibri" panose="020F0502020204030204" pitchFamily="34" charset="0"/>
              </a:rPr>
              <a:t>Start: __________  Finish: __________Total time spent: ___ seconds</a:t>
            </a:r>
            <a:endParaRPr lang="en-US" altLang="th-TH" sz="1000">
              <a:latin typeface="Calibri" panose="020F0502020204030204" pitchFamily="34" charset="0"/>
            </a:endParaRPr>
          </a:p>
        </p:txBody>
      </p:sp>
      <p:sp>
        <p:nvSpPr>
          <p:cNvPr id="10" name="Text Box 35"/>
          <p:cNvSpPr txBox="1">
            <a:spLocks noChangeArrowheads="1"/>
          </p:cNvSpPr>
          <p:nvPr/>
        </p:nvSpPr>
        <p:spPr bwMode="auto">
          <a:xfrm>
            <a:off x="1049338" y="903559"/>
            <a:ext cx="3344862" cy="2044700"/>
          </a:xfrm>
          <a:prstGeom prst="rect">
            <a:avLst/>
          </a:prstGeom>
          <a:solidFill>
            <a:srgbClr val="FFFFFF"/>
          </a:solidFill>
          <a:ln w="9525">
            <a:solidFill>
              <a:srgbClr val="000000"/>
            </a:solidFill>
            <a:miter lim="800000"/>
            <a:headEnd/>
            <a:tailEnd/>
          </a:ln>
        </p:spPr>
        <p:txBody>
          <a:bodyPr/>
          <a:lstStyle>
            <a:lvl1pPr indent="457200">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1pPr>
            <a:lvl2pPr marL="742950" indent="-285750">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2pPr>
            <a:lvl3pPr marL="1143000" indent="-228600">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3pPr>
            <a:lvl4pPr marL="1600200" indent="-228600">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4pPr>
            <a:lvl5pPr marL="2057400" indent="-228600">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tabLst>
                <a:tab pos="457200" algn="r"/>
                <a:tab pos="2636838" algn="ctr"/>
                <a:tab pos="5273675" algn="r"/>
              </a:tabLst>
              <a:defRPr sz="1600">
                <a:solidFill>
                  <a:schemeClr val="tx2"/>
                </a:solidFill>
                <a:latin typeface="Cordia New" panose="020B0304020202020204" pitchFamily="34" charset="-34"/>
                <a:cs typeface="Cordia New" panose="020B0304020202020204" pitchFamily="34" charset="-34"/>
              </a:defRPr>
            </a:lvl9pPr>
          </a:lstStyle>
          <a:p>
            <a:r>
              <a:rPr lang="en-US" altLang="th-TH" sz="1200" b="1">
                <a:latin typeface="Calibri" panose="020F0502020204030204" pitchFamily="34" charset="0"/>
                <a:ea typeface="Cordia New" panose="020B0304020202020204" pitchFamily="34" charset="-34"/>
                <a:cs typeface="Calibri" panose="020F0502020204030204" pitchFamily="34" charset="0"/>
              </a:rPr>
              <a:t>                Let’s calculate!	</a:t>
            </a:r>
          </a:p>
          <a:p>
            <a:r>
              <a:rPr lang="en-US" altLang="th-TH" sz="1000">
                <a:latin typeface="Calibri" panose="020F0502020204030204" pitchFamily="34" charset="0"/>
                <a:ea typeface="Cordia New" panose="020B0304020202020204" pitchFamily="34" charset="-34"/>
                <a:cs typeface="Calibri" panose="020F0502020204030204" pitchFamily="34" charset="0"/>
              </a:rPr>
              <a:t>	</a:t>
            </a:r>
          </a:p>
          <a:p>
            <a:r>
              <a:rPr lang="en-US" altLang="th-TH" sz="1000">
                <a:latin typeface="Calibri" panose="020F0502020204030204" pitchFamily="34" charset="0"/>
                <a:ea typeface="Cordia New" panose="020B0304020202020204" pitchFamily="34" charset="-34"/>
                <a:cs typeface="Calibri" panose="020F0502020204030204" pitchFamily="34" charset="0"/>
              </a:rPr>
              <a:t>Text’s length</a:t>
            </a:r>
            <a:r>
              <a:rPr lang="en-US" altLang="th-TH" sz="1000" b="1" u="sng">
                <a:latin typeface="Calibri" panose="020F0502020204030204" pitchFamily="34" charset="0"/>
                <a:ea typeface="Cordia New" panose="020B0304020202020204" pitchFamily="34" charset="-34"/>
                <a:cs typeface="Calibri" panose="020F0502020204030204" pitchFamily="34" charset="0"/>
              </a:rPr>
              <a:t> 275</a:t>
            </a:r>
            <a:r>
              <a:rPr lang="en-US" altLang="th-TH" sz="1000">
                <a:latin typeface="Calibri" panose="020F0502020204030204" pitchFamily="34" charset="0"/>
                <a:ea typeface="Cordia New" panose="020B0304020202020204" pitchFamily="34" charset="-34"/>
                <a:cs typeface="Calibri" panose="020F0502020204030204" pitchFamily="34" charset="0"/>
              </a:rPr>
              <a:t> words</a:t>
            </a:r>
          </a:p>
          <a:p>
            <a:r>
              <a:rPr lang="en-US" altLang="th-TH" sz="1000">
                <a:latin typeface="Calibri" panose="020F0502020204030204" pitchFamily="34" charset="0"/>
                <a:ea typeface="Cordia New" panose="020B0304020202020204" pitchFamily="34" charset="-34"/>
                <a:cs typeface="Calibri" panose="020F0502020204030204" pitchFamily="34" charset="0"/>
              </a:rPr>
              <a:t>Total time spent …………… seconds</a:t>
            </a:r>
          </a:p>
          <a:p>
            <a:endParaRPr lang="en-US" altLang="th-TH" sz="1000">
              <a:latin typeface="Calibri" panose="020F0502020204030204" pitchFamily="34" charset="0"/>
              <a:ea typeface="Cordia New" panose="020B0304020202020204" pitchFamily="34" charset="-34"/>
              <a:cs typeface="Calibri" panose="020F0502020204030204" pitchFamily="34" charset="0"/>
            </a:endParaRPr>
          </a:p>
          <a:p>
            <a:r>
              <a:rPr lang="en-US" altLang="th-TH" sz="1000" u="sng">
                <a:latin typeface="Calibri" panose="020F0502020204030204" pitchFamily="34" charset="0"/>
                <a:ea typeface="Cordia New" panose="020B0304020202020204" pitchFamily="34" charset="-34"/>
                <a:cs typeface="Calibri" panose="020F0502020204030204" pitchFamily="34" charset="0"/>
              </a:rPr>
              <a:t>number of words</a:t>
            </a:r>
            <a:r>
              <a:rPr lang="en-US" altLang="th-TH" sz="1000">
                <a:latin typeface="Calibri" panose="020F0502020204030204" pitchFamily="34" charset="0"/>
                <a:ea typeface="Cordia New" panose="020B0304020202020204" pitchFamily="34" charset="-34"/>
                <a:cs typeface="Calibri" panose="020F0502020204030204" pitchFamily="34" charset="0"/>
              </a:rPr>
              <a:t> x 60-&gt;  </a:t>
            </a:r>
            <a:r>
              <a:rPr lang="en-US" altLang="th-TH" sz="1000" u="sng">
                <a:latin typeface="Calibri" panose="020F0502020204030204" pitchFamily="34" charset="0"/>
                <a:ea typeface="Cordia New" panose="020B0304020202020204" pitchFamily="34" charset="-34"/>
                <a:cs typeface="Calibri" panose="020F0502020204030204" pitchFamily="34" charset="0"/>
              </a:rPr>
              <a:t>275 words</a:t>
            </a:r>
            <a:r>
              <a:rPr lang="en-US" altLang="th-TH" sz="1000">
                <a:latin typeface="Calibri" panose="020F0502020204030204" pitchFamily="34" charset="0"/>
                <a:ea typeface="Cordia New" panose="020B0304020202020204" pitchFamily="34" charset="-34"/>
                <a:cs typeface="Calibri" panose="020F0502020204030204" pitchFamily="34" charset="0"/>
              </a:rPr>
              <a:t>  x  60 </a:t>
            </a:r>
          </a:p>
          <a:p>
            <a:r>
              <a:rPr lang="en-US" altLang="th-TH" sz="1000">
                <a:latin typeface="Calibri" panose="020F0502020204030204" pitchFamily="34" charset="0"/>
                <a:ea typeface="Cordia New" panose="020B0304020202020204" pitchFamily="34" charset="-34"/>
                <a:cs typeface="Calibri" panose="020F0502020204030204" pitchFamily="34" charset="0"/>
              </a:rPr>
              <a:t>         reading time               …</a:t>
            </a:r>
            <a:r>
              <a:rPr lang="th-TH" altLang="th-TH" sz="1000">
                <a:latin typeface="Calibri" panose="020F0502020204030204" pitchFamily="34" charset="0"/>
                <a:ea typeface="Cordia New" panose="020B0304020202020204" pitchFamily="34" charset="-34"/>
                <a:cs typeface="Calibri" panose="020F0502020204030204" pitchFamily="34" charset="0"/>
              </a:rPr>
              <a:t>.....</a:t>
            </a:r>
            <a:r>
              <a:rPr lang="en-US" altLang="th-TH" sz="1000">
                <a:latin typeface="Calibri" panose="020F0502020204030204" pitchFamily="34" charset="0"/>
                <a:ea typeface="Cordia New" panose="020B0304020202020204" pitchFamily="34" charset="-34"/>
                <a:cs typeface="Calibri" panose="020F0502020204030204" pitchFamily="34" charset="0"/>
              </a:rPr>
              <a:t>.. seconds</a:t>
            </a:r>
          </a:p>
          <a:p>
            <a:r>
              <a:rPr lang="en-US" altLang="th-TH" sz="1000">
                <a:latin typeface="Calibri" panose="020F0502020204030204" pitchFamily="34" charset="0"/>
                <a:ea typeface="Cordia New" panose="020B0304020202020204" pitchFamily="34" charset="-34"/>
                <a:cs typeface="Calibri" panose="020F0502020204030204" pitchFamily="34" charset="0"/>
              </a:rPr>
              <a:t>		</a:t>
            </a:r>
          </a:p>
          <a:p>
            <a:r>
              <a:rPr lang="en-US" altLang="th-TH" sz="1000">
                <a:latin typeface="Calibri" panose="020F0502020204030204" pitchFamily="34" charset="0"/>
                <a:ea typeface="Cordia New" panose="020B0304020202020204" pitchFamily="34" charset="-34"/>
                <a:cs typeface="Calibri" panose="020F0502020204030204" pitchFamily="34" charset="0"/>
              </a:rPr>
              <a:t>  My reading speed is ……………….. words/minute.</a:t>
            </a:r>
          </a:p>
          <a:p>
            <a:r>
              <a:rPr lang="en-US" altLang="th-TH" sz="1000">
                <a:latin typeface="Calibri" panose="020F0502020204030204" pitchFamily="34" charset="0"/>
                <a:ea typeface="Cordia New" panose="020B0304020202020204" pitchFamily="34" charset="-34"/>
                <a:cs typeface="Calibri" panose="020F0502020204030204" pitchFamily="34" charset="0"/>
              </a:rPr>
              <a:t>  My % of correct exercises is……………….. %</a:t>
            </a:r>
          </a:p>
          <a:p>
            <a:r>
              <a:rPr lang="en-US" altLang="th-TH" sz="1000">
                <a:latin typeface="Calibri" panose="020F0502020204030204" pitchFamily="34" charset="0"/>
                <a:ea typeface="Cordia New" panose="020B0304020202020204" pitchFamily="34" charset="-34"/>
                <a:cs typeface="Calibri" panose="020F0502020204030204" pitchFamily="34" charset="0"/>
              </a:rPr>
              <a:t>            </a:t>
            </a:r>
          </a:p>
          <a:p>
            <a:r>
              <a:rPr lang="en-US" altLang="th-TH" sz="1000">
                <a:latin typeface="Calibri" panose="020F0502020204030204" pitchFamily="34" charset="0"/>
                <a:ea typeface="Cordia New" panose="020B0304020202020204" pitchFamily="34" charset="-34"/>
                <a:cs typeface="Calibri" panose="020F0502020204030204" pitchFamily="34" charset="0"/>
              </a:rPr>
              <a:t>  This means …………………………………</a:t>
            </a:r>
          </a:p>
        </p:txBody>
      </p:sp>
      <p:sp>
        <p:nvSpPr>
          <p:cNvPr id="11" name="Rectangle 36"/>
          <p:cNvSpPr>
            <a:spLocks noChangeArrowheads="1"/>
          </p:cNvSpPr>
          <p:nvPr/>
        </p:nvSpPr>
        <p:spPr bwMode="auto">
          <a:xfrm>
            <a:off x="1057275" y="12971"/>
            <a:ext cx="3446463" cy="52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457200">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en-US" altLang="th-TH" sz="1200" b="1" dirty="0">
                <a:latin typeface="Calibri" panose="020F0502020204030204" pitchFamily="34" charset="0"/>
                <a:ea typeface="Cordia New" panose="020B0304020202020204" pitchFamily="34" charset="-34"/>
                <a:cs typeface="Calibri" panose="020F0502020204030204" pitchFamily="34" charset="0"/>
              </a:rPr>
              <a:t>Answer Key:   </a:t>
            </a:r>
            <a:r>
              <a:rPr lang="en-US" altLang="th-TH" sz="1000" dirty="0">
                <a:latin typeface="Calibri" panose="020F0502020204030204" pitchFamily="34" charset="0"/>
                <a:ea typeface="Cordia New" panose="020B0304020202020204" pitchFamily="34" charset="-34"/>
                <a:cs typeface="Calibri" panose="020F0502020204030204" pitchFamily="34" charset="0"/>
              </a:rPr>
              <a:t>1. F  2. F 3. T    4. F   5. F   6. T</a:t>
            </a:r>
          </a:p>
          <a:p>
            <a:endParaRPr lang="en-US" altLang="th-TH" dirty="0">
              <a:ea typeface="Cordia New" panose="020B0304020202020204" pitchFamily="34" charset="-34"/>
              <a:cs typeface="Calibri" panose="020F0502020204030204" pitchFamily="34" charset="0"/>
            </a:endParaRPr>
          </a:p>
        </p:txBody>
      </p:sp>
      <p:sp>
        <p:nvSpPr>
          <p:cNvPr id="12" name="Rectangle 37"/>
          <p:cNvSpPr>
            <a:spLocks noChangeArrowheads="1"/>
          </p:cNvSpPr>
          <p:nvPr/>
        </p:nvSpPr>
        <p:spPr bwMode="auto">
          <a:xfrm>
            <a:off x="831850" y="2986359"/>
            <a:ext cx="2905125" cy="61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457200">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en-US" altLang="th-TH" sz="1400" b="1">
                <a:latin typeface="Calibri" panose="020F0502020204030204" pitchFamily="34" charset="0"/>
                <a:ea typeface="Cordia New" panose="020B0304020202020204" pitchFamily="34" charset="-34"/>
                <a:cs typeface="Arial" panose="020B0604020202020204" pitchFamily="34" charset="0"/>
              </a:rPr>
              <a:t>Let’s try another exercise.</a:t>
            </a:r>
            <a:endParaRPr lang="en-US" altLang="th-TH" sz="1400">
              <a:latin typeface="Calibri" panose="020F0502020204030204" pitchFamily="34" charset="0"/>
              <a:ea typeface="Cordia New" panose="020B0304020202020204" pitchFamily="34" charset="-34"/>
              <a:cs typeface="Arial" panose="020B0604020202020204" pitchFamily="34" charset="0"/>
            </a:endParaRPr>
          </a:p>
          <a:p>
            <a:r>
              <a:rPr lang="en-US" altLang="th-TH" sz="1000">
                <a:latin typeface="Calibri" panose="020F0502020204030204" pitchFamily="34" charset="0"/>
                <a:ea typeface="Cordia New" panose="020B0304020202020204" pitchFamily="34" charset="-34"/>
                <a:cs typeface="Calibri" panose="020F0502020204030204" pitchFamily="34" charset="0"/>
              </a:rPr>
              <a:t>Diary of a Street Dog (continued…)</a:t>
            </a:r>
            <a:endParaRPr lang="en-US" altLang="th-TH" sz="1000">
              <a:latin typeface="Calibri" panose="020F0502020204030204" pitchFamily="34" charset="0"/>
            </a:endParaRPr>
          </a:p>
          <a:p>
            <a:endParaRPr lang="en-US" altLang="th-TH" sz="1000"/>
          </a:p>
        </p:txBody>
      </p:sp>
      <p:sp>
        <p:nvSpPr>
          <p:cNvPr id="13" name="Rectangle 38"/>
          <p:cNvSpPr>
            <a:spLocks noChangeArrowheads="1"/>
          </p:cNvSpPr>
          <p:nvPr/>
        </p:nvSpPr>
        <p:spPr bwMode="auto">
          <a:xfrm>
            <a:off x="1325563" y="3602309"/>
            <a:ext cx="3255962"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en-US" altLang="th-TH" sz="1200" i="1">
                <a:latin typeface="Calibri" panose="020F0502020204030204" pitchFamily="34" charset="0"/>
                <a:ea typeface="Cordia New" panose="020B0304020202020204" pitchFamily="34" charset="-34"/>
                <a:cs typeface="Calibri" panose="020F0502020204030204" pitchFamily="34" charset="0"/>
              </a:rPr>
              <a:t>Yes, my new home is a farm where I spend my time helping out my new mum, visiting and feeding all the animals. I also spend time with </a:t>
            </a:r>
            <a:br>
              <a:rPr lang="en-US" altLang="th-TH" sz="1200" i="1">
                <a:latin typeface="Calibri" panose="020F0502020204030204" pitchFamily="34" charset="0"/>
                <a:ea typeface="Cordia New" panose="020B0304020202020204" pitchFamily="34" charset="-34"/>
                <a:cs typeface="Calibri" panose="020F0502020204030204" pitchFamily="34" charset="0"/>
              </a:rPr>
            </a:br>
            <a:r>
              <a:rPr lang="en-US" altLang="th-TH" sz="1200" i="1">
                <a:latin typeface="Calibri" panose="020F0502020204030204" pitchFamily="34" charset="0"/>
                <a:ea typeface="Cordia New" panose="020B0304020202020204" pitchFamily="34" charset="-34"/>
                <a:cs typeface="Calibri" panose="020F0502020204030204" pitchFamily="34" charset="0"/>
              </a:rPr>
              <a:t>my mum's mum who lives on another farm nearby.</a:t>
            </a:r>
            <a:endParaRPr lang="en-US" altLang="th-TH" sz="1200">
              <a:latin typeface="Calibri" panose="020F0502020204030204" pitchFamily="34" charset="0"/>
              <a:ea typeface="Cordia New" panose="020B0304020202020204" pitchFamily="34" charset="-34"/>
              <a:cs typeface="Calibri" panose="020F0502020204030204" pitchFamily="34" charset="0"/>
            </a:endParaRPr>
          </a:p>
          <a:p>
            <a:endParaRPr lang="en-US" altLang="th-TH" sz="1200">
              <a:latin typeface="Calibri" panose="020F0502020204030204" pitchFamily="34" charset="0"/>
              <a:ea typeface="Cordia New" panose="020B0304020202020204" pitchFamily="34" charset="-34"/>
              <a:cs typeface="Calibri" panose="020F0502020204030204" pitchFamily="34" charset="0"/>
            </a:endParaRPr>
          </a:p>
        </p:txBody>
      </p:sp>
      <p:sp>
        <p:nvSpPr>
          <p:cNvPr id="14" name="Rectangle 39"/>
          <p:cNvSpPr>
            <a:spLocks noChangeArrowheads="1"/>
          </p:cNvSpPr>
          <p:nvPr/>
        </p:nvSpPr>
        <p:spPr bwMode="auto">
          <a:xfrm>
            <a:off x="303213" y="4039641"/>
            <a:ext cx="4157662" cy="267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endParaRPr lang="en-US" altLang="th-TH" sz="1200" dirty="0">
              <a:latin typeface="Calibri" panose="020F0502020204030204" pitchFamily="34" charset="0"/>
            </a:endParaRPr>
          </a:p>
          <a:p>
            <a:r>
              <a:rPr lang="en-US" altLang="th-TH" sz="1200" dirty="0">
                <a:latin typeface="Calibri" panose="020F0502020204030204" pitchFamily="34" charset="0"/>
              </a:rPr>
              <a:t/>
            </a:r>
            <a:br>
              <a:rPr lang="en-US" altLang="th-TH" sz="1200" dirty="0">
                <a:latin typeface="Calibri" panose="020F0502020204030204" pitchFamily="34" charset="0"/>
              </a:rPr>
            </a:br>
            <a:endParaRPr lang="en-US" altLang="th-TH" sz="1200" dirty="0">
              <a:latin typeface="Calibri" panose="020F0502020204030204" pitchFamily="34" charset="0"/>
            </a:endParaRPr>
          </a:p>
          <a:p>
            <a:r>
              <a:rPr lang="en-US" altLang="th-TH" sz="1200" dirty="0">
                <a:latin typeface="Calibri" panose="020F0502020204030204" pitchFamily="34" charset="0"/>
                <a:ea typeface="Cordia New" panose="020B0304020202020204" pitchFamily="34" charset="-34"/>
                <a:cs typeface="Calibri" panose="020F0502020204030204" pitchFamily="34" charset="0"/>
              </a:rPr>
              <a:t>If you are worried about whether I can adjust to my life or not — don't. Sheridan </a:t>
            </a:r>
            <a:r>
              <a:rPr lang="en-US" altLang="th-TH" sz="1200" dirty="0" err="1">
                <a:latin typeface="Calibri" panose="020F0502020204030204" pitchFamily="34" charset="0"/>
                <a:ea typeface="Cordia New" panose="020B0304020202020204" pitchFamily="34" charset="-34"/>
                <a:cs typeface="Calibri" panose="020F0502020204030204" pitchFamily="34" charset="0"/>
              </a:rPr>
              <a:t>Conisbee</a:t>
            </a:r>
            <a:r>
              <a:rPr lang="en-US" altLang="th-TH" sz="1200" dirty="0">
                <a:latin typeface="Calibri" panose="020F0502020204030204" pitchFamily="34" charset="0"/>
                <a:ea typeface="Cordia New" panose="020B0304020202020204" pitchFamily="34" charset="-34"/>
                <a:cs typeface="Calibri" panose="020F0502020204030204" pitchFamily="34" charset="0"/>
              </a:rPr>
              <a:t>, another staff member of the SDR group, can verify that things are going very well, as she recently visited me to see how I was getting on. Sheridan was busy on this trip to the States as she also visited seven other stray dogs from Bangkok who've been adopted by kind-hearted people in the USA.</a:t>
            </a:r>
            <a:endParaRPr lang="en-US" altLang="th-TH" sz="1200" dirty="0">
              <a:latin typeface="Calibri" panose="020F0502020204030204" pitchFamily="34" charset="0"/>
            </a:endParaRPr>
          </a:p>
          <a:p>
            <a:r>
              <a:rPr lang="en-US" altLang="th-TH" sz="1200" dirty="0">
                <a:latin typeface="Calibri" panose="020F0502020204030204" pitchFamily="34" charset="0"/>
              </a:rPr>
              <a:t>"All the Thai street dogs have adapted brilliantly to the cooler temperatures. Their coats have improved dramatically," said Sheridan. "Damsel's fur has grown much thicker and is now wonderfully glossy."</a:t>
            </a:r>
          </a:p>
        </p:txBody>
      </p:sp>
      <p:sp>
        <p:nvSpPr>
          <p:cNvPr id="15" name="Rectangle 17"/>
          <p:cNvSpPr>
            <a:spLocks noChangeArrowheads="1"/>
          </p:cNvSpPr>
          <p:nvPr/>
        </p:nvSpPr>
        <p:spPr bwMode="auto">
          <a:xfrm>
            <a:off x="7190831" y="48953"/>
            <a:ext cx="4433888" cy="433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en-US" altLang="th-TH" sz="1200" dirty="0">
                <a:latin typeface="Calibri" panose="020F0502020204030204" pitchFamily="34" charset="0"/>
                <a:ea typeface="Cordia New" panose="020B0304020202020204" pitchFamily="34" charset="-34"/>
                <a:cs typeface="Calibri" panose="020F0502020204030204" pitchFamily="34" charset="0"/>
              </a:rPr>
              <a:t>As for my </a:t>
            </a:r>
            <a:r>
              <a:rPr lang="en-US" altLang="th-TH" sz="1200" dirty="0" err="1">
                <a:latin typeface="Calibri" panose="020F0502020204030204" pitchFamily="34" charset="0"/>
                <a:ea typeface="Cordia New" panose="020B0304020202020204" pitchFamily="34" charset="-34"/>
                <a:cs typeface="Calibri" panose="020F0502020204030204" pitchFamily="34" charset="0"/>
              </a:rPr>
              <a:t>behaviour</a:t>
            </a:r>
            <a:r>
              <a:rPr lang="en-US" altLang="th-TH" sz="1200" dirty="0">
                <a:latin typeface="Calibri" panose="020F0502020204030204" pitchFamily="34" charset="0"/>
                <a:ea typeface="Cordia New" panose="020B0304020202020204" pitchFamily="34" charset="-34"/>
                <a:cs typeface="Calibri" panose="020F0502020204030204" pitchFamily="34" charset="0"/>
              </a:rPr>
              <a:t>, my new mum says I am so friendly, playful and intelligent. To hear this makes me so pleased. Also don't worry about any language problems. After all, dogs can't really understand when humans talk, no matter where the human comes from. While we may grow familiar with words like "sit" or "wait," it is more the tone of your voice and your body language that lets us know what you want us to do.</a:t>
            </a:r>
          </a:p>
          <a:p>
            <a:endParaRPr lang="en-US" altLang="th-TH" sz="500" dirty="0">
              <a:latin typeface="Calibri" panose="020F0502020204030204" pitchFamily="34" charset="0"/>
              <a:ea typeface="Cordia New" panose="020B0304020202020204" pitchFamily="34" charset="-34"/>
              <a:cs typeface="Calibri" panose="020F0502020204030204" pitchFamily="34" charset="0"/>
            </a:endParaRPr>
          </a:p>
          <a:p>
            <a:r>
              <a:rPr lang="en-US" altLang="th-TH" sz="1200" dirty="0">
                <a:latin typeface="Calibri" panose="020F0502020204030204" pitchFamily="34" charset="0"/>
                <a:ea typeface="Cordia New" panose="020B0304020202020204" pitchFamily="34" charset="-34"/>
                <a:cs typeface="Calibri" panose="020F0502020204030204" pitchFamily="34" charset="0"/>
              </a:rPr>
              <a:t>You're probably wondering why westerners like the Quinlan family decided to adopt a Thai dog even though there are thousands of homeless dogs in shelters across their country. It's because they know that there are about 120,000 strays on the streets of Bangkok alone, according to government reports.</a:t>
            </a:r>
          </a:p>
          <a:p>
            <a:endParaRPr lang="en-US" altLang="th-TH" sz="500" dirty="0">
              <a:latin typeface="Calibri" panose="020F0502020204030204" pitchFamily="34" charset="0"/>
              <a:ea typeface="Cordia New" panose="020B0304020202020204" pitchFamily="34" charset="-34"/>
              <a:cs typeface="Calibri" panose="020F0502020204030204" pitchFamily="34" charset="0"/>
            </a:endParaRPr>
          </a:p>
          <a:p>
            <a:r>
              <a:rPr lang="en-US" altLang="th-TH" sz="1200" dirty="0">
                <a:latin typeface="Calibri" panose="020F0502020204030204" pitchFamily="34" charset="0"/>
                <a:ea typeface="Cordia New" panose="020B0304020202020204" pitchFamily="34" charset="-34"/>
                <a:cs typeface="Calibri" panose="020F0502020204030204" pitchFamily="34" charset="0"/>
              </a:rPr>
              <a:t>My story sounds like a Cinderella tale, but it can't compare to the story of </a:t>
            </a:r>
            <a:r>
              <a:rPr lang="en-US" altLang="th-TH" sz="1200" dirty="0" err="1">
                <a:latin typeface="Calibri" panose="020F0502020204030204" pitchFamily="34" charset="0"/>
                <a:ea typeface="Cordia New" panose="020B0304020202020204" pitchFamily="34" charset="-34"/>
                <a:cs typeface="Calibri" panose="020F0502020204030204" pitchFamily="34" charset="0"/>
              </a:rPr>
              <a:t>Khun</a:t>
            </a:r>
            <a:r>
              <a:rPr lang="en-US" altLang="th-TH" sz="1200" dirty="0">
                <a:latin typeface="Calibri" panose="020F0502020204030204" pitchFamily="34" charset="0"/>
                <a:ea typeface="Cordia New" panose="020B0304020202020204" pitchFamily="34" charset="-34"/>
                <a:cs typeface="Calibri" panose="020F0502020204030204" pitchFamily="34" charset="0"/>
              </a:rPr>
              <a:t> Thong </a:t>
            </a:r>
            <a:r>
              <a:rPr lang="en-US" altLang="th-TH" sz="1200" dirty="0" err="1">
                <a:latin typeface="Calibri" panose="020F0502020204030204" pitchFamily="34" charset="0"/>
                <a:ea typeface="Cordia New" panose="020B0304020202020204" pitchFamily="34" charset="-34"/>
                <a:cs typeface="Calibri" panose="020F0502020204030204" pitchFamily="34" charset="0"/>
              </a:rPr>
              <a:t>Daeng</a:t>
            </a:r>
            <a:r>
              <a:rPr lang="en-US" altLang="th-TH" sz="1200" dirty="0">
                <a:latin typeface="Calibri" panose="020F0502020204030204" pitchFamily="34" charset="0"/>
                <a:ea typeface="Cordia New" panose="020B0304020202020204" pitchFamily="34" charset="-34"/>
                <a:cs typeface="Calibri" panose="020F0502020204030204" pitchFamily="34" charset="0"/>
              </a:rPr>
              <a:t>, a street dog who was adopted by His Majesty the King. I confess I envy her once in a while, but then I remember it was she who made Thai people think more kindly about stray dogs. After </a:t>
            </a:r>
            <a:r>
              <a:rPr lang="en-US" altLang="th-TH" sz="1200" dirty="0" err="1">
                <a:latin typeface="Calibri" panose="020F0502020204030204" pitchFamily="34" charset="0"/>
                <a:ea typeface="Cordia New" panose="020B0304020202020204" pitchFamily="34" charset="-34"/>
                <a:cs typeface="Calibri" panose="020F0502020204030204" pitchFamily="34" charset="0"/>
              </a:rPr>
              <a:t>Khun</a:t>
            </a:r>
            <a:r>
              <a:rPr lang="en-US" altLang="th-TH" sz="1200" dirty="0">
                <a:latin typeface="Calibri" panose="020F0502020204030204" pitchFamily="34" charset="0"/>
                <a:ea typeface="Cordia New" panose="020B0304020202020204" pitchFamily="34" charset="-34"/>
                <a:cs typeface="Calibri" panose="020F0502020204030204" pitchFamily="34" charset="0"/>
              </a:rPr>
              <a:t> Thong </a:t>
            </a:r>
            <a:r>
              <a:rPr lang="en-US" altLang="th-TH" sz="1200" dirty="0" err="1">
                <a:latin typeface="Calibri" panose="020F0502020204030204" pitchFamily="34" charset="0"/>
                <a:ea typeface="Cordia New" panose="020B0304020202020204" pitchFamily="34" charset="-34"/>
                <a:cs typeface="Calibri" panose="020F0502020204030204" pitchFamily="34" charset="0"/>
              </a:rPr>
              <a:t>Daeng</a:t>
            </a:r>
            <a:r>
              <a:rPr lang="en-US" altLang="th-TH" sz="1200" dirty="0">
                <a:latin typeface="Calibri" panose="020F0502020204030204" pitchFamily="34" charset="0"/>
                <a:ea typeface="Cordia New" panose="020B0304020202020204" pitchFamily="34" charset="-34"/>
                <a:cs typeface="Calibri" panose="020F0502020204030204" pitchFamily="34" charset="0"/>
              </a:rPr>
              <a:t> became famous worldwide, several projects were started to promote the abilities of stray dogs. Many stray dogs were trained to help police officers sniff out drugs and to help forestry officers guard national parks throughout Thailand.</a:t>
            </a:r>
          </a:p>
          <a:p>
            <a:r>
              <a:rPr lang="en-US" altLang="th-TH" sz="1200" b="1" dirty="0">
                <a:latin typeface="Calibri" panose="020F0502020204030204" pitchFamily="34" charset="0"/>
                <a:ea typeface="Cordia New" panose="020B0304020202020204" pitchFamily="34" charset="-34"/>
                <a:cs typeface="Calibri" panose="020F0502020204030204" pitchFamily="34" charset="0"/>
              </a:rPr>
              <a:t>	</a:t>
            </a:r>
            <a:r>
              <a:rPr lang="en-US" altLang="th-TH" sz="1200" dirty="0">
                <a:latin typeface="Calibri" panose="020F0502020204030204" pitchFamily="34" charset="0"/>
                <a:ea typeface="Cordia New" panose="020B0304020202020204" pitchFamily="34" charset="-34"/>
                <a:cs typeface="Calibri" panose="020F0502020204030204" pitchFamily="34" charset="0"/>
              </a:rPr>
              <a:t>                                                  </a:t>
            </a:r>
            <a:r>
              <a:rPr lang="en-US" altLang="th-TH" sz="1200" b="1" dirty="0">
                <a:latin typeface="Calibri" panose="020F0502020204030204" pitchFamily="34" charset="0"/>
                <a:ea typeface="Cordia New" panose="020B0304020202020204" pitchFamily="34" charset="-34"/>
                <a:cs typeface="Calibri" panose="020F0502020204030204" pitchFamily="34" charset="0"/>
              </a:rPr>
              <a:t>Total: 360  words</a:t>
            </a:r>
          </a:p>
        </p:txBody>
      </p:sp>
      <p:pic>
        <p:nvPicPr>
          <p:cNvPr id="1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43619" y="4314186"/>
            <a:ext cx="1179512"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8"/>
          <p:cNvSpPr txBox="1">
            <a:spLocks noChangeArrowheads="1"/>
          </p:cNvSpPr>
          <p:nvPr/>
        </p:nvSpPr>
        <p:spPr bwMode="auto">
          <a:xfrm>
            <a:off x="7406731" y="4347253"/>
            <a:ext cx="2339975" cy="355600"/>
          </a:xfrm>
          <a:prstGeom prst="rect">
            <a:avLst/>
          </a:prstGeom>
          <a:solidFill>
            <a:srgbClr val="FFFFFF"/>
          </a:solidFill>
          <a:ln w="9525">
            <a:solidFill>
              <a:srgbClr val="000000"/>
            </a:solidFill>
            <a:miter lim="800000"/>
            <a:headEnd/>
            <a:tailEnd/>
          </a:ln>
        </p:spPr>
        <p:txBody>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pPr>
              <a:spcAft>
                <a:spcPts val="800"/>
              </a:spcAft>
            </a:pPr>
            <a:r>
              <a:rPr lang="en-US" altLang="th-TH" sz="1100" b="1">
                <a:latin typeface="Calibri" panose="020F0502020204030204" pitchFamily="34" charset="0"/>
                <a:cs typeface="Angsana New" panose="02020603050405020304" pitchFamily="18" charset="-34"/>
              </a:rPr>
              <a:t>   My reading speed is ………………….. words/ minute.</a:t>
            </a:r>
            <a:endParaRPr lang="th-TH" altLang="th-TH" b="1"/>
          </a:p>
        </p:txBody>
      </p:sp>
      <p:sp>
        <p:nvSpPr>
          <p:cNvPr id="18" name="Rectangle 16"/>
          <p:cNvSpPr>
            <a:spLocks noChangeArrowheads="1"/>
          </p:cNvSpPr>
          <p:nvPr/>
        </p:nvSpPr>
        <p:spPr bwMode="auto">
          <a:xfrm>
            <a:off x="7241631" y="4797014"/>
            <a:ext cx="1879600"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en-US" altLang="th-TH" sz="1200" dirty="0">
                <a:latin typeface="Calibri" panose="020F0502020204030204" pitchFamily="34" charset="0"/>
              </a:rPr>
              <a:t>Choose true (T) or false (F).</a:t>
            </a:r>
          </a:p>
          <a:p>
            <a:endParaRPr lang="en-US" altLang="th-TH" sz="1200" dirty="0">
              <a:latin typeface="Calibri" panose="020F0502020204030204" pitchFamily="34" charset="0"/>
            </a:endParaRPr>
          </a:p>
        </p:txBody>
      </p:sp>
      <p:sp>
        <p:nvSpPr>
          <p:cNvPr id="19" name="Rectangle 20"/>
          <p:cNvSpPr>
            <a:spLocks noChangeArrowheads="1"/>
          </p:cNvSpPr>
          <p:nvPr/>
        </p:nvSpPr>
        <p:spPr bwMode="auto">
          <a:xfrm>
            <a:off x="7241631" y="5054189"/>
            <a:ext cx="4040188" cy="224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en-US" altLang="th-TH" sz="1000" dirty="0">
                <a:latin typeface="Calibri" panose="020F0502020204030204" pitchFamily="34" charset="0"/>
              </a:rPr>
              <a:t>[   ] 1. One of the SDR group’s jobs is to do a follow-up visit on the </a:t>
            </a:r>
          </a:p>
          <a:p>
            <a:r>
              <a:rPr lang="en-US" altLang="th-TH" sz="1000" dirty="0">
                <a:latin typeface="Calibri" panose="020F0502020204030204" pitchFamily="34" charset="0"/>
              </a:rPr>
              <a:t>            adopted dogs.</a:t>
            </a:r>
          </a:p>
          <a:p>
            <a:r>
              <a:rPr lang="en-US" altLang="th-TH" sz="1000" dirty="0">
                <a:latin typeface="Calibri" panose="020F0502020204030204" pitchFamily="34" charset="0"/>
              </a:rPr>
              <a:t>[   ] 2. Some of the 8 street dogs which were sent to the States have </a:t>
            </a:r>
            <a:br>
              <a:rPr lang="en-US" altLang="th-TH" sz="1000" dirty="0">
                <a:latin typeface="Calibri" panose="020F0502020204030204" pitchFamily="34" charset="0"/>
              </a:rPr>
            </a:br>
            <a:r>
              <a:rPr lang="en-US" altLang="th-TH" sz="1000" dirty="0">
                <a:latin typeface="Calibri" panose="020F0502020204030204" pitchFamily="34" charset="0"/>
              </a:rPr>
              <a:t>            problems with cool weather.</a:t>
            </a:r>
          </a:p>
          <a:p>
            <a:r>
              <a:rPr lang="en-US" altLang="th-TH" sz="1000" dirty="0">
                <a:latin typeface="Calibri" panose="020F0502020204030204" pitchFamily="34" charset="0"/>
              </a:rPr>
              <a:t>[   ] 3. Damsel sometimes has problems understanding the body language</a:t>
            </a:r>
          </a:p>
          <a:p>
            <a:r>
              <a:rPr lang="en-US" altLang="th-TH" sz="1000" dirty="0">
                <a:latin typeface="Calibri" panose="020F0502020204030204" pitchFamily="34" charset="0"/>
              </a:rPr>
              <a:t>           of her owner.</a:t>
            </a:r>
          </a:p>
          <a:p>
            <a:r>
              <a:rPr lang="en-US" altLang="th-TH" sz="1000" dirty="0">
                <a:latin typeface="Calibri" panose="020F0502020204030204" pitchFamily="34" charset="0"/>
              </a:rPr>
              <a:t>[   ] 4. Westerners like to adopt street dogs from Thailand because they </a:t>
            </a:r>
          </a:p>
          <a:p>
            <a:r>
              <a:rPr lang="en-US" altLang="th-TH" sz="1000" dirty="0">
                <a:latin typeface="Calibri" panose="020F0502020204030204" pitchFamily="34" charset="0"/>
              </a:rPr>
              <a:t>           are playful and intelligent. </a:t>
            </a:r>
          </a:p>
          <a:p>
            <a:r>
              <a:rPr lang="en-US" altLang="th-TH" sz="1000" dirty="0">
                <a:latin typeface="Calibri" panose="020F0502020204030204" pitchFamily="34" charset="0"/>
              </a:rPr>
              <a:t>[   ] 5. There are 120,000 street dogs around the world.</a:t>
            </a:r>
          </a:p>
          <a:p>
            <a:r>
              <a:rPr lang="en-US" altLang="th-TH" sz="1000" dirty="0">
                <a:latin typeface="Calibri" panose="020F0502020204030204" pitchFamily="34" charset="0"/>
              </a:rPr>
              <a:t>[   ] 6. After training, street dogs can help police and forestry officers with </a:t>
            </a:r>
          </a:p>
          <a:p>
            <a:r>
              <a:rPr lang="en-US" altLang="th-TH" sz="1000" dirty="0">
                <a:latin typeface="Calibri" panose="020F0502020204030204" pitchFamily="34" charset="0"/>
              </a:rPr>
              <a:t>           their work.</a:t>
            </a:r>
          </a:p>
          <a:p>
            <a:endParaRPr lang="en-US" altLang="th-TH" sz="1000" dirty="0">
              <a:latin typeface="Calibri" panose="020F0502020204030204" pitchFamily="34" charset="0"/>
            </a:endParaRPr>
          </a:p>
          <a:p>
            <a:endParaRPr lang="en-US" altLang="th-TH" sz="1000" dirty="0">
              <a:latin typeface="Calibri" panose="020F0502020204030204" pitchFamily="34" charset="0"/>
            </a:endParaRPr>
          </a:p>
          <a:p>
            <a:endParaRPr lang="en-US" altLang="th-TH" sz="1000" dirty="0">
              <a:latin typeface="Calibri" panose="020F0502020204030204" pitchFamily="34" charset="0"/>
            </a:endParaRPr>
          </a:p>
        </p:txBody>
      </p:sp>
    </p:spTree>
    <p:extLst>
      <p:ext uri="{BB962C8B-B14F-4D97-AF65-F5344CB8AC3E}">
        <p14:creationId xmlns:p14="http://schemas.microsoft.com/office/powerpoint/2010/main" val="2003455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ction Button: Forward or Next 7">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74999"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9" name="Rectangle 3"/>
          <p:cNvSpPr>
            <a:spLocks noChangeArrowheads="1"/>
          </p:cNvSpPr>
          <p:nvPr/>
        </p:nvSpPr>
        <p:spPr bwMode="auto">
          <a:xfrm>
            <a:off x="243276" y="172084"/>
            <a:ext cx="4941887"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en-US" altLang="th-TH" sz="2400" b="1" dirty="0"/>
              <a:t>Answer Key</a:t>
            </a:r>
            <a:r>
              <a:rPr lang="en-US" altLang="th-TH" sz="2400" dirty="0"/>
              <a:t> </a:t>
            </a:r>
            <a:r>
              <a:rPr lang="en-US" altLang="th-TH" sz="1400" dirty="0"/>
              <a:t>: 1. T  </a:t>
            </a:r>
            <a:r>
              <a:rPr lang="en-US" altLang="th-TH" sz="1400" dirty="0" smtClean="0"/>
              <a:t>2</a:t>
            </a:r>
            <a:r>
              <a:rPr lang="en-US" altLang="th-TH" sz="1400" dirty="0"/>
              <a:t>. F  3. F   4. F    5. F    6. </a:t>
            </a:r>
            <a:r>
              <a:rPr lang="en-US" altLang="th-TH" sz="1400" dirty="0" smtClean="0"/>
              <a:t>T</a:t>
            </a:r>
          </a:p>
          <a:p>
            <a:endParaRPr lang="en-US" altLang="th-TH" sz="1400" dirty="0"/>
          </a:p>
          <a:p>
            <a:r>
              <a:rPr lang="en-US" altLang="th-TH" sz="2400" b="1" dirty="0"/>
              <a:t>Self-evaluation</a:t>
            </a:r>
          </a:p>
          <a:p>
            <a:r>
              <a:rPr lang="en-US" altLang="th-TH" sz="1400" dirty="0"/>
              <a:t> </a:t>
            </a:r>
          </a:p>
          <a:p>
            <a:r>
              <a:rPr lang="th-TH" altLang="th-TH" sz="1400" b="1" u="sng" dirty="0"/>
              <a:t>ถ้าทำถูก</a:t>
            </a:r>
            <a:r>
              <a:rPr lang="en-US" altLang="th-TH" sz="1400" b="1" u="sng" dirty="0"/>
              <a:t> 6 </a:t>
            </a:r>
            <a:r>
              <a:rPr lang="th-TH" altLang="th-TH" sz="1400" b="1" u="sng" dirty="0"/>
              <a:t>ข้อ</a:t>
            </a:r>
            <a:r>
              <a:rPr lang="en-US" altLang="th-TH" sz="1400" b="1" u="sng" dirty="0"/>
              <a:t> = 100 %</a:t>
            </a:r>
            <a:r>
              <a:rPr lang="en-US" altLang="th-TH" sz="1400" dirty="0"/>
              <a:t>	</a:t>
            </a:r>
            <a:r>
              <a:rPr lang="th-TH" altLang="th-TH" sz="1400" dirty="0"/>
              <a:t>     </a:t>
            </a:r>
            <a:endParaRPr lang="en-US" altLang="th-TH" sz="1400" dirty="0"/>
          </a:p>
          <a:p>
            <a:r>
              <a:rPr lang="th-TH" altLang="th-TH" sz="1400" dirty="0"/>
              <a:t> </a:t>
            </a:r>
            <a:r>
              <a:rPr lang="en-US" altLang="th-TH" sz="1400" b="1" dirty="0"/>
              <a:t>Excellent</a:t>
            </a:r>
            <a:r>
              <a:rPr lang="th-TH" altLang="th-TH" sz="1400" dirty="0"/>
              <a:t>     การอ่านของคุณเยี่ยม แต่</a:t>
            </a:r>
            <a:r>
              <a:rPr lang="en-US" altLang="th-TH" sz="1400" dirty="0"/>
              <a:t> …</a:t>
            </a:r>
            <a:r>
              <a:rPr lang="th-TH" altLang="th-TH" sz="1400" dirty="0"/>
              <a:t>ลองดูความเร็วในการอ่านด้วย</a:t>
            </a:r>
            <a:endParaRPr lang="en-US" altLang="th-TH" sz="1400" dirty="0"/>
          </a:p>
          <a:p>
            <a:r>
              <a:rPr lang="en-US" altLang="th-TH" sz="1400" dirty="0"/>
              <a:t>-  </a:t>
            </a:r>
            <a:r>
              <a:rPr lang="th-TH" altLang="th-TH" sz="1400" dirty="0"/>
              <a:t>ยิ่งความเร็วมากกว่า</a:t>
            </a:r>
            <a:r>
              <a:rPr lang="en-US" altLang="th-TH" sz="1400" dirty="0"/>
              <a:t> 250 </a:t>
            </a:r>
            <a:r>
              <a:rPr lang="th-TH" altLang="th-TH" sz="1400" dirty="0"/>
              <a:t>คำ</a:t>
            </a:r>
            <a:r>
              <a:rPr lang="en-US" altLang="th-TH" sz="1400" dirty="0"/>
              <a:t>/</a:t>
            </a:r>
            <a:r>
              <a:rPr lang="th-TH" altLang="th-TH" sz="1400" dirty="0"/>
              <a:t>นาที มากเท่าไร ก็แสดงว่าการอ่านของคุณเยี่ยมยอดมากขึ้นเท่านั้น</a:t>
            </a:r>
            <a:r>
              <a:rPr lang="en-US" altLang="th-TH" sz="1400" dirty="0"/>
              <a:t> (</a:t>
            </a:r>
            <a:r>
              <a:rPr lang="th-TH" altLang="th-TH" sz="1400" dirty="0"/>
              <a:t>อ่านเร็วและเข้าใจหมดทุกอย่าง</a:t>
            </a:r>
            <a:r>
              <a:rPr lang="en-US" altLang="th-TH" sz="1400" dirty="0"/>
              <a:t>)</a:t>
            </a:r>
          </a:p>
          <a:p>
            <a:endParaRPr lang="en-US" altLang="th-TH" sz="1400" dirty="0"/>
          </a:p>
          <a:p>
            <a:r>
              <a:rPr lang="en-US" altLang="th-TH" sz="1400" dirty="0"/>
              <a:t>-  </a:t>
            </a:r>
            <a:r>
              <a:rPr lang="th-TH" altLang="th-TH" sz="1400" dirty="0"/>
              <a:t>ถ้าความเร็วต่ำกว่า</a:t>
            </a:r>
            <a:r>
              <a:rPr lang="en-US" altLang="th-TH" sz="1400" dirty="0"/>
              <a:t> 250 </a:t>
            </a:r>
            <a:r>
              <a:rPr lang="th-TH" altLang="th-TH" sz="1400" dirty="0"/>
              <a:t>คำ</a:t>
            </a:r>
            <a:r>
              <a:rPr lang="en-US" altLang="th-TH" sz="1400" dirty="0"/>
              <a:t>/</a:t>
            </a:r>
            <a:r>
              <a:rPr lang="th-TH" altLang="th-TH" sz="1400" dirty="0"/>
              <a:t>นาที มากเท่าไร ก็ยิ่งต้องพัฒนาความเร็วในการอ่านให้มากขึ้น</a:t>
            </a:r>
            <a:endParaRPr lang="en-US" altLang="th-TH" sz="1400" dirty="0"/>
          </a:p>
          <a:p>
            <a:r>
              <a:rPr lang="en-US" altLang="th-TH" sz="1400" dirty="0"/>
              <a:t>  </a:t>
            </a:r>
            <a:r>
              <a:rPr lang="th-TH" altLang="th-TH" sz="1400" dirty="0"/>
              <a:t>เท่านั้น ขอแนะนำให้ลองฝึกเทคนิคการอ่านเร็วอย่างสม่ำเสมอ ความเร็วจะเพิ่มขึ้นอย่างแน่นอน</a:t>
            </a:r>
            <a:endParaRPr lang="en-US" altLang="th-TH" sz="1400" dirty="0"/>
          </a:p>
          <a:p>
            <a:r>
              <a:rPr lang="en-US" altLang="th-TH" sz="1400" dirty="0"/>
              <a:t> </a:t>
            </a:r>
          </a:p>
          <a:p>
            <a:r>
              <a:rPr lang="th-TH" altLang="th-TH" sz="1400" b="1" u="sng" dirty="0"/>
              <a:t>ถ้าทำถูก</a:t>
            </a:r>
            <a:r>
              <a:rPr lang="en-US" altLang="th-TH" sz="1400" b="1" u="sng" dirty="0"/>
              <a:t> 5 </a:t>
            </a:r>
            <a:r>
              <a:rPr lang="th-TH" altLang="th-TH" sz="1400" b="1" u="sng" dirty="0"/>
              <a:t>ข้อ</a:t>
            </a:r>
            <a:r>
              <a:rPr lang="en-US" altLang="th-TH" sz="1400" b="1" u="sng" dirty="0"/>
              <a:t> = 83 </a:t>
            </a:r>
            <a:r>
              <a:rPr lang="en-US" altLang="th-TH" sz="1400" b="1" u="sng" dirty="0" smtClean="0"/>
              <a:t>%</a:t>
            </a:r>
          </a:p>
          <a:p>
            <a:r>
              <a:rPr lang="en-US" altLang="th-TH" sz="1400" dirty="0"/>
              <a:t>		</a:t>
            </a:r>
          </a:p>
          <a:p>
            <a:r>
              <a:rPr lang="en-US" altLang="th-TH" sz="1400" b="1" dirty="0"/>
              <a:t>Very good</a:t>
            </a:r>
            <a:r>
              <a:rPr lang="th-TH" altLang="th-TH" sz="1400" dirty="0"/>
              <a:t>  </a:t>
            </a:r>
            <a:r>
              <a:rPr lang="en-US" altLang="th-TH" sz="1400" dirty="0"/>
              <a:t>  </a:t>
            </a:r>
            <a:r>
              <a:rPr lang="th-TH" altLang="th-TH" sz="1400" dirty="0"/>
              <a:t>การอ่านของคุณอยู่ในระดับดีมาก แต่</a:t>
            </a:r>
            <a:r>
              <a:rPr lang="en-US" altLang="th-TH" sz="1400" dirty="0"/>
              <a:t> … </a:t>
            </a:r>
            <a:r>
              <a:rPr lang="th-TH" altLang="th-TH" sz="1400" dirty="0"/>
              <a:t>ลองดูความเร็วในการอ่านด้วย</a:t>
            </a:r>
            <a:endParaRPr lang="en-US" altLang="th-TH" sz="1400" dirty="0"/>
          </a:p>
          <a:p>
            <a:r>
              <a:rPr lang="en-US" altLang="th-TH" sz="1400" dirty="0"/>
              <a:t>-  </a:t>
            </a:r>
            <a:r>
              <a:rPr lang="th-TH" altLang="th-TH" sz="1400" dirty="0"/>
              <a:t>ยิ่งความเร็วมากกว่า</a:t>
            </a:r>
            <a:r>
              <a:rPr lang="en-US" altLang="th-TH" sz="1400" dirty="0"/>
              <a:t> 250 </a:t>
            </a:r>
            <a:r>
              <a:rPr lang="th-TH" altLang="th-TH" sz="1400" dirty="0"/>
              <a:t>คำ</a:t>
            </a:r>
            <a:r>
              <a:rPr lang="en-US" altLang="th-TH" sz="1400" dirty="0"/>
              <a:t>/</a:t>
            </a:r>
            <a:r>
              <a:rPr lang="th-TH" altLang="th-TH" sz="1400" dirty="0"/>
              <a:t>นาที มากเท่าไร ก็แสดงว่าการอ่านดีมากขึ้นเท่านั้น</a:t>
            </a:r>
            <a:endParaRPr lang="en-US" altLang="th-TH" sz="1400" dirty="0"/>
          </a:p>
          <a:p>
            <a:r>
              <a:rPr lang="en-US" altLang="th-TH" sz="1400" dirty="0"/>
              <a:t>  (</a:t>
            </a:r>
            <a:r>
              <a:rPr lang="th-TH" altLang="th-TH" sz="1400" dirty="0"/>
              <a:t>อ่านเร็วและเข้าใจเกือบหมดทุกอย่าง</a:t>
            </a:r>
            <a:r>
              <a:rPr lang="en-US" altLang="th-TH" sz="1400" dirty="0"/>
              <a:t>)</a:t>
            </a:r>
          </a:p>
          <a:p>
            <a:r>
              <a:rPr lang="en-US" altLang="th-TH" sz="1400" dirty="0"/>
              <a:t>-  </a:t>
            </a:r>
            <a:r>
              <a:rPr lang="th-TH" altLang="th-TH" sz="1400" dirty="0"/>
              <a:t>ถ้าความเร็วต่ำกว่า</a:t>
            </a:r>
            <a:r>
              <a:rPr lang="en-US" altLang="th-TH" sz="1400" dirty="0"/>
              <a:t> 250 </a:t>
            </a:r>
            <a:r>
              <a:rPr lang="th-TH" altLang="th-TH" sz="1400" dirty="0"/>
              <a:t>คำ</a:t>
            </a:r>
            <a:r>
              <a:rPr lang="en-US" altLang="th-TH" sz="1400" dirty="0"/>
              <a:t>/</a:t>
            </a:r>
            <a:r>
              <a:rPr lang="th-TH" altLang="th-TH" sz="1400" dirty="0"/>
              <a:t>นาที มากเท่าไร ก็ยิ่งต้องพัฒนาความเร็วในการอ่านให้มากขึ้นเท่านั้น ขอแนะนำให้ลองฝึกเทคนิคการอ่านเร็วอย่างสม่ำเสมอ ความเร็วจะเพิ่มขึ้นอย่างแน่นอน</a:t>
            </a:r>
            <a:endParaRPr lang="en-US" altLang="th-TH" sz="1400" dirty="0"/>
          </a:p>
          <a:p>
            <a:r>
              <a:rPr lang="en-US" altLang="th-TH" sz="1400" dirty="0"/>
              <a:t>				</a:t>
            </a:r>
          </a:p>
        </p:txBody>
      </p:sp>
      <p:pic>
        <p:nvPicPr>
          <p:cNvPr id="10"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8676" y="172084"/>
            <a:ext cx="931863"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3"/>
          <p:cNvSpPr>
            <a:spLocks noChangeArrowheads="1"/>
          </p:cNvSpPr>
          <p:nvPr/>
        </p:nvSpPr>
        <p:spPr bwMode="auto">
          <a:xfrm>
            <a:off x="6731953" y="172084"/>
            <a:ext cx="4941887"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2"/>
                </a:solidFill>
                <a:latin typeface="Cordia New" panose="020B0304020202020204" pitchFamily="34" charset="-34"/>
                <a:cs typeface="Cordia New" panose="020B0304020202020204" pitchFamily="34" charset="-34"/>
              </a:defRPr>
            </a:lvl1pPr>
            <a:lvl2pPr marL="742950" indent="-285750">
              <a:defRPr sz="1600">
                <a:solidFill>
                  <a:schemeClr val="tx2"/>
                </a:solidFill>
                <a:latin typeface="Cordia New" panose="020B0304020202020204" pitchFamily="34" charset="-34"/>
                <a:cs typeface="Cordia New" panose="020B0304020202020204" pitchFamily="34" charset="-34"/>
              </a:defRPr>
            </a:lvl2pPr>
            <a:lvl3pPr marL="1143000" indent="-228600">
              <a:defRPr sz="1600">
                <a:solidFill>
                  <a:schemeClr val="tx2"/>
                </a:solidFill>
                <a:latin typeface="Cordia New" panose="020B0304020202020204" pitchFamily="34" charset="-34"/>
                <a:cs typeface="Cordia New" panose="020B0304020202020204" pitchFamily="34" charset="-34"/>
              </a:defRPr>
            </a:lvl3pPr>
            <a:lvl4pPr marL="1600200" indent="-228600">
              <a:defRPr sz="1600">
                <a:solidFill>
                  <a:schemeClr val="tx2"/>
                </a:solidFill>
                <a:latin typeface="Cordia New" panose="020B0304020202020204" pitchFamily="34" charset="-34"/>
                <a:cs typeface="Cordia New" panose="020B0304020202020204" pitchFamily="34" charset="-34"/>
              </a:defRPr>
            </a:lvl4pPr>
            <a:lvl5pPr marL="2057400" indent="-228600">
              <a:defRPr sz="1600">
                <a:solidFill>
                  <a:schemeClr val="tx2"/>
                </a:solidFill>
                <a:latin typeface="Cordia New" panose="020B0304020202020204" pitchFamily="34" charset="-34"/>
                <a:cs typeface="Cordia New" panose="020B0304020202020204" pitchFamily="34" charset="-34"/>
              </a:defRPr>
            </a:lvl5pPr>
            <a:lvl6pPr marL="25146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6pPr>
            <a:lvl7pPr marL="29718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7pPr>
            <a:lvl8pPr marL="34290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8pPr>
            <a:lvl9pPr marL="3886200" indent="-228600" eaLnBrk="0" fontAlgn="base" hangingPunct="0">
              <a:spcBef>
                <a:spcPct val="0"/>
              </a:spcBef>
              <a:spcAft>
                <a:spcPct val="0"/>
              </a:spcAft>
              <a:defRPr sz="1600">
                <a:solidFill>
                  <a:schemeClr val="tx2"/>
                </a:solidFill>
                <a:latin typeface="Cordia New" panose="020B0304020202020204" pitchFamily="34" charset="-34"/>
                <a:cs typeface="Cordia New" panose="020B0304020202020204" pitchFamily="34" charset="-34"/>
              </a:defRPr>
            </a:lvl9pPr>
          </a:lstStyle>
          <a:p>
            <a:r>
              <a:rPr lang="en-US" altLang="th-TH" sz="1400" dirty="0"/>
              <a:t>				</a:t>
            </a:r>
          </a:p>
          <a:p>
            <a:r>
              <a:rPr lang="th-TH" altLang="th-TH" sz="1400" b="1" u="sng" dirty="0"/>
              <a:t>ถ้าทำถูก</a:t>
            </a:r>
            <a:r>
              <a:rPr lang="en-US" altLang="th-TH" sz="1400" b="1" u="sng" dirty="0"/>
              <a:t> 4 </a:t>
            </a:r>
            <a:r>
              <a:rPr lang="th-TH" altLang="th-TH" sz="1400" b="1" u="sng" dirty="0"/>
              <a:t>ข้อ</a:t>
            </a:r>
            <a:r>
              <a:rPr lang="en-US" altLang="th-TH" sz="1400" b="1" u="sng" dirty="0"/>
              <a:t> = 67 </a:t>
            </a:r>
            <a:r>
              <a:rPr lang="en-US" altLang="th-TH" sz="1400" b="1" u="sng" dirty="0" smtClean="0"/>
              <a:t>%</a:t>
            </a:r>
          </a:p>
          <a:p>
            <a:r>
              <a:rPr lang="en-US" altLang="th-TH" sz="1400" dirty="0"/>
              <a:t>		</a:t>
            </a:r>
          </a:p>
          <a:p>
            <a:r>
              <a:rPr lang="en-US" altLang="th-TH" sz="1400" b="1" dirty="0"/>
              <a:t>Good</a:t>
            </a:r>
            <a:r>
              <a:rPr lang="th-TH" altLang="th-TH" sz="1400" dirty="0"/>
              <a:t> </a:t>
            </a:r>
            <a:r>
              <a:rPr lang="en-US" altLang="th-TH" sz="1400" dirty="0"/>
              <a:t>  </a:t>
            </a:r>
            <a:r>
              <a:rPr lang="th-TH" altLang="th-TH" sz="1400" dirty="0"/>
              <a:t>การอ่านของคุณอยู่ในระดับดี แต่</a:t>
            </a:r>
            <a:r>
              <a:rPr lang="en-US" altLang="th-TH" sz="1400" dirty="0"/>
              <a:t> … </a:t>
            </a:r>
            <a:r>
              <a:rPr lang="th-TH" altLang="th-TH" sz="1400" dirty="0"/>
              <a:t>ลองดูความเร็วในการอ่านด้วย</a:t>
            </a:r>
            <a:endParaRPr lang="en-US" altLang="th-TH" sz="1400" dirty="0"/>
          </a:p>
          <a:p>
            <a:r>
              <a:rPr lang="en-US" altLang="th-TH" sz="1400" dirty="0"/>
              <a:t>-  </a:t>
            </a:r>
            <a:r>
              <a:rPr lang="th-TH" altLang="th-TH" sz="1400" dirty="0"/>
              <a:t>ยิ่งความเร็วมากกว่า</a:t>
            </a:r>
            <a:r>
              <a:rPr lang="en-US" altLang="th-TH" sz="1400" dirty="0"/>
              <a:t> 250 </a:t>
            </a:r>
            <a:r>
              <a:rPr lang="th-TH" altLang="th-TH" sz="1400" dirty="0"/>
              <a:t>คำ</a:t>
            </a:r>
            <a:r>
              <a:rPr lang="en-US" altLang="th-TH" sz="1400" dirty="0"/>
              <a:t>/</a:t>
            </a:r>
            <a:r>
              <a:rPr lang="th-TH" altLang="th-TH" sz="1400" dirty="0"/>
              <a:t>นาที มากเท่าไร ก็แสดงว่าการอ่านดีมากขึ้นเท่านั้น</a:t>
            </a:r>
            <a:endParaRPr lang="en-US" altLang="th-TH" sz="1400" dirty="0"/>
          </a:p>
          <a:p>
            <a:r>
              <a:rPr lang="en-US" altLang="th-TH" sz="1400" dirty="0"/>
              <a:t> (</a:t>
            </a:r>
            <a:r>
              <a:rPr lang="th-TH" altLang="th-TH" sz="1400" dirty="0"/>
              <a:t>อ่านเร็วและเข้าใจเกือบหมดทุกอย่าง</a:t>
            </a:r>
            <a:r>
              <a:rPr lang="en-US" altLang="th-TH" sz="1400" dirty="0"/>
              <a:t>)</a:t>
            </a:r>
          </a:p>
          <a:p>
            <a:r>
              <a:rPr lang="en-US" altLang="th-TH" sz="1400" dirty="0"/>
              <a:t>-  </a:t>
            </a:r>
            <a:r>
              <a:rPr lang="th-TH" altLang="th-TH" sz="1400" dirty="0"/>
              <a:t>ถ้าความเร็วต่ำกว่า</a:t>
            </a:r>
            <a:r>
              <a:rPr lang="en-US" altLang="th-TH" sz="1400" dirty="0"/>
              <a:t> 250 </a:t>
            </a:r>
            <a:r>
              <a:rPr lang="th-TH" altLang="th-TH" sz="1400" dirty="0"/>
              <a:t>คำ</a:t>
            </a:r>
            <a:r>
              <a:rPr lang="en-US" altLang="th-TH" sz="1400" dirty="0"/>
              <a:t>/</a:t>
            </a:r>
            <a:r>
              <a:rPr lang="th-TH" altLang="th-TH" sz="1400" dirty="0"/>
              <a:t>นาที มากเท่าไร ก็ยิ่งต้องพัฒนาความเร็วในการอ่านให้มากขึ้นเท่านั้น ขอแนะนำให้ลองฝึกเทคนิคการอ่านเร็วอย่างสม่ำเสมอ ความเร็วจะเพิ่มขึ้นอย่างแน่นอน</a:t>
            </a:r>
            <a:endParaRPr lang="en-US" altLang="th-TH" sz="1400" dirty="0"/>
          </a:p>
          <a:p>
            <a:r>
              <a:rPr lang="en-US" altLang="th-TH" sz="1400" dirty="0"/>
              <a:t>				</a:t>
            </a:r>
          </a:p>
          <a:p>
            <a:r>
              <a:rPr lang="en-US" altLang="th-TH" sz="1400" dirty="0">
                <a:sym typeface="Symbol" panose="05050102010706020507" pitchFamily="18" charset="2"/>
              </a:rPr>
              <a:t></a:t>
            </a:r>
            <a:r>
              <a:rPr lang="en-US" altLang="th-TH" sz="1400" dirty="0"/>
              <a:t> </a:t>
            </a:r>
            <a:r>
              <a:rPr lang="th-TH" altLang="th-TH" sz="1400" dirty="0"/>
              <a:t>ถ้าถูกน้อยกว่า</a:t>
            </a:r>
            <a:r>
              <a:rPr lang="en-US" altLang="th-TH" sz="1400" dirty="0"/>
              <a:t> 4 </a:t>
            </a:r>
            <a:r>
              <a:rPr lang="th-TH" altLang="th-TH" sz="1400" dirty="0"/>
              <a:t>ข้อ โดยใช้ความเร็วมากกว่า</a:t>
            </a:r>
            <a:r>
              <a:rPr lang="en-US" altLang="th-TH" sz="1400" dirty="0"/>
              <a:t> 250 </a:t>
            </a:r>
            <a:r>
              <a:rPr lang="th-TH" altLang="th-TH" sz="1400" dirty="0"/>
              <a:t>คำ</a:t>
            </a:r>
            <a:r>
              <a:rPr lang="en-US" altLang="th-TH" sz="1400" dirty="0"/>
              <a:t>/</a:t>
            </a:r>
            <a:r>
              <a:rPr lang="th-TH" altLang="th-TH" sz="1400" dirty="0"/>
              <a:t>นาที แสดงว่าอ่านเร็วดีแล้ว แต่ต้องพยายามทำความเข้าใจในการอ่านให้มากขึ้นอีก โดยเพิ่มสมาธิในการอ่าน</a:t>
            </a:r>
            <a:endParaRPr lang="en-US" altLang="th-TH" sz="1400" dirty="0"/>
          </a:p>
          <a:p>
            <a:r>
              <a:rPr lang="en-US" altLang="th-TH" sz="1400" dirty="0">
                <a:sym typeface="Symbol" panose="05050102010706020507" pitchFamily="18" charset="2"/>
              </a:rPr>
              <a:t></a:t>
            </a:r>
            <a:r>
              <a:rPr lang="en-US" altLang="th-TH" sz="1400" dirty="0"/>
              <a:t> </a:t>
            </a:r>
            <a:r>
              <a:rPr lang="th-TH" altLang="th-TH" sz="1400" dirty="0"/>
              <a:t>ถ้าถูกน้อยกว่า</a:t>
            </a:r>
            <a:r>
              <a:rPr lang="en-US" altLang="th-TH" sz="1400" dirty="0"/>
              <a:t> 4 </a:t>
            </a:r>
            <a:r>
              <a:rPr lang="th-TH" altLang="th-TH" sz="1400" dirty="0"/>
              <a:t>ข้อ และความเร็วต่ำกว่า</a:t>
            </a:r>
            <a:r>
              <a:rPr lang="en-US" altLang="th-TH" sz="1400" dirty="0"/>
              <a:t> 250 </a:t>
            </a:r>
            <a:r>
              <a:rPr lang="th-TH" altLang="th-TH" sz="1400" dirty="0"/>
              <a:t>คำ</a:t>
            </a:r>
            <a:r>
              <a:rPr lang="en-US" altLang="th-TH" sz="1400" dirty="0"/>
              <a:t>/</a:t>
            </a:r>
            <a:r>
              <a:rPr lang="th-TH" altLang="th-TH" sz="1400" dirty="0"/>
              <a:t>นาที คุณต้องพยายามพัฒนาความเร็วในการอ่านและเพิ่มสมาธิในการอ่านด้วย อาจลองใช้เทคนิคการอ่านเร็วกับสิ่งที่สนใจอ่าน ก็จะสามารถพัฒนาความเร็วได้แน่นอน</a:t>
            </a:r>
            <a:endParaRPr lang="en-US" altLang="th-TH" sz="1400" dirty="0"/>
          </a:p>
        </p:txBody>
      </p:sp>
    </p:spTree>
    <p:extLst>
      <p:ext uri="{BB962C8B-B14F-4D97-AF65-F5344CB8AC3E}">
        <p14:creationId xmlns:p14="http://schemas.microsoft.com/office/powerpoint/2010/main" val="28452765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555</TotalTime>
  <Words>1108</Words>
  <Application>Microsoft Office PowerPoint</Application>
  <PresentationFormat>Widescreen</PresentationFormat>
  <Paragraphs>175</Paragraphs>
  <Slides>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Angsana New</vt:lpstr>
      <vt:lpstr>Arial</vt:lpstr>
      <vt:lpstr>Arial Narrow</vt:lpstr>
      <vt:lpstr>Calibri</vt:lpstr>
      <vt:lpstr>Calibri Light</vt:lpstr>
      <vt:lpstr>Cordia New</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Shannoy.vas</cp:lastModifiedBy>
  <cp:revision>20</cp:revision>
  <dcterms:created xsi:type="dcterms:W3CDTF">2015-01-09T05:03:30Z</dcterms:created>
  <dcterms:modified xsi:type="dcterms:W3CDTF">2015-05-07T03:29:32Z</dcterms:modified>
</cp:coreProperties>
</file>