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72" r:id="rId3"/>
    <p:sldId id="271" r:id="rId4"/>
    <p:sldId id="273" r:id="rId5"/>
    <p:sldId id="277" r:id="rId6"/>
    <p:sldId id="274" r:id="rId7"/>
    <p:sldId id="276" r:id="rId8"/>
    <p:sldId id="275" r:id="rId9"/>
    <p:sldId id="282" r:id="rId10"/>
    <p:sldId id="278" r:id="rId11"/>
    <p:sldId id="280" r:id="rId12"/>
    <p:sldId id="283" r:id="rId13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sinee.wim" initials="N" lastIdx="1" clrIdx="0">
    <p:extLst>
      <p:ext uri="{19B8F6BF-5375-455C-9EA6-DF929625EA0E}">
        <p15:presenceInfo xmlns:p15="http://schemas.microsoft.com/office/powerpoint/2012/main" userId="Natsinee.wi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996633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25/07/59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12929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25/07/59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46769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25/07/59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63045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25/07/59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63270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25/07/59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99119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25/07/59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6618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25/07/59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48824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25/07/59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07391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25/07/59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45460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25/07/59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89717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25/07/59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1889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EB05-FF51-41A1-A459-8DEEADF2D49F}" type="datetimeFigureOut">
              <a:rPr lang="th-TH" smtClean="0"/>
              <a:t>25/07/59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5371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https://kmuttsalc.wikispaces.com/" TargetMode="Externa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6.png"/><Relationship Id="rId4" Type="http://schemas.openxmlformats.org/officeDocument/2006/relationships/hyperlink" Target="https://kmuttsalc.wikispaces.com/&#3611;&#3619;&#3632;&#3617;&#3623;&#3621;&#3616;&#3634;&#3614;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kmuttsalc.wikispaces.com/module" TargetMode="External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6.png"/><Relationship Id="rId4" Type="http://schemas.openxmlformats.org/officeDocument/2006/relationships/hyperlink" Target="http://kmuttsalc.wikispaces.com/Knowledge+sharin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6.png"/><Relationship Id="rId4" Type="http://schemas.openxmlformats.org/officeDocument/2006/relationships/hyperlink" Target="https://kmuttsalc.wikispaces.com/&#3626;&#3639;&#3656;&#3629;&#3585;&#3634;&#3619;&#3648;&#3619;&#3637;&#3618;&#3609;&#3619;&#3641;&#3657;&#3604;&#3657;&#3623;&#3618;&#3605;&#3609;&#3648;&#3629;&#3591;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6.png"/><Relationship Id="rId4" Type="http://schemas.openxmlformats.org/officeDocument/2006/relationships/hyperlink" Target="https://kmuttsalc.wikispaces.com/VDO+Clip+&#3585;&#3621;&#3618;&#3640;&#3607;&#3608;&#3660;&#3585;&#3634;&#3619;&#3648;&#3619;&#3637;&#3618;&#3609;&#3619;&#3641;&#3657;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6.png"/><Relationship Id="rId4" Type="http://schemas.openxmlformats.org/officeDocument/2006/relationships/hyperlink" Target="https://kmuttsalc.wikispaces.com/&#3610;&#3607;&#3626;&#3633;&#3617;&#3616;&#3634;&#3625;&#3603;&#3660;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6.png"/><Relationship Id="rId4" Type="http://schemas.openxmlformats.org/officeDocument/2006/relationships/hyperlink" Target="https://ltunit.wikispaces.com/home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hyperlink" Target="https://kmuttsalc.wikispaces.com/Link" TargetMode="Externa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kmuttsalc.wikispaces.com/&#3585;&#3634;&#3619;&#3592;&#3633;&#3604;&#3585;&#3636;&#3592;&#3585;&#3619;&#3619;&#3617;&#3626;&#3609;&#3633;&#3610;&#3626;&#3609;&#3640;&#3609;&#3585;&#3634;&#3619;&#3648;&#3619;&#3637;&#3618;&#3609;&#3619;&#3641;&#3657;&#3604;&#3657;&#3623;&#3618;&#3605;&#3609;&#3648;&#3629;&#3591;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0" y="0"/>
            <a:ext cx="5673535" cy="6858000"/>
          </a:xfrm>
          <a:prstGeom prst="rect">
            <a:avLst/>
          </a:prstGeom>
        </p:spPr>
      </p:pic>
      <p:sp>
        <p:nvSpPr>
          <p:cNvPr id="18" name="Flowchart: Card 17"/>
          <p:cNvSpPr/>
          <p:nvPr/>
        </p:nvSpPr>
        <p:spPr>
          <a:xfrm flipH="1">
            <a:off x="6873668" y="720498"/>
            <a:ext cx="4855334" cy="5865510"/>
          </a:xfrm>
          <a:prstGeom prst="flowChartPunchedCard">
            <a:avLst/>
          </a:prstGeom>
          <a:ln>
            <a:noFill/>
          </a:ln>
        </p:spPr>
        <p:style>
          <a:lnRef idx="2">
            <a:schemeClr val="dk1"/>
          </a:lnRef>
          <a:fillRef idx="1001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chemeClr val="accent2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ctr"/>
            <a:endParaRPr lang="en-US" b="1" dirty="0">
              <a:solidFill>
                <a:schemeClr val="accent2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ctr"/>
            <a:endParaRPr lang="en-US" b="1" dirty="0" smtClean="0">
              <a:solidFill>
                <a:schemeClr val="accent2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ctr"/>
            <a:endParaRPr lang="en-US" b="1" dirty="0">
              <a:solidFill>
                <a:schemeClr val="accent2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ctr"/>
            <a:endParaRPr lang="en-US" b="1" dirty="0" smtClean="0">
              <a:solidFill>
                <a:schemeClr val="accent2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ctr"/>
            <a:r>
              <a:rPr lang="en-US" sz="2000" i="1" dirty="0" smtClean="0">
                <a:solidFill>
                  <a:schemeClr val="accent2"/>
                </a:solidFill>
                <a:latin typeface="+mj-lt"/>
                <a:ea typeface="Arial Unicode MS" panose="020B0604020202020204" pitchFamily="34" charset="-128"/>
                <a:hlinkClick r:id="rId5"/>
              </a:rPr>
              <a:t>kmuttsalc.wikispaces.com</a:t>
            </a:r>
            <a:endParaRPr lang="th-TH" sz="2000" i="1" dirty="0">
              <a:solidFill>
                <a:schemeClr val="accent2"/>
              </a:solidFill>
              <a:latin typeface="+mj-lt"/>
              <a:ea typeface="Arial Unicode MS" panose="020B0604020202020204" pitchFamily="34" charset="-128"/>
            </a:endParaRPr>
          </a:p>
          <a:p>
            <a:pPr algn="ctr"/>
            <a:endParaRPr lang="en-US" b="1" dirty="0" smtClean="0">
              <a:solidFill>
                <a:schemeClr val="accent2">
                  <a:lumMod val="75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  <p:grpSp>
        <p:nvGrpSpPr>
          <p:cNvPr id="20" name="Groupe 4"/>
          <p:cNvGrpSpPr/>
          <p:nvPr/>
        </p:nvGrpSpPr>
        <p:grpSpPr>
          <a:xfrm rot="20922120">
            <a:off x="791270" y="279937"/>
            <a:ext cx="4905536" cy="3520684"/>
            <a:chOff x="1846263" y="112713"/>
            <a:chExt cx="2298700" cy="1908175"/>
          </a:xfrm>
        </p:grpSpPr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1846263" y="112713"/>
              <a:ext cx="2298700" cy="1908175"/>
            </a:xfrm>
            <a:custGeom>
              <a:avLst/>
              <a:gdLst>
                <a:gd name="T0" fmla="*/ 736 w 1448"/>
                <a:gd name="T1" fmla="*/ 1202 h 1202"/>
                <a:gd name="T2" fmla="*/ 720 w 1448"/>
                <a:gd name="T3" fmla="*/ 1200 h 1202"/>
                <a:gd name="T4" fmla="*/ 712 w 1448"/>
                <a:gd name="T5" fmla="*/ 1196 h 1202"/>
                <a:gd name="T6" fmla="*/ 700 w 1448"/>
                <a:gd name="T7" fmla="*/ 1186 h 1202"/>
                <a:gd name="T8" fmla="*/ 692 w 1448"/>
                <a:gd name="T9" fmla="*/ 1174 h 1202"/>
                <a:gd name="T10" fmla="*/ 690 w 1448"/>
                <a:gd name="T11" fmla="*/ 1158 h 1202"/>
                <a:gd name="T12" fmla="*/ 700 w 1448"/>
                <a:gd name="T13" fmla="*/ 996 h 1202"/>
                <a:gd name="T14" fmla="*/ 630 w 1448"/>
                <a:gd name="T15" fmla="*/ 998 h 1202"/>
                <a:gd name="T16" fmla="*/ 566 w 1448"/>
                <a:gd name="T17" fmla="*/ 996 h 1202"/>
                <a:gd name="T18" fmla="*/ 424 w 1448"/>
                <a:gd name="T19" fmla="*/ 984 h 1202"/>
                <a:gd name="T20" fmla="*/ 350 w 1448"/>
                <a:gd name="T21" fmla="*/ 972 h 1202"/>
                <a:gd name="T22" fmla="*/ 280 w 1448"/>
                <a:gd name="T23" fmla="*/ 952 h 1202"/>
                <a:gd name="T24" fmla="*/ 212 w 1448"/>
                <a:gd name="T25" fmla="*/ 924 h 1202"/>
                <a:gd name="T26" fmla="*/ 150 w 1448"/>
                <a:gd name="T27" fmla="*/ 888 h 1202"/>
                <a:gd name="T28" fmla="*/ 96 w 1448"/>
                <a:gd name="T29" fmla="*/ 840 h 1202"/>
                <a:gd name="T30" fmla="*/ 72 w 1448"/>
                <a:gd name="T31" fmla="*/ 810 h 1202"/>
                <a:gd name="T32" fmla="*/ 32 w 1448"/>
                <a:gd name="T33" fmla="*/ 744 h 1202"/>
                <a:gd name="T34" fmla="*/ 8 w 1448"/>
                <a:gd name="T35" fmla="*/ 666 h 1202"/>
                <a:gd name="T36" fmla="*/ 0 w 1448"/>
                <a:gd name="T37" fmla="*/ 580 h 1202"/>
                <a:gd name="T38" fmla="*/ 2 w 1448"/>
                <a:gd name="T39" fmla="*/ 534 h 1202"/>
                <a:gd name="T40" fmla="*/ 14 w 1448"/>
                <a:gd name="T41" fmla="*/ 458 h 1202"/>
                <a:gd name="T42" fmla="*/ 44 w 1448"/>
                <a:gd name="T43" fmla="*/ 386 h 1202"/>
                <a:gd name="T44" fmla="*/ 92 w 1448"/>
                <a:gd name="T45" fmla="*/ 318 h 1202"/>
                <a:gd name="T46" fmla="*/ 154 w 1448"/>
                <a:gd name="T47" fmla="*/ 256 h 1202"/>
                <a:gd name="T48" fmla="*/ 234 w 1448"/>
                <a:gd name="T49" fmla="*/ 196 h 1202"/>
                <a:gd name="T50" fmla="*/ 328 w 1448"/>
                <a:gd name="T51" fmla="*/ 144 h 1202"/>
                <a:gd name="T52" fmla="*/ 438 w 1448"/>
                <a:gd name="T53" fmla="*/ 94 h 1202"/>
                <a:gd name="T54" fmla="*/ 562 w 1448"/>
                <a:gd name="T55" fmla="*/ 52 h 1202"/>
                <a:gd name="T56" fmla="*/ 604 w 1448"/>
                <a:gd name="T57" fmla="*/ 40 h 1202"/>
                <a:gd name="T58" fmla="*/ 686 w 1448"/>
                <a:gd name="T59" fmla="*/ 20 h 1202"/>
                <a:gd name="T60" fmla="*/ 766 w 1448"/>
                <a:gd name="T61" fmla="*/ 6 h 1202"/>
                <a:gd name="T62" fmla="*/ 840 w 1448"/>
                <a:gd name="T63" fmla="*/ 0 h 1202"/>
                <a:gd name="T64" fmla="*/ 876 w 1448"/>
                <a:gd name="T65" fmla="*/ 0 h 1202"/>
                <a:gd name="T66" fmla="*/ 938 w 1448"/>
                <a:gd name="T67" fmla="*/ 2 h 1202"/>
                <a:gd name="T68" fmla="*/ 996 w 1448"/>
                <a:gd name="T69" fmla="*/ 8 h 1202"/>
                <a:gd name="T70" fmla="*/ 1048 w 1448"/>
                <a:gd name="T71" fmla="*/ 20 h 1202"/>
                <a:gd name="T72" fmla="*/ 1140 w 1448"/>
                <a:gd name="T73" fmla="*/ 54 h 1202"/>
                <a:gd name="T74" fmla="*/ 1216 w 1448"/>
                <a:gd name="T75" fmla="*/ 100 h 1202"/>
                <a:gd name="T76" fmla="*/ 1278 w 1448"/>
                <a:gd name="T77" fmla="*/ 154 h 1202"/>
                <a:gd name="T78" fmla="*/ 1328 w 1448"/>
                <a:gd name="T79" fmla="*/ 212 h 1202"/>
                <a:gd name="T80" fmla="*/ 1366 w 1448"/>
                <a:gd name="T81" fmla="*/ 270 h 1202"/>
                <a:gd name="T82" fmla="*/ 1392 w 1448"/>
                <a:gd name="T83" fmla="*/ 326 h 1202"/>
                <a:gd name="T84" fmla="*/ 1402 w 1448"/>
                <a:gd name="T85" fmla="*/ 350 h 1202"/>
                <a:gd name="T86" fmla="*/ 1428 w 1448"/>
                <a:gd name="T87" fmla="*/ 430 h 1202"/>
                <a:gd name="T88" fmla="*/ 1442 w 1448"/>
                <a:gd name="T89" fmla="*/ 510 h 1202"/>
                <a:gd name="T90" fmla="*/ 1448 w 1448"/>
                <a:gd name="T91" fmla="*/ 590 h 1202"/>
                <a:gd name="T92" fmla="*/ 1446 w 1448"/>
                <a:gd name="T93" fmla="*/ 664 h 1202"/>
                <a:gd name="T94" fmla="*/ 1434 w 1448"/>
                <a:gd name="T95" fmla="*/ 732 h 1202"/>
                <a:gd name="T96" fmla="*/ 1418 w 1448"/>
                <a:gd name="T97" fmla="*/ 790 h 1202"/>
                <a:gd name="T98" fmla="*/ 1394 w 1448"/>
                <a:gd name="T99" fmla="*/ 840 h 1202"/>
                <a:gd name="T100" fmla="*/ 1366 w 1448"/>
                <a:gd name="T101" fmla="*/ 874 h 1202"/>
                <a:gd name="T102" fmla="*/ 1340 w 1448"/>
                <a:gd name="T103" fmla="*/ 896 h 1202"/>
                <a:gd name="T104" fmla="*/ 1280 w 1448"/>
                <a:gd name="T105" fmla="*/ 930 h 1202"/>
                <a:gd name="T106" fmla="*/ 1216 w 1448"/>
                <a:gd name="T107" fmla="*/ 956 h 1202"/>
                <a:gd name="T108" fmla="*/ 1150 w 1448"/>
                <a:gd name="T109" fmla="*/ 976 h 1202"/>
                <a:gd name="T110" fmla="*/ 1054 w 1448"/>
                <a:gd name="T111" fmla="*/ 994 h 1202"/>
                <a:gd name="T112" fmla="*/ 948 w 1448"/>
                <a:gd name="T113" fmla="*/ 1004 h 1202"/>
                <a:gd name="T114" fmla="*/ 774 w 1448"/>
                <a:gd name="T115" fmla="*/ 1184 h 1202"/>
                <a:gd name="T116" fmla="*/ 768 w 1448"/>
                <a:gd name="T117" fmla="*/ 1192 h 1202"/>
                <a:gd name="T118" fmla="*/ 748 w 1448"/>
                <a:gd name="T119" fmla="*/ 1200 h 1202"/>
                <a:gd name="T120" fmla="*/ 736 w 1448"/>
                <a:gd name="T121" fmla="*/ 1202 h 1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48" h="1202">
                  <a:moveTo>
                    <a:pt x="736" y="1202"/>
                  </a:moveTo>
                  <a:lnTo>
                    <a:pt x="736" y="1202"/>
                  </a:lnTo>
                  <a:lnTo>
                    <a:pt x="728" y="1202"/>
                  </a:lnTo>
                  <a:lnTo>
                    <a:pt x="720" y="1200"/>
                  </a:lnTo>
                  <a:lnTo>
                    <a:pt x="720" y="1200"/>
                  </a:lnTo>
                  <a:lnTo>
                    <a:pt x="712" y="1196"/>
                  </a:lnTo>
                  <a:lnTo>
                    <a:pt x="706" y="1192"/>
                  </a:lnTo>
                  <a:lnTo>
                    <a:pt x="700" y="1186"/>
                  </a:lnTo>
                  <a:lnTo>
                    <a:pt x="696" y="1180"/>
                  </a:lnTo>
                  <a:lnTo>
                    <a:pt x="692" y="1174"/>
                  </a:lnTo>
                  <a:lnTo>
                    <a:pt x="690" y="1166"/>
                  </a:lnTo>
                  <a:lnTo>
                    <a:pt x="690" y="1158"/>
                  </a:lnTo>
                  <a:lnTo>
                    <a:pt x="688" y="1150"/>
                  </a:lnTo>
                  <a:lnTo>
                    <a:pt x="700" y="996"/>
                  </a:lnTo>
                  <a:lnTo>
                    <a:pt x="700" y="996"/>
                  </a:lnTo>
                  <a:lnTo>
                    <a:pt x="630" y="998"/>
                  </a:lnTo>
                  <a:lnTo>
                    <a:pt x="630" y="998"/>
                  </a:lnTo>
                  <a:lnTo>
                    <a:pt x="566" y="996"/>
                  </a:lnTo>
                  <a:lnTo>
                    <a:pt x="496" y="992"/>
                  </a:lnTo>
                  <a:lnTo>
                    <a:pt x="424" y="984"/>
                  </a:lnTo>
                  <a:lnTo>
                    <a:pt x="386" y="980"/>
                  </a:lnTo>
                  <a:lnTo>
                    <a:pt x="350" y="972"/>
                  </a:lnTo>
                  <a:lnTo>
                    <a:pt x="314" y="962"/>
                  </a:lnTo>
                  <a:lnTo>
                    <a:pt x="280" y="952"/>
                  </a:lnTo>
                  <a:lnTo>
                    <a:pt x="246" y="940"/>
                  </a:lnTo>
                  <a:lnTo>
                    <a:pt x="212" y="924"/>
                  </a:lnTo>
                  <a:lnTo>
                    <a:pt x="180" y="908"/>
                  </a:lnTo>
                  <a:lnTo>
                    <a:pt x="150" y="888"/>
                  </a:lnTo>
                  <a:lnTo>
                    <a:pt x="122" y="866"/>
                  </a:lnTo>
                  <a:lnTo>
                    <a:pt x="96" y="840"/>
                  </a:lnTo>
                  <a:lnTo>
                    <a:pt x="96" y="840"/>
                  </a:lnTo>
                  <a:lnTo>
                    <a:pt x="72" y="810"/>
                  </a:lnTo>
                  <a:lnTo>
                    <a:pt x="50" y="778"/>
                  </a:lnTo>
                  <a:lnTo>
                    <a:pt x="32" y="744"/>
                  </a:lnTo>
                  <a:lnTo>
                    <a:pt x="18" y="706"/>
                  </a:lnTo>
                  <a:lnTo>
                    <a:pt x="8" y="666"/>
                  </a:lnTo>
                  <a:lnTo>
                    <a:pt x="2" y="624"/>
                  </a:lnTo>
                  <a:lnTo>
                    <a:pt x="0" y="580"/>
                  </a:lnTo>
                  <a:lnTo>
                    <a:pt x="2" y="534"/>
                  </a:lnTo>
                  <a:lnTo>
                    <a:pt x="2" y="534"/>
                  </a:lnTo>
                  <a:lnTo>
                    <a:pt x="6" y="494"/>
                  </a:lnTo>
                  <a:lnTo>
                    <a:pt x="14" y="458"/>
                  </a:lnTo>
                  <a:lnTo>
                    <a:pt x="28" y="422"/>
                  </a:lnTo>
                  <a:lnTo>
                    <a:pt x="44" y="386"/>
                  </a:lnTo>
                  <a:lnTo>
                    <a:pt x="66" y="352"/>
                  </a:lnTo>
                  <a:lnTo>
                    <a:pt x="92" y="318"/>
                  </a:lnTo>
                  <a:lnTo>
                    <a:pt x="120" y="286"/>
                  </a:lnTo>
                  <a:lnTo>
                    <a:pt x="154" y="256"/>
                  </a:lnTo>
                  <a:lnTo>
                    <a:pt x="192" y="226"/>
                  </a:lnTo>
                  <a:lnTo>
                    <a:pt x="234" y="196"/>
                  </a:lnTo>
                  <a:lnTo>
                    <a:pt x="278" y="170"/>
                  </a:lnTo>
                  <a:lnTo>
                    <a:pt x="328" y="144"/>
                  </a:lnTo>
                  <a:lnTo>
                    <a:pt x="380" y="118"/>
                  </a:lnTo>
                  <a:lnTo>
                    <a:pt x="438" y="94"/>
                  </a:lnTo>
                  <a:lnTo>
                    <a:pt x="498" y="72"/>
                  </a:lnTo>
                  <a:lnTo>
                    <a:pt x="562" y="52"/>
                  </a:lnTo>
                  <a:lnTo>
                    <a:pt x="562" y="52"/>
                  </a:lnTo>
                  <a:lnTo>
                    <a:pt x="604" y="40"/>
                  </a:lnTo>
                  <a:lnTo>
                    <a:pt x="646" y="28"/>
                  </a:lnTo>
                  <a:lnTo>
                    <a:pt x="686" y="20"/>
                  </a:lnTo>
                  <a:lnTo>
                    <a:pt x="726" y="12"/>
                  </a:lnTo>
                  <a:lnTo>
                    <a:pt x="766" y="6"/>
                  </a:lnTo>
                  <a:lnTo>
                    <a:pt x="804" y="2"/>
                  </a:lnTo>
                  <a:lnTo>
                    <a:pt x="840" y="0"/>
                  </a:lnTo>
                  <a:lnTo>
                    <a:pt x="876" y="0"/>
                  </a:lnTo>
                  <a:lnTo>
                    <a:pt x="876" y="0"/>
                  </a:lnTo>
                  <a:lnTo>
                    <a:pt x="908" y="0"/>
                  </a:lnTo>
                  <a:lnTo>
                    <a:pt x="938" y="2"/>
                  </a:lnTo>
                  <a:lnTo>
                    <a:pt x="968" y="4"/>
                  </a:lnTo>
                  <a:lnTo>
                    <a:pt x="996" y="8"/>
                  </a:lnTo>
                  <a:lnTo>
                    <a:pt x="1022" y="14"/>
                  </a:lnTo>
                  <a:lnTo>
                    <a:pt x="1048" y="20"/>
                  </a:lnTo>
                  <a:lnTo>
                    <a:pt x="1096" y="36"/>
                  </a:lnTo>
                  <a:lnTo>
                    <a:pt x="1140" y="54"/>
                  </a:lnTo>
                  <a:lnTo>
                    <a:pt x="1180" y="76"/>
                  </a:lnTo>
                  <a:lnTo>
                    <a:pt x="1216" y="100"/>
                  </a:lnTo>
                  <a:lnTo>
                    <a:pt x="1250" y="126"/>
                  </a:lnTo>
                  <a:lnTo>
                    <a:pt x="1278" y="154"/>
                  </a:lnTo>
                  <a:lnTo>
                    <a:pt x="1304" y="182"/>
                  </a:lnTo>
                  <a:lnTo>
                    <a:pt x="1328" y="212"/>
                  </a:lnTo>
                  <a:lnTo>
                    <a:pt x="1348" y="240"/>
                  </a:lnTo>
                  <a:lnTo>
                    <a:pt x="1366" y="270"/>
                  </a:lnTo>
                  <a:lnTo>
                    <a:pt x="1380" y="298"/>
                  </a:lnTo>
                  <a:lnTo>
                    <a:pt x="1392" y="326"/>
                  </a:lnTo>
                  <a:lnTo>
                    <a:pt x="1402" y="350"/>
                  </a:lnTo>
                  <a:lnTo>
                    <a:pt x="1402" y="350"/>
                  </a:lnTo>
                  <a:lnTo>
                    <a:pt x="1416" y="390"/>
                  </a:lnTo>
                  <a:lnTo>
                    <a:pt x="1428" y="430"/>
                  </a:lnTo>
                  <a:lnTo>
                    <a:pt x="1436" y="470"/>
                  </a:lnTo>
                  <a:lnTo>
                    <a:pt x="1442" y="510"/>
                  </a:lnTo>
                  <a:lnTo>
                    <a:pt x="1446" y="550"/>
                  </a:lnTo>
                  <a:lnTo>
                    <a:pt x="1448" y="590"/>
                  </a:lnTo>
                  <a:lnTo>
                    <a:pt x="1448" y="628"/>
                  </a:lnTo>
                  <a:lnTo>
                    <a:pt x="1446" y="664"/>
                  </a:lnTo>
                  <a:lnTo>
                    <a:pt x="1440" y="698"/>
                  </a:lnTo>
                  <a:lnTo>
                    <a:pt x="1434" y="732"/>
                  </a:lnTo>
                  <a:lnTo>
                    <a:pt x="1426" y="762"/>
                  </a:lnTo>
                  <a:lnTo>
                    <a:pt x="1418" y="790"/>
                  </a:lnTo>
                  <a:lnTo>
                    <a:pt x="1406" y="816"/>
                  </a:lnTo>
                  <a:lnTo>
                    <a:pt x="1394" y="840"/>
                  </a:lnTo>
                  <a:lnTo>
                    <a:pt x="1380" y="858"/>
                  </a:lnTo>
                  <a:lnTo>
                    <a:pt x="1366" y="874"/>
                  </a:lnTo>
                  <a:lnTo>
                    <a:pt x="1366" y="874"/>
                  </a:lnTo>
                  <a:lnTo>
                    <a:pt x="1340" y="896"/>
                  </a:lnTo>
                  <a:lnTo>
                    <a:pt x="1310" y="914"/>
                  </a:lnTo>
                  <a:lnTo>
                    <a:pt x="1280" y="930"/>
                  </a:lnTo>
                  <a:lnTo>
                    <a:pt x="1248" y="944"/>
                  </a:lnTo>
                  <a:lnTo>
                    <a:pt x="1216" y="956"/>
                  </a:lnTo>
                  <a:lnTo>
                    <a:pt x="1184" y="968"/>
                  </a:lnTo>
                  <a:lnTo>
                    <a:pt x="1150" y="976"/>
                  </a:lnTo>
                  <a:lnTo>
                    <a:pt x="1118" y="984"/>
                  </a:lnTo>
                  <a:lnTo>
                    <a:pt x="1054" y="994"/>
                  </a:lnTo>
                  <a:lnTo>
                    <a:pt x="996" y="1000"/>
                  </a:lnTo>
                  <a:lnTo>
                    <a:pt x="948" y="1004"/>
                  </a:lnTo>
                  <a:lnTo>
                    <a:pt x="914" y="1004"/>
                  </a:lnTo>
                  <a:lnTo>
                    <a:pt x="774" y="1184"/>
                  </a:lnTo>
                  <a:lnTo>
                    <a:pt x="774" y="1184"/>
                  </a:lnTo>
                  <a:lnTo>
                    <a:pt x="768" y="1192"/>
                  </a:lnTo>
                  <a:lnTo>
                    <a:pt x="758" y="1198"/>
                  </a:lnTo>
                  <a:lnTo>
                    <a:pt x="748" y="1200"/>
                  </a:lnTo>
                  <a:lnTo>
                    <a:pt x="736" y="1202"/>
                  </a:lnTo>
                  <a:lnTo>
                    <a:pt x="736" y="1202"/>
                  </a:lnTo>
                  <a:close/>
                </a:path>
              </a:pathLst>
            </a:custGeom>
            <a:solidFill>
              <a:srgbClr val="B1B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7"/>
            <p:cNvSpPr>
              <a:spLocks/>
            </p:cNvSpPr>
            <p:nvPr/>
          </p:nvSpPr>
          <p:spPr bwMode="auto">
            <a:xfrm>
              <a:off x="1852613" y="119063"/>
              <a:ext cx="2286000" cy="1895475"/>
            </a:xfrm>
            <a:custGeom>
              <a:avLst/>
              <a:gdLst>
                <a:gd name="T0" fmla="*/ 732 w 1440"/>
                <a:gd name="T1" fmla="*/ 1194 h 1194"/>
                <a:gd name="T2" fmla="*/ 718 w 1440"/>
                <a:gd name="T3" fmla="*/ 1192 h 1194"/>
                <a:gd name="T4" fmla="*/ 704 w 1440"/>
                <a:gd name="T5" fmla="*/ 1184 h 1194"/>
                <a:gd name="T6" fmla="*/ 690 w 1440"/>
                <a:gd name="T7" fmla="*/ 1162 h 1194"/>
                <a:gd name="T8" fmla="*/ 700 w 1440"/>
                <a:gd name="T9" fmla="*/ 988 h 1194"/>
                <a:gd name="T10" fmla="*/ 626 w 1440"/>
                <a:gd name="T11" fmla="*/ 990 h 1194"/>
                <a:gd name="T12" fmla="*/ 562 w 1440"/>
                <a:gd name="T13" fmla="*/ 988 h 1194"/>
                <a:gd name="T14" fmla="*/ 420 w 1440"/>
                <a:gd name="T15" fmla="*/ 978 h 1194"/>
                <a:gd name="T16" fmla="*/ 348 w 1440"/>
                <a:gd name="T17" fmla="*/ 964 h 1194"/>
                <a:gd name="T18" fmla="*/ 278 w 1440"/>
                <a:gd name="T19" fmla="*/ 944 h 1194"/>
                <a:gd name="T20" fmla="*/ 210 w 1440"/>
                <a:gd name="T21" fmla="*/ 918 h 1194"/>
                <a:gd name="T22" fmla="*/ 148 w 1440"/>
                <a:gd name="T23" fmla="*/ 880 h 1194"/>
                <a:gd name="T24" fmla="*/ 96 w 1440"/>
                <a:gd name="T25" fmla="*/ 834 h 1194"/>
                <a:gd name="T26" fmla="*/ 70 w 1440"/>
                <a:gd name="T27" fmla="*/ 804 h 1194"/>
                <a:gd name="T28" fmla="*/ 32 w 1440"/>
                <a:gd name="T29" fmla="*/ 738 h 1194"/>
                <a:gd name="T30" fmla="*/ 8 w 1440"/>
                <a:gd name="T31" fmla="*/ 662 h 1194"/>
                <a:gd name="T32" fmla="*/ 0 w 1440"/>
                <a:gd name="T33" fmla="*/ 576 h 1194"/>
                <a:gd name="T34" fmla="*/ 2 w 1440"/>
                <a:gd name="T35" fmla="*/ 530 h 1194"/>
                <a:gd name="T36" fmla="*/ 14 w 1440"/>
                <a:gd name="T37" fmla="*/ 454 h 1194"/>
                <a:gd name="T38" fmla="*/ 44 w 1440"/>
                <a:gd name="T39" fmla="*/ 384 h 1194"/>
                <a:gd name="T40" fmla="*/ 92 w 1440"/>
                <a:gd name="T41" fmla="*/ 316 h 1194"/>
                <a:gd name="T42" fmla="*/ 154 w 1440"/>
                <a:gd name="T43" fmla="*/ 254 h 1194"/>
                <a:gd name="T44" fmla="*/ 232 w 1440"/>
                <a:gd name="T45" fmla="*/ 196 h 1194"/>
                <a:gd name="T46" fmla="*/ 326 w 1440"/>
                <a:gd name="T47" fmla="*/ 142 h 1194"/>
                <a:gd name="T48" fmla="*/ 436 w 1440"/>
                <a:gd name="T49" fmla="*/ 94 h 1194"/>
                <a:gd name="T50" fmla="*/ 560 w 1440"/>
                <a:gd name="T51" fmla="*/ 52 h 1194"/>
                <a:gd name="T52" fmla="*/ 602 w 1440"/>
                <a:gd name="T53" fmla="*/ 40 h 1194"/>
                <a:gd name="T54" fmla="*/ 684 w 1440"/>
                <a:gd name="T55" fmla="*/ 20 h 1194"/>
                <a:gd name="T56" fmla="*/ 762 w 1440"/>
                <a:gd name="T57" fmla="*/ 6 h 1194"/>
                <a:gd name="T58" fmla="*/ 836 w 1440"/>
                <a:gd name="T59" fmla="*/ 0 h 1194"/>
                <a:gd name="T60" fmla="*/ 872 w 1440"/>
                <a:gd name="T61" fmla="*/ 0 h 1194"/>
                <a:gd name="T62" fmla="*/ 934 w 1440"/>
                <a:gd name="T63" fmla="*/ 2 h 1194"/>
                <a:gd name="T64" fmla="*/ 990 w 1440"/>
                <a:gd name="T65" fmla="*/ 8 h 1194"/>
                <a:gd name="T66" fmla="*/ 1042 w 1440"/>
                <a:gd name="T67" fmla="*/ 20 h 1194"/>
                <a:gd name="T68" fmla="*/ 1134 w 1440"/>
                <a:gd name="T69" fmla="*/ 54 h 1194"/>
                <a:gd name="T70" fmla="*/ 1210 w 1440"/>
                <a:gd name="T71" fmla="*/ 100 h 1194"/>
                <a:gd name="T72" fmla="*/ 1272 w 1440"/>
                <a:gd name="T73" fmla="*/ 152 h 1194"/>
                <a:gd name="T74" fmla="*/ 1320 w 1440"/>
                <a:gd name="T75" fmla="*/ 210 h 1194"/>
                <a:gd name="T76" fmla="*/ 1358 w 1440"/>
                <a:gd name="T77" fmla="*/ 268 h 1194"/>
                <a:gd name="T78" fmla="*/ 1384 w 1440"/>
                <a:gd name="T79" fmla="*/ 322 h 1194"/>
                <a:gd name="T80" fmla="*/ 1396 w 1440"/>
                <a:gd name="T81" fmla="*/ 348 h 1194"/>
                <a:gd name="T82" fmla="*/ 1420 w 1440"/>
                <a:gd name="T83" fmla="*/ 428 h 1194"/>
                <a:gd name="T84" fmla="*/ 1434 w 1440"/>
                <a:gd name="T85" fmla="*/ 508 h 1194"/>
                <a:gd name="T86" fmla="*/ 1440 w 1440"/>
                <a:gd name="T87" fmla="*/ 586 h 1194"/>
                <a:gd name="T88" fmla="*/ 1438 w 1440"/>
                <a:gd name="T89" fmla="*/ 658 h 1194"/>
                <a:gd name="T90" fmla="*/ 1428 w 1440"/>
                <a:gd name="T91" fmla="*/ 726 h 1194"/>
                <a:gd name="T92" fmla="*/ 1410 w 1440"/>
                <a:gd name="T93" fmla="*/ 784 h 1194"/>
                <a:gd name="T94" fmla="*/ 1388 w 1440"/>
                <a:gd name="T95" fmla="*/ 832 h 1194"/>
                <a:gd name="T96" fmla="*/ 1358 w 1440"/>
                <a:gd name="T97" fmla="*/ 868 h 1194"/>
                <a:gd name="T98" fmla="*/ 1332 w 1440"/>
                <a:gd name="T99" fmla="*/ 888 h 1194"/>
                <a:gd name="T100" fmla="*/ 1274 w 1440"/>
                <a:gd name="T101" fmla="*/ 922 h 1194"/>
                <a:gd name="T102" fmla="*/ 1212 w 1440"/>
                <a:gd name="T103" fmla="*/ 948 h 1194"/>
                <a:gd name="T104" fmla="*/ 1146 w 1440"/>
                <a:gd name="T105" fmla="*/ 968 h 1194"/>
                <a:gd name="T106" fmla="*/ 1050 w 1440"/>
                <a:gd name="T107" fmla="*/ 986 h 1194"/>
                <a:gd name="T108" fmla="*/ 944 w 1440"/>
                <a:gd name="T109" fmla="*/ 996 h 1194"/>
                <a:gd name="T110" fmla="*/ 768 w 1440"/>
                <a:gd name="T111" fmla="*/ 1178 h 1194"/>
                <a:gd name="T112" fmla="*/ 760 w 1440"/>
                <a:gd name="T113" fmla="*/ 1184 h 1194"/>
                <a:gd name="T114" fmla="*/ 742 w 1440"/>
                <a:gd name="T115" fmla="*/ 1194 h 1194"/>
                <a:gd name="T116" fmla="*/ 732 w 1440"/>
                <a:gd name="T117" fmla="*/ 1194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40" h="1194">
                  <a:moveTo>
                    <a:pt x="732" y="1194"/>
                  </a:moveTo>
                  <a:lnTo>
                    <a:pt x="732" y="1194"/>
                  </a:lnTo>
                  <a:lnTo>
                    <a:pt x="724" y="1194"/>
                  </a:lnTo>
                  <a:lnTo>
                    <a:pt x="718" y="1192"/>
                  </a:lnTo>
                  <a:lnTo>
                    <a:pt x="718" y="1192"/>
                  </a:lnTo>
                  <a:lnTo>
                    <a:pt x="704" y="1184"/>
                  </a:lnTo>
                  <a:lnTo>
                    <a:pt x="696" y="1174"/>
                  </a:lnTo>
                  <a:lnTo>
                    <a:pt x="690" y="1162"/>
                  </a:lnTo>
                  <a:lnTo>
                    <a:pt x="688" y="1148"/>
                  </a:lnTo>
                  <a:lnTo>
                    <a:pt x="700" y="988"/>
                  </a:lnTo>
                  <a:lnTo>
                    <a:pt x="700" y="988"/>
                  </a:lnTo>
                  <a:lnTo>
                    <a:pt x="626" y="990"/>
                  </a:lnTo>
                  <a:lnTo>
                    <a:pt x="626" y="990"/>
                  </a:lnTo>
                  <a:lnTo>
                    <a:pt x="562" y="988"/>
                  </a:lnTo>
                  <a:lnTo>
                    <a:pt x="492" y="984"/>
                  </a:lnTo>
                  <a:lnTo>
                    <a:pt x="420" y="978"/>
                  </a:lnTo>
                  <a:lnTo>
                    <a:pt x="384" y="972"/>
                  </a:lnTo>
                  <a:lnTo>
                    <a:pt x="348" y="964"/>
                  </a:lnTo>
                  <a:lnTo>
                    <a:pt x="312" y="956"/>
                  </a:lnTo>
                  <a:lnTo>
                    <a:pt x="278" y="944"/>
                  </a:lnTo>
                  <a:lnTo>
                    <a:pt x="244" y="932"/>
                  </a:lnTo>
                  <a:lnTo>
                    <a:pt x="210" y="918"/>
                  </a:lnTo>
                  <a:lnTo>
                    <a:pt x="178" y="900"/>
                  </a:lnTo>
                  <a:lnTo>
                    <a:pt x="148" y="880"/>
                  </a:lnTo>
                  <a:lnTo>
                    <a:pt x="120" y="858"/>
                  </a:lnTo>
                  <a:lnTo>
                    <a:pt x="96" y="834"/>
                  </a:lnTo>
                  <a:lnTo>
                    <a:pt x="96" y="834"/>
                  </a:lnTo>
                  <a:lnTo>
                    <a:pt x="70" y="804"/>
                  </a:lnTo>
                  <a:lnTo>
                    <a:pt x="50" y="772"/>
                  </a:lnTo>
                  <a:lnTo>
                    <a:pt x="32" y="738"/>
                  </a:lnTo>
                  <a:lnTo>
                    <a:pt x="18" y="700"/>
                  </a:lnTo>
                  <a:lnTo>
                    <a:pt x="8" y="662"/>
                  </a:lnTo>
                  <a:lnTo>
                    <a:pt x="2" y="620"/>
                  </a:lnTo>
                  <a:lnTo>
                    <a:pt x="0" y="576"/>
                  </a:lnTo>
                  <a:lnTo>
                    <a:pt x="2" y="530"/>
                  </a:lnTo>
                  <a:lnTo>
                    <a:pt x="2" y="530"/>
                  </a:lnTo>
                  <a:lnTo>
                    <a:pt x="6" y="492"/>
                  </a:lnTo>
                  <a:lnTo>
                    <a:pt x="14" y="454"/>
                  </a:lnTo>
                  <a:lnTo>
                    <a:pt x="28" y="418"/>
                  </a:lnTo>
                  <a:lnTo>
                    <a:pt x="44" y="384"/>
                  </a:lnTo>
                  <a:lnTo>
                    <a:pt x="66" y="350"/>
                  </a:lnTo>
                  <a:lnTo>
                    <a:pt x="92" y="316"/>
                  </a:lnTo>
                  <a:lnTo>
                    <a:pt x="120" y="284"/>
                  </a:lnTo>
                  <a:lnTo>
                    <a:pt x="154" y="254"/>
                  </a:lnTo>
                  <a:lnTo>
                    <a:pt x="190" y="224"/>
                  </a:lnTo>
                  <a:lnTo>
                    <a:pt x="232" y="196"/>
                  </a:lnTo>
                  <a:lnTo>
                    <a:pt x="278" y="168"/>
                  </a:lnTo>
                  <a:lnTo>
                    <a:pt x="326" y="142"/>
                  </a:lnTo>
                  <a:lnTo>
                    <a:pt x="378" y="118"/>
                  </a:lnTo>
                  <a:lnTo>
                    <a:pt x="436" y="94"/>
                  </a:lnTo>
                  <a:lnTo>
                    <a:pt x="496" y="72"/>
                  </a:lnTo>
                  <a:lnTo>
                    <a:pt x="560" y="52"/>
                  </a:lnTo>
                  <a:lnTo>
                    <a:pt x="560" y="52"/>
                  </a:lnTo>
                  <a:lnTo>
                    <a:pt x="602" y="40"/>
                  </a:lnTo>
                  <a:lnTo>
                    <a:pt x="644" y="28"/>
                  </a:lnTo>
                  <a:lnTo>
                    <a:pt x="684" y="20"/>
                  </a:lnTo>
                  <a:lnTo>
                    <a:pt x="724" y="12"/>
                  </a:lnTo>
                  <a:lnTo>
                    <a:pt x="762" y="6"/>
                  </a:lnTo>
                  <a:lnTo>
                    <a:pt x="800" y="2"/>
                  </a:lnTo>
                  <a:lnTo>
                    <a:pt x="836" y="0"/>
                  </a:lnTo>
                  <a:lnTo>
                    <a:pt x="872" y="0"/>
                  </a:lnTo>
                  <a:lnTo>
                    <a:pt x="872" y="0"/>
                  </a:lnTo>
                  <a:lnTo>
                    <a:pt x="904" y="0"/>
                  </a:lnTo>
                  <a:lnTo>
                    <a:pt x="934" y="2"/>
                  </a:lnTo>
                  <a:lnTo>
                    <a:pt x="964" y="4"/>
                  </a:lnTo>
                  <a:lnTo>
                    <a:pt x="990" y="8"/>
                  </a:lnTo>
                  <a:lnTo>
                    <a:pt x="1018" y="14"/>
                  </a:lnTo>
                  <a:lnTo>
                    <a:pt x="1042" y="20"/>
                  </a:lnTo>
                  <a:lnTo>
                    <a:pt x="1090" y="36"/>
                  </a:lnTo>
                  <a:lnTo>
                    <a:pt x="1134" y="54"/>
                  </a:lnTo>
                  <a:lnTo>
                    <a:pt x="1174" y="76"/>
                  </a:lnTo>
                  <a:lnTo>
                    <a:pt x="1210" y="100"/>
                  </a:lnTo>
                  <a:lnTo>
                    <a:pt x="1242" y="124"/>
                  </a:lnTo>
                  <a:lnTo>
                    <a:pt x="1272" y="152"/>
                  </a:lnTo>
                  <a:lnTo>
                    <a:pt x="1298" y="180"/>
                  </a:lnTo>
                  <a:lnTo>
                    <a:pt x="1320" y="210"/>
                  </a:lnTo>
                  <a:lnTo>
                    <a:pt x="1340" y="238"/>
                  </a:lnTo>
                  <a:lnTo>
                    <a:pt x="1358" y="268"/>
                  </a:lnTo>
                  <a:lnTo>
                    <a:pt x="1372" y="296"/>
                  </a:lnTo>
                  <a:lnTo>
                    <a:pt x="1384" y="322"/>
                  </a:lnTo>
                  <a:lnTo>
                    <a:pt x="1396" y="348"/>
                  </a:lnTo>
                  <a:lnTo>
                    <a:pt x="1396" y="348"/>
                  </a:lnTo>
                  <a:lnTo>
                    <a:pt x="1408" y="388"/>
                  </a:lnTo>
                  <a:lnTo>
                    <a:pt x="1420" y="428"/>
                  </a:lnTo>
                  <a:lnTo>
                    <a:pt x="1428" y="468"/>
                  </a:lnTo>
                  <a:lnTo>
                    <a:pt x="1434" y="508"/>
                  </a:lnTo>
                  <a:lnTo>
                    <a:pt x="1438" y="546"/>
                  </a:lnTo>
                  <a:lnTo>
                    <a:pt x="1440" y="586"/>
                  </a:lnTo>
                  <a:lnTo>
                    <a:pt x="1440" y="622"/>
                  </a:lnTo>
                  <a:lnTo>
                    <a:pt x="1438" y="658"/>
                  </a:lnTo>
                  <a:lnTo>
                    <a:pt x="1434" y="694"/>
                  </a:lnTo>
                  <a:lnTo>
                    <a:pt x="1428" y="726"/>
                  </a:lnTo>
                  <a:lnTo>
                    <a:pt x="1420" y="756"/>
                  </a:lnTo>
                  <a:lnTo>
                    <a:pt x="1410" y="784"/>
                  </a:lnTo>
                  <a:lnTo>
                    <a:pt x="1400" y="810"/>
                  </a:lnTo>
                  <a:lnTo>
                    <a:pt x="1388" y="832"/>
                  </a:lnTo>
                  <a:lnTo>
                    <a:pt x="1374" y="852"/>
                  </a:lnTo>
                  <a:lnTo>
                    <a:pt x="1358" y="868"/>
                  </a:lnTo>
                  <a:lnTo>
                    <a:pt x="1358" y="868"/>
                  </a:lnTo>
                  <a:lnTo>
                    <a:pt x="1332" y="888"/>
                  </a:lnTo>
                  <a:lnTo>
                    <a:pt x="1304" y="906"/>
                  </a:lnTo>
                  <a:lnTo>
                    <a:pt x="1274" y="922"/>
                  </a:lnTo>
                  <a:lnTo>
                    <a:pt x="1244" y="936"/>
                  </a:lnTo>
                  <a:lnTo>
                    <a:pt x="1212" y="948"/>
                  </a:lnTo>
                  <a:lnTo>
                    <a:pt x="1178" y="960"/>
                  </a:lnTo>
                  <a:lnTo>
                    <a:pt x="1146" y="968"/>
                  </a:lnTo>
                  <a:lnTo>
                    <a:pt x="1114" y="976"/>
                  </a:lnTo>
                  <a:lnTo>
                    <a:pt x="1050" y="986"/>
                  </a:lnTo>
                  <a:lnTo>
                    <a:pt x="992" y="992"/>
                  </a:lnTo>
                  <a:lnTo>
                    <a:pt x="944" y="996"/>
                  </a:lnTo>
                  <a:lnTo>
                    <a:pt x="908" y="996"/>
                  </a:lnTo>
                  <a:lnTo>
                    <a:pt x="768" y="1178"/>
                  </a:lnTo>
                  <a:lnTo>
                    <a:pt x="768" y="1178"/>
                  </a:lnTo>
                  <a:lnTo>
                    <a:pt x="760" y="1184"/>
                  </a:lnTo>
                  <a:lnTo>
                    <a:pt x="752" y="1190"/>
                  </a:lnTo>
                  <a:lnTo>
                    <a:pt x="742" y="1194"/>
                  </a:lnTo>
                  <a:lnTo>
                    <a:pt x="732" y="1194"/>
                  </a:lnTo>
                  <a:lnTo>
                    <a:pt x="732" y="1194"/>
                  </a:lnTo>
                  <a:close/>
                </a:path>
              </a:pathLst>
            </a:cu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auto">
            <a:xfrm>
              <a:off x="1922463" y="188913"/>
              <a:ext cx="2146300" cy="1755775"/>
            </a:xfrm>
            <a:custGeom>
              <a:avLst/>
              <a:gdLst>
                <a:gd name="T0" fmla="*/ 842 w 1352"/>
                <a:gd name="T1" fmla="*/ 908 h 1106"/>
                <a:gd name="T2" fmla="*/ 890 w 1352"/>
                <a:gd name="T3" fmla="*/ 908 h 1106"/>
                <a:gd name="T4" fmla="*/ 1010 w 1352"/>
                <a:gd name="T5" fmla="*/ 898 h 1106"/>
                <a:gd name="T6" fmla="*/ 1082 w 1352"/>
                <a:gd name="T7" fmla="*/ 884 h 1106"/>
                <a:gd name="T8" fmla="*/ 1154 w 1352"/>
                <a:gd name="T9" fmla="*/ 862 h 1106"/>
                <a:gd name="T10" fmla="*/ 1224 w 1352"/>
                <a:gd name="T11" fmla="*/ 832 h 1106"/>
                <a:gd name="T12" fmla="*/ 1286 w 1352"/>
                <a:gd name="T13" fmla="*/ 790 h 1106"/>
                <a:gd name="T14" fmla="*/ 1298 w 1352"/>
                <a:gd name="T15" fmla="*/ 776 h 1106"/>
                <a:gd name="T16" fmla="*/ 1322 w 1352"/>
                <a:gd name="T17" fmla="*/ 736 h 1106"/>
                <a:gd name="T18" fmla="*/ 1338 w 1352"/>
                <a:gd name="T19" fmla="*/ 682 h 1106"/>
                <a:gd name="T20" fmla="*/ 1350 w 1352"/>
                <a:gd name="T21" fmla="*/ 618 h 1106"/>
                <a:gd name="T22" fmla="*/ 1352 w 1352"/>
                <a:gd name="T23" fmla="*/ 546 h 1106"/>
                <a:gd name="T24" fmla="*/ 1346 w 1352"/>
                <a:gd name="T25" fmla="*/ 468 h 1106"/>
                <a:gd name="T26" fmla="*/ 1332 w 1352"/>
                <a:gd name="T27" fmla="*/ 390 h 1106"/>
                <a:gd name="T28" fmla="*/ 1306 w 1352"/>
                <a:gd name="T29" fmla="*/ 310 h 1106"/>
                <a:gd name="T30" fmla="*/ 1270 w 1352"/>
                <a:gd name="T31" fmla="*/ 234 h 1106"/>
                <a:gd name="T32" fmla="*/ 1220 w 1352"/>
                <a:gd name="T33" fmla="*/ 164 h 1106"/>
                <a:gd name="T34" fmla="*/ 1158 w 1352"/>
                <a:gd name="T35" fmla="*/ 104 h 1106"/>
                <a:gd name="T36" fmla="*/ 1100 w 1352"/>
                <a:gd name="T37" fmla="*/ 66 h 1106"/>
                <a:gd name="T38" fmla="*/ 1058 w 1352"/>
                <a:gd name="T39" fmla="*/ 44 h 1106"/>
                <a:gd name="T40" fmla="*/ 1012 w 1352"/>
                <a:gd name="T41" fmla="*/ 26 h 1106"/>
                <a:gd name="T42" fmla="*/ 962 w 1352"/>
                <a:gd name="T43" fmla="*/ 12 h 1106"/>
                <a:gd name="T44" fmla="*/ 908 w 1352"/>
                <a:gd name="T45" fmla="*/ 4 h 1106"/>
                <a:gd name="T46" fmla="*/ 848 w 1352"/>
                <a:gd name="T47" fmla="*/ 0 h 1106"/>
                <a:gd name="T48" fmla="*/ 786 w 1352"/>
                <a:gd name="T49" fmla="*/ 0 h 1106"/>
                <a:gd name="T50" fmla="*/ 718 w 1352"/>
                <a:gd name="T51" fmla="*/ 6 h 1106"/>
                <a:gd name="T52" fmla="*/ 646 w 1352"/>
                <a:gd name="T53" fmla="*/ 20 h 1106"/>
                <a:gd name="T54" fmla="*/ 570 w 1352"/>
                <a:gd name="T55" fmla="*/ 38 h 1106"/>
                <a:gd name="T56" fmla="*/ 528 w 1352"/>
                <a:gd name="T57" fmla="*/ 50 h 1106"/>
                <a:gd name="T58" fmla="*/ 406 w 1352"/>
                <a:gd name="T59" fmla="*/ 92 h 1106"/>
                <a:gd name="T60" fmla="*/ 318 w 1352"/>
                <a:gd name="T61" fmla="*/ 130 h 1106"/>
                <a:gd name="T62" fmla="*/ 234 w 1352"/>
                <a:gd name="T63" fmla="*/ 174 h 1106"/>
                <a:gd name="T64" fmla="*/ 156 w 1352"/>
                <a:gd name="T65" fmla="*/ 228 h 1106"/>
                <a:gd name="T66" fmla="*/ 90 w 1352"/>
                <a:gd name="T67" fmla="*/ 290 h 1106"/>
                <a:gd name="T68" fmla="*/ 62 w 1352"/>
                <a:gd name="T69" fmla="*/ 324 h 1106"/>
                <a:gd name="T70" fmla="*/ 38 w 1352"/>
                <a:gd name="T71" fmla="*/ 362 h 1106"/>
                <a:gd name="T72" fmla="*/ 20 w 1352"/>
                <a:gd name="T73" fmla="*/ 402 h 1106"/>
                <a:gd name="T74" fmla="*/ 8 w 1352"/>
                <a:gd name="T75" fmla="*/ 444 h 1106"/>
                <a:gd name="T76" fmla="*/ 2 w 1352"/>
                <a:gd name="T77" fmla="*/ 488 h 1106"/>
                <a:gd name="T78" fmla="*/ 0 w 1352"/>
                <a:gd name="T79" fmla="*/ 526 h 1106"/>
                <a:gd name="T80" fmla="*/ 6 w 1352"/>
                <a:gd name="T81" fmla="*/ 594 h 1106"/>
                <a:gd name="T82" fmla="*/ 20 w 1352"/>
                <a:gd name="T83" fmla="*/ 654 h 1106"/>
                <a:gd name="T84" fmla="*/ 44 w 1352"/>
                <a:gd name="T85" fmla="*/ 706 h 1106"/>
                <a:gd name="T86" fmla="*/ 74 w 1352"/>
                <a:gd name="T87" fmla="*/ 750 h 1106"/>
                <a:gd name="T88" fmla="*/ 112 w 1352"/>
                <a:gd name="T89" fmla="*/ 786 h 1106"/>
                <a:gd name="T90" fmla="*/ 156 w 1352"/>
                <a:gd name="T91" fmla="*/ 818 h 1106"/>
                <a:gd name="T92" fmla="*/ 204 w 1352"/>
                <a:gd name="T93" fmla="*/ 842 h 1106"/>
                <a:gd name="T94" fmla="*/ 258 w 1352"/>
                <a:gd name="T95" fmla="*/ 862 h 1106"/>
                <a:gd name="T96" fmla="*/ 344 w 1352"/>
                <a:gd name="T97" fmla="*/ 882 h 1106"/>
                <a:gd name="T98" fmla="*/ 464 w 1352"/>
                <a:gd name="T99" fmla="*/ 898 h 1106"/>
                <a:gd name="T100" fmla="*/ 586 w 1352"/>
                <a:gd name="T101" fmla="*/ 902 h 1106"/>
                <a:gd name="T102" fmla="*/ 704 w 1352"/>
                <a:gd name="T103" fmla="*/ 89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2" h="1106">
                  <a:moveTo>
                    <a:pt x="688" y="1106"/>
                  </a:moveTo>
                  <a:lnTo>
                    <a:pt x="842" y="908"/>
                  </a:lnTo>
                  <a:lnTo>
                    <a:pt x="842" y="908"/>
                  </a:lnTo>
                  <a:lnTo>
                    <a:pt x="890" y="908"/>
                  </a:lnTo>
                  <a:lnTo>
                    <a:pt x="944" y="904"/>
                  </a:lnTo>
                  <a:lnTo>
                    <a:pt x="1010" y="898"/>
                  </a:lnTo>
                  <a:lnTo>
                    <a:pt x="1044" y="892"/>
                  </a:lnTo>
                  <a:lnTo>
                    <a:pt x="1082" y="884"/>
                  </a:lnTo>
                  <a:lnTo>
                    <a:pt x="1118" y="874"/>
                  </a:lnTo>
                  <a:lnTo>
                    <a:pt x="1154" y="862"/>
                  </a:lnTo>
                  <a:lnTo>
                    <a:pt x="1190" y="848"/>
                  </a:lnTo>
                  <a:lnTo>
                    <a:pt x="1224" y="832"/>
                  </a:lnTo>
                  <a:lnTo>
                    <a:pt x="1256" y="812"/>
                  </a:lnTo>
                  <a:lnTo>
                    <a:pt x="1286" y="790"/>
                  </a:lnTo>
                  <a:lnTo>
                    <a:pt x="1286" y="790"/>
                  </a:lnTo>
                  <a:lnTo>
                    <a:pt x="1298" y="776"/>
                  </a:lnTo>
                  <a:lnTo>
                    <a:pt x="1310" y="758"/>
                  </a:lnTo>
                  <a:lnTo>
                    <a:pt x="1322" y="736"/>
                  </a:lnTo>
                  <a:lnTo>
                    <a:pt x="1330" y="710"/>
                  </a:lnTo>
                  <a:lnTo>
                    <a:pt x="1338" y="682"/>
                  </a:lnTo>
                  <a:lnTo>
                    <a:pt x="1344" y="652"/>
                  </a:lnTo>
                  <a:lnTo>
                    <a:pt x="1350" y="618"/>
                  </a:lnTo>
                  <a:lnTo>
                    <a:pt x="1352" y="582"/>
                  </a:lnTo>
                  <a:lnTo>
                    <a:pt x="1352" y="546"/>
                  </a:lnTo>
                  <a:lnTo>
                    <a:pt x="1350" y="508"/>
                  </a:lnTo>
                  <a:lnTo>
                    <a:pt x="1346" y="468"/>
                  </a:lnTo>
                  <a:lnTo>
                    <a:pt x="1340" y="428"/>
                  </a:lnTo>
                  <a:lnTo>
                    <a:pt x="1332" y="390"/>
                  </a:lnTo>
                  <a:lnTo>
                    <a:pt x="1320" y="350"/>
                  </a:lnTo>
                  <a:lnTo>
                    <a:pt x="1306" y="310"/>
                  </a:lnTo>
                  <a:lnTo>
                    <a:pt x="1290" y="272"/>
                  </a:lnTo>
                  <a:lnTo>
                    <a:pt x="1270" y="234"/>
                  </a:lnTo>
                  <a:lnTo>
                    <a:pt x="1246" y="198"/>
                  </a:lnTo>
                  <a:lnTo>
                    <a:pt x="1220" y="164"/>
                  </a:lnTo>
                  <a:lnTo>
                    <a:pt x="1190" y="132"/>
                  </a:lnTo>
                  <a:lnTo>
                    <a:pt x="1158" y="104"/>
                  </a:lnTo>
                  <a:lnTo>
                    <a:pt x="1120" y="78"/>
                  </a:lnTo>
                  <a:lnTo>
                    <a:pt x="1100" y="66"/>
                  </a:lnTo>
                  <a:lnTo>
                    <a:pt x="1080" y="54"/>
                  </a:lnTo>
                  <a:lnTo>
                    <a:pt x="1058" y="44"/>
                  </a:lnTo>
                  <a:lnTo>
                    <a:pt x="1036" y="34"/>
                  </a:lnTo>
                  <a:lnTo>
                    <a:pt x="1012" y="26"/>
                  </a:lnTo>
                  <a:lnTo>
                    <a:pt x="988" y="18"/>
                  </a:lnTo>
                  <a:lnTo>
                    <a:pt x="962" y="12"/>
                  </a:lnTo>
                  <a:lnTo>
                    <a:pt x="936" y="8"/>
                  </a:lnTo>
                  <a:lnTo>
                    <a:pt x="908" y="4"/>
                  </a:lnTo>
                  <a:lnTo>
                    <a:pt x="878" y="2"/>
                  </a:lnTo>
                  <a:lnTo>
                    <a:pt x="848" y="0"/>
                  </a:lnTo>
                  <a:lnTo>
                    <a:pt x="818" y="0"/>
                  </a:lnTo>
                  <a:lnTo>
                    <a:pt x="786" y="0"/>
                  </a:lnTo>
                  <a:lnTo>
                    <a:pt x="752" y="4"/>
                  </a:lnTo>
                  <a:lnTo>
                    <a:pt x="718" y="6"/>
                  </a:lnTo>
                  <a:lnTo>
                    <a:pt x="682" y="12"/>
                  </a:lnTo>
                  <a:lnTo>
                    <a:pt x="646" y="20"/>
                  </a:lnTo>
                  <a:lnTo>
                    <a:pt x="608" y="28"/>
                  </a:lnTo>
                  <a:lnTo>
                    <a:pt x="570" y="38"/>
                  </a:lnTo>
                  <a:lnTo>
                    <a:pt x="528" y="50"/>
                  </a:lnTo>
                  <a:lnTo>
                    <a:pt x="528" y="50"/>
                  </a:lnTo>
                  <a:lnTo>
                    <a:pt x="448" y="76"/>
                  </a:lnTo>
                  <a:lnTo>
                    <a:pt x="406" y="92"/>
                  </a:lnTo>
                  <a:lnTo>
                    <a:pt x="362" y="110"/>
                  </a:lnTo>
                  <a:lnTo>
                    <a:pt x="318" y="130"/>
                  </a:lnTo>
                  <a:lnTo>
                    <a:pt x="276" y="150"/>
                  </a:lnTo>
                  <a:lnTo>
                    <a:pt x="234" y="174"/>
                  </a:lnTo>
                  <a:lnTo>
                    <a:pt x="194" y="200"/>
                  </a:lnTo>
                  <a:lnTo>
                    <a:pt x="156" y="228"/>
                  </a:lnTo>
                  <a:lnTo>
                    <a:pt x="120" y="258"/>
                  </a:lnTo>
                  <a:lnTo>
                    <a:pt x="90" y="290"/>
                  </a:lnTo>
                  <a:lnTo>
                    <a:pt x="74" y="308"/>
                  </a:lnTo>
                  <a:lnTo>
                    <a:pt x="62" y="324"/>
                  </a:lnTo>
                  <a:lnTo>
                    <a:pt x="50" y="342"/>
                  </a:lnTo>
                  <a:lnTo>
                    <a:pt x="38" y="362"/>
                  </a:lnTo>
                  <a:lnTo>
                    <a:pt x="28" y="382"/>
                  </a:lnTo>
                  <a:lnTo>
                    <a:pt x="20" y="402"/>
                  </a:lnTo>
                  <a:lnTo>
                    <a:pt x="12" y="422"/>
                  </a:lnTo>
                  <a:lnTo>
                    <a:pt x="8" y="444"/>
                  </a:lnTo>
                  <a:lnTo>
                    <a:pt x="4" y="466"/>
                  </a:lnTo>
                  <a:lnTo>
                    <a:pt x="2" y="488"/>
                  </a:lnTo>
                  <a:lnTo>
                    <a:pt x="2" y="488"/>
                  </a:lnTo>
                  <a:lnTo>
                    <a:pt x="0" y="526"/>
                  </a:lnTo>
                  <a:lnTo>
                    <a:pt x="2" y="562"/>
                  </a:lnTo>
                  <a:lnTo>
                    <a:pt x="6" y="594"/>
                  </a:lnTo>
                  <a:lnTo>
                    <a:pt x="12" y="624"/>
                  </a:lnTo>
                  <a:lnTo>
                    <a:pt x="20" y="654"/>
                  </a:lnTo>
                  <a:lnTo>
                    <a:pt x="30" y="680"/>
                  </a:lnTo>
                  <a:lnTo>
                    <a:pt x="44" y="706"/>
                  </a:lnTo>
                  <a:lnTo>
                    <a:pt x="58" y="728"/>
                  </a:lnTo>
                  <a:lnTo>
                    <a:pt x="74" y="750"/>
                  </a:lnTo>
                  <a:lnTo>
                    <a:pt x="92" y="768"/>
                  </a:lnTo>
                  <a:lnTo>
                    <a:pt x="112" y="786"/>
                  </a:lnTo>
                  <a:lnTo>
                    <a:pt x="132" y="802"/>
                  </a:lnTo>
                  <a:lnTo>
                    <a:pt x="156" y="818"/>
                  </a:lnTo>
                  <a:lnTo>
                    <a:pt x="180" y="830"/>
                  </a:lnTo>
                  <a:lnTo>
                    <a:pt x="204" y="842"/>
                  </a:lnTo>
                  <a:lnTo>
                    <a:pt x="230" y="852"/>
                  </a:lnTo>
                  <a:lnTo>
                    <a:pt x="258" y="862"/>
                  </a:lnTo>
                  <a:lnTo>
                    <a:pt x="286" y="870"/>
                  </a:lnTo>
                  <a:lnTo>
                    <a:pt x="344" y="882"/>
                  </a:lnTo>
                  <a:lnTo>
                    <a:pt x="402" y="892"/>
                  </a:lnTo>
                  <a:lnTo>
                    <a:pt x="464" y="898"/>
                  </a:lnTo>
                  <a:lnTo>
                    <a:pt x="526" y="900"/>
                  </a:lnTo>
                  <a:lnTo>
                    <a:pt x="586" y="902"/>
                  </a:lnTo>
                  <a:lnTo>
                    <a:pt x="646" y="900"/>
                  </a:lnTo>
                  <a:lnTo>
                    <a:pt x="704" y="898"/>
                  </a:lnTo>
                  <a:lnTo>
                    <a:pt x="688" y="1106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/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pic>
        <p:nvPicPr>
          <p:cNvPr id="31" name="Picture 3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85" y="4118423"/>
            <a:ext cx="2146313" cy="2551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030310" y="975597"/>
            <a:ext cx="448945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sz="3600" b="1" dirty="0" smtClean="0">
                <a:solidFill>
                  <a:schemeClr val="accent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คู่มือแนะนำ</a:t>
            </a:r>
          </a:p>
          <a:p>
            <a:pPr algn="ctr"/>
            <a:r>
              <a:rPr lang="th-TH" sz="3600" b="1" dirty="0" err="1" smtClean="0">
                <a:solidFill>
                  <a:schemeClr val="accent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เว็ป</a:t>
            </a:r>
            <a:r>
              <a:rPr lang="th-TH" sz="3600" b="1" dirty="0" smtClean="0">
                <a:solidFill>
                  <a:schemeClr val="accent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เครือข่ายศูนย์การเรียนรู้แบบพึ่งตนเอง</a:t>
            </a:r>
          </a:p>
          <a:p>
            <a:pPr algn="ctr"/>
            <a:endParaRPr lang="th-TH" sz="6000" b="1" dirty="0">
              <a:solidFill>
                <a:schemeClr val="accent2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  <p:pic>
        <p:nvPicPr>
          <p:cNvPr id="27" name="Picture 26" descr="C:\Users\Apiwat.dua\Desktop\SALC Network.pn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0834" y="1892207"/>
            <a:ext cx="4757727" cy="1908332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TextBox 23"/>
          <p:cNvSpPr txBox="1"/>
          <p:nvPr/>
        </p:nvSpPr>
        <p:spPr>
          <a:xfrm rot="359176">
            <a:off x="11192853" y="802510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p.1</a:t>
            </a:r>
            <a:endParaRPr lang="th-TH" dirty="0"/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6883023" y="6158632"/>
            <a:ext cx="4847169" cy="473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870" tIns="51435" rIns="102870" bIns="51435">
            <a:spAutoFit/>
          </a:bodyPr>
          <a:lstStyle>
            <a:lvl1pPr defTabSz="102870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742950" indent="-285750" defTabSz="102870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143000" indent="-228600" defTabSz="102870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600200" indent="-228600" defTabSz="102870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indent="-228600" defTabSz="102870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indent="-228600" defTabSz="10287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200" dirty="0">
                <a:latin typeface="Calibri" panose="020F0502020204030204" pitchFamily="34" charset="0"/>
              </a:rPr>
              <a:t>Copyright © </a:t>
            </a:r>
            <a:r>
              <a:rPr lang="en-US" altLang="th-TH" sz="1200" dirty="0" smtClean="0">
                <a:latin typeface="Calibri" panose="020F0502020204030204" pitchFamily="34" charset="0"/>
              </a:rPr>
              <a:t>2016 </a:t>
            </a:r>
            <a:r>
              <a:rPr lang="en-US" altLang="th-TH" sz="1200" dirty="0">
                <a:latin typeface="Calibri" panose="020F0502020204030204" pitchFamily="34" charset="0"/>
              </a:rPr>
              <a:t>Self-access Learning Centre, </a:t>
            </a:r>
            <a:r>
              <a:rPr lang="en-US" altLang="th-TH" sz="1200" dirty="0" smtClean="0">
                <a:latin typeface="Calibri" panose="020F0502020204030204" pitchFamily="34" charset="0"/>
              </a:rPr>
              <a:t>KMUTT </a:t>
            </a:r>
            <a:r>
              <a:rPr lang="en-US" altLang="th-TH" sz="1200" dirty="0" err="1" smtClean="0">
                <a:latin typeface="Calibri" panose="020F0502020204030204" pitchFamily="34" charset="0"/>
              </a:rPr>
              <a:t>ud</a:t>
            </a:r>
            <a:r>
              <a:rPr lang="en-US" altLang="th-TH" sz="1200" dirty="0" smtClean="0">
                <a:latin typeface="Calibri" panose="020F0502020204030204" pitchFamily="34" charset="0"/>
              </a:rPr>
              <a:t> 24 July, 2016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th-TH" sz="1200" dirty="0" smtClean="0">
                <a:latin typeface="Calibri" panose="020F0502020204030204" pitchFamily="34" charset="0"/>
              </a:rPr>
              <a:t> </a:t>
            </a:r>
            <a:endParaRPr lang="th-TH" altLang="th-TH" sz="1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1447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4.07407E-6 L 0.21354 -0.0115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77" y="-5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927191" y="5042193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th-TH" b="1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แก้และ </a:t>
            </a:r>
            <a:r>
              <a:rPr lang="en-US" b="1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link</a:t>
            </a:r>
          </a:p>
          <a:p>
            <a:pPr algn="ctr"/>
            <a:r>
              <a:rPr lang="en-US" b="1" dirty="0">
                <a:solidFill>
                  <a:schemeClr val="accent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http://kmuttsalc.wikispaces.com</a:t>
            </a:r>
            <a:endParaRPr lang="th-TH" b="1" dirty="0">
              <a:solidFill>
                <a:schemeClr val="accent2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0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57956" y="0"/>
            <a:ext cx="5673535" cy="6858000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566299" y="264587"/>
            <a:ext cx="1856047" cy="709858"/>
          </a:xfrm>
          <a:prstGeom prst="triangle">
            <a:avLst>
              <a:gd name="adj" fmla="val 62918"/>
            </a:avLst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1544638" y="6492888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1935993">
            <a:off x="10988877" y="376432"/>
            <a:ext cx="8479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p.10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7187565" y="1026148"/>
            <a:ext cx="4282075" cy="532027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 b="1" i="1" dirty="0" smtClean="0">
              <a:solidFill>
                <a:schemeClr val="accent2"/>
              </a:solidFill>
              <a:latin typeface="Arial Unicode MS" panose="020B0604020202020204" pitchFamily="34" charset="-128"/>
              <a:ea typeface="Arial Unicode MS" panose="020B0604020202020204" pitchFamily="34" charset="-128"/>
              <a:hlinkClick r:id="rId4"/>
            </a:endParaRPr>
          </a:p>
          <a:p>
            <a:r>
              <a:rPr lang="th-TH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</a:rPr>
              <a:t>รวมภาพบรรยากาศกิจกรรมต่างๆของศูนย์การเรียนรู้แบบพึ่งตนเอง เพื่อสร้างแรงบันดาลใจในการจัดกิจกรรม</a:t>
            </a:r>
          </a:p>
          <a:p>
            <a:endParaRPr lang="th-TH" sz="2400" dirty="0" smtClean="0"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ctr"/>
            <a:endParaRPr lang="en-US" sz="2400" b="1" i="1" dirty="0">
              <a:solidFill>
                <a:schemeClr val="accent2"/>
              </a:solidFill>
              <a:latin typeface="Arial Unicode MS" panose="020B0604020202020204" pitchFamily="34" charset="-128"/>
              <a:ea typeface="Arial Unicode MS" panose="020B0604020202020204" pitchFamily="34" charset="-128"/>
              <a:hlinkClick r:id="rId4"/>
            </a:endParaRPr>
          </a:p>
          <a:p>
            <a:pPr algn="ctr"/>
            <a:endParaRPr lang="en-US" sz="2400" b="1" i="1" dirty="0" smtClean="0">
              <a:solidFill>
                <a:schemeClr val="accent2"/>
              </a:solidFill>
              <a:latin typeface="Arial Unicode MS" panose="020B0604020202020204" pitchFamily="34" charset="-128"/>
              <a:ea typeface="Arial Unicode MS" panose="020B0604020202020204" pitchFamily="34" charset="-128"/>
              <a:hlinkClick r:id="rId4"/>
            </a:endParaRPr>
          </a:p>
          <a:p>
            <a:pPr algn="ctr"/>
            <a:r>
              <a:rPr lang="en-US" sz="2000" i="1" dirty="0" smtClean="0">
                <a:solidFill>
                  <a:schemeClr val="accent2"/>
                </a:solidFill>
                <a:latin typeface="+mj-lt"/>
                <a:ea typeface="Arial Unicode MS" panose="020B0604020202020204" pitchFamily="34" charset="-128"/>
                <a:hlinkClick r:id="rId4"/>
              </a:rPr>
              <a:t>https://k</a:t>
            </a:r>
          </a:p>
          <a:p>
            <a:pPr algn="ctr"/>
            <a:r>
              <a:rPr lang="en-US" sz="2000" i="1" dirty="0" smtClean="0">
                <a:solidFill>
                  <a:schemeClr val="accent2"/>
                </a:solidFill>
                <a:latin typeface="+mj-lt"/>
                <a:ea typeface="Arial Unicode MS" panose="020B0604020202020204" pitchFamily="34" charset="-128"/>
                <a:hlinkClick r:id="rId4"/>
              </a:rPr>
              <a:t>muttsalc.wikispaces.com/</a:t>
            </a:r>
            <a:r>
              <a:rPr lang="th-TH" sz="2000" i="1" dirty="0" smtClean="0">
                <a:solidFill>
                  <a:schemeClr val="accent2"/>
                </a:solidFill>
                <a:latin typeface="+mj-lt"/>
                <a:ea typeface="Arial Unicode MS" panose="020B0604020202020204" pitchFamily="34" charset="-128"/>
                <a:hlinkClick r:id="rId4"/>
              </a:rPr>
              <a:t>ประมวลภาพ</a:t>
            </a:r>
            <a:endParaRPr lang="th-TH" sz="2000" i="1" dirty="0">
              <a:solidFill>
                <a:schemeClr val="accent2"/>
              </a:solidFill>
              <a:latin typeface="+mj-lt"/>
              <a:ea typeface="Arial Unicode MS" panose="020B0604020202020204" pitchFamily="34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166120" y="1026148"/>
            <a:ext cx="4324964" cy="536404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th-TH" altLang="th-TH" dirty="0">
                <a:solidFill>
                  <a:schemeClr val="tx1"/>
                </a:solidFill>
                <a:latin typeface="Cordia New" panose="020B0304020202020204" pitchFamily="34" charset="-34"/>
              </a:rPr>
              <a:t>หมวด</a:t>
            </a:r>
          </a:p>
          <a:p>
            <a:pPr algn="ctr"/>
            <a:r>
              <a:rPr lang="th-TH" altLang="th-TH" dirty="0" smtClean="0">
                <a:solidFill>
                  <a:schemeClr val="tx1"/>
                </a:solidFill>
                <a:latin typeface="Cordia New" panose="020B0304020202020204" pitchFamily="34" charset="-34"/>
              </a:rPr>
              <a:t>ประมวลภาพ</a:t>
            </a:r>
            <a:endParaRPr lang="th-TH" altLang="th-TH" dirty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Click </a:t>
            </a:r>
            <a:r>
              <a:rPr lang="th-TH" dirty="0" smtClean="0">
                <a:solidFill>
                  <a:srgbClr val="FF0000"/>
                </a:solidFill>
              </a:rPr>
              <a:t>ที่นี่เพื่อหาคำตอบ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0702064">
            <a:off x="592271" y="1981842"/>
            <a:ext cx="4250670" cy="3283643"/>
          </a:xfrm>
          <a:prstGeom prst="rect">
            <a:avLst/>
          </a:prstGeom>
        </p:spPr>
      </p:pic>
      <p:sp>
        <p:nvSpPr>
          <p:cNvPr id="21" name="Action Button: Forward or Next 20">
            <a:hlinkClick r:id="" action="ppaction://hlinkshowjump?jump=previousslide" highlightClick="1"/>
          </p:cNvPr>
          <p:cNvSpPr/>
          <p:nvPr/>
        </p:nvSpPr>
        <p:spPr>
          <a:xfrm flipH="1">
            <a:off x="157218" y="6175449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6" name="Picture 25" descr="C:\Users\Apiwat.dua\Desktop\ประมวลภาพ.png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4" b="4633"/>
          <a:stretch/>
        </p:blipFill>
        <p:spPr bwMode="auto">
          <a:xfrm>
            <a:off x="1189125" y="2474176"/>
            <a:ext cx="3276600" cy="23526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662" y="447531"/>
            <a:ext cx="2013469" cy="1997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5150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11469" y="0"/>
            <a:ext cx="5673535" cy="6858000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181948" y="233643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1266654" y="6207581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640584" y="453638"/>
            <a:ext cx="8530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p.11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6785009" y="1019912"/>
            <a:ext cx="4282075" cy="532027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</a:rPr>
              <a:t>รวบรวมโมดูลที่ผู้เรียนสามารถพัฒนาตนเองโดยการ</a:t>
            </a:r>
            <a:r>
              <a:rPr lang="th-TH" sz="2400" dirty="0">
                <a:latin typeface="Arial Unicode MS" panose="020B0604020202020204" pitchFamily="34" charset="-128"/>
                <a:ea typeface="Arial Unicode MS" panose="020B0604020202020204" pitchFamily="34" charset="-128"/>
              </a:rPr>
              <a:t>ใ</a:t>
            </a:r>
            <a:r>
              <a:rPr lang="th-TH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</a:rPr>
              <a:t>ช้เทคโนโลยี ได้แก่สื่อการเรียนรู้ออนไลน์ต่างๆ รวมทั้งสื่อออนไลน์ที่ผลิตขึ้นเพื่อการเรียนรู้ด้วยตัวเองโดยเฉพาะ</a:t>
            </a:r>
            <a:r>
              <a:rPr lang="th-TH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</a:rPr>
              <a:t>ในเว็ป</a:t>
            </a:r>
            <a:r>
              <a:rPr lang="th-TH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</a:rPr>
              <a:t>ไซด์ที่จัดทำโดยศูนย์การเรียนรู้แบบพึ่งตนเอง คณะ</a:t>
            </a:r>
            <a:r>
              <a:rPr lang="th-TH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</a:rPr>
              <a:t>ศิลป</a:t>
            </a:r>
            <a:r>
              <a:rPr lang="th-TH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</a:rPr>
              <a:t>ศาสตร์ </a:t>
            </a:r>
          </a:p>
          <a:p>
            <a:endParaRPr lang="th-TH" sz="2000" i="1" dirty="0" smtClean="0">
              <a:latin typeface="+mj-lt"/>
            </a:endParaRPr>
          </a:p>
          <a:p>
            <a:r>
              <a:rPr lang="th-TH" sz="2000" i="1" dirty="0" smtClean="0">
                <a:latin typeface="+mj-lt"/>
              </a:rPr>
              <a:t>ผู้ใช้บริการโมดูลนี้สามารถเรียนรู้ไปพร้อมการรับคำปรึกษาจากที่ปรึกษาประจำศูนย์ฯ</a:t>
            </a:r>
          </a:p>
          <a:p>
            <a:endParaRPr lang="th-TH" sz="2000" i="1" dirty="0" smtClean="0">
              <a:latin typeface="+mj-lt"/>
            </a:endParaRPr>
          </a:p>
          <a:p>
            <a:r>
              <a:rPr lang="th-TH" sz="2000" dirty="0" smtClean="0">
                <a:solidFill>
                  <a:srgbClr val="C00000"/>
                </a:solidFill>
              </a:rPr>
              <a:t>สำหรับ</a:t>
            </a:r>
            <a:r>
              <a:rPr lang="th-TH" sz="2000" dirty="0">
                <a:solidFill>
                  <a:srgbClr val="C00000"/>
                </a:solidFill>
              </a:rPr>
              <a:t>หน่วยงานที่มีการให้บริการให้คำปรึกษา </a:t>
            </a:r>
            <a:r>
              <a:rPr lang="en-US" sz="2000" dirty="0">
                <a:solidFill>
                  <a:srgbClr val="C00000"/>
                </a:solidFill>
              </a:rPr>
              <a:t>(counselling service) </a:t>
            </a:r>
            <a:r>
              <a:rPr lang="th-TH" sz="2000" dirty="0">
                <a:solidFill>
                  <a:srgbClr val="C00000"/>
                </a:solidFill>
              </a:rPr>
              <a:t>สามารถประยุกต์ใช้โดย</a:t>
            </a:r>
            <a:r>
              <a:rPr lang="th-TH" sz="2000" i="1" u="sng" dirty="0">
                <a:solidFill>
                  <a:srgbClr val="C00000"/>
                </a:solidFill>
              </a:rPr>
              <a:t>เปลี่ยนรายนามและสถานที่ในการติดต่อ</a:t>
            </a:r>
          </a:p>
          <a:p>
            <a:r>
              <a:rPr lang="th-TH" sz="2000" i="1" u="sng" dirty="0">
                <a:solidFill>
                  <a:srgbClr val="C00000"/>
                </a:solidFill>
              </a:rPr>
              <a:t>ผู้ให้คำปรึกษา</a:t>
            </a:r>
            <a:r>
              <a:rPr lang="th-TH" sz="2000" dirty="0">
                <a:solidFill>
                  <a:srgbClr val="C00000"/>
                </a:solidFill>
              </a:rPr>
              <a:t>ตามความ</a:t>
            </a:r>
            <a:r>
              <a:rPr lang="th-TH" sz="2000" dirty="0" smtClean="0">
                <a:solidFill>
                  <a:srgbClr val="C00000"/>
                </a:solidFill>
              </a:rPr>
              <a:t>เหมาะสม</a:t>
            </a:r>
          </a:p>
          <a:p>
            <a:endParaRPr lang="en-US" sz="2000" i="1" dirty="0" smtClean="0">
              <a:latin typeface="+mj-lt"/>
              <a:hlinkClick r:id="rId3"/>
            </a:endParaRPr>
          </a:p>
          <a:p>
            <a:pPr algn="ctr"/>
            <a:r>
              <a:rPr lang="en-US" sz="2000" i="1" dirty="0" smtClean="0">
                <a:latin typeface="+mj-lt"/>
                <a:hlinkClick r:id="rId3"/>
              </a:rPr>
              <a:t>https</a:t>
            </a:r>
            <a:r>
              <a:rPr lang="en-US" sz="2000" i="1" dirty="0">
                <a:latin typeface="+mj-lt"/>
                <a:hlinkClick r:id="rId3"/>
              </a:rPr>
              <a:t>://</a:t>
            </a:r>
            <a:r>
              <a:rPr lang="en-US" sz="2000" i="1" dirty="0" smtClean="0">
                <a:latin typeface="+mj-lt"/>
                <a:hlinkClick r:id="rId3"/>
              </a:rPr>
              <a:t>kmuttsalc.wikispaces.com/</a:t>
            </a:r>
          </a:p>
          <a:p>
            <a:pPr algn="ctr"/>
            <a:r>
              <a:rPr lang="en-US" sz="2000" i="1" dirty="0" smtClean="0">
                <a:latin typeface="+mj-lt"/>
                <a:hlinkClick r:id="rId3"/>
              </a:rPr>
              <a:t>module</a:t>
            </a:r>
            <a:endParaRPr lang="en-US" sz="2000" i="1" dirty="0"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85007" y="998026"/>
            <a:ext cx="4324964" cy="536404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th-TH" altLang="th-TH" sz="3600" dirty="0">
                <a:solidFill>
                  <a:schemeClr val="tx1"/>
                </a:solidFill>
                <a:latin typeface="Cordia New" panose="020B0304020202020204" pitchFamily="34" charset="-34"/>
              </a:rPr>
              <a:t>หมวด</a:t>
            </a:r>
          </a:p>
          <a:p>
            <a:pPr algn="ctr"/>
            <a:r>
              <a:rPr lang="th-TH" altLang="th-TH" sz="3600" dirty="0" smtClean="0">
                <a:solidFill>
                  <a:schemeClr val="tx1"/>
                </a:solidFill>
                <a:latin typeface="Cordia New" panose="020B0304020202020204" pitchFamily="34" charset="-34"/>
              </a:rPr>
              <a:t>โมดูลสำหรับพัฒนาภาษาอังกฤษ</a:t>
            </a:r>
            <a:br>
              <a:rPr lang="th-TH" altLang="th-TH" sz="3600" dirty="0" smtClean="0">
                <a:solidFill>
                  <a:schemeClr val="tx1"/>
                </a:solidFill>
                <a:latin typeface="Cordia New" panose="020B0304020202020204" pitchFamily="34" charset="-34"/>
              </a:rPr>
            </a:br>
            <a:r>
              <a:rPr lang="th-TH" altLang="th-TH" sz="3600" dirty="0" smtClean="0">
                <a:solidFill>
                  <a:schemeClr val="tx1"/>
                </a:solidFill>
                <a:latin typeface="Cordia New" panose="020B0304020202020204" pitchFamily="34" charset="-34"/>
              </a:rPr>
              <a:t>ด้วยตัวเอง</a:t>
            </a:r>
            <a:endParaRPr lang="th-TH" dirty="0" smtClean="0">
              <a:solidFill>
                <a:srgbClr val="FF0000"/>
              </a:solidFill>
            </a:endParaRPr>
          </a:p>
          <a:p>
            <a:pPr algn="ctr"/>
            <a:endParaRPr lang="th-TH" dirty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Click </a:t>
            </a:r>
            <a:r>
              <a:rPr lang="th-TH" dirty="0" smtClean="0">
                <a:solidFill>
                  <a:srgbClr val="FF0000"/>
                </a:solidFill>
              </a:rPr>
              <a:t>ที่นี่เพื่อหาคำตอบ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0702064">
            <a:off x="965823" y="2068855"/>
            <a:ext cx="4250670" cy="3283643"/>
          </a:xfrm>
          <a:prstGeom prst="rect">
            <a:avLst/>
          </a:prstGeom>
        </p:spPr>
      </p:pic>
      <p:sp>
        <p:nvSpPr>
          <p:cNvPr id="21" name="Action Button: Forward or Next 20">
            <a:hlinkClick r:id="" action="ppaction://hlinkshowjump?jump=previousslide" highlightClick="1"/>
          </p:cNvPr>
          <p:cNvSpPr/>
          <p:nvPr/>
        </p:nvSpPr>
        <p:spPr>
          <a:xfrm flipH="1">
            <a:off x="284737" y="6198510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3" name="Picture 22" descr="C:\Users\Apiwat.dua\Desktop\โมดูลสำหรับพัฒนาภาษาอังกฤษด้วยตนเอง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722" y="2779792"/>
            <a:ext cx="4048341" cy="228917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787" y="813773"/>
            <a:ext cx="2426450" cy="1819837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1898" y="576865"/>
            <a:ext cx="2013469" cy="1997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2475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583106" y="-9909"/>
            <a:ext cx="5791191" cy="6858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/>
          <p:cNvSpPr/>
          <p:nvPr/>
        </p:nvSpPr>
        <p:spPr>
          <a:xfrm>
            <a:off x="5788752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5" y="-9909"/>
            <a:ext cx="5647777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2787" y="2055357"/>
            <a:ext cx="1858678" cy="154980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77076" y="2693540"/>
            <a:ext cx="5257955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Rage Italic" panose="03070502040507070304" pitchFamily="66" charset="0"/>
              </a:rPr>
              <a:t>The End</a:t>
            </a:r>
          </a:p>
          <a:p>
            <a:pPr algn="ctr"/>
            <a:endParaRPr lang="en-US" sz="3600" dirty="0" smtClean="0">
              <a:latin typeface="Rage Italic" panose="03070502040507070304" pitchFamily="66" charset="0"/>
            </a:endParaRPr>
          </a:p>
          <a:p>
            <a:pPr algn="ctr"/>
            <a:r>
              <a:rPr lang="th-TH" dirty="0" smtClean="0">
                <a:latin typeface="Rage Italic" panose="03070502040507070304" pitchFamily="66" charset="0"/>
              </a:rPr>
              <a:t>การติดต่อ</a:t>
            </a:r>
            <a:r>
              <a:rPr lang="en-US" dirty="0" smtClean="0">
                <a:latin typeface="Rage Italic" panose="03070502040507070304" pitchFamily="66" charset="0"/>
              </a:rPr>
              <a:t>: </a:t>
            </a:r>
            <a:r>
              <a:rPr lang="th-TH" dirty="0" smtClean="0">
                <a:latin typeface="Rage Italic" panose="03070502040507070304" pitchFamily="66" charset="0"/>
              </a:rPr>
              <a:t>สอบถาม หรือร่วมแบ่งปัน</a:t>
            </a:r>
          </a:p>
          <a:p>
            <a:pPr algn="ctr"/>
            <a:r>
              <a:rPr lang="th-TH" dirty="0" smtClean="0">
                <a:latin typeface="Rage Italic" panose="03070502040507070304" pitchFamily="66" charset="0"/>
              </a:rPr>
              <a:t>ที่</a:t>
            </a:r>
            <a:r>
              <a:rPr lang="th-TH" dirty="0" smtClean="0">
                <a:latin typeface="Rage Italic" panose="03070502040507070304" pitchFamily="66" charset="0"/>
              </a:rPr>
              <a:t>ปรึกษา</a:t>
            </a:r>
            <a:r>
              <a:rPr lang="th-TH" dirty="0" smtClean="0">
                <a:latin typeface="Rage Italic" panose="03070502040507070304" pitchFamily="66" charset="0"/>
              </a:rPr>
              <a:t>ประจำศูนย์ </a:t>
            </a:r>
            <a:r>
              <a:rPr lang="en-US" dirty="0" smtClean="0">
                <a:latin typeface="Rage Italic" panose="03070502040507070304" pitchFamily="66" charset="0"/>
              </a:rPr>
              <a:t>SALC</a:t>
            </a:r>
            <a:endParaRPr lang="th-TH" dirty="0" smtClean="0">
              <a:latin typeface="Rage Italic" panose="03070502040507070304" pitchFamily="66" charset="0"/>
            </a:endParaRPr>
          </a:p>
          <a:p>
            <a:pPr algn="ctr"/>
            <a:r>
              <a:rPr lang="en-US" sz="3600" dirty="0" smtClean="0">
                <a:latin typeface="Rage Italic" panose="03070502040507070304" pitchFamily="66" charset="0"/>
              </a:rPr>
              <a:t>Shannoy.vas@kmutt.ac.th</a:t>
            </a:r>
            <a:endParaRPr lang="th-TH" sz="3600" dirty="0">
              <a:latin typeface="Rage Italic" panose="030705020405070703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30355" y="635553"/>
            <a:ext cx="3051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Rage Italic" panose="03070502040507070304" pitchFamily="66" charset="0"/>
              </a:rPr>
              <a:t>Produced by…</a:t>
            </a:r>
            <a:endParaRPr lang="th-TH" sz="3600" dirty="0">
              <a:latin typeface="Rage Italic" panose="030705020405070703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39788" y="5807962"/>
            <a:ext cx="48778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Rage Italic" panose="03070502040507070304" pitchFamily="66" charset="0"/>
              </a:rPr>
              <a:t>In corporation with Learning Technology Unit, School of Liberal Arts, KMUTT</a:t>
            </a:r>
            <a:endParaRPr lang="th-TH" sz="2400" dirty="0">
              <a:latin typeface="Rage Italic" panose="03070502040507070304" pitchFamily="66" charset="0"/>
            </a:endParaRPr>
          </a:p>
        </p:txBody>
      </p:sp>
      <p:pic>
        <p:nvPicPr>
          <p:cNvPr id="12" name="Picture 2" descr="D:\Boom\d\Boom's Documents\25th SALC\LOGO25_SALC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355942" y="2693540"/>
            <a:ext cx="2720805" cy="27291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384434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25758" y="64378"/>
            <a:ext cx="5673535" cy="6858000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1004748" y="29762"/>
            <a:ext cx="1407129" cy="575711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1455739" y="6223461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1346610" y="149314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p.2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7067209" y="660413"/>
            <a:ext cx="4446932" cy="610052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b="1" dirty="0" err="1" smtClean="0">
                <a:solidFill>
                  <a:schemeClr val="accent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เว็ป</a:t>
            </a:r>
            <a:r>
              <a:rPr lang="th-TH" b="1" dirty="0">
                <a:solidFill>
                  <a:schemeClr val="accent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เครือข่ายศูนย์การเรียนรู้แบบ</a:t>
            </a:r>
            <a:r>
              <a:rPr lang="th-TH" b="1" dirty="0" smtClean="0">
                <a:solidFill>
                  <a:schemeClr val="accent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พึ่งตนเอง</a:t>
            </a:r>
            <a:endParaRPr lang="th-TH" b="1" dirty="0">
              <a:solidFill>
                <a:schemeClr val="accent2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r>
              <a:rPr lang="th-TH" altLang="en-US" sz="2400" dirty="0" smtClean="0">
                <a:solidFill>
                  <a:schemeClr val="tx1"/>
                </a:solidFill>
                <a:latin typeface="Cordia New" panose="020B0304020202020204" pitchFamily="34" charset="-34"/>
                <a:ea typeface="Times New Roman" panose="02020603050405020304" pitchFamily="18" charset="0"/>
              </a:rPr>
              <a:t>จัดทำโดยศูนย์การเรียนรู้แบบพึ่งตนเอง </a:t>
            </a:r>
            <a:r>
              <a:rPr lang="en-US" altLang="en-US" sz="2400" dirty="0" smtClean="0">
                <a:solidFill>
                  <a:schemeClr val="tx1"/>
                </a:solidFill>
                <a:latin typeface="Cordia New" panose="020B0304020202020204" pitchFamily="34" charset="-34"/>
                <a:ea typeface="Times New Roman" panose="02020603050405020304" pitchFamily="18" charset="0"/>
              </a:rPr>
              <a:t>(Self-access Learning Centre) </a:t>
            </a:r>
            <a:r>
              <a:rPr lang="th-TH" altLang="en-US" sz="2400" dirty="0" smtClean="0">
                <a:solidFill>
                  <a:schemeClr val="tx1"/>
                </a:solidFill>
                <a:latin typeface="Cordia New" panose="020B0304020202020204" pitchFamily="34" charset="-34"/>
                <a:ea typeface="Times New Roman" panose="02020603050405020304" pitchFamily="18" charset="0"/>
              </a:rPr>
              <a:t>คณะ</a:t>
            </a:r>
            <a:r>
              <a:rPr lang="th-TH" altLang="en-US" sz="2400" dirty="0" err="1" smtClean="0">
                <a:solidFill>
                  <a:schemeClr val="tx1"/>
                </a:solidFill>
                <a:latin typeface="Cordia New" panose="020B0304020202020204" pitchFamily="34" charset="-34"/>
                <a:ea typeface="Times New Roman" panose="02020603050405020304" pitchFamily="18" charset="0"/>
              </a:rPr>
              <a:t>ศิลป</a:t>
            </a:r>
            <a:r>
              <a:rPr lang="th-TH" altLang="en-US" sz="2400" dirty="0" smtClean="0">
                <a:solidFill>
                  <a:schemeClr val="tx1"/>
                </a:solidFill>
                <a:latin typeface="Cordia New" panose="020B0304020202020204" pitchFamily="34" charset="-34"/>
                <a:ea typeface="Times New Roman" panose="02020603050405020304" pitchFamily="18" charset="0"/>
              </a:rPr>
              <a:t>ศาสตร์ มหาวิทยาลัยเทคโนโลยีพระจอมเกล้าธนบุรีเพื่อ</a:t>
            </a:r>
          </a:p>
          <a:p>
            <a:endParaRPr lang="th-TH" altLang="en-US" sz="2400" dirty="0" smtClean="0">
              <a:solidFill>
                <a:schemeClr val="tx1"/>
              </a:solidFill>
              <a:latin typeface="Cordia New" panose="020B0304020202020204" pitchFamily="34" charset="-34"/>
              <a:ea typeface="Times New Roman" panose="02020603050405020304" pitchFamily="18" charset="0"/>
            </a:endParaRPr>
          </a:p>
          <a:p>
            <a:r>
              <a:rPr lang="th-TH" altLang="en-US" sz="2400" dirty="0">
                <a:solidFill>
                  <a:schemeClr val="tx1"/>
                </a:solidFill>
                <a:latin typeface="Cordia New" panose="020B0304020202020204" pitchFamily="34" charset="-34"/>
                <a:ea typeface="Times New Roman" panose="02020603050405020304" pitchFamily="18" charset="0"/>
              </a:rPr>
              <a:t>	</a:t>
            </a:r>
            <a:r>
              <a:rPr lang="en-US" altLang="en-US" sz="2400" dirty="0" smtClean="0">
                <a:solidFill>
                  <a:schemeClr val="tx1"/>
                </a:solidFill>
                <a:latin typeface="Cordia New" panose="020B0304020202020204" pitchFamily="34" charset="-34"/>
                <a:ea typeface="Times New Roman" panose="02020603050405020304" pitchFamily="18" charset="0"/>
              </a:rPr>
              <a:t>1.  </a:t>
            </a:r>
            <a:r>
              <a:rPr lang="th-TH" altLang="en-US" sz="2400" dirty="0" smtClean="0">
                <a:solidFill>
                  <a:schemeClr val="tx1"/>
                </a:solidFill>
                <a:latin typeface="Cordia New" panose="020B0304020202020204" pitchFamily="34" charset="-34"/>
                <a:ea typeface="Times New Roman" panose="02020603050405020304" pitchFamily="18" charset="0"/>
              </a:rPr>
              <a:t>เผยแพร่</a:t>
            </a:r>
            <a:r>
              <a:rPr lang="th-TH" altLang="en-US" sz="2400" dirty="0">
                <a:solidFill>
                  <a:schemeClr val="tx1"/>
                </a:solidFill>
                <a:latin typeface="Cordia New" panose="020B0304020202020204" pitchFamily="34" charset="-34"/>
                <a:ea typeface="Times New Roman" panose="02020603050405020304" pitchFamily="18" charset="0"/>
              </a:rPr>
              <a:t>องค์ความรู้ด้านการ</a:t>
            </a:r>
            <a:r>
              <a:rPr lang="th-TH" altLang="en-US" sz="2400" dirty="0" smtClean="0">
                <a:solidFill>
                  <a:schemeClr val="tx1"/>
                </a:solidFill>
                <a:latin typeface="Cordia New" panose="020B0304020202020204" pitchFamily="34" charset="-34"/>
                <a:ea typeface="Times New Roman" panose="02020603050405020304" pitchFamily="18" charset="0"/>
              </a:rPr>
              <a:t>เรียนรู้</a:t>
            </a:r>
            <a:br>
              <a:rPr lang="th-TH" altLang="en-US" sz="2400" dirty="0" smtClean="0">
                <a:solidFill>
                  <a:schemeClr val="tx1"/>
                </a:solidFill>
                <a:latin typeface="Cordia New" panose="020B0304020202020204" pitchFamily="34" charset="-34"/>
                <a:ea typeface="Times New Roman" panose="02020603050405020304" pitchFamily="18" charset="0"/>
              </a:rPr>
            </a:br>
            <a:r>
              <a:rPr lang="th-TH" altLang="en-US" sz="2400" dirty="0" smtClean="0">
                <a:solidFill>
                  <a:schemeClr val="tx1"/>
                </a:solidFill>
                <a:latin typeface="Cordia New" panose="020B0304020202020204" pitchFamily="34" charset="-34"/>
                <a:ea typeface="Times New Roman" panose="02020603050405020304" pitchFamily="18" charset="0"/>
              </a:rPr>
              <a:t>      	     ด้วยตนเอง</a:t>
            </a:r>
            <a:endParaRPr lang="th-TH" altLang="en-US" sz="2400" dirty="0">
              <a:solidFill>
                <a:schemeClr val="tx1"/>
              </a:solidFill>
              <a:latin typeface="Cordia New" panose="020B0304020202020204" pitchFamily="34" charset="-34"/>
              <a:ea typeface="Times New Roman" panose="02020603050405020304" pitchFamily="18" charset="0"/>
            </a:endParaRPr>
          </a:p>
          <a:p>
            <a:r>
              <a:rPr lang="en-US" altLang="en-US" sz="2400" dirty="0" smtClean="0">
                <a:latin typeface="Cordia New" panose="020B0304020202020204" pitchFamily="34" charset="-34"/>
              </a:rPr>
              <a:t>	2.  </a:t>
            </a:r>
            <a:r>
              <a:rPr lang="th-TH" altLang="en-US" sz="2400" dirty="0" smtClean="0">
                <a:latin typeface="Cordia New" panose="020B0304020202020204" pitchFamily="34" charset="-34"/>
              </a:rPr>
              <a:t>เป็น</a:t>
            </a:r>
            <a:r>
              <a:rPr lang="th-TH" altLang="en-US" sz="2400" dirty="0">
                <a:latin typeface="Cordia New" panose="020B0304020202020204" pitchFamily="34" charset="-34"/>
              </a:rPr>
              <a:t>ตัวกลางเชื่อมประสานศูนย์</a:t>
            </a:r>
            <a:r>
              <a:rPr lang="th-TH" altLang="en-US" sz="2400" dirty="0" smtClean="0">
                <a:latin typeface="Cordia New" panose="020B0304020202020204" pitchFamily="34" charset="-34"/>
              </a:rPr>
              <a:t>การ</a:t>
            </a:r>
            <a:br>
              <a:rPr lang="th-TH" altLang="en-US" sz="2400" dirty="0" smtClean="0">
                <a:latin typeface="Cordia New" panose="020B0304020202020204" pitchFamily="34" charset="-34"/>
              </a:rPr>
            </a:br>
            <a:r>
              <a:rPr lang="th-TH" altLang="en-US" sz="2400" dirty="0" smtClean="0">
                <a:latin typeface="Cordia New" panose="020B0304020202020204" pitchFamily="34" charset="-34"/>
              </a:rPr>
              <a:t>      	     เรียนรู้</a:t>
            </a:r>
            <a:r>
              <a:rPr lang="th-TH" altLang="en-US" sz="2400" dirty="0">
                <a:latin typeface="Cordia New" panose="020B0304020202020204" pitchFamily="34" charset="-34"/>
              </a:rPr>
              <a:t>แบบพึ่งตนเองและ</a:t>
            </a:r>
            <a:r>
              <a:rPr lang="th-TH" altLang="en-US" sz="2400" dirty="0" smtClean="0">
                <a:latin typeface="Cordia New" panose="020B0304020202020204" pitchFamily="34" charset="-34"/>
              </a:rPr>
              <a:t>ผู้สนใจ</a:t>
            </a:r>
            <a:br>
              <a:rPr lang="th-TH" altLang="en-US" sz="2400" dirty="0" smtClean="0">
                <a:latin typeface="Cordia New" panose="020B0304020202020204" pitchFamily="34" charset="-34"/>
              </a:rPr>
            </a:br>
            <a:r>
              <a:rPr lang="th-TH" altLang="en-US" sz="2400" dirty="0" smtClean="0">
                <a:latin typeface="Cordia New" panose="020B0304020202020204" pitchFamily="34" charset="-34"/>
              </a:rPr>
              <a:t>     	     การ</a:t>
            </a:r>
            <a:r>
              <a:rPr lang="th-TH" altLang="en-US" sz="2400" dirty="0">
                <a:latin typeface="Cordia New" panose="020B0304020202020204" pitchFamily="34" charset="-34"/>
              </a:rPr>
              <a:t>เรียนรู้ด้วย</a:t>
            </a:r>
            <a:r>
              <a:rPr lang="th-TH" altLang="en-US" sz="2400" dirty="0" smtClean="0">
                <a:latin typeface="Cordia New" panose="020B0304020202020204" pitchFamily="34" charset="-34"/>
              </a:rPr>
              <a:t>ตัวเอง</a:t>
            </a:r>
            <a:endParaRPr lang="th-TH" altLang="en-US" sz="2400" dirty="0">
              <a:latin typeface="Cordia New" panose="020B0304020202020204" pitchFamily="34" charset="-34"/>
            </a:endParaRPr>
          </a:p>
          <a:p>
            <a:r>
              <a:rPr lang="th-TH" altLang="en-US" sz="2400" dirty="0">
                <a:latin typeface="Cordia New" panose="020B0304020202020204" pitchFamily="34" charset="-34"/>
                <a:cs typeface="Cordia New" panose="020B0304020202020204" pitchFamily="34" charset="-34"/>
              </a:rPr>
              <a:t>	</a:t>
            </a:r>
            <a:r>
              <a:rPr lang="en-US" altLang="en-US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3.  </a:t>
            </a:r>
            <a:r>
              <a:rPr lang="th-TH" altLang="en-US" sz="2400" dirty="0" smtClean="0">
                <a:latin typeface="Cordia New" panose="020B0304020202020204" pitchFamily="34" charset="-34"/>
              </a:rPr>
              <a:t>สร้าง</a:t>
            </a:r>
            <a:r>
              <a:rPr lang="th-TH" altLang="en-US" sz="2400" dirty="0">
                <a:latin typeface="Cordia New" panose="020B0304020202020204" pitchFamily="34" charset="-34"/>
              </a:rPr>
              <a:t>เครือข่ายการ</a:t>
            </a:r>
            <a:r>
              <a:rPr lang="th-TH" altLang="en-US" sz="2400" dirty="0" smtClean="0">
                <a:latin typeface="Cordia New" panose="020B0304020202020204" pitchFamily="34" charset="-34"/>
              </a:rPr>
              <a:t>แลกเปลี่ยน</a:t>
            </a:r>
            <a:br>
              <a:rPr lang="th-TH" altLang="en-US" sz="2400" dirty="0" smtClean="0">
                <a:latin typeface="Cordia New" panose="020B0304020202020204" pitchFamily="34" charset="-34"/>
              </a:rPr>
            </a:br>
            <a:r>
              <a:rPr lang="th-TH" altLang="en-US" sz="2400" dirty="0" smtClean="0">
                <a:latin typeface="Cordia New" panose="020B0304020202020204" pitchFamily="34" charset="-34"/>
              </a:rPr>
              <a:t>     	     เรียนรู้</a:t>
            </a:r>
            <a:r>
              <a:rPr lang="th-TH" altLang="en-US" sz="2400" dirty="0">
                <a:latin typeface="Cordia New" panose="020B0304020202020204" pitchFamily="34" charset="-34"/>
              </a:rPr>
              <a:t>ระหว่าง</a:t>
            </a:r>
            <a:r>
              <a:rPr lang="th-TH" altLang="en-US" sz="2400" dirty="0" smtClean="0">
                <a:latin typeface="Cordia New" panose="020B0304020202020204" pitchFamily="34" charset="-34"/>
              </a:rPr>
              <a:t>ศูนย์การ</a:t>
            </a:r>
            <a:r>
              <a:rPr lang="th-TH" altLang="en-US" sz="2400" dirty="0">
                <a:latin typeface="Cordia New" panose="020B0304020202020204" pitchFamily="34" charset="-34"/>
              </a:rPr>
              <a:t>เรียนรู้</a:t>
            </a:r>
            <a:r>
              <a:rPr lang="th-TH" altLang="en-US" sz="2400" dirty="0" smtClean="0">
                <a:latin typeface="Cordia New" panose="020B0304020202020204" pitchFamily="34" charset="-34"/>
              </a:rPr>
              <a:t>แบบ</a:t>
            </a:r>
            <a:br>
              <a:rPr lang="th-TH" altLang="en-US" sz="2400" dirty="0" smtClean="0">
                <a:latin typeface="Cordia New" panose="020B0304020202020204" pitchFamily="34" charset="-34"/>
              </a:rPr>
            </a:br>
            <a:r>
              <a:rPr lang="th-TH" altLang="en-US" sz="2400" dirty="0" smtClean="0">
                <a:latin typeface="Cordia New" panose="020B0304020202020204" pitchFamily="34" charset="-34"/>
              </a:rPr>
              <a:t>                      พึ่งตนเอง</a:t>
            </a:r>
            <a:r>
              <a:rPr lang="th-TH" altLang="en-US" sz="2400" dirty="0">
                <a:latin typeface="Cordia New" panose="020B0304020202020204" pitchFamily="34" charset="-34"/>
              </a:rPr>
              <a:t>และผู้สนใจการ</a:t>
            </a:r>
            <a:r>
              <a:rPr lang="th-TH" altLang="en-US" sz="2400" dirty="0" smtClean="0">
                <a:latin typeface="Cordia New" panose="020B0304020202020204" pitchFamily="34" charset="-34"/>
              </a:rPr>
              <a:t>เรียนรู้</a:t>
            </a:r>
            <a:br>
              <a:rPr lang="th-TH" altLang="en-US" sz="2400" dirty="0" smtClean="0">
                <a:latin typeface="Cordia New" panose="020B0304020202020204" pitchFamily="34" charset="-34"/>
              </a:rPr>
            </a:br>
            <a:r>
              <a:rPr lang="th-TH" altLang="en-US" sz="2400" dirty="0" smtClean="0">
                <a:latin typeface="Cordia New" panose="020B0304020202020204" pitchFamily="34" charset="-34"/>
              </a:rPr>
              <a:t>                      ด้วยตนเอง</a:t>
            </a:r>
            <a:endParaRPr lang="th-TH" altLang="en-US" sz="2400" dirty="0">
              <a:latin typeface="Cordia New" panose="020B0304020202020204" pitchFamily="34" charset="-34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48096" y="660412"/>
            <a:ext cx="4485158" cy="610052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solidFill>
                  <a:srgbClr val="FF0000"/>
                </a:solidFill>
              </a:rPr>
              <a:t>Click </a:t>
            </a:r>
            <a:r>
              <a:rPr lang="th-TH" sz="4000" dirty="0">
                <a:solidFill>
                  <a:srgbClr val="FF0000"/>
                </a:solidFill>
              </a:rPr>
              <a:t>หาคำตอบ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0702064">
            <a:off x="965823" y="2068855"/>
            <a:ext cx="4250670" cy="328364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206561" y="1193907"/>
            <a:ext cx="19929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200" dirty="0" smtClean="0">
                <a:latin typeface="Rage Italic" panose="03070502040507070304" pitchFamily="66" charset="0"/>
              </a:rPr>
              <a:t>เกี่ยว</a:t>
            </a:r>
            <a:r>
              <a:rPr lang="th-TH" sz="3200" dirty="0" err="1" smtClean="0">
                <a:latin typeface="Rage Italic" panose="03070502040507070304" pitchFamily="66" charset="0"/>
              </a:rPr>
              <a:t>กับเวป</a:t>
            </a:r>
            <a:endParaRPr lang="en-US" sz="3200" dirty="0" smtClean="0">
              <a:latin typeface="Rage Italic" panose="03070502040507070304" pitchFamily="66" charset="0"/>
            </a:endParaRPr>
          </a:p>
        </p:txBody>
      </p:sp>
      <p:sp>
        <p:nvSpPr>
          <p:cNvPr id="20" name="Action Button: Forward or Next 19">
            <a:hlinkClick r:id="" action="ppaction://hlinkshowjump?jump=previousslide" highlightClick="1"/>
          </p:cNvPr>
          <p:cNvSpPr/>
          <p:nvPr/>
        </p:nvSpPr>
        <p:spPr>
          <a:xfrm flipH="1">
            <a:off x="273671" y="7092683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Action Button: Forward or Next 20">
            <a:hlinkClick r:id="" action="ppaction://hlinkshowjump?jump=previousslide" highlightClick="1"/>
          </p:cNvPr>
          <p:cNvSpPr/>
          <p:nvPr/>
        </p:nvSpPr>
        <p:spPr>
          <a:xfrm flipH="1">
            <a:off x="85110" y="6169270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9930" y="2806700"/>
            <a:ext cx="4898011" cy="1626255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283" y="570438"/>
            <a:ext cx="2013469" cy="1997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8291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10010" y="32188"/>
            <a:ext cx="5673535" cy="6858000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139061" y="556066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1266654" y="6207581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692862" y="757396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p.3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6919083" y="1316798"/>
            <a:ext cx="4282075" cy="532027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เป็น</a:t>
            </a:r>
            <a:r>
              <a:rPr lang="th-TH" sz="2400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blog </a:t>
            </a:r>
            <a:r>
              <a:rPr lang="th-TH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สั้นๆ </a:t>
            </a:r>
            <a:r>
              <a:rPr lang="th-TH" sz="2400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มี </a:t>
            </a:r>
            <a:r>
              <a:rPr lang="en-US" sz="2400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12 </a:t>
            </a:r>
            <a:r>
              <a:rPr lang="th-TH" sz="2400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หมวดย่อย แบ่งปัน</a:t>
            </a:r>
            <a:r>
              <a:rPr lang="th-TH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โดยผู้มีประสบการณ์ตรงด้านต่างๆ เช่น การจัดตั้งศูนย์การเรียนรู้แบบพึ่งตนเอง</a:t>
            </a:r>
            <a:r>
              <a:rPr lang="en-US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, </a:t>
            </a:r>
            <a:r>
              <a:rPr lang="th-TH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การให้คำปรึกษา</a:t>
            </a:r>
            <a:r>
              <a:rPr lang="en-US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, </a:t>
            </a:r>
            <a:r>
              <a:rPr lang="th-TH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การผลิตสื่อ หรือการพัฒนาทักษะต่างๆ</a:t>
            </a:r>
          </a:p>
          <a:p>
            <a:endParaRPr lang="th-TH" sz="2400" dirty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ctr"/>
            <a:endParaRPr lang="en-US" sz="2400" b="1" dirty="0">
              <a:solidFill>
                <a:srgbClr val="FF000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ctr"/>
            <a:r>
              <a:rPr lang="en-US" sz="2000" b="1" i="1" dirty="0">
                <a:solidFill>
                  <a:schemeClr val="accent2"/>
                </a:solidFill>
                <a:latin typeface="+mj-lt"/>
                <a:ea typeface="Arial Unicode MS" panose="020B0604020202020204" pitchFamily="34" charset="-128"/>
                <a:hlinkClick r:id="rId4"/>
              </a:rPr>
              <a:t>http://kmuttsalc.wikispaces.com/Knowledge+sharing</a:t>
            </a:r>
            <a:endParaRPr lang="en-US" sz="2000" b="1" i="1" dirty="0">
              <a:solidFill>
                <a:schemeClr val="accent2"/>
              </a:solidFill>
              <a:latin typeface="+mj-lt"/>
              <a:ea typeface="Arial Unicode MS" panose="020B0604020202020204" pitchFamily="34" charset="-128"/>
            </a:endParaRPr>
          </a:p>
          <a:p>
            <a:endParaRPr lang="th-TH" sz="2400" dirty="0" smtClean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ctr"/>
            <a:endParaRPr lang="en-US" sz="2400" b="1" dirty="0" smtClean="0">
              <a:solidFill>
                <a:schemeClr val="accent2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16205" y="1316797"/>
            <a:ext cx="4324964" cy="536404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th-TH" altLang="th-TH" sz="3600" dirty="0" smtClean="0">
                <a:solidFill>
                  <a:schemeClr val="tx1"/>
                </a:solidFill>
                <a:latin typeface="Cordia New" panose="020B0304020202020204" pitchFamily="34" charset="-34"/>
              </a:rPr>
              <a:t>หมวด</a:t>
            </a:r>
            <a:endParaRPr lang="en-US" altLang="th-TH" sz="3600" dirty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>
              <a:defRPr/>
            </a:pPr>
            <a:r>
              <a:rPr lang="en-US" altLang="th-TH" sz="3600" dirty="0">
                <a:solidFill>
                  <a:schemeClr val="tx1"/>
                </a:solidFill>
                <a:latin typeface="Cordia New" panose="020B0304020202020204" pitchFamily="34" charset="-34"/>
              </a:rPr>
              <a:t>Knowledge sharing</a:t>
            </a:r>
          </a:p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Click </a:t>
            </a:r>
            <a:r>
              <a:rPr lang="th-TH" dirty="0" smtClean="0">
                <a:solidFill>
                  <a:srgbClr val="FF0000"/>
                </a:solidFill>
              </a:rPr>
              <a:t>หาคำตอบ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0702064">
            <a:off x="735228" y="2014693"/>
            <a:ext cx="4250670" cy="328364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612008" y="1086480"/>
            <a:ext cx="19929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altLang="th-TH" sz="4000" dirty="0">
                <a:latin typeface="Cordia New" panose="020B0304020202020204" pitchFamily="34" charset="-34"/>
              </a:rPr>
              <a:t>เนื้อหา</a:t>
            </a:r>
            <a:endParaRPr lang="en-US" sz="4000" dirty="0" smtClean="0">
              <a:latin typeface="Rage Italic" panose="03070502040507070304" pitchFamily="66" charset="0"/>
            </a:endParaRPr>
          </a:p>
        </p:txBody>
      </p:sp>
      <p:sp>
        <p:nvSpPr>
          <p:cNvPr id="20" name="Action Button: Forward or Next 19">
            <a:hlinkClick r:id="" action="ppaction://hlinkshowjump?jump=previousslide" highlightClick="1"/>
          </p:cNvPr>
          <p:cNvSpPr/>
          <p:nvPr/>
        </p:nvSpPr>
        <p:spPr>
          <a:xfrm flipH="1">
            <a:off x="273671" y="7092683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Action Button: Forward or Next 20">
            <a:hlinkClick r:id="" action="ppaction://hlinkshowjump?jump=previousslide" highlightClick="1"/>
          </p:cNvPr>
          <p:cNvSpPr/>
          <p:nvPr/>
        </p:nvSpPr>
        <p:spPr>
          <a:xfrm flipH="1">
            <a:off x="273670" y="6126094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5" name="Picture 24" descr="C:\Users\Apiwat.dua\Desktop\Knowledge Sharing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787" y="2756950"/>
            <a:ext cx="3606827" cy="2006132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283" y="570438"/>
            <a:ext cx="2013469" cy="1997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3435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8749" y="0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584" y="-12278"/>
            <a:ext cx="5673535" cy="6858000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625198" y="118586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1266654" y="6207581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1192612" y="308827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p.4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6885220" y="768863"/>
            <a:ext cx="4282075" cy="532027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sz="2400" dirty="0" smtClean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ctr"/>
            <a:r>
              <a:rPr lang="th-TH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รวบรวมสื่อการเรียนรู้ด้วยตนเอง แบ่งตามทักษะและ หัวข้อต่างๆ รวมจำนวน </a:t>
            </a:r>
            <a:r>
              <a:rPr lang="en-US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17 </a:t>
            </a:r>
            <a:r>
              <a:rPr lang="th-TH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หมวดย่อย เช่น</a:t>
            </a:r>
          </a:p>
          <a:p>
            <a:pPr algn="ctr"/>
            <a:endParaRPr lang="th-TH" sz="2400" dirty="0" smtClean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th-TH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ทักษะการพูด</a:t>
            </a:r>
            <a:r>
              <a:rPr lang="en-US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, </a:t>
            </a:r>
            <a:r>
              <a:rPr lang="th-TH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การฟัง</a:t>
            </a:r>
            <a:r>
              <a:rPr lang="en-US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, </a:t>
            </a:r>
            <a:r>
              <a:rPr lang="th-TH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การอ่าน</a:t>
            </a:r>
            <a:r>
              <a:rPr lang="en-US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, </a:t>
            </a:r>
            <a:r>
              <a:rPr lang="th-TH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การเขียน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th-TH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ไวยากรณ์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th-TH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คำศัพท์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th-TH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การวางแผนการเรียนรู้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th-TH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ภาษาและวัฒนธรรม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th-TH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การทดสอบความสามรถ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th-TH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การวัดผลประเมินผล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th-TH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คู่มือการเรียนรู้ด้วยตัวเอง</a:t>
            </a:r>
          </a:p>
          <a:p>
            <a:pPr algn="ctr"/>
            <a:endParaRPr lang="en-US" sz="2000" b="1" i="1" dirty="0">
              <a:solidFill>
                <a:srgbClr val="FF0000"/>
              </a:solidFill>
              <a:latin typeface="+mj-lt"/>
              <a:ea typeface="Arial Unicode MS" panose="020B0604020202020204" pitchFamily="34" charset="-128"/>
            </a:endParaRPr>
          </a:p>
          <a:p>
            <a:pPr algn="ctr"/>
            <a:r>
              <a:rPr lang="en-US" sz="2000" b="1" i="1" dirty="0">
                <a:solidFill>
                  <a:schemeClr val="accent2"/>
                </a:solidFill>
                <a:latin typeface="+mj-lt"/>
                <a:ea typeface="Arial Unicode MS" panose="020B0604020202020204" pitchFamily="34" charset="-128"/>
                <a:hlinkClick r:id="rId4"/>
              </a:rPr>
              <a:t>https://kmuttsalc.wikispaces.com/</a:t>
            </a:r>
            <a:r>
              <a:rPr lang="th-TH" sz="2000" b="1" i="1" dirty="0">
                <a:solidFill>
                  <a:schemeClr val="accent2"/>
                </a:solidFill>
                <a:latin typeface="+mj-lt"/>
                <a:ea typeface="Arial Unicode MS" panose="020B0604020202020204" pitchFamily="34" charset="-128"/>
                <a:hlinkClick r:id="rId4"/>
              </a:rPr>
              <a:t>สื่อการเรียนรู้ด้วยตนเอง</a:t>
            </a:r>
            <a:endParaRPr lang="th-TH" sz="2000" b="1" i="1" dirty="0">
              <a:solidFill>
                <a:schemeClr val="accent2"/>
              </a:solidFill>
              <a:latin typeface="+mj-lt"/>
              <a:ea typeface="Arial Unicode MS" panose="020B0604020202020204" pitchFamily="34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72637" y="725091"/>
            <a:ext cx="4324964" cy="536404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th-TH" altLang="th-TH" dirty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/>
            <a:r>
              <a:rPr lang="th-TH" altLang="th-TH" sz="3600" dirty="0" smtClean="0">
                <a:solidFill>
                  <a:schemeClr val="tx1"/>
                </a:solidFill>
                <a:latin typeface="Cordia New" panose="020B0304020202020204" pitchFamily="34" charset="-34"/>
              </a:rPr>
              <a:t>หมวด</a:t>
            </a:r>
            <a:endParaRPr lang="th-TH" altLang="th-TH" sz="3600" dirty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/>
            <a:r>
              <a:rPr lang="th-TH" altLang="th-TH" sz="3600" dirty="0">
                <a:solidFill>
                  <a:schemeClr val="tx1"/>
                </a:solidFill>
                <a:latin typeface="Cordia New" panose="020B0304020202020204" pitchFamily="34" charset="-34"/>
              </a:rPr>
              <a:t>สื่อการเรียนรู้ด้วย</a:t>
            </a:r>
            <a:r>
              <a:rPr lang="th-TH" altLang="th-TH" sz="3600" dirty="0" smtClean="0">
                <a:solidFill>
                  <a:schemeClr val="tx1"/>
                </a:solidFill>
                <a:latin typeface="Cordia New" panose="020B0304020202020204" pitchFamily="34" charset="-34"/>
              </a:rPr>
              <a:t>ตนเอง</a:t>
            </a:r>
            <a:endParaRPr lang="en-US" sz="3600" dirty="0" smtClean="0">
              <a:solidFill>
                <a:srgbClr val="FF0000"/>
              </a:solidFill>
            </a:endParaRPr>
          </a:p>
          <a:p>
            <a:pPr algn="ctr"/>
            <a:endParaRPr lang="th-TH" dirty="0" smtClean="0">
              <a:solidFill>
                <a:srgbClr val="FF0000"/>
              </a:solidFill>
            </a:endParaRPr>
          </a:p>
          <a:p>
            <a:pPr algn="ctr"/>
            <a:endParaRPr lang="th-TH" dirty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Click </a:t>
            </a:r>
            <a:r>
              <a:rPr lang="th-TH" dirty="0" smtClean="0">
                <a:solidFill>
                  <a:srgbClr val="FF0000"/>
                </a:solidFill>
              </a:rPr>
              <a:t>หาคำตอบ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0702064">
            <a:off x="965823" y="2068855"/>
            <a:ext cx="4250670" cy="3283643"/>
          </a:xfrm>
          <a:prstGeom prst="rect">
            <a:avLst/>
          </a:prstGeom>
        </p:spPr>
      </p:pic>
      <p:sp>
        <p:nvSpPr>
          <p:cNvPr id="20" name="Action Button: Forward or Next 19">
            <a:hlinkClick r:id="" action="ppaction://hlinkshowjump?jump=previousslide" highlightClick="1"/>
          </p:cNvPr>
          <p:cNvSpPr/>
          <p:nvPr/>
        </p:nvSpPr>
        <p:spPr>
          <a:xfrm flipH="1">
            <a:off x="273671" y="7092683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Action Button: Forward or Next 20">
            <a:hlinkClick r:id="" action="ppaction://hlinkshowjump?jump=previousslide" highlightClick="1"/>
          </p:cNvPr>
          <p:cNvSpPr/>
          <p:nvPr/>
        </p:nvSpPr>
        <p:spPr>
          <a:xfrm flipH="1">
            <a:off x="327862" y="6169270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5" name="Picture 24" descr="C:\Users\Apiwat.dua\Desktop\สื่อการเรียนรู้ด้วยตนเอง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355" y="2761499"/>
            <a:ext cx="3985994" cy="233355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283" y="570438"/>
            <a:ext cx="2013469" cy="1997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2949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36536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13369" y="-36537"/>
            <a:ext cx="5726795" cy="6922379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139061" y="556066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1266654" y="6207581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692862" y="757396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p.5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6959847" y="1217890"/>
            <a:ext cx="4282075" cy="532027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รวบรวม </a:t>
            </a:r>
            <a:r>
              <a:rPr lang="en-US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VDO </a:t>
            </a:r>
            <a:r>
              <a:rPr lang="th-TH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กลยุทธ์เพื่อพัฒนาภาษาอังกฤษด้านต่างๆ </a:t>
            </a:r>
            <a:r>
              <a:rPr lang="en-US" i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8 </a:t>
            </a:r>
            <a:r>
              <a:rPr lang="th-TH" i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หมวดย่อย</a:t>
            </a:r>
          </a:p>
          <a:p>
            <a:pPr algn="ctr"/>
            <a:r>
              <a:rPr lang="th-TH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เช่น การเรียนรู้ด้วยตนเอง</a:t>
            </a:r>
            <a:r>
              <a:rPr lang="en-US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, </a:t>
            </a:r>
            <a:r>
              <a:rPr lang="th-TH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การพัฒนาทักษะการฟัง</a:t>
            </a:r>
            <a:r>
              <a:rPr lang="en-US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, </a:t>
            </a:r>
            <a:r>
              <a:rPr lang="th-TH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พูด</a:t>
            </a:r>
            <a:r>
              <a:rPr lang="en-US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, </a:t>
            </a:r>
            <a:r>
              <a:rPr lang="th-TH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คำศัพท์ เป็นต้น</a:t>
            </a:r>
            <a:endParaRPr lang="th-TH" i="1" dirty="0" smtClean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ctr"/>
            <a:endParaRPr lang="th-TH" dirty="0" smtClean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ctr"/>
            <a:endParaRPr lang="th-TH" dirty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ctr"/>
            <a:r>
              <a:rPr lang="en-US" sz="2000" b="1" i="1" dirty="0">
                <a:solidFill>
                  <a:srgbClr val="FF0000"/>
                </a:solidFill>
                <a:latin typeface="+mj-lt"/>
                <a:ea typeface="Arial Unicode MS" panose="020B0604020202020204" pitchFamily="34" charset="-128"/>
                <a:hlinkClick r:id="rId4"/>
              </a:rPr>
              <a:t>https://kmuttsalc.wikispaces.com/VDO+Clip+</a:t>
            </a:r>
            <a:r>
              <a:rPr lang="th-TH" sz="2000" b="1" i="1" dirty="0">
                <a:solidFill>
                  <a:srgbClr val="FF0000"/>
                </a:solidFill>
                <a:latin typeface="+mj-lt"/>
                <a:ea typeface="Arial Unicode MS" panose="020B0604020202020204" pitchFamily="34" charset="-128"/>
                <a:hlinkClick r:id="rId4"/>
              </a:rPr>
              <a:t>กลยุทธ์การเรียนรู้</a:t>
            </a:r>
            <a:endParaRPr lang="th-TH" sz="2000" b="1" i="1" dirty="0">
              <a:solidFill>
                <a:srgbClr val="FF0000"/>
              </a:solidFill>
              <a:latin typeface="+mj-lt"/>
              <a:ea typeface="Arial Unicode MS" panose="020B0604020202020204" pitchFamily="34" charset="-128"/>
            </a:endParaRPr>
          </a:p>
          <a:p>
            <a:pPr algn="ctr"/>
            <a:endParaRPr lang="th-TH" dirty="0" smtClean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ctr"/>
            <a:endParaRPr lang="th-TH" dirty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44850" y="1217890"/>
            <a:ext cx="4324964" cy="536404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th-TH" altLang="th-TH" sz="3600" dirty="0" smtClean="0">
                <a:solidFill>
                  <a:schemeClr val="tx1"/>
                </a:solidFill>
                <a:latin typeface="Cordia New" panose="020B0304020202020204" pitchFamily="34" charset="-34"/>
              </a:rPr>
              <a:t>หมวด</a:t>
            </a:r>
            <a:endParaRPr lang="en-US" altLang="th-TH" sz="3600" dirty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>
              <a:defRPr/>
            </a:pPr>
            <a:r>
              <a:rPr lang="en-US" altLang="th-TH" sz="3600" dirty="0">
                <a:solidFill>
                  <a:schemeClr val="tx1"/>
                </a:solidFill>
                <a:latin typeface="Cordia New" panose="020B0304020202020204" pitchFamily="34" charset="-34"/>
              </a:rPr>
              <a:t>VDO clip </a:t>
            </a:r>
            <a:r>
              <a:rPr lang="th-TH" altLang="th-TH" sz="3600" dirty="0">
                <a:solidFill>
                  <a:schemeClr val="tx1"/>
                </a:solidFill>
                <a:latin typeface="Cordia New" panose="020B0304020202020204" pitchFamily="34" charset="-34"/>
              </a:rPr>
              <a:t>กลยุทธ์การเรียนรู้</a:t>
            </a: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Click</a:t>
            </a:r>
            <a:r>
              <a:rPr lang="th-TH" dirty="0" smtClean="0">
                <a:solidFill>
                  <a:srgbClr val="FF0000"/>
                </a:solidFill>
              </a:rPr>
              <a:t> หาคำตอบ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0702064">
            <a:off x="965823" y="2068855"/>
            <a:ext cx="4250670" cy="3283643"/>
          </a:xfrm>
          <a:prstGeom prst="rect">
            <a:avLst/>
          </a:prstGeom>
        </p:spPr>
      </p:pic>
      <p:sp>
        <p:nvSpPr>
          <p:cNvPr id="20" name="Action Button: Forward or Next 19">
            <a:hlinkClick r:id="" action="ppaction://hlinkshowjump?jump=previousslide" highlightClick="1"/>
          </p:cNvPr>
          <p:cNvSpPr/>
          <p:nvPr/>
        </p:nvSpPr>
        <p:spPr>
          <a:xfrm flipH="1">
            <a:off x="273671" y="7092683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Action Button: Forward or Next 20">
            <a:hlinkClick r:id="" action="ppaction://hlinkshowjump?jump=previousslide" highlightClick="1"/>
          </p:cNvPr>
          <p:cNvSpPr/>
          <p:nvPr/>
        </p:nvSpPr>
        <p:spPr>
          <a:xfrm flipH="1">
            <a:off x="342122" y="6151002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5" name="Picture 24" descr="C:\Users\Apiwat.dua\Desktop\Video clips กลยุทธ์การเรียนรู้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039" y="2714419"/>
            <a:ext cx="3889660" cy="2278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283" y="570438"/>
            <a:ext cx="2013469" cy="1997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9909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79018" y="-1"/>
            <a:ext cx="5726795" cy="6922379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194854" y="449261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1266654" y="6207581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676231" y="559678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p.6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6854433" y="1294912"/>
            <a:ext cx="4282075" cy="532027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เป็นบทสัมภาษณ์สั้นๆ ความยาว </a:t>
            </a:r>
            <a:r>
              <a:rPr lang="en-US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3-5 </a:t>
            </a:r>
            <a:r>
              <a:rPr lang="th-TH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นาที แบ่งปัน</a:t>
            </a:r>
            <a:r>
              <a:rPr lang="th-TH" sz="2400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โดยผู้มีประสบการณ์ตรงด้านต่างๆ เช่น </a:t>
            </a:r>
            <a:r>
              <a:rPr lang="th-TH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การจัดกิจกรรมต่างๆของศูนย์</a:t>
            </a:r>
            <a:r>
              <a:rPr lang="th-TH" sz="2400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th-TH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หรือ</a:t>
            </a:r>
            <a:r>
              <a:rPr lang="th-TH" sz="2400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การพัฒนาทักษะ</a:t>
            </a:r>
            <a:r>
              <a:rPr lang="th-TH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ต่างๆ</a:t>
            </a:r>
          </a:p>
          <a:p>
            <a:endParaRPr lang="th-TH" sz="2400" dirty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endParaRPr lang="th-TH" sz="2400" dirty="0" smtClean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endParaRPr lang="th-TH" sz="2400" dirty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endParaRPr lang="th-TH" sz="2400" dirty="0" smtClean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endParaRPr lang="th-TH" sz="2400" dirty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ctr"/>
            <a:r>
              <a:rPr lang="en-US" sz="2000" i="1" dirty="0" smtClean="0">
                <a:solidFill>
                  <a:schemeClr val="accent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hlinkClick r:id="rId4"/>
              </a:rPr>
              <a:t>https://kmuttsalc.wikispaces.com/</a:t>
            </a:r>
            <a:r>
              <a:rPr lang="th-TH" sz="2000" i="1" dirty="0" smtClean="0">
                <a:solidFill>
                  <a:schemeClr val="accent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hlinkClick r:id="rId4"/>
              </a:rPr>
              <a:t>บทสัมภาษณ์</a:t>
            </a:r>
            <a:endParaRPr lang="th-TH" sz="2000" i="1" dirty="0">
              <a:solidFill>
                <a:schemeClr val="accent2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59379" y="1294912"/>
            <a:ext cx="4324964" cy="536404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altLang="th-TH" dirty="0" smtClean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/>
            <a:r>
              <a:rPr lang="th-TH" altLang="th-TH" sz="3600" dirty="0" smtClean="0">
                <a:solidFill>
                  <a:schemeClr val="tx1"/>
                </a:solidFill>
                <a:latin typeface="Cordia New" panose="020B0304020202020204" pitchFamily="34" charset="-34"/>
              </a:rPr>
              <a:t>หมวด</a:t>
            </a:r>
            <a:endParaRPr lang="th-TH" altLang="th-TH" sz="3600" dirty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/>
            <a:r>
              <a:rPr lang="th-TH" altLang="th-TH" sz="3600" dirty="0">
                <a:solidFill>
                  <a:schemeClr val="tx1"/>
                </a:solidFill>
                <a:latin typeface="Cordia New" panose="020B0304020202020204" pitchFamily="34" charset="-34"/>
              </a:rPr>
              <a:t>บท</a:t>
            </a:r>
            <a:r>
              <a:rPr lang="th-TH" altLang="th-TH" sz="3600" dirty="0" smtClean="0">
                <a:solidFill>
                  <a:schemeClr val="tx1"/>
                </a:solidFill>
                <a:latin typeface="Cordia New" panose="020B0304020202020204" pitchFamily="34" charset="-34"/>
              </a:rPr>
              <a:t>สัมภาษณ์</a:t>
            </a:r>
            <a:endParaRPr lang="en-US" sz="3600" dirty="0" smtClean="0">
              <a:solidFill>
                <a:srgbClr val="FF0000"/>
              </a:solidFill>
            </a:endParaRPr>
          </a:p>
          <a:p>
            <a:pPr algn="ctr"/>
            <a:endParaRPr lang="th-TH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Click</a:t>
            </a:r>
            <a:r>
              <a:rPr lang="th-TH" dirty="0" smtClean="0">
                <a:solidFill>
                  <a:srgbClr val="FF0000"/>
                </a:solidFill>
              </a:rPr>
              <a:t> </a:t>
            </a:r>
            <a:r>
              <a:rPr lang="th-TH" dirty="0">
                <a:solidFill>
                  <a:srgbClr val="FF0000"/>
                </a:solidFill>
              </a:rPr>
              <a:t>หาคำตอบ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0702064">
            <a:off x="965823" y="2068855"/>
            <a:ext cx="4250670" cy="3283643"/>
          </a:xfrm>
          <a:prstGeom prst="rect">
            <a:avLst/>
          </a:prstGeom>
        </p:spPr>
      </p:pic>
      <p:sp>
        <p:nvSpPr>
          <p:cNvPr id="20" name="Action Button: Forward or Next 19">
            <a:hlinkClick r:id="" action="ppaction://hlinkshowjump?jump=previousslide" highlightClick="1"/>
          </p:cNvPr>
          <p:cNvSpPr/>
          <p:nvPr/>
        </p:nvSpPr>
        <p:spPr>
          <a:xfrm flipH="1">
            <a:off x="273671" y="7092683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Action Button: Forward or Next 20">
            <a:hlinkClick r:id="" action="ppaction://hlinkshowjump?jump=previousslide" highlightClick="1"/>
          </p:cNvPr>
          <p:cNvSpPr/>
          <p:nvPr/>
        </p:nvSpPr>
        <p:spPr>
          <a:xfrm flipH="1">
            <a:off x="285469" y="6042600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3" name="Picture 22" descr="C:\Users\Apiwat.dua\Desktop\บทสัมภาษณ์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598" y="2668298"/>
            <a:ext cx="3916881" cy="22656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283" y="570438"/>
            <a:ext cx="2013469" cy="1997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9553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27077" y="0"/>
            <a:ext cx="838128" cy="6822831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9864" y="-90637"/>
            <a:ext cx="5748518" cy="6948637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139061" y="556066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1266654" y="6207581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692862" y="757396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p.7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6922515" y="1316798"/>
            <a:ext cx="4282075" cy="532027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เชื่อมโยงการแนะนำสื่อที่คัดโดยหน่วย</a:t>
            </a:r>
            <a:r>
              <a:rPr lang="th-TH" sz="2400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Learning Technology Unit, </a:t>
            </a:r>
            <a:endParaRPr lang="th-TH" sz="2000" dirty="0" smtClean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r>
              <a:rPr lang="th-TH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คณะ</a:t>
            </a:r>
            <a:r>
              <a:rPr lang="th-TH" sz="2400" dirty="0" err="1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ศิลป</a:t>
            </a:r>
            <a:r>
              <a:rPr lang="th-TH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ศาสตร์</a:t>
            </a:r>
            <a:r>
              <a:rPr lang="en-US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th-TH" sz="2400" dirty="0" err="1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มจธ</a:t>
            </a:r>
            <a:r>
              <a:rPr lang="th-TH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.</a:t>
            </a:r>
            <a:r>
              <a:rPr lang="en-US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 </a:t>
            </a:r>
            <a:r>
              <a:rPr lang="th-TH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เพื่อให้ผู้เรียนสามารถเลือกใช้สื่อออนไลน์ด้วยตัวเองอย่างอิสระรวมทั้งแนะนำการใช้เทคโนโลยีเพื่อช่วยพัฒนาภาษาอังกฤษ</a:t>
            </a:r>
          </a:p>
          <a:p>
            <a:pPr algn="ctr"/>
            <a:endParaRPr lang="th-TH" sz="2000" b="1" dirty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ctr"/>
            <a:endParaRPr lang="en-US" sz="2000" b="1" dirty="0">
              <a:solidFill>
                <a:srgbClr val="FF000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ctr"/>
            <a:r>
              <a:rPr lang="en-US" sz="2000" i="1" dirty="0">
                <a:solidFill>
                  <a:schemeClr val="accent2"/>
                </a:solidFill>
                <a:latin typeface="+mj-lt"/>
                <a:ea typeface="Arial Unicode MS" panose="020B0604020202020204" pitchFamily="34" charset="-128"/>
                <a:hlinkClick r:id="rId4"/>
              </a:rPr>
              <a:t>https://ltunit.wikispaces.com/home</a:t>
            </a:r>
            <a:endParaRPr lang="en-US" sz="2000" i="1" dirty="0">
              <a:solidFill>
                <a:schemeClr val="accent2"/>
              </a:solidFill>
              <a:latin typeface="+mj-lt"/>
              <a:ea typeface="Arial Unicode MS" panose="020B0604020202020204" pitchFamily="34" charset="-128"/>
            </a:endParaRPr>
          </a:p>
          <a:p>
            <a:pPr algn="ctr"/>
            <a:endParaRPr lang="en-US" sz="2000" b="1" dirty="0">
              <a:solidFill>
                <a:schemeClr val="accent2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ctr"/>
            <a:endParaRPr lang="th-TH" sz="2000" b="1" dirty="0">
              <a:solidFill>
                <a:schemeClr val="accent2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31497" y="1335315"/>
            <a:ext cx="4324964" cy="536404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altLang="th-TH" sz="3200" dirty="0" smtClean="0">
                <a:solidFill>
                  <a:schemeClr val="tx1"/>
                </a:solidFill>
                <a:latin typeface="Cordia New" panose="020B0304020202020204" pitchFamily="34" charset="-34"/>
              </a:rPr>
              <a:t>หมวด</a:t>
            </a:r>
            <a:endParaRPr lang="th-TH" altLang="th-TH" sz="3200" dirty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/>
            <a:r>
              <a:rPr lang="en-US" altLang="th-TH" sz="3200" dirty="0">
                <a:solidFill>
                  <a:schemeClr val="tx1"/>
                </a:solidFill>
                <a:latin typeface="Cordia New" panose="020B0304020202020204" pitchFamily="34" charset="-34"/>
              </a:rPr>
              <a:t>Recommended </a:t>
            </a:r>
          </a:p>
          <a:p>
            <a:pPr algn="ctr"/>
            <a:r>
              <a:rPr lang="en-US" altLang="th-TH" sz="3200" dirty="0" smtClean="0">
                <a:solidFill>
                  <a:schemeClr val="tx1"/>
                </a:solidFill>
                <a:latin typeface="Cordia New" panose="020B0304020202020204" pitchFamily="34" charset="-34"/>
              </a:rPr>
              <a:t>Resources</a:t>
            </a:r>
            <a:endParaRPr lang="th-TH" altLang="th-TH" sz="3200" dirty="0" smtClean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/>
            <a:endParaRPr lang="th-TH" altLang="th-TH" dirty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/>
            <a:endParaRPr lang="th-TH" altLang="th-TH" dirty="0" smtClean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/>
            <a:r>
              <a:rPr lang="en-US" dirty="0">
                <a:solidFill>
                  <a:srgbClr val="FF0000"/>
                </a:solidFill>
              </a:rPr>
              <a:t>Click </a:t>
            </a:r>
            <a:r>
              <a:rPr lang="th-TH" dirty="0">
                <a:solidFill>
                  <a:srgbClr val="FF0000"/>
                </a:solidFill>
              </a:rPr>
              <a:t>หาคำตอบ</a:t>
            </a:r>
          </a:p>
          <a:p>
            <a:pPr algn="ctr"/>
            <a:endParaRPr lang="en-US" altLang="th-TH" dirty="0">
              <a:solidFill>
                <a:schemeClr val="tx1"/>
              </a:solidFill>
              <a:latin typeface="Cordia New" panose="020B0304020202020204" pitchFamily="34" charset="-34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0702064">
            <a:off x="1143947" y="2148891"/>
            <a:ext cx="4250670" cy="328364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331672" y="1119081"/>
            <a:ext cx="19929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altLang="th-TH" sz="4000" dirty="0">
                <a:latin typeface="Cordia New" panose="020B0304020202020204" pitchFamily="34" charset="-34"/>
              </a:rPr>
              <a:t>เนื้อหา</a:t>
            </a:r>
            <a:endParaRPr lang="en-US" sz="4000" dirty="0" smtClean="0">
              <a:latin typeface="Rage Italic" panose="03070502040507070304" pitchFamily="66" charset="0"/>
            </a:endParaRPr>
          </a:p>
        </p:txBody>
      </p:sp>
      <p:sp>
        <p:nvSpPr>
          <p:cNvPr id="21" name="Action Button: Forward or Next 20">
            <a:hlinkClick r:id="" action="ppaction://hlinkshowjump?jump=previousslide" highlightClick="1"/>
          </p:cNvPr>
          <p:cNvSpPr/>
          <p:nvPr/>
        </p:nvSpPr>
        <p:spPr>
          <a:xfrm flipH="1">
            <a:off x="318654" y="6159515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6" name="Picture 25" descr="C:\Users\Apiwat.dua\Desktop\Recommended Resources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8872" y="2658510"/>
            <a:ext cx="3725908" cy="212864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0099" y="392515"/>
            <a:ext cx="2013469" cy="1997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9904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25758" y="64378"/>
            <a:ext cx="5673535" cy="6858000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328893" y="383535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1266654" y="6207581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861586" y="523849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p.8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6616722" y="1083251"/>
            <a:ext cx="4680582" cy="532027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en-US" altLang="th-TH" sz="2000" dirty="0">
              <a:solidFill>
                <a:schemeClr val="tx1"/>
              </a:solidFill>
              <a:latin typeface="Cordia New" panose="020B0304020202020204" pitchFamily="34" charset="-34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0702064">
            <a:off x="965823" y="2068855"/>
            <a:ext cx="4250670" cy="3283643"/>
          </a:xfrm>
          <a:prstGeom prst="rect">
            <a:avLst/>
          </a:prstGeom>
        </p:spPr>
      </p:pic>
      <p:sp>
        <p:nvSpPr>
          <p:cNvPr id="20" name="Action Button: Forward or Next 19">
            <a:hlinkClick r:id="" action="ppaction://hlinkshowjump?jump=previousslide" highlightClick="1"/>
          </p:cNvPr>
          <p:cNvSpPr/>
          <p:nvPr/>
        </p:nvSpPr>
        <p:spPr>
          <a:xfrm flipH="1">
            <a:off x="273671" y="7092683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Action Button: Forward or Next 20">
            <a:hlinkClick r:id="" action="ppaction://hlinkshowjump?jump=previousslide" highlightClick="1"/>
          </p:cNvPr>
          <p:cNvSpPr/>
          <p:nvPr/>
        </p:nvSpPr>
        <p:spPr>
          <a:xfrm flipH="1">
            <a:off x="302662" y="6169270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" name="Rectangle 1"/>
          <p:cNvSpPr/>
          <p:nvPr/>
        </p:nvSpPr>
        <p:spPr>
          <a:xfrm>
            <a:off x="6652626" y="1519890"/>
            <a:ext cx="470575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</a:rPr>
              <a:t>ให้ 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</a:rPr>
              <a:t>link </a:t>
            </a:r>
            <a:r>
              <a:rPr lang="th-TH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</a:rPr>
              <a:t>ด้านต่างๆ ที่เกี่ยวกับ ศูนย์การเรียนรู้แบบพึ่งตนเองทั้งในและนอกประเทศ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</a:rPr>
              <a:t>,</a:t>
            </a:r>
            <a:r>
              <a:rPr lang="th-TH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</a:rPr>
              <a:t> รายการวิทยุให้เกร็ดคามรู้ภาษาอังกฤษ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</a:rPr>
              <a:t>, Facebook </a:t>
            </a:r>
            <a:r>
              <a:rPr lang="th-TH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</a:rPr>
              <a:t>ส่งเสริมการเรียนรู้ภาษาวัฒนธรรม และการเรียนรู้ด้วยตัวเอง รวมถึงบทความวิชาการด้านการเรียนรู้ด้วยตัวเอง</a:t>
            </a:r>
          </a:p>
          <a:p>
            <a:pPr algn="ctr"/>
            <a:endParaRPr lang="th-TH" sz="2000" b="1" dirty="0">
              <a:solidFill>
                <a:srgbClr val="FF000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ctr"/>
            <a:endParaRPr lang="en-US" sz="2000" b="1" dirty="0">
              <a:solidFill>
                <a:srgbClr val="FF000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ctr"/>
            <a:r>
              <a:rPr lang="en-US" sz="2000" i="1" dirty="0">
                <a:solidFill>
                  <a:schemeClr val="accent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hlinkClick r:id="rId5"/>
              </a:rPr>
              <a:t>https://kmuttsalc.wikispaces.com/Link</a:t>
            </a:r>
            <a:endParaRPr lang="en-US" sz="2000" i="1" dirty="0">
              <a:solidFill>
                <a:schemeClr val="accent2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632416" y="1083433"/>
            <a:ext cx="4680600" cy="536404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th-TH" altLang="th-TH" sz="3600" dirty="0" smtClean="0">
                <a:solidFill>
                  <a:schemeClr val="tx1"/>
                </a:solidFill>
                <a:latin typeface="Cordia New" panose="020B0304020202020204" pitchFamily="34" charset="-34"/>
              </a:rPr>
              <a:t>หมวด</a:t>
            </a:r>
            <a:endParaRPr lang="en-US" altLang="th-TH" sz="3600" dirty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>
              <a:defRPr/>
            </a:pPr>
            <a:r>
              <a:rPr lang="en-US" altLang="th-TH" sz="3600" dirty="0" smtClean="0">
                <a:solidFill>
                  <a:schemeClr val="tx1"/>
                </a:solidFill>
                <a:latin typeface="Cordia New" panose="020B0304020202020204" pitchFamily="34" charset="-34"/>
              </a:rPr>
              <a:t>Links</a:t>
            </a:r>
            <a:endParaRPr lang="en-US" altLang="th-TH" sz="3600" dirty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Click </a:t>
            </a:r>
            <a:r>
              <a:rPr lang="th-TH" dirty="0" smtClean="0">
                <a:solidFill>
                  <a:srgbClr val="FF0000"/>
                </a:solidFill>
              </a:rPr>
              <a:t>หาคำตอบ</a:t>
            </a:r>
          </a:p>
        </p:txBody>
      </p:sp>
      <p:pic>
        <p:nvPicPr>
          <p:cNvPr id="25" name="Picture 24" descr="C:\Users\Apiwat.dua\Desktop\Links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72" y="2703296"/>
            <a:ext cx="3490053" cy="205360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283" y="570438"/>
            <a:ext cx="2013469" cy="1997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8237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544595" y="64378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25758" y="64378"/>
            <a:ext cx="5673535" cy="6858000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139061" y="556066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1266654" y="6207581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692862" y="757396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p.9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6834154" y="1316798"/>
            <a:ext cx="4282075" cy="532027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dirty="0" smtClean="0">
                <a:latin typeface="Arial Unicode MS" panose="020B0604020202020204" pitchFamily="34" charset="-128"/>
                <a:ea typeface="Arial Unicode MS" panose="020B0604020202020204" pitchFamily="34" charset="-128"/>
              </a:rPr>
              <a:t>แบ่งปันประสบการณ์การจัดกิจกรรมสนับสนุนการเรียนรู้แบบพึ่งตนเองในลักษณะต่างๆ เช่น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th-TH" dirty="0" smtClean="0">
                <a:latin typeface="Arial Unicode MS" panose="020B0604020202020204" pitchFamily="34" charset="-128"/>
                <a:ea typeface="Arial Unicode MS" panose="020B0604020202020204" pitchFamily="34" charset="-128"/>
              </a:rPr>
              <a:t>การจัด 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</a:rPr>
              <a:t>club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th-TH" dirty="0" smtClean="0">
                <a:latin typeface="Arial Unicode MS" panose="020B0604020202020204" pitchFamily="34" charset="-128"/>
                <a:ea typeface="Arial Unicode MS" panose="020B0604020202020204" pitchFamily="34" charset="-128"/>
              </a:rPr>
              <a:t>การจัดอบรม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th-TH" dirty="0" smtClean="0">
                <a:latin typeface="Arial Unicode MS" panose="020B0604020202020204" pitchFamily="34" charset="-128"/>
                <a:ea typeface="Arial Unicode MS" panose="020B0604020202020204" pitchFamily="34" charset="-128"/>
              </a:rPr>
              <a:t>การจัดงาน </a:t>
            </a:r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</a:rPr>
              <a:t>event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th-TH" dirty="0" smtClean="0">
                <a:latin typeface="Arial Unicode MS" panose="020B0604020202020204" pitchFamily="34" charset="-128"/>
                <a:ea typeface="Arial Unicode MS" panose="020B0604020202020204" pitchFamily="34" charset="-128"/>
              </a:rPr>
              <a:t>การจัดบริการให้คำปรึกษา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th-TH" dirty="0"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0702064">
            <a:off x="965823" y="2068855"/>
            <a:ext cx="4250670" cy="328364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331672" y="1119081"/>
            <a:ext cx="19929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altLang="th-TH" sz="4000" dirty="0">
                <a:latin typeface="Cordia New" panose="020B0304020202020204" pitchFamily="34" charset="-34"/>
              </a:rPr>
              <a:t>เนื้อหา</a:t>
            </a:r>
            <a:endParaRPr lang="en-US" sz="4000" dirty="0" smtClean="0">
              <a:latin typeface="Rage Italic" panose="03070502040507070304" pitchFamily="66" charset="0"/>
            </a:endParaRPr>
          </a:p>
        </p:txBody>
      </p:sp>
      <p:sp>
        <p:nvSpPr>
          <p:cNvPr id="21" name="Action Button: Forward or Next 20">
            <a:hlinkClick r:id="" action="ppaction://hlinkshowjump?jump=previousslide" highlightClick="1"/>
          </p:cNvPr>
          <p:cNvSpPr/>
          <p:nvPr/>
        </p:nvSpPr>
        <p:spPr>
          <a:xfrm flipH="1">
            <a:off x="318654" y="6257553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3" name="Picture 22" descr="C:\Users\Apiwat.dua\Desktop\กิจกรรมส่งเสริมเรียนรู้แบบพึ่งตนเอง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8892" y="2709745"/>
            <a:ext cx="3596514" cy="20227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7035437" y="5456635"/>
            <a:ext cx="38083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i="1" dirty="0">
                <a:solidFill>
                  <a:schemeClr val="accent2"/>
                </a:solidFill>
                <a:latin typeface="+mj-lt"/>
                <a:ea typeface="Arial Unicode MS" panose="020B0604020202020204" pitchFamily="34" charset="-128"/>
                <a:hlinkClick r:id="rId6"/>
              </a:rPr>
              <a:t>https://kmuttsalc.wikispaces.com/</a:t>
            </a:r>
            <a:r>
              <a:rPr lang="th-TH" sz="2000" b="1" i="1" dirty="0">
                <a:solidFill>
                  <a:schemeClr val="accent2"/>
                </a:solidFill>
                <a:latin typeface="+mj-lt"/>
                <a:ea typeface="Arial Unicode MS" panose="020B0604020202020204" pitchFamily="34" charset="-128"/>
                <a:hlinkClick r:id="rId6"/>
              </a:rPr>
              <a:t>การจัดกิจกรรมสนับสนุนการเรียนรู้ด้วยตนเอง</a:t>
            </a:r>
            <a:endParaRPr lang="th-TH" sz="2000" b="1" i="1" dirty="0">
              <a:solidFill>
                <a:schemeClr val="accent2"/>
              </a:solidFill>
              <a:latin typeface="+mj-lt"/>
              <a:ea typeface="Arial Unicode MS" panose="020B0604020202020204" pitchFamily="34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16674" y="1294912"/>
            <a:ext cx="4324964" cy="536404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altLang="th-TH" dirty="0" smtClean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/>
            <a:r>
              <a:rPr lang="th-TH" altLang="th-TH" sz="3600" dirty="0" smtClean="0">
                <a:solidFill>
                  <a:schemeClr val="tx1"/>
                </a:solidFill>
                <a:latin typeface="Cordia New" panose="020B0304020202020204" pitchFamily="34" charset="-34"/>
              </a:rPr>
              <a:t>หมวด</a:t>
            </a:r>
          </a:p>
          <a:p>
            <a:pPr algn="ctr"/>
            <a:r>
              <a:rPr lang="th-TH" altLang="th-TH" sz="3600" dirty="0" smtClean="0">
                <a:solidFill>
                  <a:schemeClr val="tx1"/>
                </a:solidFill>
                <a:latin typeface="Cordia New" panose="020B0304020202020204" pitchFamily="34" charset="-34"/>
              </a:rPr>
              <a:t>กิจกรรมสนับสนุน</a:t>
            </a:r>
          </a:p>
          <a:p>
            <a:pPr algn="ctr"/>
            <a:r>
              <a:rPr lang="th-TH" altLang="th-TH" sz="3600" dirty="0" smtClean="0">
                <a:solidFill>
                  <a:schemeClr val="tx1"/>
                </a:solidFill>
                <a:latin typeface="Cordia New" panose="020B0304020202020204" pitchFamily="34" charset="-34"/>
              </a:rPr>
              <a:t>การเรียนรู้ด้วยตนเอง</a:t>
            </a:r>
          </a:p>
          <a:p>
            <a:pPr algn="ctr"/>
            <a:endParaRPr lang="th-TH" altLang="th-TH" dirty="0" smtClean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/>
            <a:endParaRPr lang="th-TH" altLang="th-TH" dirty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/>
            <a:r>
              <a:rPr lang="en-US" dirty="0">
                <a:solidFill>
                  <a:srgbClr val="FF0000"/>
                </a:solidFill>
              </a:rPr>
              <a:t>Click </a:t>
            </a:r>
            <a:r>
              <a:rPr lang="th-TH" dirty="0">
                <a:solidFill>
                  <a:srgbClr val="FF0000"/>
                </a:solidFill>
              </a:rPr>
              <a:t>หาคำตอบ</a:t>
            </a:r>
          </a:p>
          <a:p>
            <a:pPr algn="ctr"/>
            <a:endParaRPr lang="en-US" altLang="th-TH" dirty="0">
              <a:solidFill>
                <a:schemeClr val="tx1"/>
              </a:solidFill>
              <a:latin typeface="Cordia New" panose="020B0304020202020204" pitchFamily="34" charset="-34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283" y="570438"/>
            <a:ext cx="2013469" cy="1997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3081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2443</TotalTime>
  <Words>912</Words>
  <Application>Microsoft Office PowerPoint</Application>
  <PresentationFormat>Widescreen</PresentationFormat>
  <Paragraphs>216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2" baseType="lpstr">
      <vt:lpstr>Arial Unicode MS</vt:lpstr>
      <vt:lpstr>Angsana New</vt:lpstr>
      <vt:lpstr>Arial</vt:lpstr>
      <vt:lpstr>BrowalliaUPC</vt:lpstr>
      <vt:lpstr>Calibri</vt:lpstr>
      <vt:lpstr>Calibri Light</vt:lpstr>
      <vt:lpstr>Cordia New</vt:lpstr>
      <vt:lpstr>Rage Italic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Natsinee.wim</dc:creator>
  <cp:lastModifiedBy>oot</cp:lastModifiedBy>
  <cp:revision>208</cp:revision>
  <dcterms:created xsi:type="dcterms:W3CDTF">2015-01-09T05:03:30Z</dcterms:created>
  <dcterms:modified xsi:type="dcterms:W3CDTF">2016-07-24T19:39:21Z</dcterms:modified>
</cp:coreProperties>
</file>