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68" r:id="rId3"/>
    <p:sldId id="275" r:id="rId4"/>
    <p:sldId id="285" r:id="rId5"/>
    <p:sldId id="286" r:id="rId6"/>
    <p:sldId id="266" r:id="rId7"/>
    <p:sldId id="259" r:id="rId8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  <p:cmAuthor id="2" name="oot" initials="o" lastIdx="1" clrIdx="1">
    <p:extLst>
      <p:ext uri="{19B8F6BF-5375-455C-9EA6-DF929625EA0E}">
        <p15:presenceInfo xmlns:p15="http://schemas.microsoft.com/office/powerpoint/2012/main" userId="oo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10-24T01:11:06.163" idx="1">
    <p:pos x="7622" y="3974"/>
    <p:text/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3389F-F030-476E-B254-88AAD70B814C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8C5AA-56C3-4009-959A-9B6F35EF21C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919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76380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58446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00229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3750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04959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14988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19190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50523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8127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37237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614528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93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420378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5688117" y="0"/>
            <a:ext cx="87404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35568" y="3853767"/>
            <a:ext cx="4435978" cy="228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ชุดการฝึกเขียนสรุปความจากข่าวเรื่องที่ </a:t>
            </a:r>
            <a:r>
              <a:rPr lang="en-US" altLang="en-US" sz="2400" dirty="0">
                <a:latin typeface="Calibri" panose="020F0502020204030204" pitchFamily="34" charset="0"/>
                <a:cs typeface="+mn-cs"/>
              </a:rPr>
              <a:t>5</a:t>
            </a:r>
            <a:endParaRPr lang="th-TH" altLang="en-US" sz="2400" dirty="0" smtClean="0">
              <a:latin typeface="Calibri" panose="020F0502020204030204" pitchFamily="34" charset="0"/>
              <a:cs typeface="+mn-cs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 smtClean="0">
                <a:latin typeface="Calibri" panose="020F0502020204030204" pitchFamily="34" charset="0"/>
              </a:rPr>
              <a:t>Writing summary from news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2015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402" y="359535"/>
            <a:ext cx="4911144" cy="3069465"/>
          </a:xfrm>
          <a:prstGeom prst="rect">
            <a:avLst/>
          </a:prstGeom>
        </p:spPr>
      </p:pic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480600" y="617929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244698" y="223960"/>
            <a:ext cx="3650807" cy="15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การใช้สื่อชิ้นนี้เพื่อพัฒนา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ตัวคุณเอง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ให้ประสบความสำเร็จ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4" name="Rectangle 119"/>
          <p:cNvSpPr>
            <a:spLocks noChangeArrowheads="1"/>
          </p:cNvSpPr>
          <p:nvPr/>
        </p:nvSpPr>
        <p:spPr bwMode="auto">
          <a:xfrm>
            <a:off x="95844" y="1932175"/>
            <a:ext cx="5357612" cy="415498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สื่อชิ้นนี้ประกอบด้วยข่าวสั้นๆจำนวน 1 ข่าว สำหรับฝึกการเขียนสรุป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คุณสามารถฝึกด้วยตนเองโดยอ่านคำแนะนำและศึกษาตัวอย่าง ก่อนลงมือเขียน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ทำความเข้าใจความแตกต่างระหว่างการสรุปข่าวซึ่งแบ่งระดับความยาก-ง่ายออกเป็น 3 ระดับ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ลองอ่านและสรุปข่าวด้วยตัวเอง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ตรวจสอบการสรุปกับเฉลย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เมื่อฝึกสรุปข่าวในชุดนี้จนชำนาญแล้วคุณก็สามารถเลือกข่าวจากแหล่งต่างๆเพื่อฝึกฝนได้ด้วยตัวเองต่อไป</a:t>
            </a: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786700" y="359193"/>
            <a:ext cx="4968807" cy="58477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32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ข้อแนะนำการเขียนสรุปความจากข่าว</a:t>
            </a:r>
            <a:endParaRPr lang="th-TH" altLang="th-TH" sz="32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731611" y="1217785"/>
            <a:ext cx="4992329" cy="565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>
              <a:spcBef>
                <a:spcPct val="0"/>
              </a:spcBef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การเขียนสรุปความ คือการเลือกเฉพาะส่วนที่มีความสำคัญจริงๆ มาเขียน</a:t>
            </a:r>
          </a:p>
          <a:p>
            <a:pPr>
              <a:spcBef>
                <a:spcPct val="0"/>
              </a:spcBef>
              <a:buNone/>
            </a:pPr>
            <a:endParaRPr lang="th-TH" altLang="en-US" sz="1400" dirty="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spcBef>
                <a:spcPct val="0"/>
              </a:spcBef>
              <a:buNone/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การฝึกเขียนสรุปโดยใช้ข่าวมีหลักการง่ายๆคือ </a:t>
            </a:r>
          </a:p>
          <a:p>
            <a:pPr>
              <a:spcBef>
                <a:spcPct val="0"/>
              </a:spcBef>
              <a:buNone/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1. อ่านทำความเข้าใจ ขณะที่อ่านหาคำตอบต่อไปนี้</a:t>
            </a: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What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เกิดอะไรขึ้น</a:t>
            </a:r>
            <a:endParaRPr lang="th-TH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Who </a:t>
            </a:r>
            <a:r>
              <a:rPr lang="th-TH" sz="2000" b="1" dirty="0" smtClean="0">
                <a:cs typeface="+mn-cs"/>
              </a:rPr>
              <a:t>     </a:t>
            </a:r>
            <a:r>
              <a:rPr lang="th-TH" sz="2000" dirty="0" smtClean="0">
                <a:cs typeface="+mn-cs"/>
              </a:rPr>
              <a:t>มี</a:t>
            </a:r>
            <a:r>
              <a:rPr lang="th-TH" sz="2000" dirty="0">
                <a:cs typeface="+mn-cs"/>
              </a:rPr>
              <a:t>ใครเกี่ยวข้อง</a:t>
            </a:r>
            <a:r>
              <a:rPr lang="en-US" sz="2000" dirty="0" smtClean="0">
                <a:cs typeface="+mn-cs"/>
              </a:rPr>
              <a:t>,</a:t>
            </a:r>
            <a:r>
              <a:rPr lang="th-TH" sz="2000" dirty="0" smtClean="0">
                <a:cs typeface="+mn-cs"/>
              </a:rPr>
              <a:t>ได้รับผลกระทบอะไร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When </a:t>
            </a:r>
            <a:r>
              <a:rPr lang="th-TH" sz="2000" b="1" dirty="0" smtClean="0">
                <a:cs typeface="+mn-cs"/>
              </a:rPr>
              <a:t>  </a:t>
            </a:r>
            <a:r>
              <a:rPr lang="th-TH" sz="2000" dirty="0" smtClean="0">
                <a:cs typeface="+mn-cs"/>
              </a:rPr>
              <a:t>เหตุการณ์เกิดขึ้นเมื่อไร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Where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เหตุการณ์เกิดขึ้นที่ไหน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How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  เหตุการณ์เกิดขึ้นได้อย่างไร</a:t>
            </a:r>
            <a:r>
              <a:rPr lang="en-US" sz="2000" dirty="0" smtClean="0">
                <a:cs typeface="+mn-cs"/>
              </a:rPr>
              <a:t/>
            </a:r>
            <a:br>
              <a:rPr lang="en-US" sz="2000" dirty="0" smtClean="0">
                <a:cs typeface="+mn-cs"/>
              </a:rPr>
            </a:br>
            <a:r>
              <a:rPr lang="en-US" sz="2000" b="1" dirty="0" smtClean="0">
                <a:cs typeface="+mn-cs"/>
              </a:rPr>
              <a:t>Why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  ทำไมถึงเกิดเหตุการณ์นี้</a:t>
            </a:r>
          </a:p>
          <a:p>
            <a:pPr>
              <a:buNone/>
            </a:pPr>
            <a:r>
              <a:rPr lang="th-TH" sz="2600" dirty="0" smtClean="0">
                <a:cs typeface="+mn-cs"/>
              </a:rPr>
              <a:t>2. ฝึกเขียนประโยคโดยนำเฉพาะคำสำคัญมาเขียน</a:t>
            </a:r>
          </a:p>
          <a:p>
            <a:pPr>
              <a:buNone/>
            </a:pPr>
            <a:r>
              <a:rPr lang="th-TH" sz="2600" dirty="0" smtClean="0">
                <a:cs typeface="+mn-cs"/>
              </a:rPr>
              <a:t>3. เริ่มจากการเขียนประโยคที่ไม่ซับซ้อน หลังจากนั้นฝึกเขียนประโยคที่มีความซับซ้อนระดับต่างๆ</a:t>
            </a:r>
            <a:endParaRPr lang="en-US" sz="2600" dirty="0" smtClean="0">
              <a:cs typeface="+mn-cs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178" y="82774"/>
            <a:ext cx="1182659" cy="17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2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172998"/>
              </p:ext>
            </p:extLst>
          </p:nvPr>
        </p:nvGraphicFramePr>
        <p:xfrm>
          <a:off x="1601756" y="476592"/>
          <a:ext cx="3366251" cy="944910"/>
        </p:xfrm>
        <a:graphic>
          <a:graphicData uri="http://schemas.openxmlformats.org/drawingml/2006/table">
            <a:tbl>
              <a:tblPr/>
              <a:tblGrid>
                <a:gridCol w="3366251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อ่านข่าวและดูตัวอย่างการเขียนสรุปข่าวในหน้าถัดไป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Rectangle 119"/>
          <p:cNvSpPr>
            <a:spLocks noChangeArrowheads="1"/>
          </p:cNvSpPr>
          <p:nvPr/>
        </p:nvSpPr>
        <p:spPr bwMode="auto">
          <a:xfrm>
            <a:off x="303607" y="1642047"/>
            <a:ext cx="4992922" cy="446276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2000" dirty="0" smtClean="0">
                <a:latin typeface="+mn-lt"/>
              </a:rPr>
              <a:t>   Singapore </a:t>
            </a:r>
            <a:r>
              <a:rPr lang="en-US" sz="2000" dirty="0">
                <a:latin typeface="+mn-lt"/>
              </a:rPr>
              <a:t>is celebrating its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 this year. Singapore declared its independence on the 8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of August, 1965. At first, Singapore was not a wealthy city, but now it is prosperous. The founding Prime Minister was Lee </a:t>
            </a:r>
            <a:r>
              <a:rPr lang="en-US" sz="2000" dirty="0" err="1">
                <a:latin typeface="+mn-lt"/>
              </a:rPr>
              <a:t>Kuan</a:t>
            </a:r>
            <a:r>
              <a:rPr lang="en-US" sz="2000" dirty="0">
                <a:latin typeface="+mn-lt"/>
              </a:rPr>
              <a:t>, who died earlier this year. Singapore is considered to be the fourth most important financial center in the world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  There </a:t>
            </a:r>
            <a:r>
              <a:rPr lang="en-US" sz="2000" dirty="0">
                <a:latin typeface="+mn-lt"/>
              </a:rPr>
              <a:t>were many celebrations, and there was a large display of fireworks. There have been many events to celebrate the fiftieth anniversary. In the past, Singapore was a colony of the United Kingdom and then for a while it was part of Malaysia.</a:t>
            </a:r>
            <a:r>
              <a:rPr lang="en-US" sz="1800" dirty="0">
                <a:latin typeface="+mn-lt"/>
              </a:rPr>
              <a:t>	</a:t>
            </a:r>
            <a:endParaRPr lang="th-TH" altLang="th-TH" sz="1800" dirty="0">
              <a:latin typeface="+mn-lt"/>
              <a:cs typeface="Cordia New" panose="020B0304020202020204" pitchFamily="34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66" y="0"/>
            <a:ext cx="1515248" cy="16667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437" y="105262"/>
            <a:ext cx="1252196" cy="1377415"/>
          </a:xfrm>
          <a:prstGeom prst="rect">
            <a:avLst/>
          </a:prstGeom>
        </p:spPr>
      </p:pic>
      <p:graphicFrame>
        <p:nvGraphicFramePr>
          <p:cNvPr id="13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652431"/>
              </p:ext>
            </p:extLst>
          </p:nvPr>
        </p:nvGraphicFramePr>
        <p:xfrm>
          <a:off x="7144975" y="476592"/>
          <a:ext cx="3403312" cy="1371630"/>
        </p:xfrm>
        <a:graphic>
          <a:graphicData uri="http://schemas.openxmlformats.org/drawingml/2006/table">
            <a:tbl>
              <a:tblPr/>
              <a:tblGrid>
                <a:gridCol w="3403312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ตัวอย่างการเขียนสรุปข่าวด้วยความซับซ้อนระดับต่างๆ</a:t>
                      </a:r>
                      <a:endParaRPr lang="en-US" sz="2800" b="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16453" y="1482677"/>
            <a:ext cx="4992922" cy="477977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endParaRPr lang="en-US" sz="700" b="1" dirty="0" smtClean="0">
              <a:latin typeface="+mn-lt"/>
            </a:endParaRPr>
          </a:p>
          <a:p>
            <a:pPr algn="ctr">
              <a:buNone/>
            </a:pPr>
            <a:r>
              <a:rPr lang="en-US" sz="2000" b="1" dirty="0" smtClean="0">
                <a:latin typeface="+mn-lt"/>
              </a:rPr>
              <a:t>What </a:t>
            </a:r>
            <a:r>
              <a:rPr lang="en-US" sz="2000" b="1" dirty="0">
                <a:latin typeface="+mn-lt"/>
              </a:rPr>
              <a:t>is this news story about</a:t>
            </a:r>
            <a:r>
              <a:rPr lang="en-US" sz="2000" b="1" dirty="0" smtClean="0">
                <a:latin typeface="+mn-lt"/>
              </a:rPr>
              <a:t>?</a:t>
            </a:r>
          </a:p>
          <a:p>
            <a:pPr algn="ctr">
              <a:buNone/>
            </a:pPr>
            <a:endParaRPr lang="en-US" sz="2000" b="1" dirty="0" smtClean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Elementary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It’s about </a:t>
            </a:r>
            <a:r>
              <a:rPr lang="en-US" sz="2000" dirty="0" smtClean="0">
                <a:latin typeface="+mn-lt"/>
              </a:rPr>
              <a:t>Singapore’s birthday.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Intermediate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the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 of Singapore, and it tells us some things about there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Advanced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Singapore and its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anniversary. It tells us a little about the history, and how Singapore was poor, but it is now a developed country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9094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48014"/>
              </p:ext>
            </p:extLst>
          </p:nvPr>
        </p:nvGraphicFramePr>
        <p:xfrm>
          <a:off x="1455145" y="376093"/>
          <a:ext cx="2578974" cy="944910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มาลองฝึกกัน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ews no. 5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119"/>
          <p:cNvSpPr>
            <a:spLocks noChangeArrowheads="1"/>
          </p:cNvSpPr>
          <p:nvPr/>
        </p:nvSpPr>
        <p:spPr bwMode="auto">
          <a:xfrm>
            <a:off x="248171" y="1357934"/>
            <a:ext cx="4992922" cy="4770537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1900" dirty="0" smtClean="0">
                <a:latin typeface="+mn-lt"/>
              </a:rPr>
              <a:t>   </a:t>
            </a:r>
            <a:r>
              <a:rPr lang="en-US" sz="2000" dirty="0" smtClean="0">
                <a:latin typeface="+mn-lt"/>
              </a:rPr>
              <a:t>The </a:t>
            </a:r>
            <a:r>
              <a:rPr lang="en-US" sz="2000" dirty="0">
                <a:latin typeface="+mn-lt"/>
              </a:rPr>
              <a:t>Japanese toymaker that created Hello Kitty, Sanrio, said Hello Kitty is not a cat. Sanrio commented that Kitty is not a cat. She is a little girl and a friend. She is never shown to be a cat. These comments were released because an exhibition for Hello Kitty in the United States indicated that hello Kitty was a cat.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  Hello </a:t>
            </a:r>
            <a:r>
              <a:rPr lang="en-US" sz="2000" dirty="0">
                <a:latin typeface="+mn-lt"/>
              </a:rPr>
              <a:t>Kitty began in 1974. She appears on things from chopsticks to airplanes. A Japanese carmaker even sold a Hello Kitty car. Sanrio said the character represents cuteness. She hasn’t any mouth since she speaks with her heart. The news has surprised many fans of Hello Kitty</a:t>
            </a:r>
            <a:r>
              <a:rPr lang="en-US" sz="2000" dirty="0" smtClean="0">
                <a:latin typeface="+mn-lt"/>
              </a:rPr>
              <a:t>.</a:t>
            </a:r>
            <a:endParaRPr lang="en-US" sz="2000" dirty="0">
              <a:latin typeface="+mn-lt"/>
            </a:endParaRPr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Cloud Callout 12"/>
          <p:cNvSpPr/>
          <p:nvPr/>
        </p:nvSpPr>
        <p:spPr>
          <a:xfrm>
            <a:off x="7800593" y="1388359"/>
            <a:ext cx="3397758" cy="1612033"/>
          </a:xfrm>
          <a:prstGeom prst="cloudCallout">
            <a:avLst/>
          </a:prstGeom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aphicFrame>
        <p:nvGraphicFramePr>
          <p:cNvPr id="14" name="Group 119"/>
          <p:cNvGraphicFramePr>
            <a:graphicFrameLocks noGrp="1"/>
          </p:cNvGraphicFramePr>
          <p:nvPr>
            <p:extLst/>
          </p:nvPr>
        </p:nvGraphicFramePr>
        <p:xfrm>
          <a:off x="8209985" y="1901426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ดูเฉลยในหน้าถัดไป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902" y="3000390"/>
            <a:ext cx="1515922" cy="166751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516407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82021"/>
              </p:ext>
            </p:extLst>
          </p:nvPr>
        </p:nvGraphicFramePr>
        <p:xfrm>
          <a:off x="552976" y="555387"/>
          <a:ext cx="4120902" cy="822990"/>
        </p:xfrm>
        <a:graphic>
          <a:graphicData uri="http://schemas.openxmlformats.org/drawingml/2006/table">
            <a:tbl>
              <a:tblPr/>
              <a:tblGrid>
                <a:gridCol w="4120902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ews no. 5: </a:t>
                      </a:r>
                      <a:r>
                        <a:rPr lang="en-US" sz="2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Answers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119"/>
          <p:cNvSpPr>
            <a:spLocks noChangeArrowheads="1"/>
          </p:cNvSpPr>
          <p:nvPr/>
        </p:nvSpPr>
        <p:spPr bwMode="auto">
          <a:xfrm>
            <a:off x="213948" y="1527826"/>
            <a:ext cx="4992922" cy="4308872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endParaRPr lang="en-US" sz="600" b="1" dirty="0" smtClean="0">
              <a:latin typeface="+mn-lt"/>
            </a:endParaRPr>
          </a:p>
          <a:p>
            <a:pPr algn="ctr">
              <a:buNone/>
            </a:pPr>
            <a:r>
              <a:rPr lang="en-US" sz="2000" b="1" dirty="0" smtClean="0">
                <a:latin typeface="+mn-lt"/>
              </a:rPr>
              <a:t>What </a:t>
            </a:r>
            <a:r>
              <a:rPr lang="en-US" sz="2000" b="1" dirty="0">
                <a:latin typeface="+mn-lt"/>
              </a:rPr>
              <a:t>is this news story about</a:t>
            </a:r>
            <a:r>
              <a:rPr lang="en-US" sz="2000" b="1" dirty="0" smtClean="0">
                <a:latin typeface="+mn-lt"/>
              </a:rPr>
              <a:t>?</a:t>
            </a:r>
            <a:r>
              <a:rPr lang="en-US" sz="2000" b="1" dirty="0">
                <a:latin typeface="+mn-lt"/>
              </a:rPr>
              <a:t> </a:t>
            </a:r>
            <a:endParaRPr lang="en-US" sz="2000" b="1" dirty="0" smtClean="0">
              <a:latin typeface="+mn-lt"/>
            </a:endParaRP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Elementary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It’s about Hello Kitty.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+mn-lt"/>
              </a:rPr>
              <a:t>Intermediate 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talks about Hello Kitty. The company says that she’s a girl not a cat.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+mn-lt"/>
              </a:rPr>
              <a:t>Advanced 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talks about Hello Kitty. Most people thought she was a cat, but the toy company says that she is supposed to be a little girl. </a:t>
            </a:r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 Box 42"/>
          <p:cNvSpPr txBox="1">
            <a:spLocks noChangeArrowheads="1"/>
          </p:cNvSpPr>
          <p:nvPr/>
        </p:nvSpPr>
        <p:spPr bwMode="auto">
          <a:xfrm>
            <a:off x="6906112" y="179382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6069" y="1695161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6906112" y="3913094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th-TH" altLang="en-US" sz="20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915472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054" y="2504996"/>
            <a:ext cx="3267075" cy="2724150"/>
          </a:xfrm>
          <a:prstGeom prst="rect">
            <a:avLst/>
          </a:prstGeom>
        </p:spPr>
      </p:pic>
      <p:graphicFrame>
        <p:nvGraphicFramePr>
          <p:cNvPr id="1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20651"/>
              </p:ext>
            </p:extLst>
          </p:nvPr>
        </p:nvGraphicFramePr>
        <p:xfrm>
          <a:off x="1621561" y="1393471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1297</TotalTime>
  <Words>675</Words>
  <Application>Microsoft Office PowerPoint</Application>
  <PresentationFormat>Widescreen</PresentationFormat>
  <Paragraphs>64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Angsana New</vt:lpstr>
      <vt:lpstr>Arial</vt:lpstr>
      <vt:lpstr>Calibri</vt:lpstr>
      <vt:lpstr>Calibri Light</vt:lpstr>
      <vt:lpstr>Cordia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125</cp:revision>
  <dcterms:created xsi:type="dcterms:W3CDTF">2015-01-09T05:03:30Z</dcterms:created>
  <dcterms:modified xsi:type="dcterms:W3CDTF">2015-10-26T06:27:48Z</dcterms:modified>
</cp:coreProperties>
</file>