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7" r:id="rId2"/>
    <p:sldId id="268" r:id="rId3"/>
    <p:sldId id="275" r:id="rId4"/>
    <p:sldId id="281" r:id="rId5"/>
    <p:sldId id="282" r:id="rId6"/>
    <p:sldId id="266" r:id="rId7"/>
    <p:sldId id="259" r:id="rId8"/>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ext uri="{19B8F6BF-5375-455C-9EA6-DF929625EA0E}">
        <p15:presenceInfo xmlns:p15="http://schemas.microsoft.com/office/powerpoint/2012/main" userId="Natsinee.wim" providerId="None"/>
      </p:ext>
    </p:extLst>
  </p:cmAuthor>
  <p:cmAuthor id="2" name="oot" initials="o" lastIdx="1" clrIdx="1">
    <p:extLst>
      <p:ext uri="{19B8F6BF-5375-455C-9EA6-DF929625EA0E}">
        <p15:presenceInfo xmlns:p15="http://schemas.microsoft.com/office/powerpoint/2012/main" userId="oo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CCFF"/>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5-10-24T01:11:06.163" idx="1">
    <p:pos x="7622" y="3974"/>
    <p:text/>
    <p:extLst>
      <p:ext uri="{C676402C-5697-4E1C-873F-D02D1690AC5C}">
        <p15:threadingInfo xmlns:p15="http://schemas.microsoft.com/office/powerpoint/2012/main" timeZoneBias="4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h-T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D3389F-F030-476E-B254-88AAD70B814C}" type="datetimeFigureOut">
              <a:rPr lang="th-TH" smtClean="0"/>
              <a:t>26/10/58</a:t>
            </a:fld>
            <a:endParaRPr lang="th-T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h-T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h-T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08C5AA-56C3-4009-959A-9B6F35EF21C6}" type="slidenum">
              <a:rPr lang="th-TH" smtClean="0"/>
              <a:t>‹#›</a:t>
            </a:fld>
            <a:endParaRPr lang="th-TH"/>
          </a:p>
        </p:txBody>
      </p:sp>
    </p:spTree>
    <p:extLst>
      <p:ext uri="{BB962C8B-B14F-4D97-AF65-F5344CB8AC3E}">
        <p14:creationId xmlns:p14="http://schemas.microsoft.com/office/powerpoint/2010/main" val="2859192222"/>
      </p:ext>
    </p:extLst>
  </p:cSld>
  <p:clrMap bg1="lt1" tx1="dk1" bg2="lt2" tx2="dk2" accent1="accent1" accent2="accent2" accent3="accent3" accent4="accent4" accent5="accent5" accent6="accent6" hlink="hlink" folHlink="folHlink"/>
  <p:notes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26/10/58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37638031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26/10/58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95844628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26/10/58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10022923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26/10/58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84375009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26/10/58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0495962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384EB05-FF51-41A1-A459-8DEEADF2D49F}" type="datetimeFigureOut">
              <a:rPr lang="th-TH" smtClean="0"/>
              <a:t>26/10/58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91498803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384EB05-FF51-41A1-A459-8DEEADF2D49F}" type="datetimeFigureOut">
              <a:rPr lang="th-TH" smtClean="0"/>
              <a:t>26/10/58</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21919042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384EB05-FF51-41A1-A459-8DEEADF2D49F}" type="datetimeFigureOut">
              <a:rPr lang="th-TH" smtClean="0"/>
              <a:t>26/10/58</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5052382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26/10/58</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48812744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26/10/58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83723776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26/10/58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86145284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26/10/58</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17379344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6420378"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4" name="Rectangle 3"/>
          <p:cNvSpPr/>
          <p:nvPr/>
        </p:nvSpPr>
        <p:spPr>
          <a:xfrm>
            <a:off x="5688117" y="0"/>
            <a:ext cx="87404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8" name="Text Box 73"/>
          <p:cNvSpPr txBox="1">
            <a:spLocks noChangeArrowheads="1"/>
          </p:cNvSpPr>
          <p:nvPr/>
        </p:nvSpPr>
        <p:spPr bwMode="auto">
          <a:xfrm>
            <a:off x="7335568" y="3853767"/>
            <a:ext cx="4435978" cy="228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th-TH" altLang="en-US" sz="3200" b="1" dirty="0" smtClean="0">
                <a:latin typeface="Calibri" panose="020F0502020204030204" pitchFamily="34" charset="0"/>
                <a:cs typeface="+mn-cs"/>
              </a:rPr>
              <a:t>สื่อการเรียนรู้ด้วยตัวเอง</a:t>
            </a:r>
          </a:p>
          <a:p>
            <a:pPr algn="ctr" eaLnBrk="1" hangingPunct="1">
              <a:spcBef>
                <a:spcPct val="50000"/>
              </a:spcBef>
              <a:buFontTx/>
              <a:buNone/>
            </a:pPr>
            <a:r>
              <a:rPr lang="th-TH" altLang="en-US" sz="3200" b="1" dirty="0" smtClean="0">
                <a:latin typeface="Calibri" panose="020F0502020204030204" pitchFamily="34" charset="0"/>
                <a:cs typeface="+mn-cs"/>
              </a:rPr>
              <a:t>ชุดการฝึกเขียนสรุปความจากข่าวเรื่องที่ </a:t>
            </a:r>
            <a:r>
              <a:rPr lang="en-US" altLang="en-US" sz="2400" dirty="0">
                <a:latin typeface="Calibri" panose="020F0502020204030204" pitchFamily="34" charset="0"/>
                <a:cs typeface="+mn-cs"/>
              </a:rPr>
              <a:t>3</a:t>
            </a:r>
            <a:endParaRPr lang="th-TH" altLang="en-US" sz="2400" dirty="0" smtClean="0">
              <a:latin typeface="Calibri" panose="020F0502020204030204" pitchFamily="34" charset="0"/>
              <a:cs typeface="+mn-cs"/>
            </a:endParaRPr>
          </a:p>
          <a:p>
            <a:pPr algn="ctr" eaLnBrk="1" hangingPunct="1">
              <a:spcBef>
                <a:spcPct val="50000"/>
              </a:spcBef>
              <a:buFontTx/>
              <a:buNone/>
            </a:pPr>
            <a:r>
              <a:rPr lang="en-US" altLang="en-US" sz="2000" b="1" dirty="0" smtClean="0">
                <a:latin typeface="Calibri" panose="020F0502020204030204" pitchFamily="34" charset="0"/>
              </a:rPr>
              <a:t>Writing summary from news</a:t>
            </a:r>
          </a:p>
        </p:txBody>
      </p:sp>
      <p:sp>
        <p:nvSpPr>
          <p:cNvPr id="19" name="Text Box 5"/>
          <p:cNvSpPr txBox="1">
            <a:spLocks noChangeArrowheads="1"/>
          </p:cNvSpPr>
          <p:nvPr/>
        </p:nvSpPr>
        <p:spPr bwMode="auto">
          <a:xfrm>
            <a:off x="7362937" y="6320241"/>
            <a:ext cx="3906076" cy="288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th-TH" sz="1200" dirty="0">
                <a:latin typeface="Calibri" panose="020F0502020204030204" pitchFamily="34" charset="0"/>
              </a:rPr>
              <a:t>Copyright © </a:t>
            </a:r>
            <a:r>
              <a:rPr lang="en-US" altLang="th-TH" sz="1200" dirty="0" smtClean="0">
                <a:latin typeface="Calibri" panose="020F0502020204030204" pitchFamily="34" charset="0"/>
              </a:rPr>
              <a:t>2015 </a:t>
            </a:r>
            <a:r>
              <a:rPr lang="en-US" altLang="th-TH" sz="1200" dirty="0">
                <a:latin typeface="Calibri" panose="020F0502020204030204" pitchFamily="34" charset="0"/>
              </a:rPr>
              <a:t>Self-access Learning Centre, KMUTT </a:t>
            </a:r>
            <a:endParaRPr lang="th-TH" altLang="th-TH" sz="1200" dirty="0">
              <a:latin typeface="Calibri" panose="020F0502020204030204" pitchFamily="34"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60402" y="359535"/>
            <a:ext cx="4911144" cy="3069465"/>
          </a:xfrm>
          <a:prstGeom prst="rect">
            <a:avLst/>
          </a:prstGeom>
        </p:spPr>
      </p:pic>
      <p:sp>
        <p:nvSpPr>
          <p:cNvPr id="6" name="Action Button: Forward or Next 5">
            <a:hlinkClick r:id="" action="ppaction://hlinkshowjump?jump=nextslide" highlightClick="1"/>
          </p:cNvPr>
          <p:cNvSpPr/>
          <p:nvPr/>
        </p:nvSpPr>
        <p:spPr>
          <a:xfrm>
            <a:off x="11480600" y="6179291"/>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Tree>
    <p:extLst>
      <p:ext uri="{BB962C8B-B14F-4D97-AF65-F5344CB8AC3E}">
        <p14:creationId xmlns:p14="http://schemas.microsoft.com/office/powerpoint/2010/main" val="188115688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35510" y="9793"/>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2" name="Text Box 73"/>
          <p:cNvSpPr txBox="1">
            <a:spLocks noChangeArrowheads="1"/>
          </p:cNvSpPr>
          <p:nvPr/>
        </p:nvSpPr>
        <p:spPr bwMode="auto">
          <a:xfrm>
            <a:off x="244698" y="223960"/>
            <a:ext cx="3650807" cy="1581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spcBef>
                <a:spcPct val="0"/>
              </a:spcBef>
              <a:buNone/>
            </a:pPr>
            <a:r>
              <a:rPr lang="th-TH" altLang="en-US" sz="3200" b="1" dirty="0" smtClean="0">
                <a:latin typeface="Calibri" panose="020F0502020204030204" pitchFamily="34" charset="0"/>
                <a:cs typeface="Cordia New" panose="020B0304020202020204" pitchFamily="34" charset="-34"/>
              </a:rPr>
              <a:t>การใช้สื่อชิ้นนี้เพื่อพัฒนา</a:t>
            </a:r>
          </a:p>
          <a:p>
            <a:pPr algn="ctr">
              <a:spcBef>
                <a:spcPct val="0"/>
              </a:spcBef>
              <a:buNone/>
            </a:pPr>
            <a:r>
              <a:rPr lang="th-TH" altLang="en-US" sz="3200" b="1" dirty="0" smtClean="0">
                <a:latin typeface="Calibri" panose="020F0502020204030204" pitchFamily="34" charset="0"/>
                <a:cs typeface="Cordia New" panose="020B0304020202020204" pitchFamily="34" charset="-34"/>
              </a:rPr>
              <a:t>ตัวคุณเอง</a:t>
            </a:r>
          </a:p>
          <a:p>
            <a:pPr algn="ctr">
              <a:spcBef>
                <a:spcPct val="0"/>
              </a:spcBef>
              <a:buNone/>
            </a:pPr>
            <a:r>
              <a:rPr lang="th-TH" altLang="en-US" sz="3200" b="1" dirty="0" smtClean="0">
                <a:latin typeface="Calibri" panose="020F0502020204030204" pitchFamily="34" charset="0"/>
                <a:cs typeface="Cordia New" panose="020B0304020202020204" pitchFamily="34" charset="-34"/>
              </a:rPr>
              <a:t>ให้ประสบความสำเร็จ</a:t>
            </a:r>
            <a:endParaRPr lang="en-US" altLang="en-US" sz="3200" b="1" dirty="0">
              <a:latin typeface="Calibri" panose="020F0502020204030204" pitchFamily="34" charset="0"/>
              <a:cs typeface="Cordia New" panose="020B0304020202020204" pitchFamily="34" charset="-34"/>
            </a:endParaRPr>
          </a:p>
        </p:txBody>
      </p:sp>
      <p:sp>
        <p:nvSpPr>
          <p:cNvPr id="24" name="Rectangle 119"/>
          <p:cNvSpPr>
            <a:spLocks noChangeArrowheads="1"/>
          </p:cNvSpPr>
          <p:nvPr/>
        </p:nvSpPr>
        <p:spPr bwMode="auto">
          <a:xfrm>
            <a:off x="95844" y="1932175"/>
            <a:ext cx="5357612" cy="4154984"/>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r>
              <a:rPr lang="th-TH" altLang="th-TH" sz="2400" dirty="0" smtClean="0">
                <a:latin typeface="Cordia New" panose="020B0304020202020204" pitchFamily="34" charset="-34"/>
                <a:cs typeface="Cordia New" panose="020B0304020202020204" pitchFamily="34" charset="-34"/>
              </a:rPr>
              <a:t>สื่อชิ้นนี้ประกอบด้วยข่าวสั้นๆจำนวน 1 ข่าว สำหรับฝึกการเขียนสรุป</a:t>
            </a:r>
          </a:p>
          <a:p>
            <a:pPr marL="457200" indent="-457200"/>
            <a:r>
              <a:rPr lang="th-TH" altLang="th-TH" sz="2400" dirty="0" smtClean="0">
                <a:latin typeface="Cordia New" panose="020B0304020202020204" pitchFamily="34" charset="-34"/>
                <a:cs typeface="Cordia New" panose="020B0304020202020204" pitchFamily="34" charset="-34"/>
              </a:rPr>
              <a:t>คุณสามารถฝึกด้วยตนเองโดยอ่านคำแนะนำและศึกษาตัวอย่าง ก่อนลงมือเขียน</a:t>
            </a:r>
          </a:p>
          <a:p>
            <a:pPr marL="457200" indent="-457200"/>
            <a:r>
              <a:rPr lang="th-TH" altLang="th-TH" sz="2400" dirty="0" smtClean="0">
                <a:latin typeface="Cordia New" panose="020B0304020202020204" pitchFamily="34" charset="-34"/>
                <a:cs typeface="Cordia New" panose="020B0304020202020204" pitchFamily="34" charset="-34"/>
              </a:rPr>
              <a:t>ทำความเข้าใจความแตกต่างระหว่างการสรุปข่าวซึ่งแบ่งระดับความยาก-ง่ายออกเป็น 3 ระดับ</a:t>
            </a:r>
          </a:p>
          <a:p>
            <a:pPr marL="457200" indent="-457200"/>
            <a:r>
              <a:rPr lang="th-TH" altLang="th-TH" sz="2400" dirty="0" smtClean="0">
                <a:latin typeface="Cordia New" panose="020B0304020202020204" pitchFamily="34" charset="-34"/>
                <a:cs typeface="Cordia New" panose="020B0304020202020204" pitchFamily="34" charset="-34"/>
              </a:rPr>
              <a:t>ลองอ่านและสรุปข่าวด้วยตัวเอง</a:t>
            </a:r>
          </a:p>
          <a:p>
            <a:pPr marL="457200" indent="-457200"/>
            <a:r>
              <a:rPr lang="th-TH" altLang="th-TH" sz="2400" dirty="0" smtClean="0">
                <a:latin typeface="Cordia New" panose="020B0304020202020204" pitchFamily="34" charset="-34"/>
                <a:cs typeface="Cordia New" panose="020B0304020202020204" pitchFamily="34" charset="-34"/>
              </a:rPr>
              <a:t>ตรวจสอบการสรุปกับเฉลย</a:t>
            </a:r>
          </a:p>
          <a:p>
            <a:pPr marL="457200" indent="-457200"/>
            <a:r>
              <a:rPr lang="th-TH" altLang="th-TH" sz="2400" dirty="0" smtClean="0">
                <a:latin typeface="Cordia New" panose="020B0304020202020204" pitchFamily="34" charset="-34"/>
                <a:cs typeface="Cordia New" panose="020B0304020202020204" pitchFamily="34" charset="-34"/>
              </a:rPr>
              <a:t>เมื่อฝึกสรุปข่าวในชุดนี้จนชำนาญแล้วคุณก็สามารถเลือกข่าวจากแหล่งต่างๆเพื่อฝึกฝนได้ด้วยตัวเองต่อไป</a:t>
            </a:r>
          </a:p>
        </p:txBody>
      </p:sp>
      <p:sp>
        <p:nvSpPr>
          <p:cNvPr id="17" name="Rectangle 119"/>
          <p:cNvSpPr>
            <a:spLocks noChangeArrowheads="1"/>
          </p:cNvSpPr>
          <p:nvPr/>
        </p:nvSpPr>
        <p:spPr bwMode="auto">
          <a:xfrm>
            <a:off x="6786700" y="359193"/>
            <a:ext cx="4968807" cy="58477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th-TH" altLang="th-TH" sz="3200" b="1" dirty="0" smtClean="0">
                <a:latin typeface="Cordia New" panose="020B0304020202020204" pitchFamily="34" charset="-34"/>
                <a:cs typeface="Cordia New" panose="020B0304020202020204" pitchFamily="34" charset="-34"/>
              </a:rPr>
              <a:t>ข้อแนะนำการเขียนสรุปความจากข่าว</a:t>
            </a:r>
            <a:endParaRPr lang="th-TH" altLang="th-TH" sz="3200" b="1" dirty="0">
              <a:latin typeface="Cordia New" panose="020B0304020202020204" pitchFamily="34" charset="-34"/>
              <a:cs typeface="Cordia New" panose="020B0304020202020204" pitchFamily="34" charset="-34"/>
            </a:endParaRPr>
          </a:p>
        </p:txBody>
      </p:sp>
      <p:sp>
        <p:nvSpPr>
          <p:cNvPr id="21" name="Text Box 73"/>
          <p:cNvSpPr txBox="1">
            <a:spLocks noChangeArrowheads="1"/>
          </p:cNvSpPr>
          <p:nvPr/>
        </p:nvSpPr>
        <p:spPr bwMode="auto">
          <a:xfrm>
            <a:off x="6731611" y="1217785"/>
            <a:ext cx="4992329" cy="565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spcBef>
                <a:spcPct val="0"/>
              </a:spcBef>
            </a:pPr>
            <a:r>
              <a:rPr lang="th-TH" altLang="en-US" sz="2600" dirty="0" smtClean="0">
                <a:latin typeface="Calibri" panose="020F0502020204030204" pitchFamily="34" charset="0"/>
                <a:cs typeface="Cordia New" panose="020B0304020202020204" pitchFamily="34" charset="-34"/>
              </a:rPr>
              <a:t>การเขียนสรุปความ คือการเลือกเฉพาะส่วนที่มีความสำคัญจริงๆ มาเขียน</a:t>
            </a:r>
          </a:p>
          <a:p>
            <a:pPr>
              <a:spcBef>
                <a:spcPct val="0"/>
              </a:spcBef>
              <a:buNone/>
            </a:pPr>
            <a:endParaRPr lang="th-TH" altLang="en-US" sz="1400" dirty="0">
              <a:latin typeface="Calibri" panose="020F0502020204030204" pitchFamily="34" charset="0"/>
              <a:cs typeface="Cordia New" panose="020B0304020202020204" pitchFamily="34" charset="-34"/>
            </a:endParaRPr>
          </a:p>
          <a:p>
            <a:pPr>
              <a:spcBef>
                <a:spcPct val="0"/>
              </a:spcBef>
              <a:buNone/>
            </a:pPr>
            <a:r>
              <a:rPr lang="th-TH" altLang="en-US" sz="2600" dirty="0" smtClean="0">
                <a:latin typeface="Calibri" panose="020F0502020204030204" pitchFamily="34" charset="0"/>
                <a:cs typeface="Cordia New" panose="020B0304020202020204" pitchFamily="34" charset="-34"/>
              </a:rPr>
              <a:t>การฝึกเขียนสรุปโดยใช้ข่าวมีหลักการง่ายๆคือ </a:t>
            </a:r>
          </a:p>
          <a:p>
            <a:pPr>
              <a:spcBef>
                <a:spcPct val="0"/>
              </a:spcBef>
              <a:buNone/>
            </a:pPr>
            <a:r>
              <a:rPr lang="th-TH" altLang="en-US" sz="2600" dirty="0" smtClean="0">
                <a:latin typeface="Calibri" panose="020F0502020204030204" pitchFamily="34" charset="0"/>
                <a:cs typeface="Cordia New" panose="020B0304020202020204" pitchFamily="34" charset="-34"/>
              </a:rPr>
              <a:t>1. อ่านทำความเข้าใจ ขณะที่อ่านหาคำตอบต่อไปนี้</a:t>
            </a:r>
          </a:p>
          <a:p>
            <a:pPr>
              <a:buNone/>
            </a:pPr>
            <a:r>
              <a:rPr lang="en-US" sz="2000" b="1" dirty="0" smtClean="0">
                <a:cs typeface="+mn-cs"/>
              </a:rPr>
              <a:t>What</a:t>
            </a:r>
            <a:r>
              <a:rPr lang="en-US" sz="2000" dirty="0" smtClean="0">
                <a:cs typeface="+mn-cs"/>
              </a:rPr>
              <a:t> </a:t>
            </a:r>
            <a:r>
              <a:rPr lang="th-TH" sz="2000" dirty="0" smtClean="0">
                <a:cs typeface="+mn-cs"/>
              </a:rPr>
              <a:t>    เกิดอะไรขึ้น</a:t>
            </a:r>
            <a:endParaRPr lang="th-TH" sz="2000" dirty="0">
              <a:cs typeface="+mn-cs"/>
            </a:endParaRPr>
          </a:p>
          <a:p>
            <a:pPr>
              <a:buNone/>
            </a:pPr>
            <a:r>
              <a:rPr lang="en-US" sz="2000" b="1" dirty="0" smtClean="0">
                <a:cs typeface="+mn-cs"/>
              </a:rPr>
              <a:t>Who </a:t>
            </a:r>
            <a:r>
              <a:rPr lang="th-TH" sz="2000" b="1" dirty="0" smtClean="0">
                <a:cs typeface="+mn-cs"/>
              </a:rPr>
              <a:t>     </a:t>
            </a:r>
            <a:r>
              <a:rPr lang="th-TH" sz="2000" dirty="0" smtClean="0">
                <a:cs typeface="+mn-cs"/>
              </a:rPr>
              <a:t>มี</a:t>
            </a:r>
            <a:r>
              <a:rPr lang="th-TH" sz="2000" dirty="0">
                <a:cs typeface="+mn-cs"/>
              </a:rPr>
              <a:t>ใครเกี่ยวข้อง</a:t>
            </a:r>
            <a:r>
              <a:rPr lang="en-US" sz="2000" dirty="0" smtClean="0">
                <a:cs typeface="+mn-cs"/>
              </a:rPr>
              <a:t>,</a:t>
            </a:r>
            <a:r>
              <a:rPr lang="th-TH" sz="2000" dirty="0" smtClean="0">
                <a:cs typeface="+mn-cs"/>
              </a:rPr>
              <a:t>ได้รับผลกระทบอะไร</a:t>
            </a:r>
            <a:endParaRPr lang="en-US" sz="2000" dirty="0">
              <a:cs typeface="+mn-cs"/>
            </a:endParaRPr>
          </a:p>
          <a:p>
            <a:pPr>
              <a:buNone/>
            </a:pPr>
            <a:r>
              <a:rPr lang="en-US" sz="2000" b="1" dirty="0" smtClean="0">
                <a:cs typeface="+mn-cs"/>
              </a:rPr>
              <a:t>When </a:t>
            </a:r>
            <a:r>
              <a:rPr lang="th-TH" sz="2000" b="1" dirty="0" smtClean="0">
                <a:cs typeface="+mn-cs"/>
              </a:rPr>
              <a:t>  </a:t>
            </a:r>
            <a:r>
              <a:rPr lang="th-TH" sz="2000" dirty="0" smtClean="0">
                <a:cs typeface="+mn-cs"/>
              </a:rPr>
              <a:t>เหตุการณ์เกิดขึ้นเมื่อไร</a:t>
            </a:r>
            <a:endParaRPr lang="en-US" sz="2000" dirty="0">
              <a:cs typeface="+mn-cs"/>
            </a:endParaRPr>
          </a:p>
          <a:p>
            <a:pPr>
              <a:buNone/>
            </a:pPr>
            <a:r>
              <a:rPr lang="en-US" sz="2000" b="1" dirty="0" smtClean="0">
                <a:cs typeface="+mn-cs"/>
              </a:rPr>
              <a:t>Where</a:t>
            </a:r>
            <a:r>
              <a:rPr lang="en-US" sz="2000" dirty="0" smtClean="0">
                <a:cs typeface="+mn-cs"/>
              </a:rPr>
              <a:t> </a:t>
            </a:r>
            <a:r>
              <a:rPr lang="th-TH" sz="2000" dirty="0" smtClean="0">
                <a:cs typeface="+mn-cs"/>
              </a:rPr>
              <a:t> เหตุการณ์เกิดขึ้นที่ไหน</a:t>
            </a:r>
            <a:endParaRPr lang="en-US" sz="2000" dirty="0">
              <a:cs typeface="+mn-cs"/>
            </a:endParaRPr>
          </a:p>
          <a:p>
            <a:pPr>
              <a:buNone/>
            </a:pPr>
            <a:r>
              <a:rPr lang="en-US" sz="2000" b="1" dirty="0" smtClean="0">
                <a:cs typeface="+mn-cs"/>
              </a:rPr>
              <a:t>How</a:t>
            </a:r>
            <a:r>
              <a:rPr lang="en-US" sz="2000" dirty="0" smtClean="0">
                <a:cs typeface="+mn-cs"/>
              </a:rPr>
              <a:t> </a:t>
            </a:r>
            <a:r>
              <a:rPr lang="th-TH" sz="2000" dirty="0" smtClean="0">
                <a:cs typeface="+mn-cs"/>
              </a:rPr>
              <a:t>      เหตุการณ์เกิดขึ้นได้อย่างไร</a:t>
            </a:r>
            <a:r>
              <a:rPr lang="en-US" sz="2000" dirty="0" smtClean="0">
                <a:cs typeface="+mn-cs"/>
              </a:rPr>
              <a:t/>
            </a:r>
            <a:br>
              <a:rPr lang="en-US" sz="2000" dirty="0" smtClean="0">
                <a:cs typeface="+mn-cs"/>
              </a:rPr>
            </a:br>
            <a:r>
              <a:rPr lang="en-US" sz="2000" b="1" dirty="0" smtClean="0">
                <a:cs typeface="+mn-cs"/>
              </a:rPr>
              <a:t>Why</a:t>
            </a:r>
            <a:r>
              <a:rPr lang="en-US" sz="2000" dirty="0" smtClean="0">
                <a:cs typeface="+mn-cs"/>
              </a:rPr>
              <a:t> </a:t>
            </a:r>
            <a:r>
              <a:rPr lang="th-TH" sz="2000" dirty="0" smtClean="0">
                <a:cs typeface="+mn-cs"/>
              </a:rPr>
              <a:t>      ทำไมถึงเกิดเหตุการณ์นี้</a:t>
            </a:r>
          </a:p>
          <a:p>
            <a:pPr>
              <a:buNone/>
            </a:pPr>
            <a:r>
              <a:rPr lang="th-TH" sz="2600" dirty="0" smtClean="0">
                <a:cs typeface="+mn-cs"/>
              </a:rPr>
              <a:t>2. ฝึกเขียนประโยคโดยนำเฉพาะคำสำคัญมาเขียน</a:t>
            </a:r>
          </a:p>
          <a:p>
            <a:pPr>
              <a:buNone/>
            </a:pPr>
            <a:r>
              <a:rPr lang="th-TH" sz="2600" dirty="0" smtClean="0">
                <a:cs typeface="+mn-cs"/>
              </a:rPr>
              <a:t>3. เริ่มจากการเขียนประโยคที่ไม่ซับซ้อน หลังจากนั้นฝึกเขียนประโยคที่มีความซับซ้อนระดับต่างๆ</a:t>
            </a:r>
            <a:endParaRPr lang="en-US" sz="2600" dirty="0" smtClean="0">
              <a:cs typeface="+mn-cs"/>
            </a:endParaRPr>
          </a:p>
        </p:txBody>
      </p:sp>
      <p:pic>
        <p:nvPicPr>
          <p:cNvPr id="25" name="Picture 7" descr="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4178" y="82774"/>
            <a:ext cx="1182659" cy="17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209437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21" name="Group 119"/>
          <p:cNvGraphicFramePr>
            <a:graphicFrameLocks noGrp="1"/>
          </p:cNvGraphicFramePr>
          <p:nvPr>
            <p:extLst>
              <p:ext uri="{D42A27DB-BD31-4B8C-83A1-F6EECF244321}">
                <p14:modId xmlns:p14="http://schemas.microsoft.com/office/powerpoint/2010/main" val="1399172998"/>
              </p:ext>
            </p:extLst>
          </p:nvPr>
        </p:nvGraphicFramePr>
        <p:xfrm>
          <a:off x="1601756" y="476592"/>
          <a:ext cx="3366251" cy="944910"/>
        </p:xfrm>
        <a:graphic>
          <a:graphicData uri="http://schemas.openxmlformats.org/drawingml/2006/table">
            <a:tbl>
              <a:tblPr/>
              <a:tblGrid>
                <a:gridCol w="3366251"/>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อ่านข่าวและดูตัวอย่างการเขียนสรุปข่าวในหน้าถัดไป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0" name="Rectangle 119"/>
          <p:cNvSpPr>
            <a:spLocks noChangeArrowheads="1"/>
          </p:cNvSpPr>
          <p:nvPr/>
        </p:nvSpPr>
        <p:spPr bwMode="auto">
          <a:xfrm>
            <a:off x="303607" y="1642047"/>
            <a:ext cx="4992922" cy="446276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smtClean="0">
                <a:latin typeface="+mn-lt"/>
              </a:rPr>
              <a:t>   Singapore </a:t>
            </a:r>
            <a:r>
              <a:rPr lang="en-US" sz="2000" dirty="0">
                <a:latin typeface="+mn-lt"/>
              </a:rPr>
              <a:t>is celebrating its 50</a:t>
            </a:r>
            <a:r>
              <a:rPr lang="en-US" sz="2000" baseline="30000" dirty="0">
                <a:latin typeface="+mn-lt"/>
              </a:rPr>
              <a:t>th</a:t>
            </a:r>
            <a:r>
              <a:rPr lang="en-US" sz="2000" dirty="0">
                <a:latin typeface="+mn-lt"/>
              </a:rPr>
              <a:t> anniversary this year. Singapore declared its independence on the 8</a:t>
            </a:r>
            <a:r>
              <a:rPr lang="en-US" sz="2000" baseline="30000" dirty="0">
                <a:latin typeface="+mn-lt"/>
              </a:rPr>
              <a:t>th</a:t>
            </a:r>
            <a:r>
              <a:rPr lang="en-US" sz="2000" dirty="0">
                <a:latin typeface="+mn-lt"/>
              </a:rPr>
              <a:t> of August, 1965. At first, Singapore was not a wealthy city, but now it is prosperous. The founding Prime Minister was Lee </a:t>
            </a:r>
            <a:r>
              <a:rPr lang="en-US" sz="2000" dirty="0" err="1">
                <a:latin typeface="+mn-lt"/>
              </a:rPr>
              <a:t>Kuan</a:t>
            </a:r>
            <a:r>
              <a:rPr lang="en-US" sz="2000" dirty="0">
                <a:latin typeface="+mn-lt"/>
              </a:rPr>
              <a:t>, who died earlier this year. Singapore is considered to be the fourth most important financial center in the world</a:t>
            </a:r>
            <a:r>
              <a:rPr lang="en-US" sz="2000" dirty="0" smtClean="0">
                <a:latin typeface="+mn-lt"/>
              </a:rPr>
              <a:t>.</a:t>
            </a:r>
          </a:p>
          <a:p>
            <a:pPr>
              <a:buNone/>
            </a:pPr>
            <a:r>
              <a:rPr lang="en-US" sz="2000" dirty="0" smtClean="0">
                <a:latin typeface="+mn-lt"/>
              </a:rPr>
              <a:t>   There </a:t>
            </a:r>
            <a:r>
              <a:rPr lang="en-US" sz="2000" dirty="0">
                <a:latin typeface="+mn-lt"/>
              </a:rPr>
              <a:t>were many celebrations, and there was a large display of fireworks. There have been many events to celebrate the fiftieth anniversary. In the past, Singapore was a colony of the United Kingdom and then for a while it was part of Malaysia.</a:t>
            </a:r>
            <a:r>
              <a:rPr lang="en-US" sz="1800" dirty="0">
                <a:latin typeface="+mn-lt"/>
              </a:rPr>
              <a:t>	</a:t>
            </a:r>
            <a:endParaRPr lang="th-TH" altLang="th-TH" sz="1800" dirty="0">
              <a:latin typeface="+mn-lt"/>
              <a:cs typeface="Cordia New" panose="020B0304020202020204" pitchFamily="34" charset="-34"/>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966" y="0"/>
            <a:ext cx="1515248" cy="1666773"/>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73437" y="105262"/>
            <a:ext cx="1252196" cy="1377415"/>
          </a:xfrm>
          <a:prstGeom prst="rect">
            <a:avLst/>
          </a:prstGeom>
        </p:spPr>
      </p:pic>
      <p:graphicFrame>
        <p:nvGraphicFramePr>
          <p:cNvPr id="13" name="Group 119"/>
          <p:cNvGraphicFramePr>
            <a:graphicFrameLocks noGrp="1"/>
          </p:cNvGraphicFramePr>
          <p:nvPr>
            <p:extLst>
              <p:ext uri="{D42A27DB-BD31-4B8C-83A1-F6EECF244321}">
                <p14:modId xmlns:p14="http://schemas.microsoft.com/office/powerpoint/2010/main" val="763652431"/>
              </p:ext>
            </p:extLst>
          </p:nvPr>
        </p:nvGraphicFramePr>
        <p:xfrm>
          <a:off x="7144975" y="476592"/>
          <a:ext cx="3403312" cy="1371630"/>
        </p:xfrm>
        <a:graphic>
          <a:graphicData uri="http://schemas.openxmlformats.org/drawingml/2006/table">
            <a:tbl>
              <a:tblPr/>
              <a:tblGrid>
                <a:gridCol w="340331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th-TH" sz="2800" b="0" i="0" u="none" strike="noStrike" kern="1200" cap="none" normalizeH="0" baseline="0" dirty="0" smtClean="0">
                          <a:ln>
                            <a:noFill/>
                          </a:ln>
                          <a:solidFill>
                            <a:srgbClr val="FF0000"/>
                          </a:solidFill>
                          <a:effectLst/>
                          <a:latin typeface="Calibri Light" panose="020F0302020204030204" pitchFamily="34" charset="0"/>
                          <a:ea typeface="+mn-ea"/>
                          <a:cs typeface="+mn-cs"/>
                        </a:rPr>
                        <a:t>ตัวอย่างการเขียนสรุปข่าวด้วยความซับซ้อนระดับต่างๆ</a:t>
                      </a:r>
                      <a:endParaRPr lang="en-US" sz="2800" b="0" kern="1200" dirty="0" smtClean="0">
                        <a:solidFill>
                          <a:srgbClr val="FF0000"/>
                        </a:solidFill>
                        <a:effectLst/>
                        <a:latin typeface="+mn-lt"/>
                        <a:ea typeface="+mn-ea"/>
                        <a:cs typeface="+mn-cs"/>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5" name="Rectangle 119"/>
          <p:cNvSpPr>
            <a:spLocks noChangeArrowheads="1"/>
          </p:cNvSpPr>
          <p:nvPr/>
        </p:nvSpPr>
        <p:spPr bwMode="auto">
          <a:xfrm>
            <a:off x="6816453" y="1482677"/>
            <a:ext cx="4992922" cy="477977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7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p>
          <a:p>
            <a:pPr algn="ctr">
              <a:buNone/>
            </a:pPr>
            <a:endParaRPr lang="en-US" sz="2000" b="1" dirty="0" smtClean="0">
              <a:latin typeface="+mn-lt"/>
            </a:endParaRPr>
          </a:p>
          <a:p>
            <a:r>
              <a:rPr lang="en-US" sz="2000" b="1" dirty="0" smtClean="0">
                <a:solidFill>
                  <a:srgbClr val="FF0000"/>
                </a:solidFill>
                <a:latin typeface="+mn-lt"/>
              </a:rPr>
              <a:t>Elementary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It’s about </a:t>
            </a:r>
            <a:r>
              <a:rPr lang="en-US" sz="2000" dirty="0" smtClean="0">
                <a:latin typeface="+mn-lt"/>
              </a:rPr>
              <a:t>Singapore’s birthday.</a:t>
            </a:r>
          </a:p>
          <a:p>
            <a:pPr>
              <a:buNone/>
            </a:pPr>
            <a:endParaRPr lang="en-US" sz="2000" dirty="0">
              <a:latin typeface="+mn-lt"/>
            </a:endParaRPr>
          </a:p>
          <a:p>
            <a:r>
              <a:rPr lang="en-US" sz="2000" b="1" dirty="0" smtClean="0">
                <a:solidFill>
                  <a:srgbClr val="FF0000"/>
                </a:solidFill>
                <a:latin typeface="+mn-lt"/>
              </a:rPr>
              <a:t>Intermediate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the 50</a:t>
            </a:r>
            <a:r>
              <a:rPr lang="en-US" sz="2000" baseline="30000" dirty="0">
                <a:latin typeface="+mn-lt"/>
              </a:rPr>
              <a:t>th</a:t>
            </a:r>
            <a:r>
              <a:rPr lang="en-US" sz="2000" dirty="0">
                <a:latin typeface="+mn-lt"/>
              </a:rPr>
              <a:t> anniversary of Singapore, and it tells us some things about there</a:t>
            </a:r>
            <a:r>
              <a:rPr lang="en-US" sz="2000" dirty="0" smtClean="0">
                <a:latin typeface="+mn-lt"/>
              </a:rPr>
              <a:t>.</a:t>
            </a:r>
          </a:p>
          <a:p>
            <a:pPr>
              <a:buNone/>
            </a:pPr>
            <a:endParaRPr lang="en-US" sz="2000" dirty="0">
              <a:latin typeface="+mn-lt"/>
            </a:endParaRPr>
          </a:p>
          <a:p>
            <a:r>
              <a:rPr lang="en-US" sz="2000" b="1" dirty="0" smtClean="0">
                <a:solidFill>
                  <a:srgbClr val="FF0000"/>
                </a:solidFill>
                <a:latin typeface="+mn-lt"/>
              </a:rPr>
              <a:t>Advanced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Singapore and its 50</a:t>
            </a:r>
            <a:r>
              <a:rPr lang="en-US" sz="2000" baseline="30000" dirty="0">
                <a:latin typeface="+mn-lt"/>
              </a:rPr>
              <a:t>th</a:t>
            </a:r>
            <a:r>
              <a:rPr lang="en-US" sz="2000" dirty="0">
                <a:latin typeface="+mn-lt"/>
              </a:rPr>
              <a:t> anniversary. It tells us a little about the history, and how Singapore was poor, but it is now a developed country</a:t>
            </a:r>
            <a:r>
              <a:rPr lang="en-US" sz="2000" dirty="0" smtClean="0">
                <a:latin typeface="+mn-lt"/>
              </a:rPr>
              <a:t>.</a:t>
            </a:r>
          </a:p>
          <a:p>
            <a:pPr>
              <a:buNone/>
            </a:pPr>
            <a:endParaRPr lang="en-US" sz="800" dirty="0">
              <a:latin typeface="+mn-lt"/>
            </a:endParaRPr>
          </a:p>
        </p:txBody>
      </p:sp>
    </p:spTree>
    <p:extLst>
      <p:ext uri="{BB962C8B-B14F-4D97-AF65-F5344CB8AC3E}">
        <p14:creationId xmlns:p14="http://schemas.microsoft.com/office/powerpoint/2010/main" val="244909499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6" name="Group 119"/>
          <p:cNvGraphicFramePr>
            <a:graphicFrameLocks noGrp="1"/>
          </p:cNvGraphicFramePr>
          <p:nvPr>
            <p:extLst>
              <p:ext uri="{D42A27DB-BD31-4B8C-83A1-F6EECF244321}">
                <p14:modId xmlns:p14="http://schemas.microsoft.com/office/powerpoint/2010/main" val="1055905927"/>
              </p:ext>
            </p:extLst>
          </p:nvPr>
        </p:nvGraphicFramePr>
        <p:xfrm>
          <a:off x="1455145" y="376093"/>
          <a:ext cx="2578974" cy="944910"/>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มาลองฝึกกัน</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bri Light" panose="020F0302020204030204" pitchFamily="34" charset="0"/>
                          <a:cs typeface="+mn-cs"/>
                        </a:rPr>
                        <a:t>N</a:t>
                      </a:r>
                      <a:r>
                        <a:rPr kumimoji="0" lang="en-US" sz="2800" b="1" i="0" u="none" strike="noStrike" cap="none" normalizeH="0" baseline="0" dirty="0" smtClean="0">
                          <a:ln>
                            <a:noFill/>
                          </a:ln>
                          <a:solidFill>
                            <a:schemeClr val="tx1"/>
                          </a:solidFill>
                          <a:effectLst/>
                          <a:latin typeface="Calibri Light" panose="020F0302020204030204" pitchFamily="34" charset="0"/>
                          <a:cs typeface="Cordia New" pitchFamily="34" charset="-34"/>
                        </a:rPr>
                        <a:t>ews no. 3</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7" name="Rectangle 119"/>
          <p:cNvSpPr>
            <a:spLocks noChangeArrowheads="1"/>
          </p:cNvSpPr>
          <p:nvPr/>
        </p:nvSpPr>
        <p:spPr bwMode="auto">
          <a:xfrm>
            <a:off x="248171" y="1416413"/>
            <a:ext cx="4992922" cy="4653582"/>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1950" dirty="0" smtClean="0">
                <a:latin typeface="+mn-lt"/>
              </a:rPr>
              <a:t>   The </a:t>
            </a:r>
            <a:r>
              <a:rPr lang="en-US" sz="1950" dirty="0">
                <a:latin typeface="+mn-lt"/>
              </a:rPr>
              <a:t>President of the United States, Barack Obama, has unveiled a plan to slow climate change; it is called the Clean Power Plan. Obama says that it will help America's economy and health. He wants to change from coal to renewable energies. He would like power plants to reduce their carbon emissions by about 30% per cent below the 2005 levels by 2030.	</a:t>
            </a:r>
          </a:p>
          <a:p>
            <a:pPr>
              <a:buNone/>
            </a:pPr>
            <a:r>
              <a:rPr lang="en-US" sz="1950" dirty="0" smtClean="0">
                <a:latin typeface="+mn-lt"/>
              </a:rPr>
              <a:t>   Obama </a:t>
            </a:r>
            <a:r>
              <a:rPr lang="en-US" sz="1950" dirty="0">
                <a:latin typeface="+mn-lt"/>
              </a:rPr>
              <a:t>states that the plan will benefit the health of Americans because it will prevent 3,600 premature deaths. In addition, there would be fewer missed work and school days because of sickness. America could save nearly $34 billion a year on health care expenses.</a:t>
            </a:r>
          </a:p>
        </p:txBody>
      </p:sp>
      <p:sp>
        <p:nvSpPr>
          <p:cNvPr id="9" name="Action Button: Forward or Next 8">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3" name="Cloud Callout 12"/>
          <p:cNvSpPr/>
          <p:nvPr/>
        </p:nvSpPr>
        <p:spPr>
          <a:xfrm>
            <a:off x="7800593" y="1388359"/>
            <a:ext cx="3397758" cy="1612033"/>
          </a:xfrm>
          <a:prstGeom prst="cloudCallout">
            <a:avLst/>
          </a:prstGeom>
          <a:ln>
            <a:solidFill>
              <a:schemeClr val="tx1"/>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th-TH"/>
          </a:p>
        </p:txBody>
      </p:sp>
      <p:graphicFrame>
        <p:nvGraphicFramePr>
          <p:cNvPr id="14" name="Group 119"/>
          <p:cNvGraphicFramePr>
            <a:graphicFrameLocks noGrp="1"/>
          </p:cNvGraphicFramePr>
          <p:nvPr>
            <p:extLst>
              <p:ext uri="{D42A27DB-BD31-4B8C-83A1-F6EECF244321}">
                <p14:modId xmlns:p14="http://schemas.microsoft.com/office/powerpoint/2010/main" val="2203521008"/>
              </p:ext>
            </p:extLst>
          </p:nvPr>
        </p:nvGraphicFramePr>
        <p:xfrm>
          <a:off x="8209985" y="1901426"/>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ดูเฉลยในหน้าถัดไป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pic>
        <p:nvPicPr>
          <p:cNvPr id="16" name="Picture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902" y="3000390"/>
            <a:ext cx="1515922" cy="1667514"/>
          </a:xfrm>
          <a:prstGeom prst="rect">
            <a:avLst/>
          </a:prstGeom>
          <a:effectLst>
            <a:reflection blurRad="6350" stA="52000" endA="300" endPos="35000" dir="5400000" sy="-100000" algn="bl" rotWithShape="0"/>
          </a:effectLst>
        </p:spPr>
      </p:pic>
    </p:spTree>
    <p:extLst>
      <p:ext uri="{BB962C8B-B14F-4D97-AF65-F5344CB8AC3E}">
        <p14:creationId xmlns:p14="http://schemas.microsoft.com/office/powerpoint/2010/main" val="161982965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7" name="Group 119"/>
          <p:cNvGraphicFramePr>
            <a:graphicFrameLocks noGrp="1"/>
          </p:cNvGraphicFramePr>
          <p:nvPr>
            <p:extLst>
              <p:ext uri="{D42A27DB-BD31-4B8C-83A1-F6EECF244321}">
                <p14:modId xmlns:p14="http://schemas.microsoft.com/office/powerpoint/2010/main" val="351071802"/>
              </p:ext>
            </p:extLst>
          </p:nvPr>
        </p:nvGraphicFramePr>
        <p:xfrm>
          <a:off x="552976" y="555387"/>
          <a:ext cx="4120902" cy="822990"/>
        </p:xfrm>
        <a:graphic>
          <a:graphicData uri="http://schemas.openxmlformats.org/drawingml/2006/table">
            <a:tbl>
              <a:tblPr/>
              <a:tblGrid>
                <a:gridCol w="412090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2400" b="1" i="0" u="none" strike="noStrike" cap="none" normalizeH="0" baseline="0" dirty="0" smtClean="0">
                          <a:ln>
                            <a:noFill/>
                          </a:ln>
                          <a:solidFill>
                            <a:srgbClr val="FF0000"/>
                          </a:solidFill>
                          <a:effectLst/>
                          <a:latin typeface="Calibri Light" panose="020F0302020204030204" pitchFamily="34" charset="0"/>
                          <a:cs typeface="+mn-cs"/>
                        </a:rPr>
                        <a:t>N</a:t>
                      </a: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ews no. 3: </a:t>
                      </a:r>
                      <a:r>
                        <a:rPr lang="en-US" sz="2400" b="1" kern="1200" dirty="0" smtClean="0">
                          <a:solidFill>
                            <a:srgbClr val="FF0000"/>
                          </a:solidFill>
                          <a:effectLst/>
                          <a:latin typeface="+mn-lt"/>
                          <a:ea typeface="+mn-ea"/>
                          <a:cs typeface="+mn-cs"/>
                        </a:rPr>
                        <a:t>Possible Answers</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8" name="Rectangle 119"/>
          <p:cNvSpPr>
            <a:spLocks noChangeArrowheads="1"/>
          </p:cNvSpPr>
          <p:nvPr/>
        </p:nvSpPr>
        <p:spPr bwMode="auto">
          <a:xfrm>
            <a:off x="213948" y="1373937"/>
            <a:ext cx="4992922" cy="4616648"/>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6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r>
              <a:rPr lang="en-US" sz="2000" b="1" dirty="0">
                <a:latin typeface="+mn-lt"/>
              </a:rPr>
              <a:t> </a:t>
            </a:r>
            <a:endParaRPr lang="en-US" sz="2000" b="1" dirty="0" smtClean="0">
              <a:latin typeface="+mn-lt"/>
            </a:endParaRPr>
          </a:p>
          <a:p>
            <a:endParaRPr lang="en-US" sz="2000" b="1" dirty="0">
              <a:latin typeface="+mn-lt"/>
            </a:endParaRPr>
          </a:p>
          <a:p>
            <a:r>
              <a:rPr lang="en-US" sz="2000" b="1" dirty="0" smtClean="0">
                <a:solidFill>
                  <a:srgbClr val="FF0000"/>
                </a:solidFill>
                <a:latin typeface="+mn-lt"/>
              </a:rPr>
              <a:t>Elementary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It’s about a new power plan</a:t>
            </a:r>
            <a:r>
              <a:rPr lang="en-US" sz="2000" dirty="0" smtClean="0">
                <a:latin typeface="+mn-lt"/>
              </a:rPr>
              <a:t>.</a:t>
            </a:r>
          </a:p>
          <a:p>
            <a:pPr>
              <a:buNone/>
            </a:pPr>
            <a:endParaRPr lang="en-US" sz="2000" dirty="0">
              <a:latin typeface="+mn-lt"/>
            </a:endParaRPr>
          </a:p>
          <a:p>
            <a:r>
              <a:rPr lang="en-US" sz="2000" b="1" dirty="0">
                <a:solidFill>
                  <a:srgbClr val="FF0000"/>
                </a:solidFill>
                <a:latin typeface="+mn-lt"/>
              </a:rPr>
              <a:t>Intermediate Level:</a:t>
            </a:r>
            <a:r>
              <a:rPr lang="en-US" sz="2000" dirty="0">
                <a:solidFill>
                  <a:srgbClr val="FF0000"/>
                </a:solidFill>
                <a:latin typeface="+mn-lt"/>
              </a:rPr>
              <a:t> </a:t>
            </a:r>
            <a:r>
              <a:rPr lang="en-US" sz="2000" dirty="0">
                <a:latin typeface="+mn-lt"/>
              </a:rPr>
              <a:t>This news story is about a new power plan from President Obama to help people and the climate.</a:t>
            </a:r>
          </a:p>
          <a:p>
            <a:pPr>
              <a:buNone/>
            </a:pPr>
            <a:endParaRPr lang="en-US" sz="2000" dirty="0">
              <a:latin typeface="+mn-lt"/>
            </a:endParaRPr>
          </a:p>
          <a:p>
            <a:r>
              <a:rPr lang="en-US" sz="2000" b="1" dirty="0">
                <a:solidFill>
                  <a:srgbClr val="FF0000"/>
                </a:solidFill>
                <a:latin typeface="+mn-lt"/>
              </a:rPr>
              <a:t>Advanced Level:</a:t>
            </a:r>
            <a:r>
              <a:rPr lang="en-US" sz="2000" dirty="0">
                <a:solidFill>
                  <a:srgbClr val="FF0000"/>
                </a:solidFill>
                <a:latin typeface="+mn-lt"/>
              </a:rPr>
              <a:t> </a:t>
            </a:r>
            <a:r>
              <a:rPr lang="en-US" sz="2000" dirty="0">
                <a:latin typeface="+mn-lt"/>
              </a:rPr>
              <a:t>This news story is about Clean Power Plan. It’s a new plan from President Obama, which could slow climate change and improve the health of Americans. </a:t>
            </a:r>
          </a:p>
        </p:txBody>
      </p:sp>
      <p:sp>
        <p:nvSpPr>
          <p:cNvPr id="14" name="Action Button: Forward or Next 13">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0" name="Text Box 42"/>
          <p:cNvSpPr txBox="1">
            <a:spLocks noChangeArrowheads="1"/>
          </p:cNvSpPr>
          <p:nvPr/>
        </p:nvSpPr>
        <p:spPr bwMode="auto">
          <a:xfrm>
            <a:off x="6906112" y="179382"/>
            <a:ext cx="4796679" cy="4616648"/>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cs typeface="Angsana New" panose="02020603050405020304" pitchFamily="18" charset="-34"/>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cs typeface="Angsana New" panose="02020603050405020304" pitchFamily="18" charset="-34"/>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cs typeface="Angsana New" panose="02020603050405020304" pitchFamily="18" charset="-34"/>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ClrTx/>
              <a:buSzTx/>
              <a:buFont typeface="Wingdings" panose="05000000000000000000" pitchFamily="2" charset="2"/>
              <a:buNone/>
              <a:defRPr/>
            </a:pPr>
            <a:r>
              <a:rPr lang="th-TH" altLang="en-US" sz="2800" dirty="0" smtClean="0">
                <a:latin typeface="Cordia New" panose="020B0304020202020204" pitchFamily="34" charset="-34"/>
                <a:cs typeface="Cordia New" panose="020B0304020202020204" pitchFamily="34" charset="-34"/>
              </a:rPr>
              <a:t>สำหรับนักศึกษาและพนักงาน </a:t>
            </a:r>
            <a:r>
              <a:rPr lang="th-TH" altLang="en-US" sz="2800" dirty="0" err="1" smtClean="0">
                <a:latin typeface="Cordia New" panose="020B0304020202020204" pitchFamily="34" charset="-34"/>
                <a:cs typeface="Cordia New" panose="020B0304020202020204" pitchFamily="34" charset="-34"/>
              </a:rPr>
              <a:t>มจธ</a:t>
            </a:r>
            <a:r>
              <a:rPr lang="th-TH" altLang="en-US" sz="2800" dirty="0" smtClean="0">
                <a:latin typeface="Cordia New" panose="020B0304020202020204" pitchFamily="34" charset="-34"/>
                <a:cs typeface="Cordia New" panose="020B0304020202020204" pitchFamily="34" charset="-34"/>
              </a:rPr>
              <a:t>. ถ้าต้องการคำปรึกษาเพิ่มเติมเกี่ยวกับการพัฒนาภาษาอังกฤษ ติดต่อ</a:t>
            </a: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en-US" sz="2800" dirty="0">
              <a:latin typeface="Cordia New" panose="020B0304020202020204" pitchFamily="34" charset="-34"/>
              <a:cs typeface="Cordia New" panose="020B0304020202020204" pitchFamily="34" charset="-34"/>
            </a:endParaRPr>
          </a:p>
        </p:txBody>
      </p:sp>
      <p:pic>
        <p:nvPicPr>
          <p:cNvPr id="11"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546069" y="1695161"/>
            <a:ext cx="1516764" cy="180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3"/>
          <p:cNvSpPr>
            <a:spLocks noChangeArrowheads="1"/>
          </p:cNvSpPr>
          <p:nvPr/>
        </p:nvSpPr>
        <p:spPr bwMode="auto">
          <a:xfrm>
            <a:off x="6906112" y="3913094"/>
            <a:ext cx="4884662" cy="218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a:solidFill>
                  <a:schemeClr val="tx1"/>
                </a:solidFill>
                <a:latin typeface="Arial" panose="020B0604020202020204" pitchFamily="34" charset="0"/>
                <a:cs typeface="Angsana New" panose="02020603050405020304" pitchFamily="18" charset="-34"/>
              </a:defRPr>
            </a:lvl1pPr>
            <a:lvl2pPr marL="742950" indent="-285750">
              <a:defRPr sz="2100">
                <a:solidFill>
                  <a:schemeClr val="tx1"/>
                </a:solidFill>
                <a:latin typeface="Arial" panose="020B0604020202020204" pitchFamily="34" charset="0"/>
                <a:cs typeface="Angsana New" panose="02020603050405020304" pitchFamily="18" charset="-34"/>
              </a:defRPr>
            </a:lvl2pPr>
            <a:lvl3pPr marL="1143000" indent="-228600">
              <a:defRPr sz="2100">
                <a:solidFill>
                  <a:schemeClr val="tx1"/>
                </a:solidFill>
                <a:latin typeface="Arial" panose="020B0604020202020204" pitchFamily="34" charset="0"/>
                <a:cs typeface="Angsana New" panose="02020603050405020304" pitchFamily="18" charset="-34"/>
              </a:defRPr>
            </a:lvl3pPr>
            <a:lvl4pPr marL="1600200" indent="-228600">
              <a:defRPr sz="2100">
                <a:solidFill>
                  <a:schemeClr val="tx1"/>
                </a:solidFill>
                <a:latin typeface="Arial" panose="020B0604020202020204" pitchFamily="34" charset="0"/>
                <a:cs typeface="Angsana New" panose="02020603050405020304" pitchFamily="18" charset="-34"/>
              </a:defRPr>
            </a:lvl4pPr>
            <a:lvl5pPr marL="2057400" indent="-228600">
              <a:defRPr sz="21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9pPr>
          </a:lstStyle>
          <a:p>
            <a:pPr algn="ctr"/>
            <a:r>
              <a:rPr lang="th-TH" altLang="en-US" sz="2000" i="1" dirty="0">
                <a:latin typeface="Cordia New" panose="020B0304020202020204" pitchFamily="34" charset="-34"/>
                <a:cs typeface="Cordia New" panose="020B0304020202020204" pitchFamily="34" charset="-34"/>
              </a:rPr>
              <a:t>ที่ปรึกษาประจำศูนย์การเรียนรู้แบบพึ่งตนเอง </a:t>
            </a:r>
            <a:r>
              <a:rPr lang="th-TH" altLang="en-US" sz="2000" i="1" dirty="0" smtClean="0">
                <a:latin typeface="Cordia New" panose="020B0304020202020204" pitchFamily="34" charset="-34"/>
                <a:cs typeface="Cordia New" panose="020B0304020202020204" pitchFamily="34" charset="-34"/>
              </a:rPr>
              <a:t>คณะ</a:t>
            </a:r>
            <a:r>
              <a:rPr lang="th-TH" altLang="en-US" sz="2000" i="1" dirty="0" err="1">
                <a:latin typeface="Cordia New" panose="020B0304020202020204" pitchFamily="34" charset="-34"/>
                <a:cs typeface="Cordia New" panose="020B0304020202020204" pitchFamily="34" charset="-34"/>
              </a:rPr>
              <a:t>ศิลป</a:t>
            </a:r>
            <a:r>
              <a:rPr lang="th-TH" altLang="en-US" sz="2000" i="1" dirty="0">
                <a:latin typeface="Cordia New" panose="020B0304020202020204" pitchFamily="34" charset="-34"/>
                <a:cs typeface="Cordia New" panose="020B0304020202020204" pitchFamily="34" charset="-34"/>
              </a:rPr>
              <a:t>ศาสตร์ </a:t>
            </a:r>
            <a:r>
              <a:rPr lang="th-TH" altLang="en-US" sz="2000" i="1" dirty="0" err="1">
                <a:latin typeface="Cordia New" panose="020B0304020202020204" pitchFamily="34" charset="-34"/>
                <a:cs typeface="Cordia New" panose="020B0304020202020204" pitchFamily="34" charset="-34"/>
              </a:rPr>
              <a:t>มจธ</a:t>
            </a:r>
            <a:r>
              <a:rPr lang="th-TH" altLang="en-US" sz="2000" i="1" dirty="0">
                <a:latin typeface="Cordia New" panose="020B0304020202020204" pitchFamily="34" charset="-34"/>
                <a:cs typeface="Cordia New" panose="020B0304020202020204" pitchFamily="34" charset="-34"/>
              </a:rPr>
              <a:t> </a:t>
            </a:r>
            <a:endParaRPr lang="th-TH" altLang="en-US" sz="2000" i="1" dirty="0" smtClean="0">
              <a:latin typeface="Cordia New" panose="020B0304020202020204" pitchFamily="34" charset="-34"/>
              <a:cs typeface="Cordia New" panose="020B0304020202020204" pitchFamily="34" charset="-34"/>
            </a:endParaRPr>
          </a:p>
          <a:p>
            <a:pPr algn="ctr"/>
            <a:r>
              <a:rPr lang="th-TH" altLang="en-US" sz="2000" i="1" dirty="0" smtClean="0">
                <a:latin typeface="Cordia New" panose="020B0304020202020204" pitchFamily="34" charset="-34"/>
                <a:cs typeface="Cordia New" panose="020B0304020202020204" pitchFamily="34" charset="-34"/>
              </a:rPr>
              <a:t>อาคารภาษาและสังคม ชั้น 4 ห้อง </a:t>
            </a:r>
            <a:r>
              <a:rPr lang="en-US" altLang="en-US" sz="2000" i="1" dirty="0" smtClean="0">
                <a:latin typeface="Cordia New" panose="020B0304020202020204" pitchFamily="34" charset="-34"/>
                <a:cs typeface="Cordia New" panose="020B0304020202020204" pitchFamily="34" charset="-34"/>
              </a:rPr>
              <a:t>SOLA 401</a:t>
            </a:r>
          </a:p>
          <a:p>
            <a:pPr algn="ctr"/>
            <a:endParaRPr lang="th-TH" altLang="en-US" sz="2400" i="1" dirty="0" smtClean="0">
              <a:latin typeface="Cordia New" panose="020B0304020202020204" pitchFamily="34" charset="-34"/>
              <a:cs typeface="Cordia New" panose="020B0304020202020204" pitchFamily="34" charset="-34"/>
            </a:endParaRPr>
          </a:p>
          <a:p>
            <a:pPr algn="ctr"/>
            <a:endParaRPr lang="en-US" altLang="en-US" sz="2400" i="1" dirty="0">
              <a:latin typeface="Cordia New" panose="020B0304020202020204" pitchFamily="34" charset="-34"/>
              <a:cs typeface="Cordia New" panose="020B0304020202020204" pitchFamily="34" charset="-34"/>
            </a:endParaRPr>
          </a:p>
          <a:p>
            <a:pPr algn="ctr"/>
            <a:r>
              <a:rPr lang="en-US" altLang="en-US" sz="2400" i="1" dirty="0" smtClean="0">
                <a:latin typeface="Cordia New" panose="020B0304020202020204" pitchFamily="34" charset="-34"/>
                <a:cs typeface="Cordia New" panose="020B0304020202020204" pitchFamily="34" charset="-34"/>
              </a:rPr>
              <a:t>Download </a:t>
            </a:r>
            <a:r>
              <a:rPr lang="th-TH" altLang="en-US" sz="2400" i="1" dirty="0" smtClean="0">
                <a:latin typeface="Cordia New" panose="020B0304020202020204" pitchFamily="34" charset="-34"/>
                <a:cs typeface="Cordia New" panose="020B0304020202020204" pitchFamily="34" charset="-34"/>
              </a:rPr>
              <a:t>สื่อการเรียนรู้ด้วยตัวเองชุดอื่นๆ</a:t>
            </a:r>
          </a:p>
          <a:p>
            <a:pPr algn="ctr"/>
            <a:r>
              <a:rPr lang="th-TH" altLang="en-US" sz="2400" i="1" dirty="0" smtClean="0">
                <a:latin typeface="Cordia New" panose="020B0304020202020204" pitchFamily="34" charset="-34"/>
                <a:cs typeface="Cordia New" panose="020B0304020202020204" pitchFamily="34" charset="-34"/>
              </a:rPr>
              <a:t>ของศูนย์ </a:t>
            </a:r>
            <a:r>
              <a:rPr lang="en-US" altLang="en-US" sz="2400" i="1" dirty="0" smtClean="0">
                <a:latin typeface="Cordia New" panose="020B0304020202020204" pitchFamily="34" charset="-34"/>
                <a:cs typeface="Cordia New" panose="020B0304020202020204" pitchFamily="34" charset="-34"/>
              </a:rPr>
              <a:t>SALC </a:t>
            </a:r>
            <a:r>
              <a:rPr lang="th-TH" altLang="en-US" sz="2400" i="1" dirty="0" smtClean="0">
                <a:latin typeface="Cordia New" panose="020B0304020202020204" pitchFamily="34" charset="-34"/>
                <a:cs typeface="Cordia New" panose="020B0304020202020204" pitchFamily="34" charset="-34"/>
              </a:rPr>
              <a:t>ที่ </a:t>
            </a:r>
            <a:r>
              <a:rPr lang="en-US" altLang="en-US" sz="2400" i="1" dirty="0" smtClean="0">
                <a:latin typeface="Cordia New" panose="020B0304020202020204" pitchFamily="34" charset="-34"/>
                <a:cs typeface="Cordia New" panose="020B0304020202020204" pitchFamily="34" charset="-34"/>
              </a:rPr>
              <a:t>http://kmuttsalc.wikispaces.com</a:t>
            </a:r>
            <a:endParaRPr lang="en-US" altLang="en-US" sz="2400" dirty="0"/>
          </a:p>
        </p:txBody>
      </p:sp>
    </p:spTree>
    <p:extLst>
      <p:ext uri="{BB962C8B-B14F-4D97-AF65-F5344CB8AC3E}">
        <p14:creationId xmlns:p14="http://schemas.microsoft.com/office/powerpoint/2010/main" val="51918696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5054" y="2504996"/>
            <a:ext cx="3267075" cy="2724150"/>
          </a:xfrm>
          <a:prstGeom prst="rect">
            <a:avLst/>
          </a:prstGeom>
        </p:spPr>
      </p:pic>
      <p:graphicFrame>
        <p:nvGraphicFramePr>
          <p:cNvPr id="11" name="Group 119"/>
          <p:cNvGraphicFramePr>
            <a:graphicFrameLocks noGrp="1"/>
          </p:cNvGraphicFramePr>
          <p:nvPr>
            <p:extLst>
              <p:ext uri="{D42A27DB-BD31-4B8C-83A1-F6EECF244321}">
                <p14:modId xmlns:p14="http://schemas.microsoft.com/office/powerpoint/2010/main" val="244920651"/>
              </p:ext>
            </p:extLst>
          </p:nvPr>
        </p:nvGraphicFramePr>
        <p:xfrm>
          <a:off x="1621561" y="1393471"/>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Calibri Light" panose="020F0302020204030204" pitchFamily="34" charset="0"/>
                          <a:cs typeface="+mn-cs"/>
                        </a:rPr>
                        <a:t>Produced by</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222698392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3414"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253629178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1295</TotalTime>
  <Words>625</Words>
  <Application>Microsoft Office PowerPoint</Application>
  <PresentationFormat>Widescreen</PresentationFormat>
  <Paragraphs>64</Paragraphs>
  <Slides>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Angsana New</vt:lpstr>
      <vt:lpstr>Arial</vt:lpstr>
      <vt:lpstr>Calibri</vt:lpstr>
      <vt:lpstr>Calibri Light</vt:lpstr>
      <vt:lpstr>Cordia New</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oot</cp:lastModifiedBy>
  <cp:revision>127</cp:revision>
  <dcterms:created xsi:type="dcterms:W3CDTF">2015-01-09T05:03:30Z</dcterms:created>
  <dcterms:modified xsi:type="dcterms:W3CDTF">2015-10-26T09:53:46Z</dcterms:modified>
</cp:coreProperties>
</file>