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8" r:id="rId3"/>
    <p:sldId id="275" r:id="rId4"/>
    <p:sldId id="315" r:id="rId5"/>
    <p:sldId id="277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20378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2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ชุดการฝึกเขียนสรุปความจากข่าวเรื่องที่ </a:t>
            </a:r>
            <a:r>
              <a:rPr lang="en-US" altLang="en-US" sz="2400" dirty="0">
                <a:latin typeface="Calibri" panose="020F0502020204030204" pitchFamily="34" charset="0"/>
                <a:cs typeface="+mn-cs"/>
              </a:rPr>
              <a:t>2</a:t>
            </a:r>
            <a:endParaRPr lang="th-TH" altLang="en-US" sz="2800" dirty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 smtClean="0">
                <a:latin typeface="Calibri" panose="020F0502020204030204" pitchFamily="34" charset="0"/>
              </a:rPr>
              <a:t>Writing summary from news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02" y="359535"/>
            <a:ext cx="4911144" cy="3069465"/>
          </a:xfrm>
          <a:prstGeom prst="rect">
            <a:avLst/>
          </a:prstGeom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480600" y="617929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44698" y="223960"/>
            <a:ext cx="3650807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95844" y="1932175"/>
            <a:ext cx="5357612" cy="41549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สื่อชิ้นนี้ประกอบด้วยข่าวสั้นๆจำนวน 1 ข่าว สำหรับฝึกการเขียนสรุป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คุณสามารถฝึกด้วยตนเองโดยอ่านคำแนะนำและศึกษาตัวอย่าง ก่อนลงมือเขียน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ทำความเข้าใจความแตกต่างระหว่างการสรุปข่าวซึ่งแบ่งระดับความยาก-ง่ายออกเป็น 3 ระดับ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ลองอ่านและสรุปข่าวด้วยตัวเอง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ตรวจสอบการสรุปกับเฉลย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ฝึกสรุปข่าวในชุดนี้จนชำนาญแล้วคุณก็สามารถเลือกข่าวจากแหล่งต่างๆเพื่อฝึกฝนได้ด้วยตัวเองต่อไป</a:t>
            </a: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0" y="359193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ข้อแนะนำการเขียนสรุปความจากข่าว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731611" y="1217785"/>
            <a:ext cx="4992329" cy="565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>
              <a:spcBef>
                <a:spcPct val="0"/>
              </a:spcBef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การเขียนสรุปความ คือการเลือกเฉพาะส่วนที่มีความสำคัญจริงๆ มาเขียน</a:t>
            </a:r>
          </a:p>
          <a:p>
            <a:pPr>
              <a:spcBef>
                <a:spcPct val="0"/>
              </a:spcBef>
              <a:buNone/>
            </a:pPr>
            <a:endParaRPr lang="th-TH" altLang="en-US" sz="1400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การฝึกเขียนสรุปโดยใช้ข่าวมีหลักการง่ายๆคือ </a:t>
            </a: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1. อ่านทำความเข้าใจ ขณะที่อ่านหาคำตอบต่อไปนี้</a:t>
            </a: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What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เกิดอะไรขึ้น</a:t>
            </a:r>
            <a:endParaRPr lang="th-TH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Who </a:t>
            </a:r>
            <a:r>
              <a:rPr lang="th-TH" sz="2000" b="1" dirty="0" smtClean="0">
                <a:cs typeface="+mn-cs"/>
              </a:rPr>
              <a:t>     </a:t>
            </a:r>
            <a:r>
              <a:rPr lang="th-TH" sz="2000" dirty="0" smtClean="0">
                <a:cs typeface="+mn-cs"/>
              </a:rPr>
              <a:t>มี</a:t>
            </a:r>
            <a:r>
              <a:rPr lang="th-TH" sz="2000" dirty="0">
                <a:cs typeface="+mn-cs"/>
              </a:rPr>
              <a:t>ใครเกี่ยวข้อง</a:t>
            </a:r>
            <a:r>
              <a:rPr lang="en-US" sz="2000" dirty="0" smtClean="0">
                <a:cs typeface="+mn-cs"/>
              </a:rPr>
              <a:t>,</a:t>
            </a:r>
            <a:r>
              <a:rPr lang="th-TH" sz="2000" dirty="0" smtClean="0">
                <a:cs typeface="+mn-cs"/>
              </a:rPr>
              <a:t>ได้รับผลกระทบอะไร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When </a:t>
            </a:r>
            <a:r>
              <a:rPr lang="th-TH" sz="2000" b="1" dirty="0" smtClean="0">
                <a:cs typeface="+mn-cs"/>
              </a:rPr>
              <a:t>  </a:t>
            </a:r>
            <a:r>
              <a:rPr lang="th-TH" sz="2000" dirty="0" smtClean="0">
                <a:cs typeface="+mn-cs"/>
              </a:rPr>
              <a:t>เหตุการณ์เกิดขึ้นเมื่อไร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Where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เหตุการณ์เกิดขึ้นที่ไหน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How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เหตุการณ์เกิดขึ้นได้อย่างไร</a:t>
            </a:r>
            <a:r>
              <a:rPr lang="en-US" sz="2000" dirty="0" smtClean="0">
                <a:cs typeface="+mn-cs"/>
              </a:rPr>
              <a:t/>
            </a:r>
            <a:br>
              <a:rPr lang="en-US" sz="2000" dirty="0" smtClean="0">
                <a:cs typeface="+mn-cs"/>
              </a:rPr>
            </a:br>
            <a:r>
              <a:rPr lang="en-US" sz="2000" b="1" dirty="0" smtClean="0">
                <a:cs typeface="+mn-cs"/>
              </a:rPr>
              <a:t>Why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ทำไมถึงเกิดเหตุการณ์นี้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2. ฝึกเขียนประโยคโดยนำเฉพาะคำสำคัญมาเขียน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3. เริ่มจากการเขียนประโยคที่ไม่ซับซ้อน หลังจากนั้นฝึกเขียนประโยคที่มีความซับซ้อนระดับต่างๆ</a:t>
            </a:r>
            <a:endParaRPr lang="en-US" sz="2600" dirty="0" smtClean="0"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78" y="82774"/>
            <a:ext cx="1182659" cy="17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72998"/>
              </p:ext>
            </p:extLst>
          </p:nvPr>
        </p:nvGraphicFramePr>
        <p:xfrm>
          <a:off x="1601756" y="476592"/>
          <a:ext cx="3366251" cy="944910"/>
        </p:xfrm>
        <a:graphic>
          <a:graphicData uri="http://schemas.openxmlformats.org/drawingml/2006/table">
            <a:tbl>
              <a:tblPr/>
              <a:tblGrid>
                <a:gridCol w="3366251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อ่านข่าวและดูตัวอย่างการเขียนสรุปข่าวในหน้าถัดไป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303607" y="1642047"/>
            <a:ext cx="4992922" cy="44627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Singapore </a:t>
            </a:r>
            <a:r>
              <a:rPr lang="en-US" sz="2000" dirty="0">
                <a:latin typeface="+mn-lt"/>
              </a:rPr>
              <a:t>is celebrating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this year. Singapore declared its independence on the 8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of August, 1965. At first, Singapore was not a wealthy city, but now it is prosperous. The founding Prime Minister was Lee </a:t>
            </a:r>
            <a:r>
              <a:rPr lang="en-US" sz="2000" dirty="0" err="1">
                <a:latin typeface="+mn-lt"/>
              </a:rPr>
              <a:t>Kuan</a:t>
            </a:r>
            <a:r>
              <a:rPr lang="en-US" sz="2000" dirty="0">
                <a:latin typeface="+mn-lt"/>
              </a:rPr>
              <a:t>, who died earlier this year. Singapore is considered to be the fourth most important financial center in the world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There </a:t>
            </a:r>
            <a:r>
              <a:rPr lang="en-US" sz="2000" dirty="0">
                <a:latin typeface="+mn-lt"/>
              </a:rPr>
              <a:t>were many celebrations, and there was a large display of fireworks. There have been many events to celebrate the fiftieth anniversary. In the past, Singapore was a colony of the United Kingdom and then for a while it was part of Malaysia.</a:t>
            </a:r>
            <a:r>
              <a:rPr lang="en-US" sz="1800" dirty="0">
                <a:latin typeface="+mn-lt"/>
              </a:rPr>
              <a:t>	</a:t>
            </a:r>
            <a:endParaRPr lang="th-TH" altLang="th-TH" sz="1800" dirty="0">
              <a:latin typeface="+mn-lt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66" y="0"/>
            <a:ext cx="1515248" cy="1666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437" y="105262"/>
            <a:ext cx="1252196" cy="1377415"/>
          </a:xfrm>
          <a:prstGeom prst="rect">
            <a:avLst/>
          </a:prstGeom>
        </p:spPr>
      </p:pic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52431"/>
              </p:ext>
            </p:extLst>
          </p:nvPr>
        </p:nvGraphicFramePr>
        <p:xfrm>
          <a:off x="7144975" y="476592"/>
          <a:ext cx="3403312" cy="1371630"/>
        </p:xfrm>
        <a:graphic>
          <a:graphicData uri="http://schemas.openxmlformats.org/drawingml/2006/table">
            <a:tbl>
              <a:tblPr/>
              <a:tblGrid>
                <a:gridCol w="340331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ตัวอย่างการเขียนสรุปข่าวด้วยความซับซ้อนระดับต่างๆ</a:t>
                      </a:r>
                      <a:endParaRPr lang="en-US" sz="2800" b="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16453" y="1482677"/>
            <a:ext cx="4992922" cy="477977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7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</a:p>
          <a:p>
            <a:pPr algn="ctr">
              <a:buNone/>
            </a:pPr>
            <a:endParaRPr lang="en-US" sz="2000" b="1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</a:t>
            </a:r>
            <a:r>
              <a:rPr lang="en-US" sz="2000" dirty="0" smtClean="0">
                <a:latin typeface="+mn-lt"/>
              </a:rPr>
              <a:t>Singapore’s birthday.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Intermediate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the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of Singapore, and it tells us some things about there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Advanced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Singapore and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anniversary. It tells us a little about the history, and how Singapore was poor, but it is now a developed country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/>
          </p:nvPr>
        </p:nvGraphicFramePr>
        <p:xfrm>
          <a:off x="1455145" y="376093"/>
          <a:ext cx="2578974" cy="944910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มาลองฝึกกัน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2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248171" y="1321003"/>
            <a:ext cx="4992922" cy="4844403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</a:t>
            </a:r>
            <a:r>
              <a:rPr lang="en-US" sz="1900" dirty="0" smtClean="0">
                <a:latin typeface="+mn-lt"/>
              </a:rPr>
              <a:t>A </a:t>
            </a:r>
            <a:r>
              <a:rPr lang="en-US" sz="1900" dirty="0">
                <a:latin typeface="+mn-lt"/>
              </a:rPr>
              <a:t>British newspaper says approximately one-third of the athletes at a recent sporting event cheated by using drugs. Apparently, there was a study, which was conducted at the World Athletics Championships in Daegu, South Korea in 2011. It showed that 29-34 per cent of the 1,800 athletes had used performance-enhancing drugs.	</a:t>
            </a:r>
          </a:p>
          <a:p>
            <a:pPr>
              <a:buNone/>
            </a:pPr>
            <a:r>
              <a:rPr lang="en-US" sz="1900" dirty="0" smtClean="0">
                <a:latin typeface="+mn-lt"/>
              </a:rPr>
              <a:t>   The </a:t>
            </a:r>
            <a:r>
              <a:rPr lang="en-US" sz="1900" dirty="0">
                <a:latin typeface="+mn-lt"/>
              </a:rPr>
              <a:t>report is a surprise to the world of athletics. The newspaper reports that about 30- 35% of the medals in endurance races at the Olympics and World Championships had been won by athletes who had blood samples with abnormalities. The World Anti-Doping Agency stated that it will investigate the claims in this report. </a:t>
            </a: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Cloud Callout 22"/>
          <p:cNvSpPr/>
          <p:nvPr/>
        </p:nvSpPr>
        <p:spPr>
          <a:xfrm>
            <a:off x="7800593" y="1388359"/>
            <a:ext cx="3397758" cy="1612033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24" name="Group 119"/>
          <p:cNvGraphicFramePr>
            <a:graphicFrameLocks noGrp="1"/>
          </p:cNvGraphicFramePr>
          <p:nvPr>
            <p:extLst/>
          </p:nvPr>
        </p:nvGraphicFramePr>
        <p:xfrm>
          <a:off x="8209985" y="1901426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02" y="3000390"/>
            <a:ext cx="1515922" cy="166751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1828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12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471332"/>
              </p:ext>
            </p:extLst>
          </p:nvPr>
        </p:nvGraphicFramePr>
        <p:xfrm>
          <a:off x="552976" y="555387"/>
          <a:ext cx="4120902" cy="822990"/>
        </p:xfrm>
        <a:graphic>
          <a:graphicData uri="http://schemas.openxmlformats.org/drawingml/2006/table">
            <a:tbl>
              <a:tblPr/>
              <a:tblGrid>
                <a:gridCol w="412090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2: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Answers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06112" y="192261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069" y="1708040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6906112" y="3925973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sp>
        <p:nvSpPr>
          <p:cNvPr id="16" name="Rectangle 119"/>
          <p:cNvSpPr>
            <a:spLocks noChangeArrowheads="1"/>
          </p:cNvSpPr>
          <p:nvPr/>
        </p:nvSpPr>
        <p:spPr bwMode="auto">
          <a:xfrm>
            <a:off x="213948" y="1413947"/>
            <a:ext cx="4992922" cy="453662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6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  <a:r>
              <a:rPr lang="en-US" sz="2000" b="1" dirty="0">
                <a:latin typeface="+mn-lt"/>
              </a:rPr>
              <a:t> </a:t>
            </a:r>
            <a:endParaRPr lang="en-US" sz="2000" b="1" dirty="0" smtClean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sport and drugs.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Intermediate 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drugs and international athletes using them to win.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Advanced 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  <a:cs typeface="+mj-cs"/>
              </a:rPr>
              <a:t>This news story is about drug usage in international sports events. </a:t>
            </a:r>
            <a:endParaRPr lang="en-US" sz="2000" dirty="0" smtClean="0">
              <a:latin typeface="+mn-lt"/>
              <a:cs typeface="+mj-cs"/>
            </a:endParaRPr>
          </a:p>
          <a:p>
            <a:pPr>
              <a:buNone/>
            </a:pPr>
            <a:r>
              <a:rPr lang="en-US" sz="2000" dirty="0" smtClean="0">
                <a:latin typeface="+mn-lt"/>
                <a:cs typeface="+mj-cs"/>
              </a:rPr>
              <a:t>A </a:t>
            </a:r>
            <a:r>
              <a:rPr lang="en-US" sz="2000" dirty="0">
                <a:latin typeface="+mn-lt"/>
                <a:cs typeface="+mj-cs"/>
              </a:rPr>
              <a:t>report says about one-third of athletes used drugs to help themselves win</a:t>
            </a:r>
            <a:r>
              <a:rPr lang="en-US" sz="2000" dirty="0" smtClean="0">
                <a:latin typeface="+mn-lt"/>
                <a:cs typeface="+mj-cs"/>
              </a:rPr>
              <a:t>.</a:t>
            </a:r>
            <a:endParaRPr lang="en-US" sz="2000" dirty="0">
              <a:latin typeface="+mn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765009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54" y="2504996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51"/>
              </p:ext>
            </p:extLst>
          </p:nvPr>
        </p:nvGraphicFramePr>
        <p:xfrm>
          <a:off x="1621561" y="1393471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1299</TotalTime>
  <Words>602</Words>
  <Application>Microsoft Office PowerPoint</Application>
  <PresentationFormat>Widescreen</PresentationFormat>
  <Paragraphs>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127</cp:revision>
  <dcterms:created xsi:type="dcterms:W3CDTF">2015-01-09T05:03:30Z</dcterms:created>
  <dcterms:modified xsi:type="dcterms:W3CDTF">2015-10-26T09:53:35Z</dcterms:modified>
</cp:coreProperties>
</file>