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8" r:id="rId3"/>
    <p:sldId id="275" r:id="rId4"/>
    <p:sldId id="264" r:id="rId5"/>
    <p:sldId id="274" r:id="rId6"/>
    <p:sldId id="276" r:id="rId7"/>
    <p:sldId id="283" r:id="rId8"/>
    <p:sldId id="285" r:id="rId9"/>
    <p:sldId id="284" r:id="rId10"/>
    <p:sldId id="286" r:id="rId11"/>
    <p:sldId id="287" r:id="rId12"/>
    <p:sldId id="279" r:id="rId13"/>
    <p:sldId id="266" r:id="rId14"/>
    <p:sldId id="259" r:id="rId15"/>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17/09/58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712929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17/09/58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946769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17/09/58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263045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17/09/58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63270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17/09/58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99119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5384EB05-FF51-41A1-A459-8DEEADF2D49F}" type="datetimeFigureOut">
              <a:rPr lang="th-TH" smtClean="0"/>
              <a:t>17/09/58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036618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5384EB05-FF51-41A1-A459-8DEEADF2D49F}" type="datetimeFigureOut">
              <a:rPr lang="th-TH" smtClean="0"/>
              <a:t>17/09/58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48824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5384EB05-FF51-41A1-A459-8DEEADF2D49F}" type="datetimeFigureOut">
              <a:rPr lang="th-TH" smtClean="0"/>
              <a:t>17/09/58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507391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17/09/58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45460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17/09/58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189717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17/09/58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401889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17/09/58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365371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88117" y="0"/>
            <a:ext cx="242036"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3960813" cy="1057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การฝึกเขียนสรุปความจากข่าว</a:t>
            </a:r>
            <a:endParaRPr lang="th-TH" altLang="en-US" sz="3200" b="1" dirty="0" smtClean="0">
              <a:latin typeface="Calibri" panose="020F0502020204030204" pitchFamily="34" charset="0"/>
              <a:cs typeface="+mn-cs"/>
            </a:endParaRPr>
          </a:p>
          <a:p>
            <a:pPr algn="ctr" eaLnBrk="1" hangingPunct="1">
              <a:spcBef>
                <a:spcPct val="50000"/>
              </a:spcBef>
              <a:buFontTx/>
              <a:buNone/>
            </a:pPr>
            <a:r>
              <a:rPr lang="en-US" altLang="en-US" sz="2000" b="1" dirty="0" smtClean="0">
                <a:latin typeface="Calibri" panose="020F0502020204030204" pitchFamily="34" charset="0"/>
              </a:rPr>
              <a:t>Writing summary from news</a:t>
            </a:r>
            <a:endParaRPr lang="en-US" altLang="en-US" sz="2000" b="1" dirty="0" smtClean="0">
              <a:latin typeface="Calibri" panose="020F0502020204030204" pitchFamily="34" charset="0"/>
            </a:endParaRP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60402" y="359535"/>
            <a:ext cx="4911144" cy="3069465"/>
          </a:xfrm>
          <a:prstGeom prst="rect">
            <a:avLst/>
          </a:prstGeom>
        </p:spPr>
      </p:pic>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12" name="Group 119"/>
          <p:cNvGraphicFramePr>
            <a:graphicFrameLocks noGrp="1"/>
          </p:cNvGraphicFramePr>
          <p:nvPr>
            <p:extLst>
              <p:ext uri="{D42A27DB-BD31-4B8C-83A1-F6EECF244321}">
                <p14:modId xmlns:p14="http://schemas.microsoft.com/office/powerpoint/2010/main" val="3816463644"/>
              </p:ext>
            </p:extLst>
          </p:nvPr>
        </p:nvGraphicFramePr>
        <p:xfrm>
          <a:off x="7397528" y="474704"/>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8: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endPar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graphicFrame>
        <p:nvGraphicFramePr>
          <p:cNvPr id="13" name="Group 119"/>
          <p:cNvGraphicFramePr>
            <a:graphicFrameLocks noGrp="1"/>
          </p:cNvGraphicFramePr>
          <p:nvPr>
            <p:extLst>
              <p:ext uri="{D42A27DB-BD31-4B8C-83A1-F6EECF244321}">
                <p14:modId xmlns:p14="http://schemas.microsoft.com/office/powerpoint/2010/main" val="2038244754"/>
              </p:ext>
            </p:extLst>
          </p:nvPr>
        </p:nvGraphicFramePr>
        <p:xfrm>
          <a:off x="907081" y="465740"/>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7 :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endPar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4" name="Rectangle 119"/>
          <p:cNvSpPr>
            <a:spLocks noChangeArrowheads="1"/>
          </p:cNvSpPr>
          <p:nvPr/>
        </p:nvSpPr>
        <p:spPr bwMode="auto">
          <a:xfrm>
            <a:off x="400594" y="1661528"/>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en-US" sz="2000" b="1" dirty="0">
                <a:latin typeface="+mn-lt"/>
              </a:rPr>
              <a:t>What is this news story about</a:t>
            </a:r>
            <a:r>
              <a:rPr lang="en-US" sz="2000" b="1" dirty="0" smtClean="0">
                <a:latin typeface="+mn-lt"/>
              </a:rPr>
              <a:t>?</a:t>
            </a:r>
          </a:p>
          <a:p>
            <a:pPr algn="ctr">
              <a:buNone/>
            </a:pPr>
            <a:endParaRPr lang="en-US" sz="2000" b="1" dirty="0">
              <a:latin typeface="+mn-lt"/>
            </a:endParaRPr>
          </a:p>
          <a:p>
            <a:r>
              <a:rPr lang="en-US" sz="2000" b="1" dirty="0">
                <a:latin typeface="+mn-lt"/>
              </a:rPr>
              <a:t>Elementary Level:</a:t>
            </a:r>
            <a:r>
              <a:rPr lang="en-US" sz="2000" dirty="0">
                <a:latin typeface="+mn-lt"/>
              </a:rPr>
              <a:t> It’s about a new internet</a:t>
            </a:r>
            <a:r>
              <a:rPr lang="en-US" sz="2000" dirty="0" smtClean="0">
                <a:latin typeface="+mn-lt"/>
              </a:rPr>
              <a:t>.</a:t>
            </a:r>
          </a:p>
          <a:p>
            <a:endParaRPr lang="en-US" sz="2000" dirty="0">
              <a:latin typeface="+mn-lt"/>
            </a:endParaRPr>
          </a:p>
          <a:p>
            <a:r>
              <a:rPr lang="en-US" sz="2000" b="1" dirty="0">
                <a:latin typeface="+mn-lt"/>
              </a:rPr>
              <a:t>Intermediate Level:</a:t>
            </a:r>
            <a:r>
              <a:rPr lang="en-US" sz="2000" dirty="0">
                <a:latin typeface="+mn-lt"/>
              </a:rPr>
              <a:t> This news story talks about something called the internet of things. Everything will be joined</a:t>
            </a:r>
            <a:r>
              <a:rPr lang="en-US" sz="2000" dirty="0" smtClean="0">
                <a:latin typeface="+mn-lt"/>
              </a:rPr>
              <a:t>.</a:t>
            </a:r>
          </a:p>
          <a:p>
            <a:endParaRPr lang="en-US" sz="2000" dirty="0">
              <a:latin typeface="+mn-lt"/>
            </a:endParaRPr>
          </a:p>
          <a:p>
            <a:r>
              <a:rPr lang="en-US" sz="2000" b="1" dirty="0">
                <a:latin typeface="+mn-lt"/>
              </a:rPr>
              <a:t>Advanced Level:</a:t>
            </a:r>
            <a:r>
              <a:rPr lang="en-US" sz="2000" dirty="0">
                <a:latin typeface="+mn-lt"/>
              </a:rPr>
              <a:t> This news story talks about the internet of things. It means that all of our devices will be connected online, so our refrigerator could order food from the supermarket for us</a:t>
            </a:r>
            <a:r>
              <a:rPr lang="en-US" sz="2000" dirty="0" smtClean="0">
                <a:latin typeface="+mn-lt"/>
              </a:rPr>
              <a:t>.</a:t>
            </a:r>
            <a:endParaRPr lang="en-US" sz="2000" dirty="0">
              <a:latin typeface="+mn-lt"/>
            </a:endParaRPr>
          </a:p>
        </p:txBody>
      </p:sp>
      <p:sp>
        <p:nvSpPr>
          <p:cNvPr id="15" name="Rectangle 119"/>
          <p:cNvSpPr>
            <a:spLocks noChangeArrowheads="1"/>
          </p:cNvSpPr>
          <p:nvPr/>
        </p:nvSpPr>
        <p:spPr bwMode="auto">
          <a:xfrm>
            <a:off x="6816453" y="1476862"/>
            <a:ext cx="4992922" cy="4832092"/>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en-US" sz="2000" b="1" dirty="0">
                <a:latin typeface="+mn-lt"/>
              </a:rPr>
              <a:t>What is this news story about</a:t>
            </a:r>
            <a:r>
              <a:rPr lang="en-US" sz="2000" b="1" dirty="0" smtClean="0">
                <a:latin typeface="+mn-lt"/>
              </a:rPr>
              <a:t>?</a:t>
            </a:r>
          </a:p>
          <a:p>
            <a:pPr algn="ctr">
              <a:buNone/>
            </a:pPr>
            <a:endParaRPr lang="en-US" sz="2000" b="1" dirty="0">
              <a:latin typeface="+mn-lt"/>
            </a:endParaRPr>
          </a:p>
          <a:p>
            <a:r>
              <a:rPr lang="en-US" sz="2000" b="1" dirty="0">
                <a:latin typeface="+mn-lt"/>
              </a:rPr>
              <a:t>Elementary Level:</a:t>
            </a:r>
            <a:r>
              <a:rPr lang="en-US" sz="2000" dirty="0">
                <a:latin typeface="+mn-lt"/>
              </a:rPr>
              <a:t> A man says A.I. may be dangerous</a:t>
            </a:r>
            <a:r>
              <a:rPr lang="en-US" sz="2000" dirty="0" smtClean="0">
                <a:latin typeface="+mn-lt"/>
              </a:rPr>
              <a:t>.</a:t>
            </a:r>
          </a:p>
          <a:p>
            <a:endParaRPr lang="en-US" sz="2000" dirty="0">
              <a:latin typeface="+mn-lt"/>
            </a:endParaRPr>
          </a:p>
          <a:p>
            <a:r>
              <a:rPr lang="en-US" sz="2000" b="1" dirty="0">
                <a:latin typeface="+mn-lt"/>
              </a:rPr>
              <a:t>Intermediate Level:</a:t>
            </a:r>
            <a:r>
              <a:rPr lang="en-US" sz="2000" dirty="0">
                <a:latin typeface="+mn-lt"/>
              </a:rPr>
              <a:t> A famous scientist is warning us about the dangers of smart robots and machines</a:t>
            </a:r>
            <a:r>
              <a:rPr lang="en-US" sz="2000" dirty="0" smtClean="0">
                <a:latin typeface="+mn-lt"/>
              </a:rPr>
              <a:t>.</a:t>
            </a:r>
          </a:p>
          <a:p>
            <a:endParaRPr lang="en-US" sz="2000" dirty="0">
              <a:latin typeface="+mn-lt"/>
            </a:endParaRPr>
          </a:p>
          <a:p>
            <a:r>
              <a:rPr lang="en-US" sz="2000" b="1" dirty="0">
                <a:latin typeface="+mn-lt"/>
              </a:rPr>
              <a:t>Advanced Level:</a:t>
            </a:r>
            <a:r>
              <a:rPr lang="en-US" sz="2000" dirty="0">
                <a:latin typeface="+mn-lt"/>
              </a:rPr>
              <a:t> Professor Hawking thinks that true artificial intelligence would be a threat to humanity since we would not be able to understand and control it.</a:t>
            </a:r>
          </a:p>
          <a:p>
            <a:pPr algn="ctr">
              <a:buNone/>
            </a:pPr>
            <a:r>
              <a:rPr lang="en-US" sz="2000" b="1" dirty="0" smtClean="0">
                <a:latin typeface="+mn-lt"/>
              </a:rPr>
              <a:t> </a:t>
            </a:r>
          </a:p>
        </p:txBody>
      </p:sp>
    </p:spTree>
    <p:extLst>
      <p:ext uri="{BB962C8B-B14F-4D97-AF65-F5344CB8AC3E}">
        <p14:creationId xmlns:p14="http://schemas.microsoft.com/office/powerpoint/2010/main" val="409320827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2545079605"/>
              </p:ext>
            </p:extLst>
          </p:nvPr>
        </p:nvGraphicFramePr>
        <p:xfrm>
          <a:off x="1589616" y="322304"/>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4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9</a:t>
                      </a:r>
                      <a:endParaRPr kumimoji="0" lang="en-US" sz="2400" b="1"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306861"/>
            <a:ext cx="4992922" cy="5139869"/>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a:latin typeface="+mn-lt"/>
              </a:rPr>
              <a:t>The city of Beijing has </a:t>
            </a:r>
            <a:r>
              <a:rPr lang="en-US" sz="2000" u="sng" dirty="0">
                <a:latin typeface="+mn-lt"/>
              </a:rPr>
              <a:t>implemented</a:t>
            </a:r>
            <a:r>
              <a:rPr lang="en-US" sz="2000" dirty="0">
                <a:latin typeface="+mn-lt"/>
              </a:rPr>
              <a:t> a smoking ban. It started on June 1</a:t>
            </a:r>
            <a:r>
              <a:rPr lang="en-US" sz="2000" baseline="30000" dirty="0">
                <a:latin typeface="+mn-lt"/>
              </a:rPr>
              <a:t>st</a:t>
            </a:r>
            <a:r>
              <a:rPr lang="en-US" sz="2000" dirty="0">
                <a:latin typeface="+mn-lt"/>
              </a:rPr>
              <a:t>. People can no longer smoke on buses, subways, restaurants, at work or indoor public places. Smokers who </a:t>
            </a:r>
            <a:r>
              <a:rPr lang="en-US" sz="2000" u="sng" dirty="0">
                <a:latin typeface="+mn-lt"/>
              </a:rPr>
              <a:t>violate</a:t>
            </a:r>
            <a:r>
              <a:rPr lang="en-US" sz="2000" dirty="0">
                <a:latin typeface="+mn-lt"/>
              </a:rPr>
              <a:t> this ban will have to pay a large fine. Owners of restaurants will be </a:t>
            </a:r>
            <a:r>
              <a:rPr lang="en-US" sz="2000" u="sng" dirty="0">
                <a:latin typeface="+mn-lt"/>
              </a:rPr>
              <a:t>fined</a:t>
            </a:r>
            <a:r>
              <a:rPr lang="en-US" sz="2000" dirty="0">
                <a:latin typeface="+mn-lt"/>
              </a:rPr>
              <a:t> if they do not enforce this new law. The Chinese government has asked people to report anyone who they see breaking this new anti-smoking law</a:t>
            </a:r>
            <a:r>
              <a:rPr lang="en-US" sz="2000" dirty="0" smtClean="0">
                <a:latin typeface="+mn-lt"/>
              </a:rPr>
              <a:t>.</a:t>
            </a:r>
          </a:p>
          <a:p>
            <a:pPr>
              <a:buNone/>
            </a:pPr>
            <a:endParaRPr lang="en-US" sz="2000" dirty="0">
              <a:latin typeface="+mn-lt"/>
            </a:endParaRPr>
          </a:p>
          <a:p>
            <a:pPr>
              <a:buNone/>
            </a:pPr>
            <a:r>
              <a:rPr lang="en-US" sz="2000" dirty="0">
                <a:latin typeface="+mn-lt"/>
              </a:rPr>
              <a:t>The World Health Organization is very pleased with this new law since China has 300 million smokers. China produces the most tobacco in the world. Every year, over one million people die from smoking related diseases.</a:t>
            </a:r>
          </a:p>
        </p:txBody>
      </p:sp>
      <p:graphicFrame>
        <p:nvGraphicFramePr>
          <p:cNvPr id="11" name="Group 119"/>
          <p:cNvGraphicFramePr>
            <a:graphicFrameLocks noGrp="1"/>
          </p:cNvGraphicFramePr>
          <p:nvPr>
            <p:extLst>
              <p:ext uri="{D42A27DB-BD31-4B8C-83A1-F6EECF244321}">
                <p14:modId xmlns:p14="http://schemas.microsoft.com/office/powerpoint/2010/main" val="1559190051"/>
              </p:ext>
            </p:extLst>
          </p:nvPr>
        </p:nvGraphicFramePr>
        <p:xfrm>
          <a:off x="7994898" y="394022"/>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4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10</a:t>
                      </a:r>
                      <a:endParaRPr kumimoji="0" lang="en-US" sz="2400" b="1"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4" name="Rectangle 119"/>
          <p:cNvSpPr>
            <a:spLocks noChangeArrowheads="1"/>
          </p:cNvSpPr>
          <p:nvPr/>
        </p:nvSpPr>
        <p:spPr bwMode="auto">
          <a:xfrm>
            <a:off x="6816453" y="1450835"/>
            <a:ext cx="4992922" cy="4832092"/>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Greece </a:t>
            </a:r>
            <a:r>
              <a:rPr lang="en-US" sz="2000" dirty="0">
                <a:latin typeface="+mn-lt"/>
              </a:rPr>
              <a:t>may leave the Eurozone for a while. More than 60% of Greek voters do not want another bailout from the Eurozone. They are unhappy with banks being closed and the austerity measures. Most Greeks want normal life to return. Currently, Greece has to pay back a large debt to the Eurozone, and it is causing great hardship for people in Greece. Many people in Greece worry that their savings will be lost and that there future will not be good</a:t>
            </a:r>
            <a:r>
              <a:rPr lang="en-US" sz="2000" dirty="0" smtClean="0">
                <a:latin typeface="+mn-lt"/>
              </a:rPr>
              <a:t>.</a:t>
            </a:r>
          </a:p>
          <a:p>
            <a:pPr>
              <a:buNone/>
            </a:pPr>
            <a:endParaRPr lang="en-US" sz="2000" dirty="0">
              <a:latin typeface="+mn-lt"/>
            </a:endParaRPr>
          </a:p>
          <a:p>
            <a:pPr>
              <a:buNone/>
            </a:pPr>
            <a:r>
              <a:rPr lang="en-US" sz="2000" dirty="0">
                <a:latin typeface="+mn-lt"/>
              </a:rPr>
              <a:t>Some people such as the French leader are optimistic that a solution will be found; however, the German leader is less optimistic. </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5233" y="0"/>
            <a:ext cx="1468438" cy="1615282"/>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55030" y="-84538"/>
            <a:ext cx="1545291" cy="1699820"/>
          </a:xfrm>
          <a:prstGeom prst="rect">
            <a:avLst/>
          </a:prstGeom>
        </p:spPr>
      </p:pic>
    </p:spTree>
    <p:extLst>
      <p:ext uri="{BB962C8B-B14F-4D97-AF65-F5344CB8AC3E}">
        <p14:creationId xmlns:p14="http://schemas.microsoft.com/office/powerpoint/2010/main" val="143393469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12" name="Group 119"/>
          <p:cNvGraphicFramePr>
            <a:graphicFrameLocks noGrp="1"/>
          </p:cNvGraphicFramePr>
          <p:nvPr>
            <p:extLst>
              <p:ext uri="{D42A27DB-BD31-4B8C-83A1-F6EECF244321}">
                <p14:modId xmlns:p14="http://schemas.microsoft.com/office/powerpoint/2010/main" val="2491006531"/>
              </p:ext>
            </p:extLst>
          </p:nvPr>
        </p:nvGraphicFramePr>
        <p:xfrm>
          <a:off x="7397528" y="474704"/>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10 :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endPar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graphicFrame>
        <p:nvGraphicFramePr>
          <p:cNvPr id="13" name="Group 119"/>
          <p:cNvGraphicFramePr>
            <a:graphicFrameLocks noGrp="1"/>
          </p:cNvGraphicFramePr>
          <p:nvPr>
            <p:extLst>
              <p:ext uri="{D42A27DB-BD31-4B8C-83A1-F6EECF244321}">
                <p14:modId xmlns:p14="http://schemas.microsoft.com/office/powerpoint/2010/main" val="3629523768"/>
              </p:ext>
            </p:extLst>
          </p:nvPr>
        </p:nvGraphicFramePr>
        <p:xfrm>
          <a:off x="907081" y="465740"/>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9 :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endPar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4" name="Rectangle 119"/>
          <p:cNvSpPr>
            <a:spLocks noChangeArrowheads="1"/>
          </p:cNvSpPr>
          <p:nvPr/>
        </p:nvSpPr>
        <p:spPr bwMode="auto">
          <a:xfrm>
            <a:off x="400594" y="1476862"/>
            <a:ext cx="4992922" cy="4832092"/>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en-US" sz="2000" b="1" dirty="0">
                <a:latin typeface="+mn-lt"/>
              </a:rPr>
              <a:t>What is this news story about</a:t>
            </a:r>
            <a:r>
              <a:rPr lang="en-US" sz="2000" b="1" dirty="0" smtClean="0">
                <a:latin typeface="+mn-lt"/>
              </a:rPr>
              <a:t>?</a:t>
            </a:r>
          </a:p>
          <a:p>
            <a:pPr algn="ctr">
              <a:buNone/>
            </a:pPr>
            <a:endParaRPr lang="en-US" sz="2000" b="1" dirty="0">
              <a:latin typeface="+mn-lt"/>
            </a:endParaRPr>
          </a:p>
          <a:p>
            <a:r>
              <a:rPr lang="en-US" sz="2000" b="1" dirty="0">
                <a:latin typeface="+mn-lt"/>
              </a:rPr>
              <a:t>Elementary Level:</a:t>
            </a:r>
            <a:r>
              <a:rPr lang="en-US" sz="2000" dirty="0">
                <a:latin typeface="+mn-lt"/>
              </a:rPr>
              <a:t> It’s about a no smoking law in China</a:t>
            </a:r>
            <a:r>
              <a:rPr lang="en-US" sz="2000" dirty="0" smtClean="0">
                <a:latin typeface="+mn-lt"/>
              </a:rPr>
              <a:t>.</a:t>
            </a:r>
          </a:p>
          <a:p>
            <a:endParaRPr lang="en-US" sz="2000" dirty="0">
              <a:latin typeface="+mn-lt"/>
            </a:endParaRPr>
          </a:p>
          <a:p>
            <a:r>
              <a:rPr lang="en-US" sz="2000" b="1" dirty="0">
                <a:latin typeface="+mn-lt"/>
              </a:rPr>
              <a:t>Intermediate Level:</a:t>
            </a:r>
            <a:r>
              <a:rPr lang="en-US" sz="2000" dirty="0">
                <a:latin typeface="+mn-lt"/>
              </a:rPr>
              <a:t> This news story is about a smoking ban in Beijing. There are many smokers in China</a:t>
            </a:r>
            <a:r>
              <a:rPr lang="en-US" sz="2000" dirty="0" smtClean="0">
                <a:latin typeface="+mn-lt"/>
              </a:rPr>
              <a:t>.</a:t>
            </a:r>
          </a:p>
          <a:p>
            <a:endParaRPr lang="en-US" sz="2000" dirty="0">
              <a:latin typeface="+mn-lt"/>
            </a:endParaRPr>
          </a:p>
          <a:p>
            <a:r>
              <a:rPr lang="en-US" sz="2000" b="1" dirty="0">
                <a:latin typeface="+mn-lt"/>
              </a:rPr>
              <a:t>Advanced Level:</a:t>
            </a:r>
            <a:r>
              <a:rPr lang="en-US" sz="2000" dirty="0">
                <a:latin typeface="+mn-lt"/>
              </a:rPr>
              <a:t> This news story is about a new anti-smoking law in Beijing. There are 300 million smokers in China and over one million people die a year due to smoking.</a:t>
            </a:r>
          </a:p>
          <a:p>
            <a:pPr algn="ctr">
              <a:buNone/>
            </a:pPr>
            <a:endParaRPr lang="en-US" sz="2000" b="1" dirty="0">
              <a:latin typeface="+mn-lt"/>
            </a:endParaRPr>
          </a:p>
        </p:txBody>
      </p:sp>
      <p:sp>
        <p:nvSpPr>
          <p:cNvPr id="15" name="Rectangle 119"/>
          <p:cNvSpPr>
            <a:spLocks noChangeArrowheads="1"/>
          </p:cNvSpPr>
          <p:nvPr/>
        </p:nvSpPr>
        <p:spPr bwMode="auto">
          <a:xfrm>
            <a:off x="6816453" y="1197620"/>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en-US" sz="2000" b="1" dirty="0">
                <a:latin typeface="+mn-lt"/>
              </a:rPr>
              <a:t>What is this news story about</a:t>
            </a:r>
            <a:r>
              <a:rPr lang="en-US" sz="2000" b="1" dirty="0" smtClean="0">
                <a:latin typeface="+mn-lt"/>
              </a:rPr>
              <a:t>?</a:t>
            </a:r>
          </a:p>
          <a:p>
            <a:pPr algn="ctr">
              <a:buNone/>
            </a:pPr>
            <a:endParaRPr lang="en-US" sz="2000" b="1" dirty="0">
              <a:latin typeface="+mn-lt"/>
            </a:endParaRPr>
          </a:p>
          <a:p>
            <a:r>
              <a:rPr lang="en-US" sz="2000" b="1" dirty="0">
                <a:latin typeface="+mn-lt"/>
              </a:rPr>
              <a:t>Elementary Level:</a:t>
            </a:r>
            <a:r>
              <a:rPr lang="en-US" sz="2000" dirty="0">
                <a:latin typeface="+mn-lt"/>
              </a:rPr>
              <a:t> It’s about problems in Greece</a:t>
            </a:r>
            <a:r>
              <a:rPr lang="en-US" sz="2000" dirty="0" smtClean="0">
                <a:latin typeface="+mn-lt"/>
              </a:rPr>
              <a:t>.</a:t>
            </a:r>
          </a:p>
          <a:p>
            <a:endParaRPr lang="en-US" sz="2000" dirty="0">
              <a:latin typeface="+mn-lt"/>
            </a:endParaRPr>
          </a:p>
          <a:p>
            <a:r>
              <a:rPr lang="en-US" sz="2000" b="1" dirty="0">
                <a:latin typeface="+mn-lt"/>
              </a:rPr>
              <a:t>Intermediate Level:</a:t>
            </a:r>
            <a:r>
              <a:rPr lang="en-US" sz="2000" dirty="0">
                <a:latin typeface="+mn-lt"/>
              </a:rPr>
              <a:t> This news story is about Greece and its money problems with the Eurozone</a:t>
            </a:r>
            <a:r>
              <a:rPr lang="en-US" sz="2000" dirty="0" smtClean="0">
                <a:latin typeface="+mn-lt"/>
              </a:rPr>
              <a:t>.</a:t>
            </a:r>
          </a:p>
          <a:p>
            <a:endParaRPr lang="en-US" sz="2000" dirty="0">
              <a:latin typeface="+mn-lt"/>
            </a:endParaRPr>
          </a:p>
          <a:p>
            <a:r>
              <a:rPr lang="en-US" sz="2000" b="1" dirty="0">
                <a:latin typeface="+mn-lt"/>
              </a:rPr>
              <a:t>Advanced Level:</a:t>
            </a:r>
            <a:r>
              <a:rPr lang="en-US" sz="2000" dirty="0">
                <a:latin typeface="+mn-lt"/>
              </a:rPr>
              <a:t> This news story is about the financial problems in Greece. Greeks are not happy with the debt. Some people feel leaving the Eurozone for a time may help</a:t>
            </a:r>
            <a:r>
              <a:rPr lang="en-US" sz="2000" dirty="0" smtClean="0">
                <a:latin typeface="+mn-lt"/>
              </a:rPr>
              <a:t>.</a:t>
            </a:r>
            <a:r>
              <a:rPr lang="en-US" sz="2000" b="1" dirty="0" smtClean="0">
                <a:latin typeface="+mn-lt"/>
              </a:rPr>
              <a:t> </a:t>
            </a:r>
          </a:p>
        </p:txBody>
      </p:sp>
    </p:spTree>
    <p:extLst>
      <p:ext uri="{BB962C8B-B14F-4D97-AF65-F5344CB8AC3E}">
        <p14:creationId xmlns:p14="http://schemas.microsoft.com/office/powerpoint/2010/main" val="125628254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3886" y="1502149"/>
            <a:ext cx="3267075" cy="2724150"/>
          </a:xfrm>
          <a:prstGeom prst="rect">
            <a:avLst/>
          </a:prstGeom>
        </p:spPr>
      </p:pic>
      <p:sp>
        <p:nvSpPr>
          <p:cNvPr id="9" name="Text Box 42"/>
          <p:cNvSpPr txBox="1">
            <a:spLocks noChangeArrowheads="1"/>
          </p:cNvSpPr>
          <p:nvPr/>
        </p:nvSpPr>
        <p:spPr bwMode="auto">
          <a:xfrm>
            <a:off x="434227" y="511040"/>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0"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74184" y="1963504"/>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3"/>
          <p:cNvSpPr>
            <a:spLocks noChangeArrowheads="1"/>
          </p:cNvSpPr>
          <p:nvPr/>
        </p:nvSpPr>
        <p:spPr bwMode="auto">
          <a:xfrm>
            <a:off x="821527" y="3927359"/>
            <a:ext cx="4305182"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kmuttsal</a:t>
            </a:r>
            <a:r>
              <a:rPr lang="en-US" altLang="en-US" sz="2400" i="1" dirty="0" smtClean="0">
                <a:latin typeface="Cordia New" panose="020B0304020202020204" pitchFamily="34" charset="-34"/>
                <a:cs typeface="Cordia New" panose="020B0304020202020204" pitchFamily="34" charset="-34"/>
              </a:rPr>
              <a:t>c.wikispaces.com</a:t>
            </a:r>
            <a:endParaRPr lang="en-US" altLang="en-US" sz="2400" dirty="0"/>
          </a:p>
        </p:txBody>
      </p:sp>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405937" y="153367"/>
            <a:ext cx="2825173"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การใช้คู่มือเพื่อพัฒนาตัวคุณเอง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146627" y="2112956"/>
            <a:ext cx="5366667" cy="440120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800" dirty="0" smtClean="0">
                <a:latin typeface="Cordia New" panose="020B0304020202020204" pitchFamily="34" charset="-34"/>
                <a:cs typeface="Cordia New" panose="020B0304020202020204" pitchFamily="34" charset="-34"/>
              </a:rPr>
              <a:t>คู่มือนี้ประกอบด้วยข่าวสั้นๆจำนวน 10 ข่าว</a:t>
            </a:r>
          </a:p>
          <a:p>
            <a:pPr marL="457200" indent="-457200"/>
            <a:r>
              <a:rPr lang="th-TH" altLang="th-TH" sz="2800" dirty="0" smtClean="0">
                <a:latin typeface="Cordia New" panose="020B0304020202020204" pitchFamily="34" charset="-34"/>
                <a:cs typeface="Cordia New" panose="020B0304020202020204" pitchFamily="34" charset="-34"/>
              </a:rPr>
              <a:t>คุณสามารถศึกษาโดยเลือกอ่านข่าว 1 ข่าวจากนั้นทำความเข้าใจและดูตัวอย่างการสรุปข่าวในหน้าถัดไป</a:t>
            </a:r>
          </a:p>
          <a:p>
            <a:pPr marL="457200" indent="-457200"/>
            <a:r>
              <a:rPr lang="th-TH" altLang="th-TH" sz="28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800" dirty="0" smtClean="0">
                <a:latin typeface="Cordia New" panose="020B0304020202020204" pitchFamily="34" charset="-34"/>
                <a:cs typeface="Cordia New" panose="020B0304020202020204" pitchFamily="34" charset="-34"/>
              </a:rPr>
              <a:t>ศึกษาคำแนะนำการเขียนสรุป</a:t>
            </a:r>
          </a:p>
          <a:p>
            <a:pPr marL="457200" indent="-457200"/>
            <a:r>
              <a:rPr lang="th-TH" altLang="th-TH" sz="28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800" dirty="0" smtClean="0">
                <a:latin typeface="Cordia New" panose="020B0304020202020204" pitchFamily="34" charset="-34"/>
                <a:cs typeface="Cordia New" panose="020B0304020202020204" pitchFamily="34" charset="-34"/>
              </a:rPr>
              <a:t>ตรวจสอบการสรุปกับเฉลย</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817046" y="1516639"/>
            <a:ext cx="4992329" cy="4997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spcBef>
                <a:spcPct val="0"/>
              </a:spcBef>
              <a:buNone/>
            </a:pPr>
            <a:r>
              <a:rPr lang="th-TH" altLang="en-US" sz="28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marL="457200" indent="-457200">
              <a:spcBef>
                <a:spcPct val="0"/>
              </a:spcBef>
            </a:pPr>
            <a:endParaRPr lang="th-TH" altLang="en-US" sz="2800" dirty="0" smtClean="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สำหรับข่าวมีหลักการง่ายๆในการสรุปความคือ ขณะที่อ่านหาคำตอบต่อไปนี้</a:t>
            </a:r>
          </a:p>
          <a:p>
            <a:pPr>
              <a:buNone/>
            </a:pPr>
            <a:r>
              <a:rPr lang="en-US" sz="2600" b="1" dirty="0" smtClean="0">
                <a:cs typeface="+mn-cs"/>
              </a:rPr>
              <a:t>What</a:t>
            </a:r>
            <a:r>
              <a:rPr lang="en-US" sz="2600" dirty="0" smtClean="0">
                <a:cs typeface="+mn-cs"/>
              </a:rPr>
              <a:t> </a:t>
            </a:r>
            <a:r>
              <a:rPr lang="th-TH" sz="2600" dirty="0" smtClean="0">
                <a:cs typeface="+mn-cs"/>
              </a:rPr>
              <a:t>    เกิดอะไรขึ้น</a:t>
            </a:r>
            <a:endParaRPr lang="th-TH" sz="2600" dirty="0">
              <a:cs typeface="+mn-cs"/>
            </a:endParaRPr>
          </a:p>
          <a:p>
            <a:pPr>
              <a:buNone/>
            </a:pPr>
            <a:r>
              <a:rPr lang="en-US" sz="2600" b="1" dirty="0" smtClean="0">
                <a:cs typeface="+mn-cs"/>
              </a:rPr>
              <a:t>Who </a:t>
            </a:r>
            <a:r>
              <a:rPr lang="th-TH" sz="2600" b="1" dirty="0" smtClean="0">
                <a:cs typeface="+mn-cs"/>
              </a:rPr>
              <a:t>     </a:t>
            </a:r>
            <a:r>
              <a:rPr lang="th-TH" sz="2600" dirty="0" smtClean="0">
                <a:cs typeface="+mn-cs"/>
              </a:rPr>
              <a:t>มี</a:t>
            </a:r>
            <a:r>
              <a:rPr lang="th-TH" sz="2600" dirty="0">
                <a:cs typeface="+mn-cs"/>
              </a:rPr>
              <a:t>ใครเกี่ยวข้อง</a:t>
            </a:r>
            <a:r>
              <a:rPr lang="en-US" sz="2600" dirty="0" smtClean="0">
                <a:cs typeface="+mn-cs"/>
              </a:rPr>
              <a:t>,</a:t>
            </a:r>
            <a:r>
              <a:rPr lang="th-TH" sz="2600" dirty="0" smtClean="0">
                <a:cs typeface="+mn-cs"/>
              </a:rPr>
              <a:t>ได้รับผลกระทบอะไร</a:t>
            </a:r>
            <a:endParaRPr lang="en-US" sz="2600" dirty="0">
              <a:cs typeface="+mn-cs"/>
            </a:endParaRPr>
          </a:p>
          <a:p>
            <a:pPr>
              <a:buNone/>
            </a:pPr>
            <a:r>
              <a:rPr lang="en-US" sz="2600" b="1" dirty="0" smtClean="0">
                <a:cs typeface="+mn-cs"/>
              </a:rPr>
              <a:t>When </a:t>
            </a:r>
            <a:r>
              <a:rPr lang="th-TH" sz="2600" b="1" dirty="0" smtClean="0">
                <a:cs typeface="+mn-cs"/>
              </a:rPr>
              <a:t>  </a:t>
            </a:r>
            <a:r>
              <a:rPr lang="th-TH" sz="2600" dirty="0" smtClean="0">
                <a:cs typeface="+mn-cs"/>
              </a:rPr>
              <a:t>เหตุการณ์เกิดขึ้นเมื่อไร</a:t>
            </a:r>
            <a:endParaRPr lang="en-US" sz="2600" dirty="0">
              <a:cs typeface="+mn-cs"/>
            </a:endParaRPr>
          </a:p>
          <a:p>
            <a:pPr>
              <a:buNone/>
            </a:pPr>
            <a:r>
              <a:rPr lang="en-US" sz="2600" b="1" dirty="0" smtClean="0">
                <a:cs typeface="+mn-cs"/>
              </a:rPr>
              <a:t>Where</a:t>
            </a:r>
            <a:r>
              <a:rPr lang="en-US" sz="2600" dirty="0" smtClean="0">
                <a:cs typeface="+mn-cs"/>
              </a:rPr>
              <a:t> </a:t>
            </a:r>
            <a:r>
              <a:rPr lang="th-TH" sz="2600" dirty="0" smtClean="0">
                <a:cs typeface="+mn-cs"/>
              </a:rPr>
              <a:t>เหตุการณ์เกิดขึ้นที่ไหน</a:t>
            </a:r>
            <a:endParaRPr lang="en-US" sz="2600" dirty="0">
              <a:cs typeface="+mn-cs"/>
            </a:endParaRPr>
          </a:p>
          <a:p>
            <a:pPr>
              <a:buNone/>
            </a:pPr>
            <a:r>
              <a:rPr lang="en-US" sz="2600" b="1" dirty="0" smtClean="0">
                <a:cs typeface="+mn-cs"/>
              </a:rPr>
              <a:t>How</a:t>
            </a:r>
            <a:r>
              <a:rPr lang="en-US" sz="2600" dirty="0" smtClean="0">
                <a:cs typeface="+mn-cs"/>
              </a:rPr>
              <a:t> </a:t>
            </a:r>
            <a:r>
              <a:rPr lang="th-TH" sz="2600" dirty="0" smtClean="0">
                <a:cs typeface="+mn-cs"/>
              </a:rPr>
              <a:t>      เหตุการณ์เกิดขึ้นได้อย่างไร</a:t>
            </a:r>
            <a:r>
              <a:rPr lang="en-US" sz="2600" dirty="0" smtClean="0">
                <a:cs typeface="+mn-cs"/>
              </a:rPr>
              <a:t/>
            </a:r>
            <a:br>
              <a:rPr lang="en-US" sz="2600" dirty="0" smtClean="0">
                <a:cs typeface="+mn-cs"/>
              </a:rPr>
            </a:br>
            <a:r>
              <a:rPr lang="en-US" sz="2600" b="1" dirty="0" smtClean="0">
                <a:cs typeface="+mn-cs"/>
              </a:rPr>
              <a:t>Why</a:t>
            </a:r>
            <a:r>
              <a:rPr lang="en-US" sz="2600" dirty="0" smtClean="0">
                <a:cs typeface="+mn-cs"/>
              </a:rPr>
              <a:t> </a:t>
            </a:r>
            <a:r>
              <a:rPr lang="th-TH" sz="2600" dirty="0" smtClean="0">
                <a:cs typeface="+mn-cs"/>
              </a:rPr>
              <a:t>      ทำไมถึงเกิดเหตุการณ์นี้</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6034" y="0"/>
            <a:ext cx="1361795" cy="1983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94201763"/>
              </p:ext>
            </p:extLst>
          </p:nvPr>
        </p:nvGraphicFramePr>
        <p:xfrm>
          <a:off x="1616510" y="49711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4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1</a:t>
                      </a:r>
                      <a:endParaRPr kumimoji="0" lang="en-US" sz="2400" b="1"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264878" y="1635504"/>
            <a:ext cx="4992922" cy="4832092"/>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p>
          <a:p>
            <a:pPr>
              <a:buNone/>
            </a:pPr>
            <a:endParaRPr lang="en-US" sz="2000" dirty="0" smtClean="0">
              <a:latin typeface="+mn-lt"/>
            </a:endParaRPr>
          </a:p>
          <a:p>
            <a:pPr>
              <a:buNone/>
            </a:pPr>
            <a:r>
              <a:rPr lang="en-US" sz="2000" dirty="0" smtClean="0">
                <a:latin typeface="+mn-lt"/>
              </a:rPr>
              <a:t>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graphicFrame>
        <p:nvGraphicFramePr>
          <p:cNvPr id="11" name="Group 119"/>
          <p:cNvGraphicFramePr>
            <a:graphicFrameLocks noGrp="1"/>
          </p:cNvGraphicFramePr>
          <p:nvPr>
            <p:extLst/>
          </p:nvPr>
        </p:nvGraphicFramePr>
        <p:xfrm>
          <a:off x="7994898" y="394022"/>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4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2</a:t>
                      </a:r>
                      <a:endParaRPr kumimoji="0" lang="en-US" sz="2400" b="1"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4" name="Rectangle 119"/>
          <p:cNvSpPr>
            <a:spLocks noChangeArrowheads="1"/>
          </p:cNvSpPr>
          <p:nvPr/>
        </p:nvSpPr>
        <p:spPr bwMode="auto">
          <a:xfrm>
            <a:off x="6855182" y="1635504"/>
            <a:ext cx="4992922" cy="4832092"/>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a:latin typeface="+mn-lt"/>
              </a:rPr>
              <a:t>Prince Harry of the United Kingdom would like military service to be compulsory again. Compulsory military service ended in 1960. Compulsory military service means that all young people must serve one or two years in the military. </a:t>
            </a:r>
            <a:endParaRPr lang="en-US" sz="2000" dirty="0" smtClean="0">
              <a:latin typeface="+mn-lt"/>
            </a:endParaRPr>
          </a:p>
          <a:p>
            <a:pPr>
              <a:buNone/>
            </a:pPr>
            <a:endParaRPr lang="en-US" sz="2000" dirty="0">
              <a:latin typeface="+mn-lt"/>
            </a:endParaRPr>
          </a:p>
          <a:p>
            <a:pPr>
              <a:buNone/>
            </a:pPr>
            <a:r>
              <a:rPr lang="en-US" sz="2000" dirty="0">
                <a:latin typeface="+mn-lt"/>
              </a:rPr>
              <a:t>Prince Harry served in the army for ten years. He said that it helped him a lot. Moreover, he thought army life was fun. Prince Harry believes that it is a very good idea to have some involvement in the Armed Forces since it is a great way to help people and make them stronger for life. Harry spoke well of the effect military service had on him.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8721" y="-55629"/>
            <a:ext cx="1599079" cy="1758987"/>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4399" y="-32010"/>
            <a:ext cx="1515922" cy="1667514"/>
          </a:xfrm>
          <a:prstGeom prst="rect">
            <a:avLst/>
          </a:prstGeom>
        </p:spPr>
      </p:pic>
    </p:spTree>
    <p:extLst>
      <p:ext uri="{BB962C8B-B14F-4D97-AF65-F5344CB8AC3E}">
        <p14:creationId xmlns:p14="http://schemas.microsoft.com/office/powerpoint/2010/main" val="244909499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12" name="Group 119"/>
          <p:cNvGraphicFramePr>
            <a:graphicFrameLocks noGrp="1"/>
          </p:cNvGraphicFramePr>
          <p:nvPr>
            <p:extLst>
              <p:ext uri="{D42A27DB-BD31-4B8C-83A1-F6EECF244321}">
                <p14:modId xmlns:p14="http://schemas.microsoft.com/office/powerpoint/2010/main" val="1227609089"/>
              </p:ext>
            </p:extLst>
          </p:nvPr>
        </p:nvGraphicFramePr>
        <p:xfrm>
          <a:off x="7397528" y="474704"/>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2: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endPar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graphicFrame>
        <p:nvGraphicFramePr>
          <p:cNvPr id="13" name="Group 119"/>
          <p:cNvGraphicFramePr>
            <a:graphicFrameLocks noGrp="1"/>
          </p:cNvGraphicFramePr>
          <p:nvPr>
            <p:extLst>
              <p:ext uri="{D42A27DB-BD31-4B8C-83A1-F6EECF244321}">
                <p14:modId xmlns:p14="http://schemas.microsoft.com/office/powerpoint/2010/main" val="4240261642"/>
              </p:ext>
            </p:extLst>
          </p:nvPr>
        </p:nvGraphicFramePr>
        <p:xfrm>
          <a:off x="907081" y="465740"/>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1: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endPar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4" name="Rectangle 119"/>
          <p:cNvSpPr>
            <a:spLocks noChangeArrowheads="1"/>
          </p:cNvSpPr>
          <p:nvPr/>
        </p:nvSpPr>
        <p:spPr bwMode="auto">
          <a:xfrm>
            <a:off x="400594" y="1661528"/>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en-US" sz="2000" b="1" dirty="0">
                <a:latin typeface="+mn-lt"/>
              </a:rPr>
              <a:t>What is this news story about?</a:t>
            </a:r>
          </a:p>
          <a:p>
            <a:endParaRPr lang="en-US" sz="2000" dirty="0">
              <a:latin typeface="+mn-lt"/>
            </a:endParaRPr>
          </a:p>
          <a:p>
            <a:r>
              <a:rPr lang="en-US" sz="2000" b="1" dirty="0">
                <a:latin typeface="+mn-lt"/>
              </a:rPr>
              <a:t>Elementary Level:</a:t>
            </a:r>
            <a:r>
              <a:rPr lang="en-US" sz="2000" dirty="0">
                <a:latin typeface="+mn-lt"/>
              </a:rPr>
              <a:t> It’s about Singapore’s birthday.</a:t>
            </a:r>
          </a:p>
          <a:p>
            <a:endParaRPr lang="en-US" sz="2000" dirty="0">
              <a:latin typeface="+mn-lt"/>
            </a:endParaRPr>
          </a:p>
          <a:p>
            <a:r>
              <a:rPr lang="en-US" sz="2000" b="1" dirty="0">
                <a:latin typeface="+mn-lt"/>
              </a:rPr>
              <a:t>Intermediate Level:</a:t>
            </a:r>
            <a:r>
              <a:rPr lang="en-US" sz="2000" dirty="0">
                <a:latin typeface="+mn-lt"/>
              </a:rPr>
              <a:t> This news story is about the 50</a:t>
            </a:r>
            <a:r>
              <a:rPr lang="en-US" sz="2000" baseline="30000" dirty="0">
                <a:latin typeface="+mn-lt"/>
              </a:rPr>
              <a:t>th</a:t>
            </a:r>
            <a:r>
              <a:rPr lang="en-US" sz="2000" dirty="0">
                <a:latin typeface="+mn-lt"/>
              </a:rPr>
              <a:t> anniversary of Singapore, and it tells us some things about there.</a:t>
            </a:r>
          </a:p>
          <a:p>
            <a:endParaRPr lang="en-US" sz="2000" dirty="0">
              <a:latin typeface="+mn-lt"/>
            </a:endParaRPr>
          </a:p>
          <a:p>
            <a:r>
              <a:rPr lang="en-US" sz="2000" b="1" dirty="0">
                <a:latin typeface="+mn-lt"/>
              </a:rPr>
              <a:t>Advanced Level:</a:t>
            </a:r>
            <a:r>
              <a:rPr lang="en-US" sz="2000" dirty="0">
                <a:latin typeface="+mn-lt"/>
              </a:rPr>
              <a:t> 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p>
        </p:txBody>
      </p:sp>
      <p:sp>
        <p:nvSpPr>
          <p:cNvPr id="15" name="Rectangle 119"/>
          <p:cNvSpPr>
            <a:spLocks noChangeArrowheads="1"/>
          </p:cNvSpPr>
          <p:nvPr/>
        </p:nvSpPr>
        <p:spPr bwMode="auto">
          <a:xfrm>
            <a:off x="6816453" y="1197620"/>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en-US" sz="2000" b="1" dirty="0">
                <a:latin typeface="+mn-lt"/>
              </a:rPr>
              <a:t>What 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latin typeface="+mn-lt"/>
              </a:rPr>
              <a:t>Elementary </a:t>
            </a:r>
            <a:r>
              <a:rPr lang="en-US" sz="2000" b="1" dirty="0">
                <a:latin typeface="+mn-lt"/>
              </a:rPr>
              <a:t>Level:</a:t>
            </a:r>
            <a:r>
              <a:rPr lang="en-US" sz="2000" dirty="0">
                <a:latin typeface="+mn-lt"/>
              </a:rPr>
              <a:t> It’s about Prince Harry and Army</a:t>
            </a:r>
            <a:r>
              <a:rPr lang="en-US" sz="2000" dirty="0" smtClean="0">
                <a:latin typeface="+mn-lt"/>
              </a:rPr>
              <a:t>.</a:t>
            </a:r>
          </a:p>
          <a:p>
            <a:endParaRPr lang="en-US" sz="2000" dirty="0">
              <a:latin typeface="+mn-lt"/>
            </a:endParaRPr>
          </a:p>
          <a:p>
            <a:r>
              <a:rPr lang="en-US" sz="2000" b="1" dirty="0">
                <a:latin typeface="+mn-lt"/>
              </a:rPr>
              <a:t>Intermediate Level:</a:t>
            </a:r>
            <a:r>
              <a:rPr lang="en-US" sz="2000" dirty="0">
                <a:latin typeface="+mn-lt"/>
              </a:rPr>
              <a:t> This news story is about the Prince Harry and him talking about compulsory army service</a:t>
            </a:r>
            <a:r>
              <a:rPr lang="en-US" sz="2000" dirty="0" smtClean="0">
                <a:latin typeface="+mn-lt"/>
              </a:rPr>
              <a:t>.</a:t>
            </a:r>
          </a:p>
          <a:p>
            <a:endParaRPr lang="en-US" sz="2000" dirty="0">
              <a:latin typeface="+mn-lt"/>
            </a:endParaRPr>
          </a:p>
          <a:p>
            <a:r>
              <a:rPr lang="en-US" sz="2000" b="1" dirty="0">
                <a:latin typeface="+mn-lt"/>
              </a:rPr>
              <a:t>Advanced Level:</a:t>
            </a:r>
            <a:r>
              <a:rPr lang="en-US" sz="2000" dirty="0">
                <a:latin typeface="+mn-lt"/>
              </a:rPr>
              <a:t> This news story is about Prince Harry’s views regarding compulsory military service in the UK. He thinks it’s good and it should come back.</a:t>
            </a:r>
          </a:p>
        </p:txBody>
      </p:sp>
    </p:spTree>
    <p:extLst>
      <p:ext uri="{BB962C8B-B14F-4D97-AF65-F5344CB8AC3E}">
        <p14:creationId xmlns:p14="http://schemas.microsoft.com/office/powerpoint/2010/main" val="24086445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3574974642"/>
              </p:ext>
            </p:extLst>
          </p:nvPr>
        </p:nvGraphicFramePr>
        <p:xfrm>
          <a:off x="1616510" y="49711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4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3</a:t>
                      </a:r>
                      <a:endParaRPr kumimoji="0" lang="en-US" sz="2400" b="1"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264878" y="1296949"/>
            <a:ext cx="4992922" cy="550920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a:latin typeface="+mn-lt"/>
              </a:rPr>
              <a:t>A British newspaper says approximately </a:t>
            </a:r>
            <a:endParaRPr lang="en-US" sz="2000" dirty="0" smtClean="0">
              <a:latin typeface="+mn-lt"/>
            </a:endParaRPr>
          </a:p>
          <a:p>
            <a:pPr>
              <a:buNone/>
            </a:pPr>
            <a:r>
              <a:rPr lang="en-US" sz="2000" dirty="0" smtClean="0">
                <a:latin typeface="+mn-lt"/>
              </a:rPr>
              <a:t>one-third </a:t>
            </a:r>
            <a:r>
              <a:rPr lang="en-US" sz="2000" dirty="0">
                <a:latin typeface="+mn-lt"/>
              </a:rPr>
              <a:t>of the athletes at a recent sporting event cheated by using drugs. Apparently, there was a study, which was conducted at the World Athletics Championships in Daegu, South Korea in 2011. It showed that 29-34 per cent of the 1,800 athletes had used performance-enhancing drugs.	</a:t>
            </a:r>
            <a:endParaRPr lang="en-US" sz="2000" dirty="0" smtClean="0">
              <a:latin typeface="+mn-lt"/>
            </a:endParaRPr>
          </a:p>
          <a:p>
            <a:pPr>
              <a:buNone/>
            </a:pPr>
            <a:endParaRPr lang="en-US" sz="2000" dirty="0">
              <a:latin typeface="+mn-lt"/>
            </a:endParaRPr>
          </a:p>
          <a:p>
            <a:pPr>
              <a:buNone/>
            </a:pPr>
            <a:r>
              <a:rPr lang="en-US" sz="2000" dirty="0">
                <a:latin typeface="+mn-lt"/>
              </a:rPr>
              <a:t>The report is a surprise to the world of athletics. The newspaper reports that about 30- 35% of the medals in endurance races at the Olympics and World Championships had been won by athletes who had blood samples with abnormalities. The World Anti-Doping Agency stated that it will investigate the claims in this report. </a:t>
            </a:r>
            <a:endParaRPr lang="th-TH" altLang="th-TH" sz="1800" dirty="0">
              <a:latin typeface="+mn-lt"/>
              <a:cs typeface="Cordia New" panose="020B0304020202020204" pitchFamily="34" charset="-34"/>
            </a:endParaRPr>
          </a:p>
        </p:txBody>
      </p:sp>
      <p:graphicFrame>
        <p:nvGraphicFramePr>
          <p:cNvPr id="11" name="Group 119"/>
          <p:cNvGraphicFramePr>
            <a:graphicFrameLocks noGrp="1"/>
          </p:cNvGraphicFramePr>
          <p:nvPr>
            <p:extLst>
              <p:ext uri="{D42A27DB-BD31-4B8C-83A1-F6EECF244321}">
                <p14:modId xmlns:p14="http://schemas.microsoft.com/office/powerpoint/2010/main" val="3466487542"/>
              </p:ext>
            </p:extLst>
          </p:nvPr>
        </p:nvGraphicFramePr>
        <p:xfrm>
          <a:off x="7994898" y="394022"/>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4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4</a:t>
                      </a:r>
                      <a:endParaRPr kumimoji="0" lang="en-US" sz="2400" b="1"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4" name="Rectangle 119"/>
          <p:cNvSpPr>
            <a:spLocks noChangeArrowheads="1"/>
          </p:cNvSpPr>
          <p:nvPr/>
        </p:nvSpPr>
        <p:spPr bwMode="auto">
          <a:xfrm>
            <a:off x="6816453" y="1112283"/>
            <a:ext cx="4992922" cy="550920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a:latin typeface="+mn-lt"/>
              </a:rPr>
              <a:t>The President of the United States, </a:t>
            </a:r>
            <a:endParaRPr lang="en-US" sz="2000" dirty="0" smtClean="0">
              <a:latin typeface="+mn-lt"/>
            </a:endParaRPr>
          </a:p>
          <a:p>
            <a:pPr>
              <a:buNone/>
            </a:pPr>
            <a:r>
              <a:rPr lang="en-US" sz="2000" dirty="0" smtClean="0">
                <a:latin typeface="+mn-lt"/>
              </a:rPr>
              <a:t>Barack </a:t>
            </a:r>
            <a:r>
              <a:rPr lang="en-US" sz="2000" dirty="0">
                <a:latin typeface="+mn-lt"/>
              </a:rPr>
              <a:t>Obama, has unveiled a plan to slow climate change; it is called the Clean Power Plan. Obama says that it will help America's economy and health. He wants to change from coal to renewable energies. He would like power plants to reduce their carbon emissions by about 30% per cent below the 2005 levels by 2030</a:t>
            </a:r>
            <a:r>
              <a:rPr lang="en-US" sz="2000" dirty="0" smtClean="0">
                <a:latin typeface="+mn-lt"/>
              </a:rPr>
              <a:t>.</a:t>
            </a:r>
          </a:p>
          <a:p>
            <a:pPr>
              <a:buNone/>
            </a:pPr>
            <a:r>
              <a:rPr lang="en-US" sz="2000" dirty="0">
                <a:latin typeface="+mn-lt"/>
              </a:rPr>
              <a:t>	</a:t>
            </a:r>
          </a:p>
          <a:p>
            <a:pPr>
              <a:buNone/>
            </a:pPr>
            <a:r>
              <a:rPr lang="en-US" sz="2000" dirty="0">
                <a:latin typeface="+mn-lt"/>
              </a:rPr>
              <a:t>Obama states that the plan will benefit the health of Americans because it will prevent 3,600 premature deaths. In addition, there would be fewer missed work and school days because of sickness. America could save nearly $34 billion a year on health care expenses</a:t>
            </a:r>
            <a:r>
              <a:rPr lang="en-US" sz="2000" dirty="0" smtClean="0">
                <a:latin typeface="+mn-lt"/>
              </a:rPr>
              <a:t>.</a:t>
            </a:r>
            <a:endParaRPr lang="en-US" sz="2000" dirty="0">
              <a:latin typeface="+mn-lt"/>
            </a:endParaRPr>
          </a:p>
        </p:txBody>
      </p:sp>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46074" y="0"/>
            <a:ext cx="1601703" cy="1761873"/>
          </a:xfrm>
          <a:prstGeom prst="rect">
            <a:avLst/>
          </a:prstGeom>
        </p:spPr>
      </p:pic>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22878" y="0"/>
            <a:ext cx="1669122" cy="1836034"/>
          </a:xfrm>
          <a:prstGeom prst="rect">
            <a:avLst/>
          </a:prstGeom>
        </p:spPr>
      </p:pic>
    </p:spTree>
    <p:extLst>
      <p:ext uri="{BB962C8B-B14F-4D97-AF65-F5344CB8AC3E}">
        <p14:creationId xmlns:p14="http://schemas.microsoft.com/office/powerpoint/2010/main" val="13471566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12" name="Group 119"/>
          <p:cNvGraphicFramePr>
            <a:graphicFrameLocks noGrp="1"/>
          </p:cNvGraphicFramePr>
          <p:nvPr>
            <p:extLst>
              <p:ext uri="{D42A27DB-BD31-4B8C-83A1-F6EECF244321}">
                <p14:modId xmlns:p14="http://schemas.microsoft.com/office/powerpoint/2010/main" val="2226004366"/>
              </p:ext>
            </p:extLst>
          </p:nvPr>
        </p:nvGraphicFramePr>
        <p:xfrm>
          <a:off x="7397528" y="474704"/>
          <a:ext cx="4120902" cy="896896"/>
        </p:xfrm>
        <a:graphic>
          <a:graphicData uri="http://schemas.openxmlformats.org/drawingml/2006/table">
            <a:tbl>
              <a:tblPr/>
              <a:tblGrid>
                <a:gridCol w="4120902"/>
              </a:tblGrid>
              <a:tr h="896896">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4: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endPar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graphicFrame>
        <p:nvGraphicFramePr>
          <p:cNvPr id="13" name="Group 119"/>
          <p:cNvGraphicFramePr>
            <a:graphicFrameLocks noGrp="1"/>
          </p:cNvGraphicFramePr>
          <p:nvPr>
            <p:extLst>
              <p:ext uri="{D42A27DB-BD31-4B8C-83A1-F6EECF244321}">
                <p14:modId xmlns:p14="http://schemas.microsoft.com/office/powerpoint/2010/main" val="1237421610"/>
              </p:ext>
            </p:extLst>
          </p:nvPr>
        </p:nvGraphicFramePr>
        <p:xfrm>
          <a:off x="907081" y="465740"/>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3 :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endPar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4" name="Rectangle 119"/>
          <p:cNvSpPr>
            <a:spLocks noChangeArrowheads="1"/>
          </p:cNvSpPr>
          <p:nvPr/>
        </p:nvSpPr>
        <p:spPr bwMode="auto">
          <a:xfrm>
            <a:off x="400594" y="1815416"/>
            <a:ext cx="4992922" cy="4154984"/>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en-US" sz="2000" b="1" dirty="0">
                <a:latin typeface="+mn-lt"/>
              </a:rPr>
              <a:t>What is this news story about</a:t>
            </a:r>
            <a:r>
              <a:rPr lang="en-US" sz="2000" b="1" dirty="0" smtClean="0">
                <a:latin typeface="+mn-lt"/>
              </a:rPr>
              <a:t>?</a:t>
            </a:r>
          </a:p>
          <a:p>
            <a:pPr algn="ctr">
              <a:buNone/>
            </a:pPr>
            <a:endParaRPr lang="en-US" sz="2000" b="1" dirty="0">
              <a:latin typeface="+mn-lt"/>
            </a:endParaRPr>
          </a:p>
          <a:p>
            <a:r>
              <a:rPr lang="en-US" sz="2000" b="1" dirty="0">
                <a:latin typeface="+mn-lt"/>
              </a:rPr>
              <a:t>Elementary Level:</a:t>
            </a:r>
            <a:r>
              <a:rPr lang="en-US" sz="2000" dirty="0">
                <a:latin typeface="+mn-lt"/>
              </a:rPr>
              <a:t> It’s about sport and drugs</a:t>
            </a:r>
            <a:r>
              <a:rPr lang="en-US" sz="2000" dirty="0" smtClean="0">
                <a:latin typeface="+mn-lt"/>
              </a:rPr>
              <a:t>.</a:t>
            </a:r>
          </a:p>
          <a:p>
            <a:endParaRPr lang="en-US" sz="2000" dirty="0">
              <a:latin typeface="+mn-lt"/>
            </a:endParaRPr>
          </a:p>
          <a:p>
            <a:r>
              <a:rPr lang="en-US" sz="2000" b="1" dirty="0">
                <a:latin typeface="+mn-lt"/>
              </a:rPr>
              <a:t>Intermediate Level:</a:t>
            </a:r>
            <a:r>
              <a:rPr lang="en-US" sz="2000" dirty="0">
                <a:latin typeface="+mn-lt"/>
              </a:rPr>
              <a:t> This news story is about drugs and international athletes using them to win</a:t>
            </a:r>
            <a:r>
              <a:rPr lang="en-US" sz="2000" dirty="0" smtClean="0">
                <a:latin typeface="+mn-lt"/>
              </a:rPr>
              <a:t>.</a:t>
            </a:r>
          </a:p>
          <a:p>
            <a:endParaRPr lang="en-US" sz="2000" dirty="0">
              <a:latin typeface="+mn-lt"/>
            </a:endParaRPr>
          </a:p>
          <a:p>
            <a:r>
              <a:rPr lang="en-US" sz="2000" b="1" dirty="0">
                <a:latin typeface="+mn-lt"/>
              </a:rPr>
              <a:t>Advanced Level:</a:t>
            </a:r>
            <a:r>
              <a:rPr lang="en-US" sz="2000" dirty="0">
                <a:latin typeface="+mn-lt"/>
              </a:rPr>
              <a:t> This news story is about drug usage in international sports events. A report says about one-third of athletes used drugs to help themselves win.</a:t>
            </a:r>
            <a:endParaRPr lang="en-US" sz="2000" b="1" dirty="0">
              <a:latin typeface="+mn-lt"/>
            </a:endParaRPr>
          </a:p>
        </p:txBody>
      </p:sp>
      <p:sp>
        <p:nvSpPr>
          <p:cNvPr id="15" name="Rectangle 119"/>
          <p:cNvSpPr>
            <a:spLocks noChangeArrowheads="1"/>
          </p:cNvSpPr>
          <p:nvPr/>
        </p:nvSpPr>
        <p:spPr bwMode="auto">
          <a:xfrm>
            <a:off x="6816453" y="1507639"/>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en-US" sz="2000" b="1" dirty="0">
                <a:latin typeface="+mn-lt"/>
              </a:rPr>
              <a:t>What is this news story about</a:t>
            </a:r>
            <a:r>
              <a:rPr lang="en-US" sz="2000" b="1" dirty="0" smtClean="0">
                <a:latin typeface="+mn-lt"/>
              </a:rPr>
              <a:t>?</a:t>
            </a:r>
          </a:p>
          <a:p>
            <a:pPr algn="ctr">
              <a:buNone/>
            </a:pPr>
            <a:endParaRPr lang="en-US" sz="2000" b="1" dirty="0">
              <a:latin typeface="+mn-lt"/>
            </a:endParaRPr>
          </a:p>
          <a:p>
            <a:r>
              <a:rPr lang="en-US" sz="2000" b="1" dirty="0">
                <a:latin typeface="+mn-lt"/>
              </a:rPr>
              <a:t>Elementary Level:</a:t>
            </a:r>
            <a:r>
              <a:rPr lang="en-US" sz="2000" dirty="0">
                <a:latin typeface="+mn-lt"/>
              </a:rPr>
              <a:t> It’s about a new power plan</a:t>
            </a:r>
            <a:r>
              <a:rPr lang="en-US" sz="2000" dirty="0" smtClean="0">
                <a:latin typeface="+mn-lt"/>
              </a:rPr>
              <a:t>.</a:t>
            </a:r>
          </a:p>
          <a:p>
            <a:endParaRPr lang="en-US" sz="2000" dirty="0">
              <a:latin typeface="+mn-lt"/>
            </a:endParaRPr>
          </a:p>
          <a:p>
            <a:r>
              <a:rPr lang="en-US" sz="2000" b="1" dirty="0">
                <a:latin typeface="+mn-lt"/>
              </a:rPr>
              <a:t>Intermediate Level:</a:t>
            </a:r>
            <a:r>
              <a:rPr lang="en-US" sz="2000" dirty="0">
                <a:latin typeface="+mn-lt"/>
              </a:rPr>
              <a:t> This news story is about a new power plan from President Obama to help people and the climate</a:t>
            </a:r>
            <a:r>
              <a:rPr lang="en-US" sz="2000" dirty="0" smtClean="0">
                <a:latin typeface="+mn-lt"/>
              </a:rPr>
              <a:t>.</a:t>
            </a:r>
          </a:p>
          <a:p>
            <a:endParaRPr lang="en-US" sz="2000" dirty="0">
              <a:latin typeface="+mn-lt"/>
            </a:endParaRPr>
          </a:p>
          <a:p>
            <a:r>
              <a:rPr lang="en-US" sz="2000" b="1" dirty="0">
                <a:latin typeface="+mn-lt"/>
              </a:rPr>
              <a:t>Advanced Level:</a:t>
            </a:r>
            <a:r>
              <a:rPr lang="en-US" sz="2000" dirty="0">
                <a:latin typeface="+mn-lt"/>
              </a:rPr>
              <a:t> This news story is about Clean Power Plan. It’s a new plan from President Obama, which could slow climate change and improve the health of Americans. </a:t>
            </a:r>
            <a:r>
              <a:rPr lang="en-US" sz="2000" b="1" dirty="0" smtClean="0">
                <a:latin typeface="+mn-lt"/>
              </a:rPr>
              <a:t> </a:t>
            </a:r>
          </a:p>
        </p:txBody>
      </p:sp>
    </p:spTree>
    <p:extLst>
      <p:ext uri="{BB962C8B-B14F-4D97-AF65-F5344CB8AC3E}">
        <p14:creationId xmlns:p14="http://schemas.microsoft.com/office/powerpoint/2010/main" val="238580745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413147925"/>
              </p:ext>
            </p:extLst>
          </p:nvPr>
        </p:nvGraphicFramePr>
        <p:xfrm>
          <a:off x="1482039" y="391737"/>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4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5</a:t>
                      </a:r>
                      <a:endParaRPr kumimoji="0" lang="en-US" sz="2400" b="1"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260023"/>
            <a:ext cx="4992922" cy="550920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a:latin typeface="+mn-lt"/>
              </a:rPr>
              <a:t>Scientists examined 75,000 </a:t>
            </a:r>
            <a:endParaRPr lang="en-US" sz="2000" dirty="0" smtClean="0">
              <a:latin typeface="+mn-lt"/>
            </a:endParaRPr>
          </a:p>
          <a:p>
            <a:pPr>
              <a:buNone/>
            </a:pPr>
            <a:r>
              <a:rPr lang="en-US" sz="2000" dirty="0" smtClean="0">
                <a:latin typeface="+mn-lt"/>
              </a:rPr>
              <a:t>Chinese </a:t>
            </a:r>
            <a:r>
              <a:rPr lang="en-US" sz="2000" dirty="0">
                <a:latin typeface="+mn-lt"/>
              </a:rPr>
              <a:t>women, who were aged </a:t>
            </a:r>
            <a:r>
              <a:rPr lang="en-US" sz="2000" dirty="0" smtClean="0">
                <a:latin typeface="+mn-lt"/>
              </a:rPr>
              <a:t>between </a:t>
            </a:r>
            <a:r>
              <a:rPr lang="en-US" sz="2000" dirty="0">
                <a:latin typeface="+mn-lt"/>
              </a:rPr>
              <a:t>40 and 70. The women who exercised regularly as teenagers were healthier than those who didn't. Teenage girls who did eighty minutes of exercise weekly had a lower risk of dying from diseases. The researchers stated that, typically, women live longer if they exercise for 15 minutes a day when they are teenagers.</a:t>
            </a:r>
          </a:p>
          <a:p>
            <a:pPr>
              <a:buNone/>
            </a:pPr>
            <a:endParaRPr lang="en-US" sz="2000" dirty="0" smtClean="0">
              <a:latin typeface="+mn-lt"/>
            </a:endParaRPr>
          </a:p>
          <a:p>
            <a:pPr>
              <a:buNone/>
            </a:pPr>
            <a:r>
              <a:rPr lang="en-US" sz="2000" dirty="0" smtClean="0">
                <a:latin typeface="+mn-lt"/>
              </a:rPr>
              <a:t>Exercising </a:t>
            </a:r>
            <a:r>
              <a:rPr lang="en-US" sz="2000" dirty="0">
                <a:latin typeface="+mn-lt"/>
              </a:rPr>
              <a:t>as a teenager means a longer life, even when a woman stops exercising when she is older. Teen exercise reduces the risk of illnesses such as cancer. Though the research was done on women in China, it is important for women around the world to exercise regularly.</a:t>
            </a:r>
          </a:p>
        </p:txBody>
      </p:sp>
      <p:graphicFrame>
        <p:nvGraphicFramePr>
          <p:cNvPr id="11" name="Group 119"/>
          <p:cNvGraphicFramePr>
            <a:graphicFrameLocks noGrp="1"/>
          </p:cNvGraphicFramePr>
          <p:nvPr>
            <p:extLst>
              <p:ext uri="{D42A27DB-BD31-4B8C-83A1-F6EECF244321}">
                <p14:modId xmlns:p14="http://schemas.microsoft.com/office/powerpoint/2010/main" val="3651198009"/>
              </p:ext>
            </p:extLst>
          </p:nvPr>
        </p:nvGraphicFramePr>
        <p:xfrm>
          <a:off x="7994898" y="394022"/>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4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6</a:t>
                      </a:r>
                      <a:endParaRPr kumimoji="0" lang="en-US" sz="2400" b="1"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4" name="Rectangle 119"/>
          <p:cNvSpPr>
            <a:spLocks noChangeArrowheads="1"/>
          </p:cNvSpPr>
          <p:nvPr/>
        </p:nvSpPr>
        <p:spPr bwMode="auto">
          <a:xfrm>
            <a:off x="6816453" y="1266171"/>
            <a:ext cx="4992922" cy="5201424"/>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a:latin typeface="+mn-lt"/>
              </a:rPr>
              <a:t>The Japanese toymaker that </a:t>
            </a:r>
            <a:endParaRPr lang="en-US" sz="2000" dirty="0" smtClean="0">
              <a:latin typeface="+mn-lt"/>
            </a:endParaRPr>
          </a:p>
          <a:p>
            <a:pPr>
              <a:buNone/>
            </a:pPr>
            <a:r>
              <a:rPr lang="en-US" sz="2000" dirty="0" smtClean="0">
                <a:latin typeface="+mn-lt"/>
              </a:rPr>
              <a:t>created </a:t>
            </a:r>
            <a:r>
              <a:rPr lang="en-US" sz="2000" dirty="0">
                <a:latin typeface="+mn-lt"/>
              </a:rPr>
              <a:t>Hello Kitty, Sanrio, said Hello Kitty is not a cat. Sanrio commented that Kitty is not a cat. She is a little girl and a friend. She is never shown to be a cat. These comments were released because an exhibition for Hello Kitty in the United States indicated that hello Kitty was a cat</a:t>
            </a:r>
            <a:r>
              <a:rPr lang="en-US" sz="2000" dirty="0" smtClean="0">
                <a:latin typeface="+mn-lt"/>
              </a:rPr>
              <a:t>.</a:t>
            </a:r>
          </a:p>
          <a:p>
            <a:pPr>
              <a:buNone/>
            </a:pPr>
            <a:endParaRPr lang="en-US" sz="2000" dirty="0">
              <a:latin typeface="+mn-lt"/>
            </a:endParaRPr>
          </a:p>
          <a:p>
            <a:pPr>
              <a:buNone/>
            </a:pPr>
            <a:r>
              <a:rPr lang="en-US" sz="2000" dirty="0">
                <a:latin typeface="+mn-lt"/>
              </a:rPr>
              <a:t>Hello Kitty began in 1974. She appears on things from chopsticks to airplanes. A Japanese carmaker even sold a Hello Kitty car. Sanrio said the character represents cuteness. She hasn’t any mouth since she speaks with her heart. The news has surprised many fans of Hello Kitty.</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43855" y="0"/>
            <a:ext cx="1746589" cy="1921248"/>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2642" y="-89199"/>
            <a:ext cx="1827679" cy="2010447"/>
          </a:xfrm>
          <a:prstGeom prst="rect">
            <a:avLst/>
          </a:prstGeom>
        </p:spPr>
      </p:pic>
    </p:spTree>
    <p:extLst>
      <p:ext uri="{BB962C8B-B14F-4D97-AF65-F5344CB8AC3E}">
        <p14:creationId xmlns:p14="http://schemas.microsoft.com/office/powerpoint/2010/main" val="230540915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12" name="Group 119"/>
          <p:cNvGraphicFramePr>
            <a:graphicFrameLocks noGrp="1"/>
          </p:cNvGraphicFramePr>
          <p:nvPr>
            <p:extLst/>
          </p:nvPr>
        </p:nvGraphicFramePr>
        <p:xfrm>
          <a:off x="7397528" y="474704"/>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6: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endPar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graphicFrame>
        <p:nvGraphicFramePr>
          <p:cNvPr id="13" name="Group 119"/>
          <p:cNvGraphicFramePr>
            <a:graphicFrameLocks noGrp="1"/>
          </p:cNvGraphicFramePr>
          <p:nvPr>
            <p:extLst/>
          </p:nvPr>
        </p:nvGraphicFramePr>
        <p:xfrm>
          <a:off x="907081" y="465740"/>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5 :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endPar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4" name="Rectangle 119"/>
          <p:cNvSpPr>
            <a:spLocks noChangeArrowheads="1"/>
          </p:cNvSpPr>
          <p:nvPr/>
        </p:nvSpPr>
        <p:spPr bwMode="auto">
          <a:xfrm>
            <a:off x="303607" y="1397675"/>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en-US" sz="2000" b="1" dirty="0">
                <a:latin typeface="+mn-lt"/>
              </a:rPr>
              <a:t>What is this news story about</a:t>
            </a:r>
            <a:r>
              <a:rPr lang="en-US" sz="2000" b="1" dirty="0" smtClean="0">
                <a:latin typeface="+mn-lt"/>
              </a:rPr>
              <a:t>?</a:t>
            </a:r>
          </a:p>
          <a:p>
            <a:pPr algn="ctr">
              <a:buNone/>
            </a:pPr>
            <a:endParaRPr lang="en-US" sz="2000" b="1" dirty="0">
              <a:latin typeface="+mn-lt"/>
            </a:endParaRPr>
          </a:p>
          <a:p>
            <a:r>
              <a:rPr lang="en-US" sz="2000" b="1" dirty="0">
                <a:latin typeface="+mn-lt"/>
              </a:rPr>
              <a:t>Elementary Level:</a:t>
            </a:r>
            <a:r>
              <a:rPr lang="en-US" sz="2000" dirty="0">
                <a:latin typeface="+mn-lt"/>
              </a:rPr>
              <a:t> It’s about women and exercise</a:t>
            </a:r>
            <a:r>
              <a:rPr lang="en-US" sz="2000" dirty="0" smtClean="0">
                <a:latin typeface="+mn-lt"/>
              </a:rPr>
              <a:t>.</a:t>
            </a:r>
          </a:p>
          <a:p>
            <a:endParaRPr lang="en-US" sz="2000" dirty="0">
              <a:latin typeface="+mn-lt"/>
            </a:endParaRPr>
          </a:p>
          <a:p>
            <a:r>
              <a:rPr lang="en-US" sz="2000" b="1" dirty="0">
                <a:latin typeface="+mn-lt"/>
              </a:rPr>
              <a:t>Intermediate Level:</a:t>
            </a:r>
            <a:r>
              <a:rPr lang="en-US" sz="2000" dirty="0">
                <a:latin typeface="+mn-lt"/>
              </a:rPr>
              <a:t> This news story talks about teenage girls need to exercise and how it helps them later</a:t>
            </a:r>
            <a:r>
              <a:rPr lang="en-US" sz="2000" dirty="0" smtClean="0">
                <a:latin typeface="+mn-lt"/>
              </a:rPr>
              <a:t>.</a:t>
            </a:r>
          </a:p>
          <a:p>
            <a:endParaRPr lang="en-US" sz="2000" dirty="0">
              <a:latin typeface="+mn-lt"/>
            </a:endParaRPr>
          </a:p>
          <a:p>
            <a:r>
              <a:rPr lang="en-US" sz="2000" b="1" dirty="0">
                <a:latin typeface="+mn-lt"/>
              </a:rPr>
              <a:t>Advanced Level:</a:t>
            </a:r>
            <a:r>
              <a:rPr lang="en-US" sz="2000" dirty="0">
                <a:latin typeface="+mn-lt"/>
              </a:rPr>
              <a:t> This news story is about the importance of teenage girls exercising and how it affects their health when they are older. They will live longer.</a:t>
            </a:r>
            <a:endParaRPr lang="en-US" sz="2000" b="1" dirty="0">
              <a:latin typeface="+mn-lt"/>
            </a:endParaRPr>
          </a:p>
        </p:txBody>
      </p:sp>
      <p:sp>
        <p:nvSpPr>
          <p:cNvPr id="15" name="Rectangle 119"/>
          <p:cNvSpPr>
            <a:spLocks noChangeArrowheads="1"/>
          </p:cNvSpPr>
          <p:nvPr/>
        </p:nvSpPr>
        <p:spPr bwMode="auto">
          <a:xfrm>
            <a:off x="6816453" y="1351509"/>
            <a:ext cx="4992922" cy="4154984"/>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en-US" sz="2000" b="1" dirty="0"/>
              <a:t>What is this news story about</a:t>
            </a:r>
            <a:r>
              <a:rPr lang="en-US" sz="2000" b="1" dirty="0" smtClean="0"/>
              <a:t>?</a:t>
            </a:r>
          </a:p>
          <a:p>
            <a:pPr algn="ctr">
              <a:buNone/>
            </a:pPr>
            <a:endParaRPr lang="en-US" sz="2000" b="1" dirty="0"/>
          </a:p>
          <a:p>
            <a:r>
              <a:rPr lang="en-US" sz="2000" b="1" dirty="0"/>
              <a:t>Elementary Level:</a:t>
            </a:r>
            <a:r>
              <a:rPr lang="en-US" sz="2000" dirty="0"/>
              <a:t> It’s about Hello Kitty</a:t>
            </a:r>
            <a:r>
              <a:rPr lang="en-US" sz="2000" dirty="0" smtClean="0"/>
              <a:t>.</a:t>
            </a:r>
          </a:p>
          <a:p>
            <a:endParaRPr lang="en-US" sz="2000" dirty="0"/>
          </a:p>
          <a:p>
            <a:r>
              <a:rPr lang="en-US" sz="2000" b="1" dirty="0"/>
              <a:t>Intermediate Level:</a:t>
            </a:r>
            <a:r>
              <a:rPr lang="en-US" sz="2000" dirty="0"/>
              <a:t> This news story talks about Hello Kitty. The company says that she’s a girl not a cat</a:t>
            </a:r>
            <a:r>
              <a:rPr lang="en-US" sz="2000" dirty="0" smtClean="0"/>
              <a:t>.</a:t>
            </a:r>
          </a:p>
          <a:p>
            <a:endParaRPr lang="en-US" sz="2000" dirty="0"/>
          </a:p>
          <a:p>
            <a:r>
              <a:rPr lang="en-US" sz="2000" b="1" dirty="0"/>
              <a:t>Advanced Level:</a:t>
            </a:r>
            <a:r>
              <a:rPr lang="en-US" sz="2000" dirty="0"/>
              <a:t> This news story talks about Hello Kitty. Most people thought she was a cat, but the toy company says that she is supposed to be a little girl. </a:t>
            </a:r>
            <a:r>
              <a:rPr lang="en-US" sz="2000" b="1" dirty="0" smtClean="0"/>
              <a:t> </a:t>
            </a:r>
          </a:p>
        </p:txBody>
      </p:sp>
    </p:spTree>
    <p:extLst>
      <p:ext uri="{BB962C8B-B14F-4D97-AF65-F5344CB8AC3E}">
        <p14:creationId xmlns:p14="http://schemas.microsoft.com/office/powerpoint/2010/main" val="403769981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838855859"/>
              </p:ext>
            </p:extLst>
          </p:nvPr>
        </p:nvGraphicFramePr>
        <p:xfrm>
          <a:off x="1589616" y="322304"/>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4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7</a:t>
                      </a:r>
                      <a:endParaRPr kumimoji="0" lang="en-US" sz="2400" b="1"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122196"/>
            <a:ext cx="4992922" cy="550920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a:latin typeface="+mn-lt"/>
              </a:rPr>
              <a:t>A technology expert has said that </a:t>
            </a:r>
            <a:endParaRPr lang="en-US" sz="2000" dirty="0" smtClean="0">
              <a:latin typeface="+mn-lt"/>
            </a:endParaRPr>
          </a:p>
          <a:p>
            <a:pPr>
              <a:buNone/>
            </a:pPr>
            <a:r>
              <a:rPr lang="en-US" sz="2000" dirty="0" smtClean="0">
                <a:latin typeface="+mn-lt"/>
              </a:rPr>
              <a:t>the </a:t>
            </a:r>
            <a:r>
              <a:rPr lang="en-US" sz="2000" dirty="0">
                <a:latin typeface="+mn-lt"/>
              </a:rPr>
              <a:t>world is not prepared for the Internet of Things. It is the next development of the digital revolution. Devices, services and appliances which we use each day will become connected via the internet. Experts think that by 2020, almost 26 billion devices will be linked on the Internet of Things. They will communicate with each other; for example, your refrigerator would order food from the supermarket, and the food would be delivered to your home. You would not have to go grocery shopping anymore. </a:t>
            </a:r>
            <a:endParaRPr lang="en-US" sz="2000" dirty="0" smtClean="0">
              <a:latin typeface="+mn-lt"/>
            </a:endParaRPr>
          </a:p>
          <a:p>
            <a:pPr>
              <a:buNone/>
            </a:pPr>
            <a:endParaRPr lang="en-US" sz="2000" dirty="0">
              <a:latin typeface="+mn-lt"/>
            </a:endParaRPr>
          </a:p>
          <a:p>
            <a:pPr>
              <a:buNone/>
            </a:pPr>
            <a:r>
              <a:rPr lang="en-US" sz="2000" dirty="0">
                <a:latin typeface="+mn-lt"/>
              </a:rPr>
              <a:t>However, there are problems with having enough data storage. Also, privacy and security will be an issue.</a:t>
            </a:r>
          </a:p>
        </p:txBody>
      </p:sp>
      <p:graphicFrame>
        <p:nvGraphicFramePr>
          <p:cNvPr id="11" name="Group 119"/>
          <p:cNvGraphicFramePr>
            <a:graphicFrameLocks noGrp="1"/>
          </p:cNvGraphicFramePr>
          <p:nvPr>
            <p:extLst>
              <p:ext uri="{D42A27DB-BD31-4B8C-83A1-F6EECF244321}">
                <p14:modId xmlns:p14="http://schemas.microsoft.com/office/powerpoint/2010/main" val="2954489957"/>
              </p:ext>
            </p:extLst>
          </p:nvPr>
        </p:nvGraphicFramePr>
        <p:xfrm>
          <a:off x="7994898" y="394022"/>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4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8</a:t>
                      </a:r>
                      <a:endParaRPr kumimoji="0" lang="en-US" sz="2400" b="1"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4" name="Rectangle 119"/>
          <p:cNvSpPr>
            <a:spLocks noChangeArrowheads="1"/>
          </p:cNvSpPr>
          <p:nvPr/>
        </p:nvSpPr>
        <p:spPr bwMode="auto">
          <a:xfrm>
            <a:off x="6816453" y="958393"/>
            <a:ext cx="4992922" cy="5816977"/>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a:latin typeface="+mn-lt"/>
              </a:rPr>
              <a:t>Professor Hawking, has warned that </a:t>
            </a:r>
            <a:endParaRPr lang="en-US" sz="2000" dirty="0" smtClean="0">
              <a:latin typeface="+mn-lt"/>
            </a:endParaRPr>
          </a:p>
          <a:p>
            <a:pPr>
              <a:buNone/>
            </a:pPr>
            <a:r>
              <a:rPr lang="en-US" sz="2000" dirty="0" smtClean="0">
                <a:latin typeface="+mn-lt"/>
              </a:rPr>
              <a:t>machines </a:t>
            </a:r>
            <a:r>
              <a:rPr lang="en-US" sz="2000" dirty="0">
                <a:latin typeface="+mn-lt"/>
              </a:rPr>
              <a:t>with artificial intelligence could eventually out think people and evolve in ways that we would not be able to understand. Professor Hawking thinks that the development of true artificial intelligence poses a threat to humanity since we would not be able to truly control it. He believes that computers and smart machines have benefitted people greatly; however, if we create robots or machines with intelligence beyond our own, then we will face serious problems. </a:t>
            </a:r>
            <a:endParaRPr lang="en-US" sz="2000" dirty="0" smtClean="0">
              <a:latin typeface="+mn-lt"/>
            </a:endParaRPr>
          </a:p>
          <a:p>
            <a:pPr>
              <a:buNone/>
            </a:pPr>
            <a:endParaRPr lang="en-US" sz="2000" dirty="0">
              <a:latin typeface="+mn-lt"/>
            </a:endParaRPr>
          </a:p>
          <a:p>
            <a:pPr>
              <a:buNone/>
            </a:pPr>
            <a:r>
              <a:rPr lang="en-US" sz="2000" dirty="0">
                <a:latin typeface="+mn-lt"/>
              </a:rPr>
              <a:t>This is the second time that the famous physicist has given this warning. In 2014, he cautioned that future A.I. could outthink and outsmart humans.</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27631" y="-159684"/>
            <a:ext cx="1744522" cy="1918974"/>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7479" y="-347942"/>
            <a:ext cx="1744521" cy="1918974"/>
          </a:xfrm>
          <a:prstGeom prst="rect">
            <a:avLst/>
          </a:prstGeom>
        </p:spPr>
      </p:pic>
    </p:spTree>
    <p:extLst>
      <p:ext uri="{BB962C8B-B14F-4D97-AF65-F5344CB8AC3E}">
        <p14:creationId xmlns:p14="http://schemas.microsoft.com/office/powerpoint/2010/main" val="2449825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1089</TotalTime>
  <Words>2090</Words>
  <Application>Microsoft Office PowerPoint</Application>
  <PresentationFormat>Widescreen</PresentationFormat>
  <Paragraphs>166</Paragraphs>
  <Slides>14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Shannoy.vas</cp:lastModifiedBy>
  <cp:revision>92</cp:revision>
  <dcterms:created xsi:type="dcterms:W3CDTF">2015-01-09T05:03:30Z</dcterms:created>
  <dcterms:modified xsi:type="dcterms:W3CDTF">2015-09-17T09:52:01Z</dcterms:modified>
</cp:coreProperties>
</file>