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omments/comment1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sldIdLst>
    <p:sldId id="287" r:id="rId2"/>
    <p:sldId id="268" r:id="rId3"/>
    <p:sldId id="275" r:id="rId4"/>
    <p:sldId id="285" r:id="rId5"/>
    <p:sldId id="286" r:id="rId6"/>
    <p:sldId id="266" r:id="rId7"/>
    <p:sldId id="259" r:id="rId8"/>
  </p:sldIdLst>
  <p:sldSz cx="12192000" cy="6858000"/>
  <p:notesSz cx="6858000" cy="9144000"/>
  <p:defaultTextStyle>
    <a:defPPr>
      <a:defRPr lang="th-TH"/>
    </a:defPPr>
    <a:lvl1pPr marL="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Natsinee.wim" initials="N" lastIdx="1" clrIdx="0">
    <p:extLst>
      <p:ext uri="{19B8F6BF-5375-455C-9EA6-DF929625EA0E}">
        <p15:presenceInfo xmlns:p15="http://schemas.microsoft.com/office/powerpoint/2012/main" userId="Natsinee.wim" providerId="None"/>
      </p:ext>
    </p:extLst>
  </p:cmAuthor>
  <p:cmAuthor id="2" name="oot" initials="o" lastIdx="1" clrIdx="1">
    <p:extLst>
      <p:ext uri="{19B8F6BF-5375-455C-9EA6-DF929625EA0E}">
        <p15:presenceInfo xmlns:p15="http://schemas.microsoft.com/office/powerpoint/2012/main" userId="oot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CFF"/>
    <a:srgbClr val="663300"/>
    <a:srgbClr val="9966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1" d="100"/>
          <a:sy n="71" d="100"/>
        </p:scale>
        <p:origin x="618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2" dt="2015-10-24T01:11:06.163" idx="1">
    <p:pos x="7622" y="3974"/>
    <p:text/>
    <p:extLst>
      <p:ext uri="{C676402C-5697-4E1C-873F-D02D1690AC5C}">
        <p15:threadingInfo xmlns:p15="http://schemas.microsoft.com/office/powerpoint/2012/main" timeZoneBias="420"/>
      </p:ext>
    </p:extLst>
  </p:cm>
</p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h-T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D3389F-F030-476E-B254-88AAD70B814C}" type="datetimeFigureOut">
              <a:rPr lang="th-TH" smtClean="0"/>
              <a:t>22/06/59</a:t>
            </a:fld>
            <a:endParaRPr lang="th-TH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th-TH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708C5AA-56C3-4009-959A-9B6F35EF21C6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8591922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22/06/59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37638031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22/06/59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95844628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22/06/59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10022923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22/06/59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84375009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22/06/59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400495962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22/06/59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91498803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22/06/59</a:t>
            </a:fld>
            <a:endParaRPr lang="th-T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21919042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22/06/59</a:t>
            </a:fld>
            <a:endParaRPr lang="th-T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25052382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22/06/59</a:t>
            </a:fld>
            <a:endParaRPr lang="th-T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48812744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22/06/59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83723776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22/06/59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86145284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84EB05-FF51-41A1-A459-8DEEADF2D49F}" type="datetimeFigureOut">
              <a:rPr lang="th-TH" smtClean="0"/>
              <a:t>22/06/59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7379344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1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6562165" y="0"/>
            <a:ext cx="57911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4" name="Rectangle 3"/>
          <p:cNvSpPr/>
          <p:nvPr/>
        </p:nvSpPr>
        <p:spPr>
          <a:xfrm>
            <a:off x="5688117" y="0"/>
            <a:ext cx="874048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18" name="Text Box 73"/>
          <p:cNvSpPr txBox="1">
            <a:spLocks noChangeArrowheads="1"/>
          </p:cNvSpPr>
          <p:nvPr/>
        </p:nvSpPr>
        <p:spPr bwMode="auto">
          <a:xfrm>
            <a:off x="7335568" y="3853767"/>
            <a:ext cx="4435978" cy="2566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2870" tIns="51435" rIns="102870" bIns="51435">
            <a:spAutoFit/>
          </a:bodyPr>
          <a:lstStyle>
            <a:lvl1pPr defTabSz="1028700"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 defTabSz="102870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 defTabSz="10287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 defTabSz="10287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 defTabSz="10287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th-TH" altLang="en-US" sz="3200" b="1" dirty="0" smtClean="0">
                <a:latin typeface="Calibri" panose="020F0502020204030204" pitchFamily="34" charset="0"/>
                <a:cs typeface="+mn-cs"/>
              </a:rPr>
              <a:t>สื่อการเรียนรู้ด้วยตัวเอง</a:t>
            </a:r>
          </a:p>
          <a:p>
            <a:pPr algn="ctr">
              <a:spcBef>
                <a:spcPct val="50000"/>
              </a:spcBef>
              <a:buNone/>
            </a:pPr>
            <a:r>
              <a:rPr lang="th-TH" altLang="en-US" sz="3200" b="1" dirty="0" smtClean="0">
                <a:latin typeface="Calibri" panose="020F0502020204030204" pitchFamily="34" charset="0"/>
                <a:cs typeface="+mn-cs"/>
              </a:rPr>
              <a:t>ชุดฝึกเขียนสรุป </a:t>
            </a:r>
            <a:r>
              <a:rPr lang="en-US" altLang="en-US" sz="3200" b="1" dirty="0" smtClean="0">
                <a:latin typeface="Calibri" panose="020F0502020204030204" pitchFamily="34" charset="0"/>
                <a:cs typeface="+mn-cs"/>
              </a:rPr>
              <a:t/>
            </a:r>
            <a:br>
              <a:rPr lang="en-US" altLang="en-US" sz="3200" b="1" dirty="0" smtClean="0">
                <a:latin typeface="Calibri" panose="020F0502020204030204" pitchFamily="34" charset="0"/>
                <a:cs typeface="+mn-cs"/>
              </a:rPr>
            </a:br>
            <a:r>
              <a:rPr lang="en-US" altLang="en-US" sz="2800" b="1" dirty="0" smtClean="0">
                <a:latin typeface="Calibri" panose="020F0502020204030204" pitchFamily="34" charset="0"/>
                <a:cs typeface="+mn-cs"/>
              </a:rPr>
              <a:t>(</a:t>
            </a:r>
            <a:r>
              <a:rPr lang="en-US" altLang="en-US" sz="2800" b="1" dirty="0" smtClean="0">
                <a:latin typeface="Calibri" panose="020F0502020204030204" pitchFamily="34" charset="0"/>
              </a:rPr>
              <a:t>Writing Summary)</a:t>
            </a:r>
            <a:endParaRPr lang="th-TH" altLang="en-US" sz="2800" b="1" dirty="0" smtClean="0">
              <a:latin typeface="Calibri" panose="020F0502020204030204" pitchFamily="34" charset="0"/>
              <a:cs typeface="+mn-cs"/>
            </a:endParaRPr>
          </a:p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th-TH" altLang="en-US" sz="3200" b="1" dirty="0" smtClean="0">
                <a:latin typeface="Calibri" panose="020F0502020204030204" pitchFamily="34" charset="0"/>
                <a:cs typeface="+mn-cs"/>
              </a:rPr>
              <a:t>เรื่องที่ </a:t>
            </a:r>
            <a:r>
              <a:rPr lang="th-TH" altLang="en-US" sz="3200" b="1" dirty="0">
                <a:latin typeface="Calibri" panose="020F0502020204030204" pitchFamily="34" charset="0"/>
                <a:cs typeface="+mn-cs"/>
              </a:rPr>
              <a:t>5</a:t>
            </a:r>
            <a:endParaRPr lang="th-TH" altLang="en-US" sz="3200" b="1" dirty="0" smtClean="0">
              <a:latin typeface="Calibri" panose="020F0502020204030204" pitchFamily="34" charset="0"/>
              <a:cs typeface="+mn-cs"/>
            </a:endParaRPr>
          </a:p>
        </p:txBody>
      </p:sp>
      <p:sp>
        <p:nvSpPr>
          <p:cNvPr id="19" name="Text Box 5"/>
          <p:cNvSpPr txBox="1">
            <a:spLocks noChangeArrowheads="1"/>
          </p:cNvSpPr>
          <p:nvPr/>
        </p:nvSpPr>
        <p:spPr bwMode="auto">
          <a:xfrm>
            <a:off x="7362937" y="6320241"/>
            <a:ext cx="3906076" cy="2885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2870" tIns="51435" rIns="102870" bIns="51435">
            <a:spAutoFit/>
          </a:bodyPr>
          <a:lstStyle>
            <a:lvl1pPr defTabSz="1028700"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 defTabSz="102870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 defTabSz="10287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 defTabSz="10287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 defTabSz="10287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th-TH" sz="1200" dirty="0">
                <a:latin typeface="Calibri" panose="020F0502020204030204" pitchFamily="34" charset="0"/>
              </a:rPr>
              <a:t>Copyright © </a:t>
            </a:r>
            <a:r>
              <a:rPr lang="en-US" altLang="th-TH" sz="1200" dirty="0" smtClean="0">
                <a:latin typeface="Calibri" panose="020F0502020204030204" pitchFamily="34" charset="0"/>
              </a:rPr>
              <a:t>2015 </a:t>
            </a:r>
            <a:r>
              <a:rPr lang="en-US" altLang="th-TH" sz="1200" dirty="0">
                <a:latin typeface="Calibri" panose="020F0502020204030204" pitchFamily="34" charset="0"/>
              </a:rPr>
              <a:t>Self-access Learning Centre, KMUTT </a:t>
            </a:r>
            <a:endParaRPr lang="th-TH" altLang="th-TH" sz="1200" dirty="0">
              <a:latin typeface="Calibri" panose="020F0502020204030204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52825" y="416859"/>
            <a:ext cx="4016188" cy="3012141"/>
          </a:xfrm>
          <a:prstGeom prst="rect">
            <a:avLst/>
          </a:prstGeom>
        </p:spPr>
      </p:pic>
      <p:sp>
        <p:nvSpPr>
          <p:cNvPr id="7" name="Action Button: Forward or Next 6">
            <a:hlinkClick r:id="" action="ppaction://hlinkshowjump?jump=nextslide" highlightClick="1"/>
          </p:cNvPr>
          <p:cNvSpPr/>
          <p:nvPr/>
        </p:nvSpPr>
        <p:spPr>
          <a:xfrm>
            <a:off x="11518430" y="6308954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87155843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ction Button: Forward or Next 6">
            <a:hlinkClick r:id="" action="ppaction://hlinkshowjump?jump=nextslide" highlightClick="1"/>
          </p:cNvPr>
          <p:cNvSpPr/>
          <p:nvPr/>
        </p:nvSpPr>
        <p:spPr>
          <a:xfrm>
            <a:off x="11518430" y="6308954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" name="Rectangle 5"/>
          <p:cNvSpPr/>
          <p:nvPr/>
        </p:nvSpPr>
        <p:spPr>
          <a:xfrm>
            <a:off x="5635510" y="9793"/>
            <a:ext cx="817428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22" name="Text Box 73"/>
          <p:cNvSpPr txBox="1">
            <a:spLocks noChangeArrowheads="1"/>
          </p:cNvSpPr>
          <p:nvPr/>
        </p:nvSpPr>
        <p:spPr bwMode="auto">
          <a:xfrm>
            <a:off x="244698" y="223960"/>
            <a:ext cx="3650807" cy="15812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2870" tIns="51435" rIns="102870" bIns="51435">
            <a:spAutoFit/>
          </a:bodyPr>
          <a:lstStyle>
            <a:lvl1pPr defTabSz="1028700"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 defTabSz="102870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 defTabSz="10287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 defTabSz="10287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 defTabSz="10287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algn="ctr">
              <a:spcBef>
                <a:spcPct val="0"/>
              </a:spcBef>
              <a:buNone/>
            </a:pPr>
            <a:r>
              <a:rPr lang="th-TH" altLang="en-US" sz="3200" b="1" dirty="0" smtClean="0">
                <a:latin typeface="Calibri" panose="020F0502020204030204" pitchFamily="34" charset="0"/>
                <a:cs typeface="Cordia New" panose="020B0304020202020204" pitchFamily="34" charset="-34"/>
              </a:rPr>
              <a:t>การใช้สื่อชิ้นนี้เพื่อพัฒนา</a:t>
            </a:r>
          </a:p>
          <a:p>
            <a:pPr algn="ctr">
              <a:spcBef>
                <a:spcPct val="0"/>
              </a:spcBef>
              <a:buNone/>
            </a:pPr>
            <a:r>
              <a:rPr lang="th-TH" altLang="en-US" sz="3200" b="1" dirty="0" smtClean="0">
                <a:latin typeface="Calibri" panose="020F0502020204030204" pitchFamily="34" charset="0"/>
                <a:cs typeface="Cordia New" panose="020B0304020202020204" pitchFamily="34" charset="-34"/>
              </a:rPr>
              <a:t>ตัวคุณเอง</a:t>
            </a:r>
          </a:p>
          <a:p>
            <a:pPr algn="ctr">
              <a:spcBef>
                <a:spcPct val="0"/>
              </a:spcBef>
              <a:buNone/>
            </a:pPr>
            <a:r>
              <a:rPr lang="th-TH" altLang="en-US" sz="3200" b="1" dirty="0" smtClean="0">
                <a:latin typeface="Calibri" panose="020F0502020204030204" pitchFamily="34" charset="0"/>
                <a:cs typeface="Cordia New" panose="020B0304020202020204" pitchFamily="34" charset="-34"/>
              </a:rPr>
              <a:t>ให้ประสบความสำเร็จ</a:t>
            </a:r>
            <a:endParaRPr lang="en-US" altLang="en-US" sz="3200" b="1" dirty="0">
              <a:latin typeface="Calibri" panose="020F0502020204030204" pitchFamily="34" charset="0"/>
              <a:cs typeface="Cordia New" panose="020B0304020202020204" pitchFamily="34" charset="-34"/>
            </a:endParaRPr>
          </a:p>
        </p:txBody>
      </p:sp>
      <p:sp>
        <p:nvSpPr>
          <p:cNvPr id="24" name="Rectangle 119"/>
          <p:cNvSpPr>
            <a:spLocks noChangeArrowheads="1"/>
          </p:cNvSpPr>
          <p:nvPr/>
        </p:nvSpPr>
        <p:spPr bwMode="auto">
          <a:xfrm>
            <a:off x="95844" y="1932175"/>
            <a:ext cx="5357612" cy="4154984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>
            <a:spAutoFit/>
          </a:bodyPr>
          <a:lstStyle>
            <a:lvl1pPr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marL="457200" indent="-457200"/>
            <a:r>
              <a:rPr lang="th-TH" altLang="th-TH" sz="2400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สื่อชิ้นนี้ประกอบด้วยข่าวสั้นๆจำนวน 1 ข่าว สำหรับฝึกการเขียนสรุป</a:t>
            </a:r>
          </a:p>
          <a:p>
            <a:pPr marL="457200" indent="-457200"/>
            <a:r>
              <a:rPr lang="th-TH" altLang="th-TH" sz="2400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คุณสามารถฝึกด้วยตนเองโดยอ่านคำแนะนำและศึกษาตัวอย่าง ก่อนลงมือเขียน</a:t>
            </a:r>
          </a:p>
          <a:p>
            <a:pPr marL="457200" indent="-457200"/>
            <a:r>
              <a:rPr lang="th-TH" altLang="th-TH" sz="2400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ทำความเข้าใจความแตกต่างระหว่างการสรุปข่าวซึ่งแบ่งระดับความยาก-ง่ายออกเป็น 3 ระดับ</a:t>
            </a:r>
          </a:p>
          <a:p>
            <a:pPr marL="457200" indent="-457200"/>
            <a:r>
              <a:rPr lang="th-TH" altLang="th-TH" sz="2400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ลองอ่านและสรุปข่าวด้วยตัวเอง</a:t>
            </a:r>
          </a:p>
          <a:p>
            <a:pPr marL="457200" indent="-457200"/>
            <a:r>
              <a:rPr lang="th-TH" altLang="th-TH" sz="2400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ตรวจสอบการสรุปกับเฉลย</a:t>
            </a:r>
          </a:p>
          <a:p>
            <a:pPr marL="457200" indent="-457200"/>
            <a:r>
              <a:rPr lang="th-TH" altLang="th-TH" sz="2400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เมื่อฝึกสรุปข่าวในชุดนี้จนชำนาญแล้วคุณก็สามารถเลือกข่าวจากแหล่งต่างๆเพื่อฝึกฝนได้ด้วยตัวเองต่อไป</a:t>
            </a:r>
          </a:p>
        </p:txBody>
      </p:sp>
      <p:sp>
        <p:nvSpPr>
          <p:cNvPr id="17" name="Rectangle 119"/>
          <p:cNvSpPr>
            <a:spLocks noChangeArrowheads="1"/>
          </p:cNvSpPr>
          <p:nvPr/>
        </p:nvSpPr>
        <p:spPr bwMode="auto">
          <a:xfrm>
            <a:off x="6786700" y="359193"/>
            <a:ext cx="4968807" cy="584775"/>
          </a:xfrm>
          <a:prstGeom prst="rect">
            <a:avLst/>
          </a:prstGeom>
          <a:noFill/>
          <a:ln w="9525">
            <a:solidFill>
              <a:srgbClr val="990033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>
            <a:spAutoFit/>
          </a:bodyPr>
          <a:lstStyle>
            <a:lvl1pPr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algn="ctr">
              <a:buNone/>
            </a:pPr>
            <a:r>
              <a:rPr lang="th-TH" altLang="th-TH" sz="3200" b="1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ข้อแนะนำการเขียนสรุปความจากข่าว</a:t>
            </a:r>
            <a:endParaRPr lang="th-TH" altLang="th-TH" sz="3200" b="1" dirty="0">
              <a:latin typeface="Cordia New" panose="020B0304020202020204" pitchFamily="34" charset="-34"/>
              <a:cs typeface="Cordia New" panose="020B0304020202020204" pitchFamily="34" charset="-34"/>
            </a:endParaRPr>
          </a:p>
        </p:txBody>
      </p:sp>
      <p:sp>
        <p:nvSpPr>
          <p:cNvPr id="21" name="Text Box 73"/>
          <p:cNvSpPr txBox="1">
            <a:spLocks noChangeArrowheads="1"/>
          </p:cNvSpPr>
          <p:nvPr/>
        </p:nvSpPr>
        <p:spPr bwMode="auto">
          <a:xfrm>
            <a:off x="6731611" y="1217785"/>
            <a:ext cx="4992329" cy="56500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2870" tIns="51435" rIns="102870" bIns="51435">
            <a:spAutoFit/>
          </a:bodyPr>
          <a:lstStyle>
            <a:lvl1pPr defTabSz="1028700"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 defTabSz="102870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 defTabSz="10287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 defTabSz="10287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 defTabSz="10287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marL="457200" indent="-457200">
              <a:spcBef>
                <a:spcPct val="0"/>
              </a:spcBef>
            </a:pPr>
            <a:r>
              <a:rPr lang="th-TH" altLang="en-US" sz="2600" dirty="0" smtClean="0">
                <a:latin typeface="Calibri" panose="020F0502020204030204" pitchFamily="34" charset="0"/>
                <a:cs typeface="Cordia New" panose="020B0304020202020204" pitchFamily="34" charset="-34"/>
              </a:rPr>
              <a:t>การเขียนสรุปความ คือการเลือกเฉพาะส่วนที่มีความสำคัญจริงๆ มาเขียน</a:t>
            </a:r>
          </a:p>
          <a:p>
            <a:pPr>
              <a:spcBef>
                <a:spcPct val="0"/>
              </a:spcBef>
              <a:buNone/>
            </a:pPr>
            <a:endParaRPr lang="th-TH" altLang="en-US" sz="1400" dirty="0">
              <a:latin typeface="Calibri" panose="020F0502020204030204" pitchFamily="34" charset="0"/>
              <a:cs typeface="Cordia New" panose="020B0304020202020204" pitchFamily="34" charset="-34"/>
            </a:endParaRPr>
          </a:p>
          <a:p>
            <a:pPr>
              <a:spcBef>
                <a:spcPct val="0"/>
              </a:spcBef>
              <a:buNone/>
            </a:pPr>
            <a:r>
              <a:rPr lang="th-TH" altLang="en-US" sz="2600" dirty="0" smtClean="0">
                <a:latin typeface="Calibri" panose="020F0502020204030204" pitchFamily="34" charset="0"/>
                <a:cs typeface="Cordia New" panose="020B0304020202020204" pitchFamily="34" charset="-34"/>
              </a:rPr>
              <a:t>การฝึกเขียนสรุปโดยใช้ข่าวมีหลักการง่ายๆคือ </a:t>
            </a:r>
          </a:p>
          <a:p>
            <a:pPr>
              <a:spcBef>
                <a:spcPct val="0"/>
              </a:spcBef>
              <a:buNone/>
            </a:pPr>
            <a:r>
              <a:rPr lang="th-TH" altLang="en-US" sz="2600" dirty="0" smtClean="0">
                <a:latin typeface="Calibri" panose="020F0502020204030204" pitchFamily="34" charset="0"/>
                <a:cs typeface="Cordia New" panose="020B0304020202020204" pitchFamily="34" charset="-34"/>
              </a:rPr>
              <a:t>1. อ่านทำความเข้าใจ ขณะที่อ่านหาคำตอบต่อไปนี้</a:t>
            </a:r>
          </a:p>
          <a:p>
            <a:pPr>
              <a:buNone/>
            </a:pPr>
            <a:r>
              <a:rPr lang="en-US" sz="2000" b="1" dirty="0" smtClean="0">
                <a:cs typeface="+mn-cs"/>
              </a:rPr>
              <a:t>What</a:t>
            </a:r>
            <a:r>
              <a:rPr lang="en-US" sz="2000" dirty="0" smtClean="0">
                <a:cs typeface="+mn-cs"/>
              </a:rPr>
              <a:t> </a:t>
            </a:r>
            <a:r>
              <a:rPr lang="th-TH" sz="2000" dirty="0" smtClean="0">
                <a:cs typeface="+mn-cs"/>
              </a:rPr>
              <a:t>    เกิดอะไรขึ้น</a:t>
            </a:r>
            <a:endParaRPr lang="th-TH" sz="2000" dirty="0">
              <a:cs typeface="+mn-cs"/>
            </a:endParaRPr>
          </a:p>
          <a:p>
            <a:pPr>
              <a:buNone/>
            </a:pPr>
            <a:r>
              <a:rPr lang="en-US" sz="2000" b="1" dirty="0" smtClean="0">
                <a:cs typeface="+mn-cs"/>
              </a:rPr>
              <a:t>Who </a:t>
            </a:r>
            <a:r>
              <a:rPr lang="th-TH" sz="2000" b="1" dirty="0" smtClean="0">
                <a:cs typeface="+mn-cs"/>
              </a:rPr>
              <a:t>     </a:t>
            </a:r>
            <a:r>
              <a:rPr lang="th-TH" sz="2000" dirty="0" smtClean="0">
                <a:cs typeface="+mn-cs"/>
              </a:rPr>
              <a:t>มี</a:t>
            </a:r>
            <a:r>
              <a:rPr lang="th-TH" sz="2000" dirty="0">
                <a:cs typeface="+mn-cs"/>
              </a:rPr>
              <a:t>ใครเกี่ยวข้อง</a:t>
            </a:r>
            <a:r>
              <a:rPr lang="en-US" sz="2000" dirty="0" smtClean="0">
                <a:cs typeface="+mn-cs"/>
              </a:rPr>
              <a:t>,</a:t>
            </a:r>
            <a:r>
              <a:rPr lang="th-TH" sz="2000" dirty="0" smtClean="0">
                <a:cs typeface="+mn-cs"/>
              </a:rPr>
              <a:t>ได้รับผลกระทบอะไร</a:t>
            </a:r>
            <a:endParaRPr lang="en-US" sz="2000" dirty="0">
              <a:cs typeface="+mn-cs"/>
            </a:endParaRPr>
          </a:p>
          <a:p>
            <a:pPr>
              <a:buNone/>
            </a:pPr>
            <a:r>
              <a:rPr lang="en-US" sz="2000" b="1" dirty="0" smtClean="0">
                <a:cs typeface="+mn-cs"/>
              </a:rPr>
              <a:t>When </a:t>
            </a:r>
            <a:r>
              <a:rPr lang="th-TH" sz="2000" b="1" dirty="0" smtClean="0">
                <a:cs typeface="+mn-cs"/>
              </a:rPr>
              <a:t>  </a:t>
            </a:r>
            <a:r>
              <a:rPr lang="th-TH" sz="2000" dirty="0" smtClean="0">
                <a:cs typeface="+mn-cs"/>
              </a:rPr>
              <a:t>เหตุการณ์เกิดขึ้นเมื่อไร</a:t>
            </a:r>
            <a:endParaRPr lang="en-US" sz="2000" dirty="0">
              <a:cs typeface="+mn-cs"/>
            </a:endParaRPr>
          </a:p>
          <a:p>
            <a:pPr>
              <a:buNone/>
            </a:pPr>
            <a:r>
              <a:rPr lang="en-US" sz="2000" b="1" dirty="0" smtClean="0">
                <a:cs typeface="+mn-cs"/>
              </a:rPr>
              <a:t>Where</a:t>
            </a:r>
            <a:r>
              <a:rPr lang="en-US" sz="2000" dirty="0" smtClean="0">
                <a:cs typeface="+mn-cs"/>
              </a:rPr>
              <a:t> </a:t>
            </a:r>
            <a:r>
              <a:rPr lang="th-TH" sz="2000" dirty="0" smtClean="0">
                <a:cs typeface="+mn-cs"/>
              </a:rPr>
              <a:t> เหตุการณ์เกิดขึ้นที่ไหน</a:t>
            </a:r>
            <a:endParaRPr lang="en-US" sz="2000" dirty="0">
              <a:cs typeface="+mn-cs"/>
            </a:endParaRPr>
          </a:p>
          <a:p>
            <a:pPr>
              <a:buNone/>
            </a:pPr>
            <a:r>
              <a:rPr lang="en-US" sz="2000" b="1" dirty="0" smtClean="0">
                <a:cs typeface="+mn-cs"/>
              </a:rPr>
              <a:t>How</a:t>
            </a:r>
            <a:r>
              <a:rPr lang="en-US" sz="2000" dirty="0" smtClean="0">
                <a:cs typeface="+mn-cs"/>
              </a:rPr>
              <a:t> </a:t>
            </a:r>
            <a:r>
              <a:rPr lang="th-TH" sz="2000" dirty="0" smtClean="0">
                <a:cs typeface="+mn-cs"/>
              </a:rPr>
              <a:t>      เหตุการณ์เกิดขึ้นได้อย่างไร</a:t>
            </a:r>
            <a:r>
              <a:rPr lang="en-US" sz="2000" dirty="0" smtClean="0">
                <a:cs typeface="+mn-cs"/>
              </a:rPr>
              <a:t/>
            </a:r>
            <a:br>
              <a:rPr lang="en-US" sz="2000" dirty="0" smtClean="0">
                <a:cs typeface="+mn-cs"/>
              </a:rPr>
            </a:br>
            <a:r>
              <a:rPr lang="en-US" sz="2000" b="1" dirty="0" smtClean="0">
                <a:cs typeface="+mn-cs"/>
              </a:rPr>
              <a:t>Why</a:t>
            </a:r>
            <a:r>
              <a:rPr lang="en-US" sz="2000" dirty="0" smtClean="0">
                <a:cs typeface="+mn-cs"/>
              </a:rPr>
              <a:t> </a:t>
            </a:r>
            <a:r>
              <a:rPr lang="th-TH" sz="2000" dirty="0" smtClean="0">
                <a:cs typeface="+mn-cs"/>
              </a:rPr>
              <a:t>      ทำไมถึงเกิดเหตุการณ์นี้</a:t>
            </a:r>
          </a:p>
          <a:p>
            <a:pPr>
              <a:buNone/>
            </a:pPr>
            <a:r>
              <a:rPr lang="th-TH" sz="2600" dirty="0" smtClean="0">
                <a:cs typeface="+mn-cs"/>
              </a:rPr>
              <a:t>2. ฝึกเขียนประโยคโดยนำเฉพาะคำสำคัญมาเขียน</a:t>
            </a:r>
          </a:p>
          <a:p>
            <a:pPr>
              <a:buNone/>
            </a:pPr>
            <a:r>
              <a:rPr lang="th-TH" sz="2600" dirty="0" smtClean="0">
                <a:cs typeface="+mn-cs"/>
              </a:rPr>
              <a:t>3. เริ่มจากการเขียนประโยคที่ไม่ซับซ้อน หลังจากนั้นฝึกเขียนประโยคที่มีความซับซ้อนระดับต่างๆ</a:t>
            </a:r>
            <a:endParaRPr lang="en-US" sz="2600" dirty="0" smtClean="0">
              <a:cs typeface="+mn-cs"/>
            </a:endParaRPr>
          </a:p>
        </p:txBody>
      </p:sp>
      <p:pic>
        <p:nvPicPr>
          <p:cNvPr id="25" name="Picture 7" descr="6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74178" y="82774"/>
            <a:ext cx="1182659" cy="1722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7209437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ction Button: Forward or Next 6">
            <a:hlinkClick r:id="" action="ppaction://hlinkshowjump?jump=nextslide" highlightClick="1"/>
          </p:cNvPr>
          <p:cNvSpPr/>
          <p:nvPr/>
        </p:nvSpPr>
        <p:spPr>
          <a:xfrm>
            <a:off x="11518430" y="6308954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" name="Rectangle 5"/>
          <p:cNvSpPr/>
          <p:nvPr/>
        </p:nvSpPr>
        <p:spPr>
          <a:xfrm>
            <a:off x="5647777" y="0"/>
            <a:ext cx="817428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graphicFrame>
        <p:nvGraphicFramePr>
          <p:cNvPr id="21" name="Group 1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99172998"/>
              </p:ext>
            </p:extLst>
          </p:nvPr>
        </p:nvGraphicFramePr>
        <p:xfrm>
          <a:off x="1601756" y="476592"/>
          <a:ext cx="3366251" cy="944910"/>
        </p:xfrm>
        <a:graphic>
          <a:graphicData uri="http://schemas.openxmlformats.org/drawingml/2006/table">
            <a:tbl>
              <a:tblPr/>
              <a:tblGrid>
                <a:gridCol w="3366251"/>
              </a:tblGrid>
              <a:tr h="585897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  <a:cs typeface="+mn-cs"/>
                        </a:rPr>
                        <a:t>อ่านข่าวและดูตัวอย่างการเขียนสรุปข่าวในหน้าถัดไป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  <a:cs typeface="Cordia New" pitchFamily="34" charset="-34"/>
                      </a:endParaRPr>
                    </a:p>
                  </a:txBody>
                  <a:tcPr marT="45735" marB="45735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0" name="Rectangle 119"/>
          <p:cNvSpPr>
            <a:spLocks noChangeArrowheads="1"/>
          </p:cNvSpPr>
          <p:nvPr/>
        </p:nvSpPr>
        <p:spPr bwMode="auto">
          <a:xfrm>
            <a:off x="303607" y="1642047"/>
            <a:ext cx="4992922" cy="4462760"/>
          </a:xfrm>
          <a:prstGeom prst="rect">
            <a:avLst/>
          </a:prstGeom>
          <a:noFill/>
          <a:ln w="9525">
            <a:solidFill>
              <a:srgbClr val="990033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>
            <a:spAutoFit/>
          </a:bodyPr>
          <a:lstStyle>
            <a:lvl1pPr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>
              <a:buNone/>
            </a:pPr>
            <a:r>
              <a:rPr lang="en-US" sz="2000" dirty="0" smtClean="0">
                <a:latin typeface="+mn-lt"/>
              </a:rPr>
              <a:t>   Singapore </a:t>
            </a:r>
            <a:r>
              <a:rPr lang="en-US" sz="2000" dirty="0">
                <a:latin typeface="+mn-lt"/>
              </a:rPr>
              <a:t>is celebrating its 50</a:t>
            </a:r>
            <a:r>
              <a:rPr lang="en-US" sz="2000" baseline="30000" dirty="0">
                <a:latin typeface="+mn-lt"/>
              </a:rPr>
              <a:t>th</a:t>
            </a:r>
            <a:r>
              <a:rPr lang="en-US" sz="2000" dirty="0">
                <a:latin typeface="+mn-lt"/>
              </a:rPr>
              <a:t> anniversary this year. Singapore declared its independence on the 8</a:t>
            </a:r>
            <a:r>
              <a:rPr lang="en-US" sz="2000" baseline="30000" dirty="0">
                <a:latin typeface="+mn-lt"/>
              </a:rPr>
              <a:t>th</a:t>
            </a:r>
            <a:r>
              <a:rPr lang="en-US" sz="2000" dirty="0">
                <a:latin typeface="+mn-lt"/>
              </a:rPr>
              <a:t> of August, 1965. At first, Singapore was not a wealthy city, but now it is prosperous. The founding Prime Minister was Lee </a:t>
            </a:r>
            <a:r>
              <a:rPr lang="en-US" sz="2000" dirty="0" err="1">
                <a:latin typeface="+mn-lt"/>
              </a:rPr>
              <a:t>Kuan</a:t>
            </a:r>
            <a:r>
              <a:rPr lang="en-US" sz="2000" dirty="0">
                <a:latin typeface="+mn-lt"/>
              </a:rPr>
              <a:t>, who died earlier this year. Singapore is considered to be the fourth most important financial center in the world</a:t>
            </a:r>
            <a:r>
              <a:rPr lang="en-US" sz="2000" dirty="0" smtClean="0">
                <a:latin typeface="+mn-lt"/>
              </a:rPr>
              <a:t>.</a:t>
            </a:r>
          </a:p>
          <a:p>
            <a:pPr>
              <a:buNone/>
            </a:pPr>
            <a:r>
              <a:rPr lang="en-US" sz="2000" dirty="0" smtClean="0">
                <a:latin typeface="+mn-lt"/>
              </a:rPr>
              <a:t>   There </a:t>
            </a:r>
            <a:r>
              <a:rPr lang="en-US" sz="2000" dirty="0">
                <a:latin typeface="+mn-lt"/>
              </a:rPr>
              <a:t>were many celebrations, and there was a large display of fireworks. There have been many events to celebrate the fiftieth anniversary. In the past, Singapore was a colony of the United Kingdom and then for a while it was part of Malaysia.</a:t>
            </a:r>
            <a:r>
              <a:rPr lang="en-US" sz="1800" dirty="0">
                <a:latin typeface="+mn-lt"/>
              </a:rPr>
              <a:t>	</a:t>
            </a:r>
            <a:endParaRPr lang="th-TH" altLang="th-TH" sz="1800" dirty="0">
              <a:latin typeface="+mn-lt"/>
              <a:cs typeface="Cordia New" panose="020B0304020202020204" pitchFamily="34" charset="-34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966" y="0"/>
            <a:ext cx="1515248" cy="1666773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73437" y="105262"/>
            <a:ext cx="1252196" cy="1377415"/>
          </a:xfrm>
          <a:prstGeom prst="rect">
            <a:avLst/>
          </a:prstGeom>
        </p:spPr>
      </p:pic>
      <p:graphicFrame>
        <p:nvGraphicFramePr>
          <p:cNvPr id="13" name="Group 1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63652431"/>
              </p:ext>
            </p:extLst>
          </p:nvPr>
        </p:nvGraphicFramePr>
        <p:xfrm>
          <a:off x="7144975" y="476592"/>
          <a:ext cx="3403312" cy="1371630"/>
        </p:xfrm>
        <a:graphic>
          <a:graphicData uri="http://schemas.openxmlformats.org/drawingml/2006/table">
            <a:tbl>
              <a:tblPr/>
              <a:tblGrid>
                <a:gridCol w="3403312"/>
              </a:tblGrid>
              <a:tr h="585897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th-TH" sz="28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ตัวอย่างการเขียนสรุปข่าวด้วยความซับซ้อนระดับต่างๆ</a:t>
                      </a:r>
                      <a:endParaRPr lang="en-US" sz="2800" b="0" kern="1200" dirty="0" smtClean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 Light" panose="020F0302020204030204" pitchFamily="34" charset="0"/>
                          <a:cs typeface="Cordia New" pitchFamily="34" charset="-34"/>
                        </a:rPr>
                        <a:t> </a:t>
                      </a:r>
                    </a:p>
                  </a:txBody>
                  <a:tcPr marT="45735" marB="45735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5" name="Rectangle 119"/>
          <p:cNvSpPr>
            <a:spLocks noChangeArrowheads="1"/>
          </p:cNvSpPr>
          <p:nvPr/>
        </p:nvSpPr>
        <p:spPr bwMode="auto">
          <a:xfrm>
            <a:off x="6816453" y="1482677"/>
            <a:ext cx="4992922" cy="4779770"/>
          </a:xfrm>
          <a:prstGeom prst="rect">
            <a:avLst/>
          </a:prstGeom>
          <a:noFill/>
          <a:ln w="9525">
            <a:solidFill>
              <a:srgbClr val="990033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>
            <a:spAutoFit/>
          </a:bodyPr>
          <a:lstStyle>
            <a:lvl1pPr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algn="ctr">
              <a:buNone/>
            </a:pPr>
            <a:endParaRPr lang="en-US" sz="700" b="1" dirty="0" smtClean="0">
              <a:latin typeface="+mn-lt"/>
            </a:endParaRPr>
          </a:p>
          <a:p>
            <a:pPr algn="ctr">
              <a:buNone/>
            </a:pPr>
            <a:r>
              <a:rPr lang="en-US" sz="2000" b="1" dirty="0" smtClean="0">
                <a:latin typeface="+mn-lt"/>
              </a:rPr>
              <a:t>What </a:t>
            </a:r>
            <a:r>
              <a:rPr lang="en-US" sz="2000" b="1" dirty="0">
                <a:latin typeface="+mn-lt"/>
              </a:rPr>
              <a:t>is this news story about</a:t>
            </a:r>
            <a:r>
              <a:rPr lang="en-US" sz="2000" b="1" dirty="0" smtClean="0">
                <a:latin typeface="+mn-lt"/>
              </a:rPr>
              <a:t>?</a:t>
            </a:r>
          </a:p>
          <a:p>
            <a:pPr algn="ctr">
              <a:buNone/>
            </a:pPr>
            <a:endParaRPr lang="en-US" sz="2000" b="1" dirty="0" smtClean="0">
              <a:latin typeface="+mn-lt"/>
            </a:endParaRPr>
          </a:p>
          <a:p>
            <a:r>
              <a:rPr lang="en-US" sz="2000" b="1" dirty="0" smtClean="0">
                <a:solidFill>
                  <a:srgbClr val="FF0000"/>
                </a:solidFill>
                <a:latin typeface="+mn-lt"/>
              </a:rPr>
              <a:t>Elementary </a:t>
            </a:r>
            <a:r>
              <a:rPr lang="en-US" sz="2000" b="1" dirty="0">
                <a:solidFill>
                  <a:srgbClr val="FF0000"/>
                </a:solidFill>
                <a:latin typeface="+mn-lt"/>
              </a:rPr>
              <a:t>Level:</a:t>
            </a:r>
            <a:r>
              <a:rPr lang="en-US" sz="2000" dirty="0">
                <a:solidFill>
                  <a:srgbClr val="FF0000"/>
                </a:solidFill>
                <a:latin typeface="+mn-lt"/>
              </a:rPr>
              <a:t> </a:t>
            </a:r>
            <a:r>
              <a:rPr lang="en-US" sz="2000" dirty="0">
                <a:latin typeface="+mn-lt"/>
              </a:rPr>
              <a:t>It’s about </a:t>
            </a:r>
            <a:r>
              <a:rPr lang="en-US" sz="2000" dirty="0" smtClean="0">
                <a:latin typeface="+mn-lt"/>
              </a:rPr>
              <a:t>Singapore’s birthday.</a:t>
            </a:r>
          </a:p>
          <a:p>
            <a:pPr>
              <a:buNone/>
            </a:pPr>
            <a:endParaRPr lang="en-US" sz="2000" dirty="0">
              <a:latin typeface="+mn-lt"/>
            </a:endParaRPr>
          </a:p>
          <a:p>
            <a:r>
              <a:rPr lang="en-US" sz="2000" b="1" dirty="0" smtClean="0">
                <a:solidFill>
                  <a:srgbClr val="FF0000"/>
                </a:solidFill>
                <a:latin typeface="+mn-lt"/>
              </a:rPr>
              <a:t>Intermediate </a:t>
            </a:r>
            <a:r>
              <a:rPr lang="en-US" sz="2000" b="1" dirty="0">
                <a:solidFill>
                  <a:srgbClr val="FF0000"/>
                </a:solidFill>
                <a:latin typeface="+mn-lt"/>
              </a:rPr>
              <a:t>Level:</a:t>
            </a:r>
            <a:r>
              <a:rPr lang="en-US" sz="2000" dirty="0">
                <a:solidFill>
                  <a:srgbClr val="FF0000"/>
                </a:solidFill>
                <a:latin typeface="+mn-lt"/>
              </a:rPr>
              <a:t> </a:t>
            </a:r>
            <a:r>
              <a:rPr lang="en-US" sz="2000" dirty="0">
                <a:latin typeface="+mn-lt"/>
              </a:rPr>
              <a:t>This news story is about the 50</a:t>
            </a:r>
            <a:r>
              <a:rPr lang="en-US" sz="2000" baseline="30000" dirty="0">
                <a:latin typeface="+mn-lt"/>
              </a:rPr>
              <a:t>th</a:t>
            </a:r>
            <a:r>
              <a:rPr lang="en-US" sz="2000" dirty="0">
                <a:latin typeface="+mn-lt"/>
              </a:rPr>
              <a:t> anniversary of Singapore, and it tells us some things about there</a:t>
            </a:r>
            <a:r>
              <a:rPr lang="en-US" sz="2000" dirty="0" smtClean="0">
                <a:latin typeface="+mn-lt"/>
              </a:rPr>
              <a:t>.</a:t>
            </a:r>
          </a:p>
          <a:p>
            <a:pPr>
              <a:buNone/>
            </a:pPr>
            <a:endParaRPr lang="en-US" sz="2000" dirty="0">
              <a:latin typeface="+mn-lt"/>
            </a:endParaRPr>
          </a:p>
          <a:p>
            <a:r>
              <a:rPr lang="en-US" sz="2000" b="1" dirty="0" smtClean="0">
                <a:solidFill>
                  <a:srgbClr val="FF0000"/>
                </a:solidFill>
                <a:latin typeface="+mn-lt"/>
              </a:rPr>
              <a:t>Advanced </a:t>
            </a:r>
            <a:r>
              <a:rPr lang="en-US" sz="2000" b="1" dirty="0">
                <a:solidFill>
                  <a:srgbClr val="FF0000"/>
                </a:solidFill>
                <a:latin typeface="+mn-lt"/>
              </a:rPr>
              <a:t>Level:</a:t>
            </a:r>
            <a:r>
              <a:rPr lang="en-US" sz="2000" dirty="0">
                <a:solidFill>
                  <a:srgbClr val="FF0000"/>
                </a:solidFill>
                <a:latin typeface="+mn-lt"/>
              </a:rPr>
              <a:t> </a:t>
            </a:r>
            <a:r>
              <a:rPr lang="en-US" sz="2000" dirty="0">
                <a:latin typeface="+mn-lt"/>
              </a:rPr>
              <a:t>This news story is about Singapore and its 50</a:t>
            </a:r>
            <a:r>
              <a:rPr lang="en-US" sz="2000" baseline="30000" dirty="0">
                <a:latin typeface="+mn-lt"/>
              </a:rPr>
              <a:t>th</a:t>
            </a:r>
            <a:r>
              <a:rPr lang="en-US" sz="2000" dirty="0">
                <a:latin typeface="+mn-lt"/>
              </a:rPr>
              <a:t> anniversary. It tells us a little about the history, and how Singapore was poor, but it is now a developed country</a:t>
            </a:r>
            <a:r>
              <a:rPr lang="en-US" sz="2000" dirty="0" smtClean="0">
                <a:latin typeface="+mn-lt"/>
              </a:rPr>
              <a:t>.</a:t>
            </a:r>
          </a:p>
          <a:p>
            <a:pPr>
              <a:buNone/>
            </a:pPr>
            <a:endParaRPr lang="en-US" sz="8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44909499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5647777" y="0"/>
            <a:ext cx="817428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graphicFrame>
        <p:nvGraphicFramePr>
          <p:cNvPr id="6" name="Group 1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8948014"/>
              </p:ext>
            </p:extLst>
          </p:nvPr>
        </p:nvGraphicFramePr>
        <p:xfrm>
          <a:off x="1455145" y="376093"/>
          <a:ext cx="2578974" cy="944910"/>
        </p:xfrm>
        <a:graphic>
          <a:graphicData uri="http://schemas.openxmlformats.org/drawingml/2006/table">
            <a:tbl>
              <a:tblPr/>
              <a:tblGrid>
                <a:gridCol w="2578974"/>
              </a:tblGrid>
              <a:tr h="585897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  <a:cs typeface="+mn-cs"/>
                        </a:rPr>
                        <a:t>มาลองฝึกกัน</a:t>
                      </a:r>
                    </a:p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  <a:cs typeface="+mn-cs"/>
                        </a:rPr>
                        <a:t>N</a:t>
                      </a:r>
                      <a:r>
                        <a:rPr kumimoji="0" 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  <a:cs typeface="Cordia New" pitchFamily="34" charset="-34"/>
                        </a:rPr>
                        <a:t>ews no. 5</a:t>
                      </a:r>
                    </a:p>
                  </a:txBody>
                  <a:tcPr marT="45735" marB="45735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7" name="Rectangle 119"/>
          <p:cNvSpPr>
            <a:spLocks noChangeArrowheads="1"/>
          </p:cNvSpPr>
          <p:nvPr/>
        </p:nvSpPr>
        <p:spPr bwMode="auto">
          <a:xfrm>
            <a:off x="248171" y="1357934"/>
            <a:ext cx="4992922" cy="4770537"/>
          </a:xfrm>
          <a:prstGeom prst="rect">
            <a:avLst/>
          </a:prstGeom>
          <a:noFill/>
          <a:ln w="9525">
            <a:solidFill>
              <a:srgbClr val="990033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>
            <a:spAutoFit/>
          </a:bodyPr>
          <a:lstStyle>
            <a:lvl1pPr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>
              <a:buNone/>
            </a:pPr>
            <a:r>
              <a:rPr lang="en-US" sz="1900" dirty="0" smtClean="0">
                <a:latin typeface="+mn-lt"/>
              </a:rPr>
              <a:t>   </a:t>
            </a:r>
            <a:r>
              <a:rPr lang="en-US" sz="2000" dirty="0" smtClean="0">
                <a:latin typeface="+mn-lt"/>
              </a:rPr>
              <a:t>The </a:t>
            </a:r>
            <a:r>
              <a:rPr lang="en-US" sz="2000" dirty="0">
                <a:latin typeface="+mn-lt"/>
              </a:rPr>
              <a:t>Japanese toymaker that created Hello Kitty, Sanrio, said Hello Kitty is not a cat. Sanrio commented that Kitty is not a cat. She is a little girl and a friend. She is never shown to be a cat. These comments were released because an exhibition for Hello Kitty in the United States indicated that hello Kitty was a cat.</a:t>
            </a:r>
          </a:p>
          <a:p>
            <a:pPr>
              <a:buNone/>
            </a:pPr>
            <a:r>
              <a:rPr lang="en-US" sz="2000" dirty="0" smtClean="0">
                <a:latin typeface="+mn-lt"/>
              </a:rPr>
              <a:t>   Hello </a:t>
            </a:r>
            <a:r>
              <a:rPr lang="en-US" sz="2000" dirty="0">
                <a:latin typeface="+mn-lt"/>
              </a:rPr>
              <a:t>Kitty began in 1974. She appears on things from chopsticks to airplanes. A Japanese carmaker even sold a Hello Kitty car. Sanrio said the character represents cuteness. She hasn’t any mouth since she speaks with her heart. The news has surprised many fans of Hello Kitty</a:t>
            </a:r>
            <a:r>
              <a:rPr lang="en-US" sz="2000" dirty="0" smtClean="0">
                <a:latin typeface="+mn-lt"/>
              </a:rPr>
              <a:t>.</a:t>
            </a:r>
            <a:endParaRPr lang="en-US" sz="2000" dirty="0">
              <a:latin typeface="+mn-lt"/>
            </a:endParaRPr>
          </a:p>
        </p:txBody>
      </p:sp>
      <p:sp>
        <p:nvSpPr>
          <p:cNvPr id="9" name="Action Button: Forward or Next 8">
            <a:hlinkClick r:id="" action="ppaction://hlinkshowjump?jump=nextslide" highlightClick="1"/>
          </p:cNvPr>
          <p:cNvSpPr/>
          <p:nvPr/>
        </p:nvSpPr>
        <p:spPr>
          <a:xfrm>
            <a:off x="11518430" y="6308954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3" name="Cloud Callout 12"/>
          <p:cNvSpPr/>
          <p:nvPr/>
        </p:nvSpPr>
        <p:spPr>
          <a:xfrm>
            <a:off x="7800593" y="1388359"/>
            <a:ext cx="3397758" cy="1612033"/>
          </a:xfrm>
          <a:prstGeom prst="cloudCallout">
            <a:avLst/>
          </a:prstGeom>
          <a:ln>
            <a:solidFill>
              <a:schemeClr val="tx1"/>
            </a:solidFill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graphicFrame>
        <p:nvGraphicFramePr>
          <p:cNvPr id="14" name="Group 119"/>
          <p:cNvGraphicFramePr>
            <a:graphicFrameLocks noGrp="1"/>
          </p:cNvGraphicFramePr>
          <p:nvPr>
            <p:extLst/>
          </p:nvPr>
        </p:nvGraphicFramePr>
        <p:xfrm>
          <a:off x="8209985" y="1901426"/>
          <a:ext cx="2578974" cy="585897"/>
        </p:xfrm>
        <a:graphic>
          <a:graphicData uri="http://schemas.openxmlformats.org/drawingml/2006/table">
            <a:tbl>
              <a:tblPr/>
              <a:tblGrid>
                <a:gridCol w="2578974"/>
              </a:tblGrid>
              <a:tr h="585897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  <a:cs typeface="+mn-cs"/>
                        </a:rPr>
                        <a:t>ดูเฉลยในหน้าถัดไป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  <a:cs typeface="Cordia New" pitchFamily="34" charset="-34"/>
                      </a:endParaRPr>
                    </a:p>
                  </a:txBody>
                  <a:tcPr marT="45735" marB="45735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16" name="Picture 1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20902" y="3000390"/>
            <a:ext cx="1515922" cy="1667514"/>
          </a:xfrm>
          <a:prstGeom prst="rect">
            <a:avLst/>
          </a:prstGeom>
          <a:effectLst>
            <a:reflection blurRad="6350" stA="52000" endA="300" endPos="3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25164075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5647777" y="0"/>
            <a:ext cx="817428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graphicFrame>
        <p:nvGraphicFramePr>
          <p:cNvPr id="7" name="Group 1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2882021"/>
              </p:ext>
            </p:extLst>
          </p:nvPr>
        </p:nvGraphicFramePr>
        <p:xfrm>
          <a:off x="552976" y="555387"/>
          <a:ext cx="4120902" cy="822990"/>
        </p:xfrm>
        <a:graphic>
          <a:graphicData uri="http://schemas.openxmlformats.org/drawingml/2006/table">
            <a:tbl>
              <a:tblPr/>
              <a:tblGrid>
                <a:gridCol w="4120902"/>
              </a:tblGrid>
              <a:tr h="585897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 Light" panose="020F0302020204030204" pitchFamily="34" charset="0"/>
                          <a:cs typeface="+mn-cs"/>
                        </a:rPr>
                        <a:t>N</a:t>
                      </a: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 Light" panose="020F0302020204030204" pitchFamily="34" charset="0"/>
                          <a:cs typeface="Cordia New" pitchFamily="34" charset="-34"/>
                        </a:rPr>
                        <a:t>ews no. 5: </a:t>
                      </a:r>
                      <a:r>
                        <a:rPr lang="en-US" sz="2400" b="1" kern="12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Possible Answers</a:t>
                      </a:r>
                    </a:p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 Light" panose="020F0302020204030204" pitchFamily="34" charset="0"/>
                          <a:cs typeface="Cordia New" pitchFamily="34" charset="-34"/>
                        </a:rPr>
                        <a:t> </a:t>
                      </a:r>
                    </a:p>
                  </a:txBody>
                  <a:tcPr marT="45735" marB="45735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8" name="Rectangle 119"/>
          <p:cNvSpPr>
            <a:spLocks noChangeArrowheads="1"/>
          </p:cNvSpPr>
          <p:nvPr/>
        </p:nvSpPr>
        <p:spPr bwMode="auto">
          <a:xfrm>
            <a:off x="213948" y="1527826"/>
            <a:ext cx="4992922" cy="4308872"/>
          </a:xfrm>
          <a:prstGeom prst="rect">
            <a:avLst/>
          </a:prstGeom>
          <a:noFill/>
          <a:ln w="9525">
            <a:solidFill>
              <a:srgbClr val="990033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>
            <a:spAutoFit/>
          </a:bodyPr>
          <a:lstStyle>
            <a:lvl1pPr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algn="ctr">
              <a:buNone/>
            </a:pPr>
            <a:endParaRPr lang="en-US" sz="600" b="1" dirty="0" smtClean="0">
              <a:latin typeface="+mn-lt"/>
            </a:endParaRPr>
          </a:p>
          <a:p>
            <a:pPr algn="ctr">
              <a:buNone/>
            </a:pPr>
            <a:r>
              <a:rPr lang="en-US" sz="2000" b="1" dirty="0" smtClean="0">
                <a:latin typeface="+mn-lt"/>
              </a:rPr>
              <a:t>What </a:t>
            </a:r>
            <a:r>
              <a:rPr lang="en-US" sz="2000" b="1" dirty="0">
                <a:latin typeface="+mn-lt"/>
              </a:rPr>
              <a:t>is this news story about</a:t>
            </a:r>
            <a:r>
              <a:rPr lang="en-US" sz="2000" b="1" dirty="0" smtClean="0">
                <a:latin typeface="+mn-lt"/>
              </a:rPr>
              <a:t>?</a:t>
            </a:r>
            <a:r>
              <a:rPr lang="en-US" sz="2000" b="1" dirty="0">
                <a:latin typeface="+mn-lt"/>
              </a:rPr>
              <a:t> </a:t>
            </a:r>
            <a:endParaRPr lang="en-US" sz="2000" b="1" dirty="0" smtClean="0">
              <a:latin typeface="+mn-lt"/>
            </a:endParaRPr>
          </a:p>
          <a:p>
            <a:endParaRPr lang="en-US" sz="2000" b="1" dirty="0">
              <a:latin typeface="+mn-lt"/>
            </a:endParaRPr>
          </a:p>
          <a:p>
            <a:r>
              <a:rPr lang="en-US" sz="2000" b="1" dirty="0" smtClean="0">
                <a:solidFill>
                  <a:srgbClr val="FF0000"/>
                </a:solidFill>
                <a:latin typeface="+mn-lt"/>
              </a:rPr>
              <a:t>Elementary </a:t>
            </a:r>
            <a:r>
              <a:rPr lang="en-US" sz="2000" b="1" dirty="0">
                <a:solidFill>
                  <a:srgbClr val="FF0000"/>
                </a:solidFill>
                <a:latin typeface="+mn-lt"/>
              </a:rPr>
              <a:t>Level:</a:t>
            </a:r>
            <a:r>
              <a:rPr lang="en-US" sz="2000" dirty="0">
                <a:solidFill>
                  <a:srgbClr val="FF0000"/>
                </a:solidFill>
                <a:latin typeface="+mn-lt"/>
              </a:rPr>
              <a:t> </a:t>
            </a:r>
            <a:r>
              <a:rPr lang="en-US" sz="2000" dirty="0">
                <a:latin typeface="+mn-lt"/>
              </a:rPr>
              <a:t>It’s about Hello Kitty.</a:t>
            </a:r>
          </a:p>
          <a:p>
            <a:pPr>
              <a:buNone/>
            </a:pPr>
            <a:endParaRPr lang="en-US" sz="2000" dirty="0">
              <a:latin typeface="+mn-lt"/>
            </a:endParaRPr>
          </a:p>
          <a:p>
            <a:r>
              <a:rPr lang="en-US" sz="2000" b="1" dirty="0">
                <a:solidFill>
                  <a:srgbClr val="FF0000"/>
                </a:solidFill>
                <a:latin typeface="+mn-lt"/>
              </a:rPr>
              <a:t>Intermediate Level:</a:t>
            </a:r>
            <a:r>
              <a:rPr lang="en-US" sz="2000" dirty="0">
                <a:solidFill>
                  <a:srgbClr val="FF0000"/>
                </a:solidFill>
                <a:latin typeface="+mn-lt"/>
              </a:rPr>
              <a:t> </a:t>
            </a:r>
            <a:r>
              <a:rPr lang="en-US" sz="2000" dirty="0">
                <a:latin typeface="+mn-lt"/>
              </a:rPr>
              <a:t>This news story talks about Hello Kitty. The company says that she’s a girl not a cat.</a:t>
            </a:r>
          </a:p>
          <a:p>
            <a:pPr>
              <a:buNone/>
            </a:pPr>
            <a:endParaRPr lang="en-US" sz="2000" dirty="0">
              <a:latin typeface="+mn-lt"/>
            </a:endParaRPr>
          </a:p>
          <a:p>
            <a:r>
              <a:rPr lang="en-US" sz="2000" b="1" dirty="0">
                <a:solidFill>
                  <a:srgbClr val="FF0000"/>
                </a:solidFill>
                <a:latin typeface="+mn-lt"/>
              </a:rPr>
              <a:t>Advanced Level:</a:t>
            </a:r>
            <a:r>
              <a:rPr lang="en-US" sz="2000" dirty="0">
                <a:solidFill>
                  <a:srgbClr val="FF0000"/>
                </a:solidFill>
                <a:latin typeface="+mn-lt"/>
              </a:rPr>
              <a:t> </a:t>
            </a:r>
            <a:r>
              <a:rPr lang="en-US" sz="2000" dirty="0">
                <a:latin typeface="+mn-lt"/>
              </a:rPr>
              <a:t>This news story talks about Hello Kitty. Most people thought she was a cat, but the toy company says that she is supposed to be a little girl. </a:t>
            </a:r>
          </a:p>
        </p:txBody>
      </p:sp>
      <p:sp>
        <p:nvSpPr>
          <p:cNvPr id="14" name="Action Button: Forward or Next 13">
            <a:hlinkClick r:id="" action="ppaction://hlinkshowjump?jump=nextslide" highlightClick="1"/>
          </p:cNvPr>
          <p:cNvSpPr/>
          <p:nvPr/>
        </p:nvSpPr>
        <p:spPr>
          <a:xfrm>
            <a:off x="11518430" y="6308954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0" name="Text Box 42"/>
          <p:cNvSpPr txBox="1">
            <a:spLocks noChangeArrowheads="1"/>
          </p:cNvSpPr>
          <p:nvPr/>
        </p:nvSpPr>
        <p:spPr bwMode="auto">
          <a:xfrm>
            <a:off x="6906112" y="179382"/>
            <a:ext cx="4796679" cy="4616648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0000"/>
              <a:buFont typeface="Wingdings" panose="05000000000000000000" pitchFamily="2" charset="2"/>
              <a:buChar char="l"/>
              <a:defRPr sz="30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l"/>
              <a:defRPr sz="26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70000"/>
              <a:buFont typeface="Wingdings" panose="05000000000000000000" pitchFamily="2" charset="2"/>
              <a:buChar char="l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8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 typeface="Wingdings" panose="05000000000000000000" pitchFamily="2" charset="2"/>
              <a:buNone/>
              <a:defRPr/>
            </a:pPr>
            <a:r>
              <a:rPr lang="th-TH" altLang="en-US" sz="2800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สำหรับนักศึกษาและพนักงาน </a:t>
            </a:r>
            <a:r>
              <a:rPr lang="th-TH" altLang="en-US" sz="2800" dirty="0" err="1" smtClean="0">
                <a:latin typeface="Cordia New" panose="020B0304020202020204" pitchFamily="34" charset="-34"/>
                <a:cs typeface="Cordia New" panose="020B0304020202020204" pitchFamily="34" charset="-34"/>
              </a:rPr>
              <a:t>มจธ</a:t>
            </a:r>
            <a:r>
              <a:rPr lang="th-TH" altLang="en-US" sz="2800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. ถ้าต้องการคำปรึกษาเพิ่มเติมเกี่ยวกับการพัฒนาภาษาอังกฤษ ติดต่อ</a:t>
            </a:r>
          </a:p>
          <a:p>
            <a:pPr algn="ctr" eaLnBrk="1" hangingPunct="1">
              <a:spcBef>
                <a:spcPct val="50000"/>
              </a:spcBef>
              <a:buClrTx/>
              <a:buSzTx/>
              <a:buFont typeface="Wingdings" panose="05000000000000000000" pitchFamily="2" charset="2"/>
              <a:buNone/>
              <a:defRPr/>
            </a:pPr>
            <a:endParaRPr lang="th-TH" sz="2800" dirty="0" smtClean="0">
              <a:latin typeface="Cordia New" panose="020B0304020202020204" pitchFamily="34" charset="-34"/>
              <a:cs typeface="Cordia New" panose="020B0304020202020204" pitchFamily="34" charset="-34"/>
            </a:endParaRPr>
          </a:p>
          <a:p>
            <a:pPr algn="ctr" eaLnBrk="1" hangingPunct="1">
              <a:spcBef>
                <a:spcPct val="50000"/>
              </a:spcBef>
              <a:buClrTx/>
              <a:buSzTx/>
              <a:buFont typeface="Wingdings" panose="05000000000000000000" pitchFamily="2" charset="2"/>
              <a:buNone/>
              <a:defRPr/>
            </a:pPr>
            <a:endParaRPr lang="th-TH" sz="2800" dirty="0">
              <a:latin typeface="Cordia New" panose="020B0304020202020204" pitchFamily="34" charset="-34"/>
              <a:cs typeface="Cordia New" panose="020B0304020202020204" pitchFamily="34" charset="-34"/>
            </a:endParaRPr>
          </a:p>
          <a:p>
            <a:pPr algn="ctr" eaLnBrk="1" hangingPunct="1">
              <a:spcBef>
                <a:spcPct val="50000"/>
              </a:spcBef>
              <a:buClrTx/>
              <a:buSzTx/>
              <a:buFont typeface="Wingdings" panose="05000000000000000000" pitchFamily="2" charset="2"/>
              <a:buNone/>
              <a:defRPr/>
            </a:pPr>
            <a:endParaRPr lang="th-TH" sz="2800" dirty="0" smtClean="0">
              <a:latin typeface="Cordia New" panose="020B0304020202020204" pitchFamily="34" charset="-34"/>
              <a:cs typeface="Cordia New" panose="020B0304020202020204" pitchFamily="34" charset="-34"/>
            </a:endParaRPr>
          </a:p>
          <a:p>
            <a:pPr algn="ctr" eaLnBrk="1" hangingPunct="1">
              <a:spcBef>
                <a:spcPct val="50000"/>
              </a:spcBef>
              <a:buClrTx/>
              <a:buSzTx/>
              <a:buFont typeface="Wingdings" panose="05000000000000000000" pitchFamily="2" charset="2"/>
              <a:buNone/>
              <a:defRPr/>
            </a:pPr>
            <a:endParaRPr lang="th-TH" sz="2800" dirty="0">
              <a:latin typeface="Cordia New" panose="020B0304020202020204" pitchFamily="34" charset="-34"/>
              <a:cs typeface="Cordia New" panose="020B0304020202020204" pitchFamily="34" charset="-34"/>
            </a:endParaRPr>
          </a:p>
          <a:p>
            <a:pPr algn="ctr" eaLnBrk="1" hangingPunct="1">
              <a:spcBef>
                <a:spcPct val="50000"/>
              </a:spcBef>
              <a:buClrTx/>
              <a:buSzTx/>
              <a:buFont typeface="Wingdings" panose="05000000000000000000" pitchFamily="2" charset="2"/>
              <a:buNone/>
              <a:defRPr/>
            </a:pPr>
            <a:endParaRPr lang="en-US" sz="2800" dirty="0">
              <a:latin typeface="Cordia New" panose="020B0304020202020204" pitchFamily="34" charset="-34"/>
              <a:cs typeface="Cordia New" panose="020B0304020202020204" pitchFamily="34" charset="-34"/>
            </a:endParaRPr>
          </a:p>
        </p:txBody>
      </p:sp>
      <p:pic>
        <p:nvPicPr>
          <p:cNvPr id="11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46069" y="1695161"/>
            <a:ext cx="1516764" cy="18014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tangle 3"/>
          <p:cNvSpPr>
            <a:spLocks noChangeArrowheads="1"/>
          </p:cNvSpPr>
          <p:nvPr/>
        </p:nvSpPr>
        <p:spPr bwMode="auto">
          <a:xfrm>
            <a:off x="6906112" y="3913094"/>
            <a:ext cx="4884662" cy="21852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1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>
              <a:defRPr sz="21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>
              <a:defRPr sz="21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>
              <a:defRPr sz="21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>
              <a:defRPr sz="21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algn="ctr"/>
            <a:r>
              <a:rPr lang="th-TH" altLang="en-US" sz="2000" i="1" dirty="0">
                <a:latin typeface="Cordia New" panose="020B0304020202020204" pitchFamily="34" charset="-34"/>
                <a:cs typeface="Cordia New" panose="020B0304020202020204" pitchFamily="34" charset="-34"/>
              </a:rPr>
              <a:t>ที่ปรึกษาประจำศูนย์การเรียนรู้แบบพึ่งตนเอง </a:t>
            </a:r>
            <a:r>
              <a:rPr lang="th-TH" altLang="en-US" sz="2000" i="1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คณะ</a:t>
            </a:r>
            <a:r>
              <a:rPr lang="th-TH" altLang="en-US" sz="2000" i="1" dirty="0" err="1">
                <a:latin typeface="Cordia New" panose="020B0304020202020204" pitchFamily="34" charset="-34"/>
                <a:cs typeface="Cordia New" panose="020B0304020202020204" pitchFamily="34" charset="-34"/>
              </a:rPr>
              <a:t>ศิลป</a:t>
            </a:r>
            <a:r>
              <a:rPr lang="th-TH" altLang="en-US" sz="2000" i="1" dirty="0">
                <a:latin typeface="Cordia New" panose="020B0304020202020204" pitchFamily="34" charset="-34"/>
                <a:cs typeface="Cordia New" panose="020B0304020202020204" pitchFamily="34" charset="-34"/>
              </a:rPr>
              <a:t>ศาสตร์ </a:t>
            </a:r>
            <a:r>
              <a:rPr lang="th-TH" altLang="en-US" sz="2000" i="1" dirty="0" err="1">
                <a:latin typeface="Cordia New" panose="020B0304020202020204" pitchFamily="34" charset="-34"/>
                <a:cs typeface="Cordia New" panose="020B0304020202020204" pitchFamily="34" charset="-34"/>
              </a:rPr>
              <a:t>มจธ</a:t>
            </a:r>
            <a:r>
              <a:rPr lang="th-TH" altLang="en-US" sz="2000" i="1" dirty="0">
                <a:latin typeface="Cordia New" panose="020B0304020202020204" pitchFamily="34" charset="-34"/>
                <a:cs typeface="Cordia New" panose="020B0304020202020204" pitchFamily="34" charset="-34"/>
              </a:rPr>
              <a:t> </a:t>
            </a:r>
            <a:endParaRPr lang="th-TH" altLang="en-US" sz="2000" i="1" dirty="0" smtClean="0">
              <a:latin typeface="Cordia New" panose="020B0304020202020204" pitchFamily="34" charset="-34"/>
              <a:cs typeface="Cordia New" panose="020B0304020202020204" pitchFamily="34" charset="-34"/>
            </a:endParaRPr>
          </a:p>
          <a:p>
            <a:pPr algn="ctr"/>
            <a:r>
              <a:rPr lang="th-TH" altLang="en-US" sz="2000" i="1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อาคารภาษาและสังคม ชั้น 4 ห้อง </a:t>
            </a:r>
            <a:r>
              <a:rPr lang="en-US" altLang="en-US" sz="2000" i="1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SOLA 401</a:t>
            </a:r>
          </a:p>
          <a:p>
            <a:pPr algn="ctr"/>
            <a:endParaRPr lang="th-TH" altLang="en-US" sz="2400" i="1" dirty="0" smtClean="0">
              <a:latin typeface="Cordia New" panose="020B0304020202020204" pitchFamily="34" charset="-34"/>
              <a:cs typeface="Cordia New" panose="020B0304020202020204" pitchFamily="34" charset="-34"/>
            </a:endParaRPr>
          </a:p>
          <a:p>
            <a:pPr algn="ctr"/>
            <a:endParaRPr lang="en-US" altLang="en-US" sz="2400" i="1" dirty="0">
              <a:latin typeface="Cordia New" panose="020B0304020202020204" pitchFamily="34" charset="-34"/>
              <a:cs typeface="Cordia New" panose="020B0304020202020204" pitchFamily="34" charset="-34"/>
            </a:endParaRPr>
          </a:p>
          <a:p>
            <a:pPr algn="ctr"/>
            <a:r>
              <a:rPr lang="en-US" altLang="en-US" sz="2400" i="1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Download </a:t>
            </a:r>
            <a:r>
              <a:rPr lang="th-TH" altLang="en-US" sz="2400" i="1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สื่อการเรียนรู้ด้วยตัวเองชุดอื่นๆ</a:t>
            </a:r>
          </a:p>
          <a:p>
            <a:pPr algn="ctr"/>
            <a:r>
              <a:rPr lang="th-TH" altLang="en-US" sz="2400" i="1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ของศูนย์ </a:t>
            </a:r>
            <a:r>
              <a:rPr lang="en-US" altLang="en-US" sz="2400" i="1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SALC </a:t>
            </a:r>
            <a:r>
              <a:rPr lang="th-TH" altLang="en-US" sz="2400" i="1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ที่ </a:t>
            </a:r>
            <a:r>
              <a:rPr lang="en-US" altLang="en-US" sz="2400" i="1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http://kmuttsalc.wikispaces.com</a:t>
            </a:r>
            <a:endParaRPr lang="en-US" altLang="en-US" sz="2400" dirty="0"/>
          </a:p>
        </p:txBody>
      </p:sp>
    </p:spTree>
    <p:extLst>
      <p:ext uri="{BB962C8B-B14F-4D97-AF65-F5344CB8AC3E}">
        <p14:creationId xmlns:p14="http://schemas.microsoft.com/office/powerpoint/2010/main" val="249154725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ction Button: Forward or Next 6">
            <a:hlinkClick r:id="" action="ppaction://hlinkshowjump?jump=nextslide" highlightClick="1"/>
          </p:cNvPr>
          <p:cNvSpPr/>
          <p:nvPr/>
        </p:nvSpPr>
        <p:spPr>
          <a:xfrm>
            <a:off x="11291455" y="6095999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" name="Rectangle 5"/>
          <p:cNvSpPr/>
          <p:nvPr/>
        </p:nvSpPr>
        <p:spPr>
          <a:xfrm>
            <a:off x="5647777" y="0"/>
            <a:ext cx="817428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5054" y="2504996"/>
            <a:ext cx="3267075" cy="2724150"/>
          </a:xfrm>
          <a:prstGeom prst="rect">
            <a:avLst/>
          </a:prstGeom>
        </p:spPr>
      </p:pic>
      <p:graphicFrame>
        <p:nvGraphicFramePr>
          <p:cNvPr id="11" name="Group 1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4920651"/>
              </p:ext>
            </p:extLst>
          </p:nvPr>
        </p:nvGraphicFramePr>
        <p:xfrm>
          <a:off x="1621561" y="1393471"/>
          <a:ext cx="2578974" cy="585897"/>
        </p:xfrm>
        <a:graphic>
          <a:graphicData uri="http://schemas.openxmlformats.org/drawingml/2006/table">
            <a:tbl>
              <a:tblPr/>
              <a:tblGrid>
                <a:gridCol w="2578974"/>
              </a:tblGrid>
              <a:tr h="585897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  <a:cs typeface="+mn-cs"/>
                        </a:rPr>
                        <a:t>Produced by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  <a:cs typeface="Cordia New" pitchFamily="34" charset="-34"/>
                      </a:endParaRPr>
                    </a:p>
                  </a:txBody>
                  <a:tcPr marT="45735" marB="45735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2698392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-143414" y="0"/>
            <a:ext cx="57911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5" name="Rectangle 4"/>
          <p:cNvSpPr/>
          <p:nvPr/>
        </p:nvSpPr>
        <p:spPr>
          <a:xfrm>
            <a:off x="5647777" y="0"/>
            <a:ext cx="817428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</p:spTree>
    <p:extLst>
      <p:ext uri="{BB962C8B-B14F-4D97-AF65-F5344CB8AC3E}">
        <p14:creationId xmlns:p14="http://schemas.microsoft.com/office/powerpoint/2010/main" val="253629178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1297</TotalTime>
  <Words>663</Words>
  <Application>Microsoft Office PowerPoint</Application>
  <PresentationFormat>Widescreen</PresentationFormat>
  <Paragraphs>64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4" baseType="lpstr">
      <vt:lpstr>Angsana New</vt:lpstr>
      <vt:lpstr>Arial</vt:lpstr>
      <vt:lpstr>Calibri</vt:lpstr>
      <vt:lpstr>Calibri Light</vt:lpstr>
      <vt:lpstr>Cordia New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Natsinee.wim</dc:creator>
  <cp:lastModifiedBy>Y54_Shannoy.vas</cp:lastModifiedBy>
  <cp:revision>126</cp:revision>
  <dcterms:created xsi:type="dcterms:W3CDTF">2015-01-09T05:03:30Z</dcterms:created>
  <dcterms:modified xsi:type="dcterms:W3CDTF">2016-06-22T06:20:25Z</dcterms:modified>
</cp:coreProperties>
</file>