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316" r:id="rId2"/>
    <p:sldId id="268" r:id="rId3"/>
    <p:sldId id="275" r:id="rId4"/>
    <p:sldId id="315" r:id="rId5"/>
    <p:sldId id="277" r:id="rId6"/>
    <p:sldId id="266" r:id="rId7"/>
    <p:sldId id="259" r:id="rId8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  <p:cmAuthor id="2" name="oot" initials="o" lastIdx="1" clrIdx="1">
    <p:extLst>
      <p:ext uri="{19B8F6BF-5375-455C-9EA6-DF929625EA0E}">
        <p15:presenceInfo xmlns:p15="http://schemas.microsoft.com/office/powerpoint/2012/main" userId="oo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5-10-24T01:11:06.163" idx="1">
    <p:pos x="7622" y="3974"/>
    <p:text/>
    <p:extLst>
      <p:ext uri="{C676402C-5697-4E1C-873F-D02D1690AC5C}">
        <p15:threadingInfo xmlns:p15="http://schemas.microsoft.com/office/powerpoint/2012/main" timeZoneBias="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D3389F-F030-476E-B254-88AAD70B814C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08C5AA-56C3-4009-959A-9B6F35EF21C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59192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763803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584462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002292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437500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049596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149880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191904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505238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881274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372377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614528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37934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562165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5688117" y="0"/>
            <a:ext cx="87404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8" name="Text Box 73"/>
          <p:cNvSpPr txBox="1">
            <a:spLocks noChangeArrowheads="1"/>
          </p:cNvSpPr>
          <p:nvPr/>
        </p:nvSpPr>
        <p:spPr bwMode="auto">
          <a:xfrm>
            <a:off x="7335568" y="3853767"/>
            <a:ext cx="4435978" cy="256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สื่อการเรียนรู้ด้วยตัวเอง</a:t>
            </a:r>
          </a:p>
          <a:p>
            <a:pPr algn="ctr">
              <a:spcBef>
                <a:spcPct val="5000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ชุดฝึกเขียนสรุป </a:t>
            </a:r>
            <a:r>
              <a:rPr lang="en-US" altLang="en-US" sz="3200" b="1" dirty="0" smtClean="0">
                <a:latin typeface="Calibri" panose="020F0502020204030204" pitchFamily="34" charset="0"/>
                <a:cs typeface="+mn-cs"/>
              </a:rPr>
              <a:t/>
            </a:r>
            <a:br>
              <a:rPr lang="en-US" altLang="en-US" sz="3200" b="1" dirty="0" smtClean="0">
                <a:latin typeface="Calibri" panose="020F0502020204030204" pitchFamily="34" charset="0"/>
                <a:cs typeface="+mn-cs"/>
              </a:rPr>
            </a:br>
            <a:r>
              <a:rPr lang="en-US" altLang="en-US" sz="2800" b="1" dirty="0" smtClean="0">
                <a:latin typeface="Calibri" panose="020F0502020204030204" pitchFamily="34" charset="0"/>
                <a:cs typeface="+mn-cs"/>
              </a:rPr>
              <a:t>(</a:t>
            </a:r>
            <a:r>
              <a:rPr lang="en-US" altLang="en-US" sz="2800" b="1" dirty="0" smtClean="0">
                <a:latin typeface="Calibri" panose="020F0502020204030204" pitchFamily="34" charset="0"/>
              </a:rPr>
              <a:t>Writing Summary)</a:t>
            </a:r>
            <a:endParaRPr lang="th-TH" altLang="en-US" sz="2800" b="1" dirty="0" smtClean="0">
              <a:latin typeface="Calibri" panose="020F0502020204030204" pitchFamily="34" charset="0"/>
              <a:cs typeface="+mn-cs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เรื่องที่ </a:t>
            </a: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2</a:t>
            </a:r>
            <a:endParaRPr lang="th-TH" altLang="en-US" sz="3200" b="1" dirty="0" smtClean="0">
              <a:latin typeface="Calibri" panose="020F0502020204030204" pitchFamily="34" charset="0"/>
              <a:cs typeface="+mn-cs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362937" y="6320241"/>
            <a:ext cx="3906076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2015 </a:t>
            </a:r>
            <a:r>
              <a:rPr lang="en-US" altLang="th-TH" sz="1200" dirty="0">
                <a:latin typeface="Calibri" panose="020F0502020204030204" pitchFamily="34" charset="0"/>
              </a:rPr>
              <a:t>Self-access Learning Centre, KMUTT 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825" y="416859"/>
            <a:ext cx="4016188" cy="3012141"/>
          </a:xfrm>
          <a:prstGeom prst="rect">
            <a:avLst/>
          </a:prstGeom>
        </p:spPr>
      </p:pic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9148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35510" y="9793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2" name="Text Box 73"/>
          <p:cNvSpPr txBox="1">
            <a:spLocks noChangeArrowheads="1"/>
          </p:cNvSpPr>
          <p:nvPr/>
        </p:nvSpPr>
        <p:spPr bwMode="auto">
          <a:xfrm>
            <a:off x="244698" y="223960"/>
            <a:ext cx="3650807" cy="1581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การใช้สื่อชิ้นนี้เพื่อพัฒนา</a:t>
            </a:r>
          </a:p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ตัวคุณเอง</a:t>
            </a:r>
          </a:p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ให้ประสบความสำเร็จ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4" name="Rectangle 119"/>
          <p:cNvSpPr>
            <a:spLocks noChangeArrowheads="1"/>
          </p:cNvSpPr>
          <p:nvPr/>
        </p:nvSpPr>
        <p:spPr bwMode="auto">
          <a:xfrm>
            <a:off x="95844" y="1932175"/>
            <a:ext cx="5357612" cy="415498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สื่อชิ้นนี้ประกอบด้วยข่าวสั้นๆจำนวน 1 ข่าว สำหรับฝึกการเขียนสรุป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คุณสามารถฝึกด้วยตนเองโดยอ่านคำแนะนำและศึกษาตัวอย่าง ก่อนลงมือเขียน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ทำความเข้าใจความแตกต่างระหว่างการสรุปข่าวซึ่งแบ่งระดับความยาก-ง่ายออกเป็น 3 ระดับ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ลองอ่านและสรุปข่าวด้วยตัวเอง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ตรวจสอบการสรุปกับเฉลย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เมื่อฝึกสรุปข่าวในชุดนี้จนชำนาญแล้วคุณก็สามารถเลือกข่าวจากแหล่งต่างๆเพื่อฝึกฝนได้ด้วยตัวเองต่อไป</a:t>
            </a:r>
          </a:p>
        </p:txBody>
      </p:sp>
      <p:sp>
        <p:nvSpPr>
          <p:cNvPr id="17" name="Rectangle 119"/>
          <p:cNvSpPr>
            <a:spLocks noChangeArrowheads="1"/>
          </p:cNvSpPr>
          <p:nvPr/>
        </p:nvSpPr>
        <p:spPr bwMode="auto">
          <a:xfrm>
            <a:off x="6786700" y="359193"/>
            <a:ext cx="4968807" cy="58477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3200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ข้อแนะนำการเขียนสรุปความจากข่าว</a:t>
            </a:r>
            <a:endParaRPr lang="th-TH" altLang="th-TH" sz="3200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21" name="Text Box 73"/>
          <p:cNvSpPr txBox="1">
            <a:spLocks noChangeArrowheads="1"/>
          </p:cNvSpPr>
          <p:nvPr/>
        </p:nvSpPr>
        <p:spPr bwMode="auto">
          <a:xfrm>
            <a:off x="6731611" y="1217785"/>
            <a:ext cx="4992329" cy="5650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457200" indent="-457200">
              <a:spcBef>
                <a:spcPct val="0"/>
              </a:spcBef>
            </a:pPr>
            <a:r>
              <a:rPr lang="th-TH" altLang="en-US" sz="26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การเขียนสรุปความ คือการเลือกเฉพาะส่วนที่มีความสำคัญจริงๆ มาเขียน</a:t>
            </a:r>
          </a:p>
          <a:p>
            <a:pPr>
              <a:spcBef>
                <a:spcPct val="0"/>
              </a:spcBef>
              <a:buNone/>
            </a:pPr>
            <a:endParaRPr lang="th-TH" altLang="en-US" sz="1400" dirty="0"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pPr>
              <a:spcBef>
                <a:spcPct val="0"/>
              </a:spcBef>
              <a:buNone/>
            </a:pPr>
            <a:r>
              <a:rPr lang="th-TH" altLang="en-US" sz="26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การฝึกเขียนสรุปโดยใช้ข่าวมีหลักการง่ายๆคือ </a:t>
            </a:r>
          </a:p>
          <a:p>
            <a:pPr>
              <a:spcBef>
                <a:spcPct val="0"/>
              </a:spcBef>
              <a:buNone/>
            </a:pPr>
            <a:r>
              <a:rPr lang="th-TH" altLang="en-US" sz="26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1. อ่านทำความเข้าใจ ขณะที่อ่านหาคำตอบต่อไปนี้</a:t>
            </a:r>
          </a:p>
          <a:p>
            <a:pPr>
              <a:buNone/>
            </a:pPr>
            <a:r>
              <a:rPr lang="en-US" sz="2000" b="1" dirty="0" smtClean="0">
                <a:cs typeface="+mn-cs"/>
              </a:rPr>
              <a:t>What</a:t>
            </a:r>
            <a:r>
              <a:rPr lang="en-US" sz="2000" dirty="0" smtClean="0">
                <a:cs typeface="+mn-cs"/>
              </a:rPr>
              <a:t> </a:t>
            </a:r>
            <a:r>
              <a:rPr lang="th-TH" sz="2000" dirty="0" smtClean="0">
                <a:cs typeface="+mn-cs"/>
              </a:rPr>
              <a:t>    เกิดอะไรขึ้น</a:t>
            </a:r>
            <a:endParaRPr lang="th-TH" sz="2000" dirty="0">
              <a:cs typeface="+mn-cs"/>
            </a:endParaRPr>
          </a:p>
          <a:p>
            <a:pPr>
              <a:buNone/>
            </a:pPr>
            <a:r>
              <a:rPr lang="en-US" sz="2000" b="1" dirty="0" smtClean="0">
                <a:cs typeface="+mn-cs"/>
              </a:rPr>
              <a:t>Who </a:t>
            </a:r>
            <a:r>
              <a:rPr lang="th-TH" sz="2000" b="1" dirty="0" smtClean="0">
                <a:cs typeface="+mn-cs"/>
              </a:rPr>
              <a:t>     </a:t>
            </a:r>
            <a:r>
              <a:rPr lang="th-TH" sz="2000" dirty="0" smtClean="0">
                <a:cs typeface="+mn-cs"/>
              </a:rPr>
              <a:t>มี</a:t>
            </a:r>
            <a:r>
              <a:rPr lang="th-TH" sz="2000" dirty="0">
                <a:cs typeface="+mn-cs"/>
              </a:rPr>
              <a:t>ใครเกี่ยวข้อง</a:t>
            </a:r>
            <a:r>
              <a:rPr lang="en-US" sz="2000" dirty="0" smtClean="0">
                <a:cs typeface="+mn-cs"/>
              </a:rPr>
              <a:t>,</a:t>
            </a:r>
            <a:r>
              <a:rPr lang="th-TH" sz="2000" dirty="0" smtClean="0">
                <a:cs typeface="+mn-cs"/>
              </a:rPr>
              <a:t>ได้รับผลกระทบอะไร</a:t>
            </a:r>
            <a:endParaRPr lang="en-US" sz="2000" dirty="0">
              <a:cs typeface="+mn-cs"/>
            </a:endParaRPr>
          </a:p>
          <a:p>
            <a:pPr>
              <a:buNone/>
            </a:pPr>
            <a:r>
              <a:rPr lang="en-US" sz="2000" b="1" dirty="0" smtClean="0">
                <a:cs typeface="+mn-cs"/>
              </a:rPr>
              <a:t>When </a:t>
            </a:r>
            <a:r>
              <a:rPr lang="th-TH" sz="2000" b="1" dirty="0" smtClean="0">
                <a:cs typeface="+mn-cs"/>
              </a:rPr>
              <a:t>  </a:t>
            </a:r>
            <a:r>
              <a:rPr lang="th-TH" sz="2000" dirty="0" smtClean="0">
                <a:cs typeface="+mn-cs"/>
              </a:rPr>
              <a:t>เหตุการณ์เกิดขึ้นเมื่อไร</a:t>
            </a:r>
            <a:endParaRPr lang="en-US" sz="2000" dirty="0">
              <a:cs typeface="+mn-cs"/>
            </a:endParaRPr>
          </a:p>
          <a:p>
            <a:pPr>
              <a:buNone/>
            </a:pPr>
            <a:r>
              <a:rPr lang="en-US" sz="2000" b="1" dirty="0" smtClean="0">
                <a:cs typeface="+mn-cs"/>
              </a:rPr>
              <a:t>Where</a:t>
            </a:r>
            <a:r>
              <a:rPr lang="en-US" sz="2000" dirty="0" smtClean="0">
                <a:cs typeface="+mn-cs"/>
              </a:rPr>
              <a:t> </a:t>
            </a:r>
            <a:r>
              <a:rPr lang="th-TH" sz="2000" dirty="0" smtClean="0">
                <a:cs typeface="+mn-cs"/>
              </a:rPr>
              <a:t> เหตุการณ์เกิดขึ้นที่ไหน</a:t>
            </a:r>
            <a:endParaRPr lang="en-US" sz="2000" dirty="0">
              <a:cs typeface="+mn-cs"/>
            </a:endParaRPr>
          </a:p>
          <a:p>
            <a:pPr>
              <a:buNone/>
            </a:pPr>
            <a:r>
              <a:rPr lang="en-US" sz="2000" b="1" dirty="0" smtClean="0">
                <a:cs typeface="+mn-cs"/>
              </a:rPr>
              <a:t>How</a:t>
            </a:r>
            <a:r>
              <a:rPr lang="en-US" sz="2000" dirty="0" smtClean="0">
                <a:cs typeface="+mn-cs"/>
              </a:rPr>
              <a:t> </a:t>
            </a:r>
            <a:r>
              <a:rPr lang="th-TH" sz="2000" dirty="0" smtClean="0">
                <a:cs typeface="+mn-cs"/>
              </a:rPr>
              <a:t>      เหตุการณ์เกิดขึ้นได้อย่างไร</a:t>
            </a:r>
            <a:r>
              <a:rPr lang="en-US" sz="2000" dirty="0" smtClean="0">
                <a:cs typeface="+mn-cs"/>
              </a:rPr>
              <a:t/>
            </a:r>
            <a:br>
              <a:rPr lang="en-US" sz="2000" dirty="0" smtClean="0">
                <a:cs typeface="+mn-cs"/>
              </a:rPr>
            </a:br>
            <a:r>
              <a:rPr lang="en-US" sz="2000" b="1" dirty="0" smtClean="0">
                <a:cs typeface="+mn-cs"/>
              </a:rPr>
              <a:t>Why</a:t>
            </a:r>
            <a:r>
              <a:rPr lang="en-US" sz="2000" dirty="0" smtClean="0">
                <a:cs typeface="+mn-cs"/>
              </a:rPr>
              <a:t> </a:t>
            </a:r>
            <a:r>
              <a:rPr lang="th-TH" sz="2000" dirty="0" smtClean="0">
                <a:cs typeface="+mn-cs"/>
              </a:rPr>
              <a:t>      ทำไมถึงเกิดเหตุการณ์นี้</a:t>
            </a:r>
          </a:p>
          <a:p>
            <a:pPr>
              <a:buNone/>
            </a:pPr>
            <a:r>
              <a:rPr lang="th-TH" sz="2600" dirty="0" smtClean="0">
                <a:cs typeface="+mn-cs"/>
              </a:rPr>
              <a:t>2. ฝึกเขียนประโยคโดยนำเฉพาะคำสำคัญมาเขียน</a:t>
            </a:r>
          </a:p>
          <a:p>
            <a:pPr>
              <a:buNone/>
            </a:pPr>
            <a:r>
              <a:rPr lang="th-TH" sz="2600" dirty="0" smtClean="0">
                <a:cs typeface="+mn-cs"/>
              </a:rPr>
              <a:t>3. เริ่มจากการเขียนประโยคที่ไม่ซับซ้อน หลังจากนั้นฝึกเขียนประโยคที่มีความซับซ้อนระดับต่างๆ</a:t>
            </a:r>
            <a:endParaRPr lang="en-US" sz="2600" dirty="0" smtClean="0">
              <a:cs typeface="+mn-cs"/>
            </a:endParaRPr>
          </a:p>
        </p:txBody>
      </p:sp>
      <p:pic>
        <p:nvPicPr>
          <p:cNvPr id="25" name="Picture 7" descr="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4178" y="82774"/>
            <a:ext cx="1182659" cy="17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2094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21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172998"/>
              </p:ext>
            </p:extLst>
          </p:nvPr>
        </p:nvGraphicFramePr>
        <p:xfrm>
          <a:off x="1601756" y="476592"/>
          <a:ext cx="3366251" cy="944910"/>
        </p:xfrm>
        <a:graphic>
          <a:graphicData uri="http://schemas.openxmlformats.org/drawingml/2006/table">
            <a:tbl>
              <a:tblPr/>
              <a:tblGrid>
                <a:gridCol w="3366251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อ่านข่าวและดูตัวอย่างการเขียนสรุปข่าวในหน้าถัดไป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Rectangle 119"/>
          <p:cNvSpPr>
            <a:spLocks noChangeArrowheads="1"/>
          </p:cNvSpPr>
          <p:nvPr/>
        </p:nvSpPr>
        <p:spPr bwMode="auto">
          <a:xfrm>
            <a:off x="303607" y="1642047"/>
            <a:ext cx="4992922" cy="4462760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en-US" sz="2000" dirty="0" smtClean="0">
                <a:latin typeface="+mn-lt"/>
              </a:rPr>
              <a:t>   Singapore </a:t>
            </a:r>
            <a:r>
              <a:rPr lang="en-US" sz="2000" dirty="0">
                <a:latin typeface="+mn-lt"/>
              </a:rPr>
              <a:t>is celebrating its 50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anniversary this year. Singapore declared its independence on the 8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of August, 1965. At first, Singapore was not a wealthy city, but now it is prosperous. The founding Prime Minister was Lee </a:t>
            </a:r>
            <a:r>
              <a:rPr lang="en-US" sz="2000" dirty="0" err="1">
                <a:latin typeface="+mn-lt"/>
              </a:rPr>
              <a:t>Kuan</a:t>
            </a:r>
            <a:r>
              <a:rPr lang="en-US" sz="2000" dirty="0">
                <a:latin typeface="+mn-lt"/>
              </a:rPr>
              <a:t>, who died earlier this year. Singapore is considered to be the fourth most important financial center in the world</a:t>
            </a:r>
            <a:r>
              <a:rPr lang="en-US" sz="2000" dirty="0" smtClean="0">
                <a:latin typeface="+mn-lt"/>
              </a:rPr>
              <a:t>.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   There </a:t>
            </a:r>
            <a:r>
              <a:rPr lang="en-US" sz="2000" dirty="0">
                <a:latin typeface="+mn-lt"/>
              </a:rPr>
              <a:t>were many celebrations, and there was a large display of fireworks. There have been many events to celebrate the fiftieth anniversary. In the past, Singapore was a colony of the United Kingdom and then for a while it was part of Malaysia.</a:t>
            </a:r>
            <a:r>
              <a:rPr lang="en-US" sz="1800" dirty="0">
                <a:latin typeface="+mn-lt"/>
              </a:rPr>
              <a:t>	</a:t>
            </a:r>
            <a:endParaRPr lang="th-TH" altLang="th-TH" sz="1800" dirty="0">
              <a:latin typeface="+mn-lt"/>
              <a:cs typeface="Cordia New" panose="020B0304020202020204" pitchFamily="34" charset="-34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66" y="0"/>
            <a:ext cx="1515248" cy="166677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437" y="105262"/>
            <a:ext cx="1252196" cy="1377415"/>
          </a:xfrm>
          <a:prstGeom prst="rect">
            <a:avLst/>
          </a:prstGeom>
        </p:spPr>
      </p:pic>
      <p:graphicFrame>
        <p:nvGraphicFramePr>
          <p:cNvPr id="13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3652431"/>
              </p:ext>
            </p:extLst>
          </p:nvPr>
        </p:nvGraphicFramePr>
        <p:xfrm>
          <a:off x="7144975" y="476592"/>
          <a:ext cx="3403312" cy="1371630"/>
        </p:xfrm>
        <a:graphic>
          <a:graphicData uri="http://schemas.openxmlformats.org/drawingml/2006/table">
            <a:tbl>
              <a:tblPr/>
              <a:tblGrid>
                <a:gridCol w="3403312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ตัวอย่างการเขียนสรุปข่าวด้วยความซับซ้อนระดับต่างๆ</a:t>
                      </a:r>
                      <a:endParaRPr lang="en-US" sz="2800" b="0" kern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</a:t>
                      </a: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" name="Rectangle 119"/>
          <p:cNvSpPr>
            <a:spLocks noChangeArrowheads="1"/>
          </p:cNvSpPr>
          <p:nvPr/>
        </p:nvSpPr>
        <p:spPr bwMode="auto">
          <a:xfrm>
            <a:off x="6816453" y="1482677"/>
            <a:ext cx="4992922" cy="4779770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endParaRPr lang="en-US" sz="700" b="1" dirty="0" smtClean="0">
              <a:latin typeface="+mn-lt"/>
            </a:endParaRPr>
          </a:p>
          <a:p>
            <a:pPr algn="ctr">
              <a:buNone/>
            </a:pPr>
            <a:r>
              <a:rPr lang="en-US" sz="2000" b="1" dirty="0" smtClean="0">
                <a:latin typeface="+mn-lt"/>
              </a:rPr>
              <a:t>What </a:t>
            </a:r>
            <a:r>
              <a:rPr lang="en-US" sz="2000" b="1" dirty="0">
                <a:latin typeface="+mn-lt"/>
              </a:rPr>
              <a:t>is this news story about</a:t>
            </a:r>
            <a:r>
              <a:rPr lang="en-US" sz="2000" b="1" dirty="0" smtClean="0">
                <a:latin typeface="+mn-lt"/>
              </a:rPr>
              <a:t>?</a:t>
            </a:r>
          </a:p>
          <a:p>
            <a:pPr algn="ctr">
              <a:buNone/>
            </a:pPr>
            <a:endParaRPr lang="en-US" sz="2000" b="1" dirty="0" smtClean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Elementary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It’s about </a:t>
            </a:r>
            <a:r>
              <a:rPr lang="en-US" sz="2000" dirty="0" smtClean="0">
                <a:latin typeface="+mn-lt"/>
              </a:rPr>
              <a:t>Singapore’s birthday.</a:t>
            </a:r>
          </a:p>
          <a:p>
            <a:pPr>
              <a:buNone/>
            </a:pPr>
            <a:endParaRPr lang="en-US" sz="2000" dirty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Intermediate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This news story is about the 50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anniversary of Singapore, and it tells us some things about there</a:t>
            </a:r>
            <a:r>
              <a:rPr lang="en-US" sz="2000" dirty="0" smtClean="0">
                <a:latin typeface="+mn-lt"/>
              </a:rPr>
              <a:t>.</a:t>
            </a:r>
          </a:p>
          <a:p>
            <a:pPr>
              <a:buNone/>
            </a:pPr>
            <a:endParaRPr lang="en-US" sz="2000" dirty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Advanced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This news story is about Singapore and its 50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anniversary. It tells us a little about the history, and how Singapore was poor, but it is now a developed country</a:t>
            </a:r>
            <a:r>
              <a:rPr lang="en-US" sz="2000" dirty="0" smtClean="0">
                <a:latin typeface="+mn-lt"/>
              </a:rPr>
              <a:t>.</a:t>
            </a:r>
          </a:p>
          <a:p>
            <a:pPr>
              <a:buNone/>
            </a:pPr>
            <a:endParaRPr lang="en-US" sz="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90949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6" name="Group 119"/>
          <p:cNvGraphicFramePr>
            <a:graphicFrameLocks noGrp="1"/>
          </p:cNvGraphicFramePr>
          <p:nvPr>
            <p:extLst/>
          </p:nvPr>
        </p:nvGraphicFramePr>
        <p:xfrm>
          <a:off x="1455145" y="376093"/>
          <a:ext cx="2578974" cy="944910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มาลองฝึกกัน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N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ews no. 2</a:t>
                      </a: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119"/>
          <p:cNvSpPr>
            <a:spLocks noChangeArrowheads="1"/>
          </p:cNvSpPr>
          <p:nvPr/>
        </p:nvSpPr>
        <p:spPr bwMode="auto">
          <a:xfrm>
            <a:off x="248171" y="1321003"/>
            <a:ext cx="4992922" cy="4844403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en-US" sz="2000" dirty="0" smtClean="0">
                <a:latin typeface="+mn-lt"/>
              </a:rPr>
              <a:t>   </a:t>
            </a:r>
            <a:r>
              <a:rPr lang="en-US" sz="1900" dirty="0" smtClean="0">
                <a:latin typeface="+mn-lt"/>
              </a:rPr>
              <a:t>A </a:t>
            </a:r>
            <a:r>
              <a:rPr lang="en-US" sz="1900" dirty="0">
                <a:latin typeface="+mn-lt"/>
              </a:rPr>
              <a:t>British newspaper says approximately one-third of the athletes at a recent sporting event cheated by using drugs. Apparently, there was a study, which was conducted at the World Athletics Championships in Daegu, South Korea in 2011. It showed that 29-34 per cent of the 1,800 athletes had used performance-enhancing drugs.	</a:t>
            </a:r>
          </a:p>
          <a:p>
            <a:pPr>
              <a:buNone/>
            </a:pPr>
            <a:r>
              <a:rPr lang="en-US" sz="1900" dirty="0" smtClean="0">
                <a:latin typeface="+mn-lt"/>
              </a:rPr>
              <a:t>   The </a:t>
            </a:r>
            <a:r>
              <a:rPr lang="en-US" sz="1900" dirty="0">
                <a:latin typeface="+mn-lt"/>
              </a:rPr>
              <a:t>report is a surprise to the world of athletics. The newspaper reports that about 30- 35% of the medals in endurance races at the Olympics and World Championships had been won by athletes who had blood samples with abnormalities. The World Anti-Doping Agency stated that it will investigate the claims in this report. </a:t>
            </a:r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Cloud Callout 22"/>
          <p:cNvSpPr/>
          <p:nvPr/>
        </p:nvSpPr>
        <p:spPr>
          <a:xfrm>
            <a:off x="7800593" y="1388359"/>
            <a:ext cx="3397758" cy="1612033"/>
          </a:xfrm>
          <a:prstGeom prst="cloudCallout">
            <a:avLst/>
          </a:prstGeom>
          <a:ln>
            <a:solidFill>
              <a:schemeClr val="tx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aphicFrame>
        <p:nvGraphicFramePr>
          <p:cNvPr id="24" name="Group 119"/>
          <p:cNvGraphicFramePr>
            <a:graphicFrameLocks noGrp="1"/>
          </p:cNvGraphicFramePr>
          <p:nvPr>
            <p:extLst/>
          </p:nvPr>
        </p:nvGraphicFramePr>
        <p:xfrm>
          <a:off x="8209985" y="1901426"/>
          <a:ext cx="2578974" cy="585897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ดูเฉลยในหน้าถัดไป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902" y="3000390"/>
            <a:ext cx="1515922" cy="1667514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18280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471332"/>
              </p:ext>
            </p:extLst>
          </p:nvPr>
        </p:nvGraphicFramePr>
        <p:xfrm>
          <a:off x="552976" y="555387"/>
          <a:ext cx="4120902" cy="822990"/>
        </p:xfrm>
        <a:graphic>
          <a:graphicData uri="http://schemas.openxmlformats.org/drawingml/2006/table">
            <a:tbl>
              <a:tblPr/>
              <a:tblGrid>
                <a:gridCol w="4120902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N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ews no. 2: </a:t>
                      </a:r>
                      <a:r>
                        <a:rPr lang="en-US" sz="24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Possible Answers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</a:t>
                      </a: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Text Box 42"/>
          <p:cNvSpPr txBox="1">
            <a:spLocks noChangeArrowheads="1"/>
          </p:cNvSpPr>
          <p:nvPr/>
        </p:nvSpPr>
        <p:spPr bwMode="auto">
          <a:xfrm>
            <a:off x="6906112" y="192261"/>
            <a:ext cx="4796679" cy="46166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สำหรับนักศึกษาและพนักงาน </a:t>
            </a:r>
            <a:r>
              <a:rPr lang="th-TH" altLang="en-US" sz="2800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 ถ้าต้องการคำปรึกษาเพิ่มเติมเกี่ยวกับการพัฒนาภาษาอังกฤษ ติดต่อ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1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6069" y="1708040"/>
            <a:ext cx="1516764" cy="180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6906112" y="3925973"/>
            <a:ext cx="4884662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ที่ปรึกษาประจำศูนย์การเรียนรู้แบบพึ่งตนเอง 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คณะ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ศิลป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ศาสตร์ 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endParaRPr lang="th-TH" altLang="en-US" sz="20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อาคารภาษาและสังคม ชั้น 4 ห้อง 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SOLA 401</a:t>
            </a:r>
          </a:p>
          <a:p>
            <a:pPr algn="ctr"/>
            <a:endParaRPr lang="th-TH" altLang="en-US" sz="24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endParaRPr lang="en-US" altLang="en-US" sz="2400" i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Download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สื่อการเรียนรู้ด้วยตัวเองชุดอื่นๆ</a:t>
            </a:r>
          </a:p>
          <a:p>
            <a:pPr algn="ctr"/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ของศูนย์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SALC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ที่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http://kmuttsalc.wikispaces.com</a:t>
            </a:r>
            <a:endParaRPr lang="en-US" altLang="en-US" sz="2400" dirty="0"/>
          </a:p>
        </p:txBody>
      </p:sp>
      <p:sp>
        <p:nvSpPr>
          <p:cNvPr id="16" name="Rectangle 119"/>
          <p:cNvSpPr>
            <a:spLocks noChangeArrowheads="1"/>
          </p:cNvSpPr>
          <p:nvPr/>
        </p:nvSpPr>
        <p:spPr bwMode="auto">
          <a:xfrm>
            <a:off x="213948" y="1413947"/>
            <a:ext cx="4992922" cy="4536627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endParaRPr lang="en-US" sz="600" b="1" dirty="0" smtClean="0">
              <a:latin typeface="+mn-lt"/>
            </a:endParaRPr>
          </a:p>
          <a:p>
            <a:pPr algn="ctr">
              <a:buNone/>
            </a:pPr>
            <a:r>
              <a:rPr lang="en-US" sz="2000" b="1" dirty="0" smtClean="0">
                <a:latin typeface="+mn-lt"/>
              </a:rPr>
              <a:t>What </a:t>
            </a:r>
            <a:r>
              <a:rPr lang="en-US" sz="2000" b="1" dirty="0">
                <a:latin typeface="+mn-lt"/>
              </a:rPr>
              <a:t>is this news story about</a:t>
            </a:r>
            <a:r>
              <a:rPr lang="en-US" sz="2000" b="1" dirty="0" smtClean="0">
                <a:latin typeface="+mn-lt"/>
              </a:rPr>
              <a:t>?</a:t>
            </a:r>
            <a:r>
              <a:rPr lang="en-US" sz="2000" b="1" dirty="0">
                <a:latin typeface="+mn-lt"/>
              </a:rPr>
              <a:t> </a:t>
            </a:r>
            <a:endParaRPr lang="en-US" sz="2000" b="1" dirty="0" smtClean="0">
              <a:latin typeface="+mn-lt"/>
            </a:endParaRPr>
          </a:p>
          <a:p>
            <a:endParaRPr lang="en-US" sz="2000" b="1" dirty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Elementary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It’s about sport and drugs.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solidFill>
                  <a:srgbClr val="FF0000"/>
                </a:solidFill>
                <a:latin typeface="+mn-lt"/>
              </a:rPr>
              <a:t>Intermediate 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This news story is about drugs and international athletes using them to win.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solidFill>
                  <a:srgbClr val="FF0000"/>
                </a:solidFill>
                <a:latin typeface="+mn-lt"/>
              </a:rPr>
              <a:t>Advanced 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  <a:cs typeface="+mj-cs"/>
              </a:rPr>
              <a:t>This news story is about drug usage in international sports events. </a:t>
            </a:r>
            <a:endParaRPr lang="en-US" sz="2000" dirty="0" smtClean="0">
              <a:latin typeface="+mn-lt"/>
              <a:cs typeface="+mj-cs"/>
            </a:endParaRPr>
          </a:p>
          <a:p>
            <a:pPr>
              <a:buNone/>
            </a:pPr>
            <a:r>
              <a:rPr lang="en-US" sz="2000" dirty="0" smtClean="0">
                <a:latin typeface="+mn-lt"/>
                <a:cs typeface="+mj-cs"/>
              </a:rPr>
              <a:t>A </a:t>
            </a:r>
            <a:r>
              <a:rPr lang="en-US" sz="2000" dirty="0">
                <a:latin typeface="+mn-lt"/>
                <a:cs typeface="+mj-cs"/>
              </a:rPr>
              <a:t>report says about one-third of athletes used drugs to help themselves win</a:t>
            </a:r>
            <a:r>
              <a:rPr lang="en-US" sz="2000" dirty="0" smtClean="0">
                <a:latin typeface="+mn-lt"/>
                <a:cs typeface="+mj-cs"/>
              </a:rPr>
              <a:t>.</a:t>
            </a:r>
            <a:endParaRPr lang="en-US" sz="2000" dirty="0">
              <a:latin typeface="+mn-lt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765009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054" y="2504996"/>
            <a:ext cx="3267075" cy="2724150"/>
          </a:xfrm>
          <a:prstGeom prst="rect">
            <a:avLst/>
          </a:prstGeom>
        </p:spPr>
      </p:pic>
      <p:graphicFrame>
        <p:nvGraphicFramePr>
          <p:cNvPr id="11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20651"/>
              </p:ext>
            </p:extLst>
          </p:nvPr>
        </p:nvGraphicFramePr>
        <p:xfrm>
          <a:off x="1621561" y="1393471"/>
          <a:ext cx="2578974" cy="585897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Produced by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69839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3414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536291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1299</TotalTime>
  <Words>590</Words>
  <Application>Microsoft Office PowerPoint</Application>
  <PresentationFormat>Widescreen</PresentationFormat>
  <Paragraphs>65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Angsana New</vt:lpstr>
      <vt:lpstr>Arial</vt:lpstr>
      <vt:lpstr>Calibri</vt:lpstr>
      <vt:lpstr>Calibri Light</vt:lpstr>
      <vt:lpstr>Cordia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Y54_Shannoy.vas</cp:lastModifiedBy>
  <cp:revision>128</cp:revision>
  <dcterms:created xsi:type="dcterms:W3CDTF">2015-01-09T05:03:30Z</dcterms:created>
  <dcterms:modified xsi:type="dcterms:W3CDTF">2016-06-22T06:18:47Z</dcterms:modified>
</cp:coreProperties>
</file>