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omments/comment1.xml" ContentType="application/vnd.openxmlformats-officedocument.presentationml.comments+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9"/>
  </p:notesMasterIdLst>
  <p:sldIdLst>
    <p:sldId id="278" r:id="rId2"/>
    <p:sldId id="268" r:id="rId3"/>
    <p:sldId id="275" r:id="rId4"/>
    <p:sldId id="276" r:id="rId5"/>
    <p:sldId id="277" r:id="rId6"/>
    <p:sldId id="266" r:id="rId7"/>
    <p:sldId id="259" r:id="rId8"/>
  </p:sldIdLst>
  <p:sldSz cx="12192000" cy="6858000"/>
  <p:notesSz cx="6858000" cy="9144000"/>
  <p:defaultTextStyle>
    <a:defPPr>
      <a:defRPr lang="th-TH"/>
    </a:defPPr>
    <a:lvl1pPr marL="0" algn="l" defTabSz="914400" rtl="0" eaLnBrk="1" latinLnBrk="0" hangingPunct="1">
      <a:defRPr sz="2800" kern="1200">
        <a:solidFill>
          <a:schemeClr val="tx1"/>
        </a:solidFill>
        <a:latin typeface="+mn-lt"/>
        <a:ea typeface="+mn-ea"/>
        <a:cs typeface="+mn-cs"/>
      </a:defRPr>
    </a:lvl1pPr>
    <a:lvl2pPr marL="457200" algn="l" defTabSz="914400" rtl="0" eaLnBrk="1" latinLnBrk="0" hangingPunct="1">
      <a:defRPr sz="2800" kern="1200">
        <a:solidFill>
          <a:schemeClr val="tx1"/>
        </a:solidFill>
        <a:latin typeface="+mn-lt"/>
        <a:ea typeface="+mn-ea"/>
        <a:cs typeface="+mn-cs"/>
      </a:defRPr>
    </a:lvl2pPr>
    <a:lvl3pPr marL="914400" algn="l" defTabSz="914400" rtl="0" eaLnBrk="1" latinLnBrk="0" hangingPunct="1">
      <a:defRPr sz="2800" kern="1200">
        <a:solidFill>
          <a:schemeClr val="tx1"/>
        </a:solidFill>
        <a:latin typeface="+mn-lt"/>
        <a:ea typeface="+mn-ea"/>
        <a:cs typeface="+mn-cs"/>
      </a:defRPr>
    </a:lvl3pPr>
    <a:lvl4pPr marL="1371600" algn="l" defTabSz="914400" rtl="0" eaLnBrk="1" latinLnBrk="0" hangingPunct="1">
      <a:defRPr sz="2800" kern="1200">
        <a:solidFill>
          <a:schemeClr val="tx1"/>
        </a:solidFill>
        <a:latin typeface="+mn-lt"/>
        <a:ea typeface="+mn-ea"/>
        <a:cs typeface="+mn-cs"/>
      </a:defRPr>
    </a:lvl4pPr>
    <a:lvl5pPr marL="1828800" algn="l" defTabSz="914400" rtl="0" eaLnBrk="1" latinLnBrk="0" hangingPunct="1">
      <a:defRPr sz="2800" kern="1200">
        <a:solidFill>
          <a:schemeClr val="tx1"/>
        </a:solidFill>
        <a:latin typeface="+mn-lt"/>
        <a:ea typeface="+mn-ea"/>
        <a:cs typeface="+mn-cs"/>
      </a:defRPr>
    </a:lvl5pPr>
    <a:lvl6pPr marL="2286000" algn="l" defTabSz="914400" rtl="0" eaLnBrk="1" latinLnBrk="0" hangingPunct="1">
      <a:defRPr sz="2800" kern="1200">
        <a:solidFill>
          <a:schemeClr val="tx1"/>
        </a:solidFill>
        <a:latin typeface="+mn-lt"/>
        <a:ea typeface="+mn-ea"/>
        <a:cs typeface="+mn-cs"/>
      </a:defRPr>
    </a:lvl6pPr>
    <a:lvl7pPr marL="2743200" algn="l" defTabSz="914400" rtl="0" eaLnBrk="1" latinLnBrk="0" hangingPunct="1">
      <a:defRPr sz="2800" kern="1200">
        <a:solidFill>
          <a:schemeClr val="tx1"/>
        </a:solidFill>
        <a:latin typeface="+mn-lt"/>
        <a:ea typeface="+mn-ea"/>
        <a:cs typeface="+mn-cs"/>
      </a:defRPr>
    </a:lvl7pPr>
    <a:lvl8pPr marL="3200400" algn="l" defTabSz="914400" rtl="0" eaLnBrk="1" latinLnBrk="0" hangingPunct="1">
      <a:defRPr sz="2800" kern="1200">
        <a:solidFill>
          <a:schemeClr val="tx1"/>
        </a:solidFill>
        <a:latin typeface="+mn-lt"/>
        <a:ea typeface="+mn-ea"/>
        <a:cs typeface="+mn-cs"/>
      </a:defRPr>
    </a:lvl8pPr>
    <a:lvl9pPr marL="3657600" algn="l" defTabSz="914400" rtl="0" eaLnBrk="1" latinLnBrk="0" hangingPunct="1">
      <a:defRPr sz="2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Natsinee.wim" initials="N" lastIdx="1" clrIdx="0">
    <p:extLst>
      <p:ext uri="{19B8F6BF-5375-455C-9EA6-DF929625EA0E}">
        <p15:presenceInfo xmlns:p15="http://schemas.microsoft.com/office/powerpoint/2012/main" userId="Natsinee.wim" providerId="None"/>
      </p:ext>
    </p:extLst>
  </p:cmAuthor>
  <p:cmAuthor id="2" name="oot" initials="o" lastIdx="1" clrIdx="1">
    <p:extLst>
      <p:ext uri="{19B8F6BF-5375-455C-9EA6-DF929625EA0E}">
        <p15:presenceInfo xmlns:p15="http://schemas.microsoft.com/office/powerpoint/2012/main" userId="oot"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00CCFF"/>
    <a:srgbClr val="663300"/>
    <a:srgbClr val="9966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71" d="100"/>
          <a:sy n="71" d="100"/>
        </p:scale>
        <p:origin x="618" y="6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commentAuthors" Target="commentAuthors.xml"/><Relationship Id="rId4" Type="http://schemas.openxmlformats.org/officeDocument/2006/relationships/slide" Target="slides/slide3.xml"/><Relationship Id="rId9" Type="http://schemas.openxmlformats.org/officeDocument/2006/relationships/notesMaster" Target="notesMasters/notesMaster1.xml"/><Relationship Id="rId14" Type="http://schemas.openxmlformats.org/officeDocument/2006/relationships/tableStyles" Target="tableStyles.xml"/></Relationships>
</file>

<file path=ppt/comments/comment1.xml><?xml version="1.0" encoding="utf-8"?>
<p:cmLst xmlns:a="http://schemas.openxmlformats.org/drawingml/2006/main" xmlns:r="http://schemas.openxmlformats.org/officeDocument/2006/relationships" xmlns:p="http://schemas.openxmlformats.org/presentationml/2006/main">
  <p:cm authorId="2" dt="2015-10-24T01:11:06.163" idx="1">
    <p:pos x="7622" y="3974"/>
    <p:text/>
    <p:extLst>
      <p:ext uri="{C676402C-5697-4E1C-873F-D02D1690AC5C}">
        <p15:threadingInfo xmlns:p15="http://schemas.microsoft.com/office/powerpoint/2012/main" timeZoneBias="420"/>
      </p:ext>
    </p:extLst>
  </p:cm>
</p:cmLst>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th-TH"/>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8D3389F-F030-476E-B254-88AAD70B814C}" type="datetimeFigureOut">
              <a:rPr lang="th-TH" smtClean="0"/>
              <a:t>22/06/59</a:t>
            </a:fld>
            <a:endParaRPr lang="th-TH"/>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th-TH"/>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th-TH"/>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th-TH"/>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708C5AA-56C3-4009-959A-9B6F35EF21C6}" type="slidenum">
              <a:rPr lang="th-TH" smtClean="0"/>
              <a:t>‹#›</a:t>
            </a:fld>
            <a:endParaRPr lang="th-TH"/>
          </a:p>
        </p:txBody>
      </p:sp>
    </p:spTree>
    <p:extLst>
      <p:ext uri="{BB962C8B-B14F-4D97-AF65-F5344CB8AC3E}">
        <p14:creationId xmlns:p14="http://schemas.microsoft.com/office/powerpoint/2010/main" val="2859192222"/>
      </p:ext>
    </p:extLst>
  </p:cSld>
  <p:clrMap bg1="lt1" tx1="dk1" bg2="lt2" tx2="dk2" accent1="accent1" accent2="accent2" accent3="accent3" accent4="accent4" accent5="accent5" accent6="accent6" hlink="hlink" folHlink="folHlink"/>
  <p:notes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th-TH"/>
          </a:p>
        </p:txBody>
      </p:sp>
      <p:sp>
        <p:nvSpPr>
          <p:cNvPr id="4" name="Slide Number Placeholder 3"/>
          <p:cNvSpPr>
            <a:spLocks noGrp="1"/>
          </p:cNvSpPr>
          <p:nvPr>
            <p:ph type="sldNum" sz="quarter" idx="10"/>
          </p:nvPr>
        </p:nvSpPr>
        <p:spPr/>
        <p:txBody>
          <a:bodyPr/>
          <a:lstStyle/>
          <a:p>
            <a:fld id="{F708C5AA-56C3-4009-959A-9B6F35EF21C6}" type="slidenum">
              <a:rPr lang="th-TH" smtClean="0"/>
              <a:t>4</a:t>
            </a:fld>
            <a:endParaRPr lang="th-TH"/>
          </a:p>
        </p:txBody>
      </p:sp>
    </p:spTree>
    <p:extLst>
      <p:ext uri="{BB962C8B-B14F-4D97-AF65-F5344CB8AC3E}">
        <p14:creationId xmlns:p14="http://schemas.microsoft.com/office/powerpoint/2010/main" val="181961023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5384EB05-FF51-41A1-A459-8DEEADF2D49F}" type="datetimeFigureOut">
              <a:rPr lang="th-TH" smtClean="0"/>
              <a:t>22/06/59</a:t>
            </a:fld>
            <a:endParaRPr lang="th-TH"/>
          </a:p>
        </p:txBody>
      </p:sp>
      <p:sp>
        <p:nvSpPr>
          <p:cNvPr id="5" name="Footer Placeholder 4"/>
          <p:cNvSpPr>
            <a:spLocks noGrp="1"/>
          </p:cNvSpPr>
          <p:nvPr>
            <p:ph type="ftr" sz="quarter" idx="11"/>
          </p:nvPr>
        </p:nvSpPr>
        <p:spPr/>
        <p:txBody>
          <a:bodyPr/>
          <a:lstStyle/>
          <a:p>
            <a:endParaRPr lang="th-TH"/>
          </a:p>
        </p:txBody>
      </p:sp>
      <p:sp>
        <p:nvSpPr>
          <p:cNvPr id="6" name="Slide Number Placeholder 5"/>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237638031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5384EB05-FF51-41A1-A459-8DEEADF2D49F}" type="datetimeFigureOut">
              <a:rPr lang="th-TH" smtClean="0"/>
              <a:t>22/06/59</a:t>
            </a:fld>
            <a:endParaRPr lang="th-TH"/>
          </a:p>
        </p:txBody>
      </p:sp>
      <p:sp>
        <p:nvSpPr>
          <p:cNvPr id="5" name="Footer Placeholder 4"/>
          <p:cNvSpPr>
            <a:spLocks noGrp="1"/>
          </p:cNvSpPr>
          <p:nvPr>
            <p:ph type="ftr" sz="quarter" idx="11"/>
          </p:nvPr>
        </p:nvSpPr>
        <p:spPr/>
        <p:txBody>
          <a:bodyPr/>
          <a:lstStyle/>
          <a:p>
            <a:endParaRPr lang="th-TH"/>
          </a:p>
        </p:txBody>
      </p:sp>
      <p:sp>
        <p:nvSpPr>
          <p:cNvPr id="6" name="Slide Number Placeholder 5"/>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195844628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5384EB05-FF51-41A1-A459-8DEEADF2D49F}" type="datetimeFigureOut">
              <a:rPr lang="th-TH" smtClean="0"/>
              <a:t>22/06/59</a:t>
            </a:fld>
            <a:endParaRPr lang="th-TH"/>
          </a:p>
        </p:txBody>
      </p:sp>
      <p:sp>
        <p:nvSpPr>
          <p:cNvPr id="5" name="Footer Placeholder 4"/>
          <p:cNvSpPr>
            <a:spLocks noGrp="1"/>
          </p:cNvSpPr>
          <p:nvPr>
            <p:ph type="ftr" sz="quarter" idx="11"/>
          </p:nvPr>
        </p:nvSpPr>
        <p:spPr/>
        <p:txBody>
          <a:bodyPr/>
          <a:lstStyle/>
          <a:p>
            <a:endParaRPr lang="th-TH"/>
          </a:p>
        </p:txBody>
      </p:sp>
      <p:sp>
        <p:nvSpPr>
          <p:cNvPr id="6" name="Slide Number Placeholder 5"/>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110022923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5384EB05-FF51-41A1-A459-8DEEADF2D49F}" type="datetimeFigureOut">
              <a:rPr lang="th-TH" smtClean="0"/>
              <a:t>22/06/59</a:t>
            </a:fld>
            <a:endParaRPr lang="th-TH"/>
          </a:p>
        </p:txBody>
      </p:sp>
      <p:sp>
        <p:nvSpPr>
          <p:cNvPr id="5" name="Footer Placeholder 4"/>
          <p:cNvSpPr>
            <a:spLocks noGrp="1"/>
          </p:cNvSpPr>
          <p:nvPr>
            <p:ph type="ftr" sz="quarter" idx="11"/>
          </p:nvPr>
        </p:nvSpPr>
        <p:spPr/>
        <p:txBody>
          <a:bodyPr/>
          <a:lstStyle/>
          <a:p>
            <a:endParaRPr lang="th-TH"/>
          </a:p>
        </p:txBody>
      </p:sp>
      <p:sp>
        <p:nvSpPr>
          <p:cNvPr id="6" name="Slide Number Placeholder 5"/>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84375009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384EB05-FF51-41A1-A459-8DEEADF2D49F}" type="datetimeFigureOut">
              <a:rPr lang="th-TH" smtClean="0"/>
              <a:t>22/06/59</a:t>
            </a:fld>
            <a:endParaRPr lang="th-TH"/>
          </a:p>
        </p:txBody>
      </p:sp>
      <p:sp>
        <p:nvSpPr>
          <p:cNvPr id="5" name="Footer Placeholder 4"/>
          <p:cNvSpPr>
            <a:spLocks noGrp="1"/>
          </p:cNvSpPr>
          <p:nvPr>
            <p:ph type="ftr" sz="quarter" idx="11"/>
          </p:nvPr>
        </p:nvSpPr>
        <p:spPr/>
        <p:txBody>
          <a:bodyPr/>
          <a:lstStyle/>
          <a:p>
            <a:endParaRPr lang="th-TH"/>
          </a:p>
        </p:txBody>
      </p:sp>
      <p:sp>
        <p:nvSpPr>
          <p:cNvPr id="6" name="Slide Number Placeholder 5"/>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400495962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5384EB05-FF51-41A1-A459-8DEEADF2D49F}" type="datetimeFigureOut">
              <a:rPr lang="th-TH" smtClean="0"/>
              <a:t>22/06/59</a:t>
            </a:fld>
            <a:endParaRPr lang="th-TH"/>
          </a:p>
        </p:txBody>
      </p:sp>
      <p:sp>
        <p:nvSpPr>
          <p:cNvPr id="6" name="Footer Placeholder 5"/>
          <p:cNvSpPr>
            <a:spLocks noGrp="1"/>
          </p:cNvSpPr>
          <p:nvPr>
            <p:ph type="ftr" sz="quarter" idx="11"/>
          </p:nvPr>
        </p:nvSpPr>
        <p:spPr/>
        <p:txBody>
          <a:bodyPr/>
          <a:lstStyle/>
          <a:p>
            <a:endParaRPr lang="th-TH"/>
          </a:p>
        </p:txBody>
      </p:sp>
      <p:sp>
        <p:nvSpPr>
          <p:cNvPr id="7" name="Slide Number Placeholder 6"/>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391498803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5384EB05-FF51-41A1-A459-8DEEADF2D49F}" type="datetimeFigureOut">
              <a:rPr lang="th-TH" smtClean="0"/>
              <a:t>22/06/59</a:t>
            </a:fld>
            <a:endParaRPr lang="th-TH"/>
          </a:p>
        </p:txBody>
      </p:sp>
      <p:sp>
        <p:nvSpPr>
          <p:cNvPr id="8" name="Footer Placeholder 7"/>
          <p:cNvSpPr>
            <a:spLocks noGrp="1"/>
          </p:cNvSpPr>
          <p:nvPr>
            <p:ph type="ftr" sz="quarter" idx="11"/>
          </p:nvPr>
        </p:nvSpPr>
        <p:spPr/>
        <p:txBody>
          <a:bodyPr/>
          <a:lstStyle/>
          <a:p>
            <a:endParaRPr lang="th-TH"/>
          </a:p>
        </p:txBody>
      </p:sp>
      <p:sp>
        <p:nvSpPr>
          <p:cNvPr id="9" name="Slide Number Placeholder 8"/>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221919042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5384EB05-FF51-41A1-A459-8DEEADF2D49F}" type="datetimeFigureOut">
              <a:rPr lang="th-TH" smtClean="0"/>
              <a:t>22/06/59</a:t>
            </a:fld>
            <a:endParaRPr lang="th-TH"/>
          </a:p>
        </p:txBody>
      </p:sp>
      <p:sp>
        <p:nvSpPr>
          <p:cNvPr id="4" name="Footer Placeholder 3"/>
          <p:cNvSpPr>
            <a:spLocks noGrp="1"/>
          </p:cNvSpPr>
          <p:nvPr>
            <p:ph type="ftr" sz="quarter" idx="11"/>
          </p:nvPr>
        </p:nvSpPr>
        <p:spPr/>
        <p:txBody>
          <a:bodyPr/>
          <a:lstStyle/>
          <a:p>
            <a:endParaRPr lang="th-TH"/>
          </a:p>
        </p:txBody>
      </p:sp>
      <p:sp>
        <p:nvSpPr>
          <p:cNvPr id="5" name="Slide Number Placeholder 4"/>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325052382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384EB05-FF51-41A1-A459-8DEEADF2D49F}" type="datetimeFigureOut">
              <a:rPr lang="th-TH" smtClean="0"/>
              <a:t>22/06/59</a:t>
            </a:fld>
            <a:endParaRPr lang="th-TH"/>
          </a:p>
        </p:txBody>
      </p:sp>
      <p:sp>
        <p:nvSpPr>
          <p:cNvPr id="3" name="Footer Placeholder 2"/>
          <p:cNvSpPr>
            <a:spLocks noGrp="1"/>
          </p:cNvSpPr>
          <p:nvPr>
            <p:ph type="ftr" sz="quarter" idx="11"/>
          </p:nvPr>
        </p:nvSpPr>
        <p:spPr/>
        <p:txBody>
          <a:bodyPr/>
          <a:lstStyle/>
          <a:p>
            <a:endParaRPr lang="th-TH"/>
          </a:p>
        </p:txBody>
      </p:sp>
      <p:sp>
        <p:nvSpPr>
          <p:cNvPr id="4" name="Slide Number Placeholder 3"/>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148812744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384EB05-FF51-41A1-A459-8DEEADF2D49F}" type="datetimeFigureOut">
              <a:rPr lang="th-TH" smtClean="0"/>
              <a:t>22/06/59</a:t>
            </a:fld>
            <a:endParaRPr lang="th-TH"/>
          </a:p>
        </p:txBody>
      </p:sp>
      <p:sp>
        <p:nvSpPr>
          <p:cNvPr id="6" name="Footer Placeholder 5"/>
          <p:cNvSpPr>
            <a:spLocks noGrp="1"/>
          </p:cNvSpPr>
          <p:nvPr>
            <p:ph type="ftr" sz="quarter" idx="11"/>
          </p:nvPr>
        </p:nvSpPr>
        <p:spPr/>
        <p:txBody>
          <a:bodyPr/>
          <a:lstStyle/>
          <a:p>
            <a:endParaRPr lang="th-TH"/>
          </a:p>
        </p:txBody>
      </p:sp>
      <p:sp>
        <p:nvSpPr>
          <p:cNvPr id="7" name="Slide Number Placeholder 6"/>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383723776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384EB05-FF51-41A1-A459-8DEEADF2D49F}" type="datetimeFigureOut">
              <a:rPr lang="th-TH" smtClean="0"/>
              <a:t>22/06/59</a:t>
            </a:fld>
            <a:endParaRPr lang="th-TH"/>
          </a:p>
        </p:txBody>
      </p:sp>
      <p:sp>
        <p:nvSpPr>
          <p:cNvPr id="6" name="Footer Placeholder 5"/>
          <p:cNvSpPr>
            <a:spLocks noGrp="1"/>
          </p:cNvSpPr>
          <p:nvPr>
            <p:ph type="ftr" sz="quarter" idx="11"/>
          </p:nvPr>
        </p:nvSpPr>
        <p:spPr/>
        <p:txBody>
          <a:bodyPr/>
          <a:lstStyle/>
          <a:p>
            <a:endParaRPr lang="th-TH"/>
          </a:p>
        </p:txBody>
      </p:sp>
      <p:sp>
        <p:nvSpPr>
          <p:cNvPr id="7" name="Slide Number Placeholder 6"/>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286145284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84EB05-FF51-41A1-A459-8DEEADF2D49F}" type="datetimeFigureOut">
              <a:rPr lang="th-TH" smtClean="0"/>
              <a:t>22/06/59</a:t>
            </a:fld>
            <a:endParaRPr lang="th-TH"/>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th-TH"/>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9607722-B84F-42F9-8A75-3C1810FB4BC1}" type="slidenum">
              <a:rPr lang="th-TH" smtClean="0"/>
              <a:t>‹#›</a:t>
            </a:fld>
            <a:endParaRPr lang="th-TH"/>
          </a:p>
        </p:txBody>
      </p:sp>
    </p:spTree>
    <p:extLst>
      <p:ext uri="{BB962C8B-B14F-4D97-AF65-F5344CB8AC3E}">
        <p14:creationId xmlns:p14="http://schemas.microsoft.com/office/powerpoint/2010/main" val="173793444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comments" Target="../comments/comment1.xml"/><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6562165" y="0"/>
            <a:ext cx="5791191" cy="6858000"/>
          </a:xfrm>
          <a:prstGeom prst="rect">
            <a:avLst/>
          </a:prstGeom>
          <a:solidFill>
            <a:schemeClr val="accent2"/>
          </a:solidFill>
          <a:ln>
            <a:noFill/>
          </a:ln>
        </p:spPr>
        <p:style>
          <a:lnRef idx="1">
            <a:schemeClr val="accent2"/>
          </a:lnRef>
          <a:fillRef idx="2">
            <a:schemeClr val="accent2"/>
          </a:fillRef>
          <a:effectRef idx="1">
            <a:schemeClr val="accent2"/>
          </a:effectRef>
          <a:fontRef idx="minor">
            <a:schemeClr val="dk1"/>
          </a:fontRef>
        </p:style>
        <p:txBody>
          <a:bodyPr rtlCol="0" anchor="ctr"/>
          <a:lstStyle/>
          <a:p>
            <a:pPr algn="ctr"/>
            <a:endParaRPr lang="th-TH"/>
          </a:p>
        </p:txBody>
      </p:sp>
      <p:sp>
        <p:nvSpPr>
          <p:cNvPr id="4" name="Rectangle 3"/>
          <p:cNvSpPr/>
          <p:nvPr/>
        </p:nvSpPr>
        <p:spPr>
          <a:xfrm>
            <a:off x="5688117" y="0"/>
            <a:ext cx="874048" cy="6858000"/>
          </a:xfrm>
          <a:prstGeom prst="rect">
            <a:avLst/>
          </a:prstGeom>
          <a:solidFill>
            <a:schemeClr val="accent5">
              <a:lumMod val="50000"/>
            </a:schemeClr>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
        <p:nvSpPr>
          <p:cNvPr id="18" name="Text Box 73"/>
          <p:cNvSpPr txBox="1">
            <a:spLocks noChangeArrowheads="1"/>
          </p:cNvSpPr>
          <p:nvPr/>
        </p:nvSpPr>
        <p:spPr bwMode="auto">
          <a:xfrm>
            <a:off x="7335568" y="3853767"/>
            <a:ext cx="4435978" cy="2566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02870" tIns="51435" rIns="102870" bIns="51435">
            <a:spAutoFit/>
          </a:bodyPr>
          <a:lstStyle>
            <a:lvl1pPr defTabSz="1028700">
              <a:spcBef>
                <a:spcPct val="20000"/>
              </a:spcBef>
              <a:buChar char="•"/>
              <a:defRPr sz="3600">
                <a:solidFill>
                  <a:schemeClr val="tx1"/>
                </a:solidFill>
                <a:latin typeface="Arial" panose="020B0604020202020204" pitchFamily="34" charset="0"/>
                <a:cs typeface="Angsana New" panose="02020603050405020304" pitchFamily="18" charset="-34"/>
              </a:defRPr>
            </a:lvl1pPr>
            <a:lvl2pPr marL="742950" indent="-285750" defTabSz="102870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143000" indent="-228600" defTabSz="10287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00200" indent="-228600" defTabSz="10287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057400" indent="-228600" defTabSz="10287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146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29718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4290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8862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algn="ctr" eaLnBrk="1" hangingPunct="1">
              <a:spcBef>
                <a:spcPct val="50000"/>
              </a:spcBef>
              <a:buFontTx/>
              <a:buNone/>
            </a:pPr>
            <a:r>
              <a:rPr lang="th-TH" altLang="en-US" sz="3200" b="1" dirty="0" smtClean="0">
                <a:latin typeface="Calibri" panose="020F0502020204030204" pitchFamily="34" charset="0"/>
                <a:cs typeface="+mn-cs"/>
              </a:rPr>
              <a:t>สื่อการเรียนรู้ด้วยตัวเอง</a:t>
            </a:r>
          </a:p>
          <a:p>
            <a:pPr algn="ctr">
              <a:spcBef>
                <a:spcPct val="50000"/>
              </a:spcBef>
              <a:buNone/>
            </a:pPr>
            <a:r>
              <a:rPr lang="th-TH" altLang="en-US" sz="3200" b="1" dirty="0" smtClean="0">
                <a:latin typeface="Calibri" panose="020F0502020204030204" pitchFamily="34" charset="0"/>
                <a:cs typeface="+mn-cs"/>
              </a:rPr>
              <a:t>ชุดฝึกเขียนสรุป </a:t>
            </a:r>
            <a:r>
              <a:rPr lang="en-US" altLang="en-US" sz="3200" b="1" dirty="0" smtClean="0">
                <a:latin typeface="Calibri" panose="020F0502020204030204" pitchFamily="34" charset="0"/>
                <a:cs typeface="+mn-cs"/>
              </a:rPr>
              <a:t/>
            </a:r>
            <a:br>
              <a:rPr lang="en-US" altLang="en-US" sz="3200" b="1" dirty="0" smtClean="0">
                <a:latin typeface="Calibri" panose="020F0502020204030204" pitchFamily="34" charset="0"/>
                <a:cs typeface="+mn-cs"/>
              </a:rPr>
            </a:br>
            <a:r>
              <a:rPr lang="en-US" altLang="en-US" sz="2800" b="1" dirty="0" smtClean="0">
                <a:latin typeface="Calibri" panose="020F0502020204030204" pitchFamily="34" charset="0"/>
                <a:cs typeface="+mn-cs"/>
              </a:rPr>
              <a:t>(</a:t>
            </a:r>
            <a:r>
              <a:rPr lang="en-US" altLang="en-US" sz="2800" b="1" dirty="0" smtClean="0">
                <a:latin typeface="Calibri" panose="020F0502020204030204" pitchFamily="34" charset="0"/>
              </a:rPr>
              <a:t>Writing Summary)</a:t>
            </a:r>
            <a:endParaRPr lang="th-TH" altLang="en-US" sz="2800" b="1" dirty="0" smtClean="0">
              <a:latin typeface="Calibri" panose="020F0502020204030204" pitchFamily="34" charset="0"/>
              <a:cs typeface="+mn-cs"/>
            </a:endParaRPr>
          </a:p>
          <a:p>
            <a:pPr algn="ctr" eaLnBrk="1" hangingPunct="1">
              <a:spcBef>
                <a:spcPct val="50000"/>
              </a:spcBef>
              <a:buFontTx/>
              <a:buNone/>
            </a:pPr>
            <a:r>
              <a:rPr lang="th-TH" altLang="en-US" sz="3200" b="1" dirty="0" smtClean="0">
                <a:latin typeface="Calibri" panose="020F0502020204030204" pitchFamily="34" charset="0"/>
                <a:cs typeface="+mn-cs"/>
              </a:rPr>
              <a:t>เรื่องที่ </a:t>
            </a:r>
            <a:r>
              <a:rPr lang="th-TH" altLang="en-US" sz="3200" b="1" dirty="0" smtClean="0">
                <a:latin typeface="Calibri" panose="020F0502020204030204" pitchFamily="34" charset="0"/>
                <a:cs typeface="+mn-cs"/>
              </a:rPr>
              <a:t>19</a:t>
            </a:r>
            <a:endParaRPr lang="th-TH" altLang="en-US" sz="3200" b="1" dirty="0" smtClean="0">
              <a:latin typeface="Calibri" panose="020F0502020204030204" pitchFamily="34" charset="0"/>
              <a:cs typeface="+mn-cs"/>
            </a:endParaRPr>
          </a:p>
        </p:txBody>
      </p:sp>
      <p:sp>
        <p:nvSpPr>
          <p:cNvPr id="19" name="Text Box 5"/>
          <p:cNvSpPr txBox="1">
            <a:spLocks noChangeArrowheads="1"/>
          </p:cNvSpPr>
          <p:nvPr/>
        </p:nvSpPr>
        <p:spPr bwMode="auto">
          <a:xfrm>
            <a:off x="7362937" y="6320241"/>
            <a:ext cx="3906076" cy="2885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02870" tIns="51435" rIns="102870" bIns="51435">
            <a:spAutoFit/>
          </a:bodyPr>
          <a:lstStyle>
            <a:lvl1pPr defTabSz="1028700">
              <a:spcBef>
                <a:spcPct val="20000"/>
              </a:spcBef>
              <a:buChar char="•"/>
              <a:defRPr sz="3600">
                <a:solidFill>
                  <a:schemeClr val="tx1"/>
                </a:solidFill>
                <a:latin typeface="Arial" panose="020B0604020202020204" pitchFamily="34" charset="0"/>
                <a:cs typeface="Angsana New" panose="02020603050405020304" pitchFamily="18" charset="-34"/>
              </a:defRPr>
            </a:lvl1pPr>
            <a:lvl2pPr marL="742950" indent="-285750" defTabSz="102870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143000" indent="-228600" defTabSz="10287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00200" indent="-228600" defTabSz="10287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057400" indent="-228600" defTabSz="10287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146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29718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4290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8862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eaLnBrk="1" hangingPunct="1">
              <a:spcBef>
                <a:spcPct val="0"/>
              </a:spcBef>
              <a:buFontTx/>
              <a:buNone/>
            </a:pPr>
            <a:r>
              <a:rPr lang="en-US" altLang="th-TH" sz="1200" dirty="0">
                <a:latin typeface="Calibri" panose="020F0502020204030204" pitchFamily="34" charset="0"/>
              </a:rPr>
              <a:t>Copyright © </a:t>
            </a:r>
            <a:r>
              <a:rPr lang="en-US" altLang="th-TH" sz="1200" dirty="0" smtClean="0">
                <a:latin typeface="Calibri" panose="020F0502020204030204" pitchFamily="34" charset="0"/>
              </a:rPr>
              <a:t>2015 </a:t>
            </a:r>
            <a:r>
              <a:rPr lang="en-US" altLang="th-TH" sz="1200" dirty="0">
                <a:latin typeface="Calibri" panose="020F0502020204030204" pitchFamily="34" charset="0"/>
              </a:rPr>
              <a:t>Self-access Learning Centre, KMUTT </a:t>
            </a:r>
            <a:endParaRPr lang="th-TH" altLang="th-TH" sz="1200" dirty="0">
              <a:latin typeface="Calibri" panose="020F0502020204030204" pitchFamily="34" charset="0"/>
            </a:endParaRPr>
          </a:p>
        </p:txBody>
      </p:sp>
      <p:pic>
        <p:nvPicPr>
          <p:cNvPr id="3" name="Picture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252825" y="416859"/>
            <a:ext cx="4016188" cy="3012141"/>
          </a:xfrm>
          <a:prstGeom prst="rect">
            <a:avLst/>
          </a:prstGeom>
        </p:spPr>
      </p:pic>
      <p:sp>
        <p:nvSpPr>
          <p:cNvPr id="7" name="Action Button: Forward or Next 6">
            <a:hlinkClick r:id="" action="ppaction://hlinkshowjump?jump=nextslide" highlightClick="1"/>
          </p:cNvPr>
          <p:cNvSpPr/>
          <p:nvPr/>
        </p:nvSpPr>
        <p:spPr>
          <a:xfrm>
            <a:off x="11518430" y="6308954"/>
            <a:ext cx="581891" cy="429491"/>
          </a:xfrm>
          <a:prstGeom prst="actionButtonForwardNex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th-TH"/>
          </a:p>
        </p:txBody>
      </p:sp>
    </p:spTree>
    <p:extLst>
      <p:ext uri="{BB962C8B-B14F-4D97-AF65-F5344CB8AC3E}">
        <p14:creationId xmlns:p14="http://schemas.microsoft.com/office/powerpoint/2010/main" val="1529049352"/>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Action Button: Forward or Next 6">
            <a:hlinkClick r:id="" action="ppaction://hlinkshowjump?jump=nextslide" highlightClick="1"/>
          </p:cNvPr>
          <p:cNvSpPr/>
          <p:nvPr/>
        </p:nvSpPr>
        <p:spPr>
          <a:xfrm>
            <a:off x="11518430" y="6308954"/>
            <a:ext cx="581891" cy="429491"/>
          </a:xfrm>
          <a:prstGeom prst="actionButtonForwardNex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th-TH"/>
          </a:p>
        </p:txBody>
      </p:sp>
      <p:sp>
        <p:nvSpPr>
          <p:cNvPr id="6" name="Rectangle 5"/>
          <p:cNvSpPr/>
          <p:nvPr/>
        </p:nvSpPr>
        <p:spPr>
          <a:xfrm>
            <a:off x="5635510" y="9793"/>
            <a:ext cx="817428" cy="6858000"/>
          </a:xfrm>
          <a:prstGeom prst="rect">
            <a:avLst/>
          </a:prstGeom>
          <a:solidFill>
            <a:schemeClr val="accent5">
              <a:lumMod val="50000"/>
            </a:schemeClr>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
        <p:nvSpPr>
          <p:cNvPr id="22" name="Text Box 73"/>
          <p:cNvSpPr txBox="1">
            <a:spLocks noChangeArrowheads="1"/>
          </p:cNvSpPr>
          <p:nvPr/>
        </p:nvSpPr>
        <p:spPr bwMode="auto">
          <a:xfrm>
            <a:off x="244698" y="223960"/>
            <a:ext cx="3650807" cy="15812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02870" tIns="51435" rIns="102870" bIns="51435">
            <a:spAutoFit/>
          </a:bodyPr>
          <a:lstStyle>
            <a:lvl1pPr defTabSz="1028700">
              <a:spcBef>
                <a:spcPct val="20000"/>
              </a:spcBef>
              <a:buChar char="•"/>
              <a:defRPr sz="3600">
                <a:solidFill>
                  <a:schemeClr val="tx1"/>
                </a:solidFill>
                <a:latin typeface="Arial" panose="020B0604020202020204" pitchFamily="34" charset="0"/>
                <a:cs typeface="Angsana New" panose="02020603050405020304" pitchFamily="18" charset="-34"/>
              </a:defRPr>
            </a:lvl1pPr>
            <a:lvl2pPr marL="742950" indent="-285750" defTabSz="102870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143000" indent="-228600" defTabSz="10287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00200" indent="-228600" defTabSz="10287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057400" indent="-228600" defTabSz="10287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146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29718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4290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8862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algn="ctr">
              <a:spcBef>
                <a:spcPct val="0"/>
              </a:spcBef>
              <a:buNone/>
            </a:pPr>
            <a:r>
              <a:rPr lang="th-TH" altLang="en-US" sz="3200" b="1" dirty="0" smtClean="0">
                <a:latin typeface="Calibri" panose="020F0502020204030204" pitchFamily="34" charset="0"/>
                <a:cs typeface="Cordia New" panose="020B0304020202020204" pitchFamily="34" charset="-34"/>
              </a:rPr>
              <a:t>การใช้สื่อชิ้นนี้เพื่อพัฒนา</a:t>
            </a:r>
          </a:p>
          <a:p>
            <a:pPr algn="ctr">
              <a:spcBef>
                <a:spcPct val="0"/>
              </a:spcBef>
              <a:buNone/>
            </a:pPr>
            <a:r>
              <a:rPr lang="th-TH" altLang="en-US" sz="3200" b="1" dirty="0" smtClean="0">
                <a:latin typeface="Calibri" panose="020F0502020204030204" pitchFamily="34" charset="0"/>
                <a:cs typeface="Cordia New" panose="020B0304020202020204" pitchFamily="34" charset="-34"/>
              </a:rPr>
              <a:t>ตัวคุณเอง</a:t>
            </a:r>
          </a:p>
          <a:p>
            <a:pPr algn="ctr">
              <a:spcBef>
                <a:spcPct val="0"/>
              </a:spcBef>
              <a:buNone/>
            </a:pPr>
            <a:r>
              <a:rPr lang="th-TH" altLang="en-US" sz="3200" b="1" dirty="0" smtClean="0">
                <a:latin typeface="Calibri" panose="020F0502020204030204" pitchFamily="34" charset="0"/>
                <a:cs typeface="Cordia New" panose="020B0304020202020204" pitchFamily="34" charset="-34"/>
              </a:rPr>
              <a:t>ให้ประสบความสำเร็จ</a:t>
            </a:r>
            <a:endParaRPr lang="en-US" altLang="en-US" sz="3200" b="1" dirty="0">
              <a:latin typeface="Calibri" panose="020F0502020204030204" pitchFamily="34" charset="0"/>
              <a:cs typeface="Cordia New" panose="020B0304020202020204" pitchFamily="34" charset="-34"/>
            </a:endParaRPr>
          </a:p>
        </p:txBody>
      </p:sp>
      <p:sp>
        <p:nvSpPr>
          <p:cNvPr id="24" name="Rectangle 119"/>
          <p:cNvSpPr>
            <a:spLocks noChangeArrowheads="1"/>
          </p:cNvSpPr>
          <p:nvPr/>
        </p:nvSpPr>
        <p:spPr bwMode="auto">
          <a:xfrm>
            <a:off x="95844" y="1932175"/>
            <a:ext cx="5357612" cy="4154984"/>
          </a:xfrm>
          <a:prstGeom prst="rect">
            <a:avLst/>
          </a:prstGeom>
          <a:noFill/>
          <a:ln w="9525">
            <a:solidFill>
              <a:schemeClr val="bg1"/>
            </a:solidFill>
            <a:miter lim="800000"/>
            <a:headEnd/>
            <a:tailEnd/>
          </a:ln>
          <a:extLst>
            <a:ext uri="{909E8E84-426E-40DD-AFC4-6F175D3DCCD1}">
              <a14:hiddenFill xmlns:a14="http://schemas.microsoft.com/office/drawing/2010/main">
                <a:solidFill>
                  <a:srgbClr val="FFFFFF"/>
                </a:solidFill>
              </a14:hiddenFill>
            </a:ext>
          </a:extLst>
        </p:spPr>
        <p:txBody>
          <a:bodyPr wrap="square" anchor="ctr">
            <a:spAutoFit/>
          </a:bodyPr>
          <a:lstStyle>
            <a:lvl1pPr>
              <a:spcBef>
                <a:spcPct val="20000"/>
              </a:spcBef>
              <a:buChar char="•"/>
              <a:defRPr sz="3600">
                <a:solidFill>
                  <a:schemeClr val="tx1"/>
                </a:solidFill>
                <a:latin typeface="Arial" panose="020B0604020202020204" pitchFamily="34" charset="0"/>
                <a:cs typeface="Angsana New" panose="02020603050405020304" pitchFamily="18" charset="-34"/>
              </a:defRPr>
            </a:lvl1pPr>
            <a:lvl2pPr marL="742950" indent="-28575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143000" indent="-2286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00200" indent="-2286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057400" indent="-2286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146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29718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4290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8862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marL="457200" indent="-457200"/>
            <a:r>
              <a:rPr lang="th-TH" altLang="th-TH" sz="2400" dirty="0" smtClean="0">
                <a:latin typeface="Cordia New" panose="020B0304020202020204" pitchFamily="34" charset="-34"/>
                <a:cs typeface="Cordia New" panose="020B0304020202020204" pitchFamily="34" charset="-34"/>
              </a:rPr>
              <a:t>สื่อชิ้นนี้ประกอบด้วยข่าวสั้นๆจำนวน 1 ข่าว สำหรับฝึกการเขียนสรุป</a:t>
            </a:r>
          </a:p>
          <a:p>
            <a:pPr marL="457200" indent="-457200"/>
            <a:r>
              <a:rPr lang="th-TH" altLang="th-TH" sz="2400" dirty="0" smtClean="0">
                <a:latin typeface="Cordia New" panose="020B0304020202020204" pitchFamily="34" charset="-34"/>
                <a:cs typeface="Cordia New" panose="020B0304020202020204" pitchFamily="34" charset="-34"/>
              </a:rPr>
              <a:t>คุณสามารถฝึกด้วยตนเองโดยอ่านคำแนะนำและศึกษาตัวอย่าง ก่อนลงมือเขียน</a:t>
            </a:r>
          </a:p>
          <a:p>
            <a:pPr marL="457200" indent="-457200"/>
            <a:r>
              <a:rPr lang="th-TH" altLang="th-TH" sz="2400" dirty="0" smtClean="0">
                <a:latin typeface="Cordia New" panose="020B0304020202020204" pitchFamily="34" charset="-34"/>
                <a:cs typeface="Cordia New" panose="020B0304020202020204" pitchFamily="34" charset="-34"/>
              </a:rPr>
              <a:t>ทำความเข้าใจความแตกต่างระหว่างการสรุปข่าวซึ่งแบ่งระดับความยาก-ง่ายออกเป็น 3 ระดับ</a:t>
            </a:r>
          </a:p>
          <a:p>
            <a:pPr marL="457200" indent="-457200"/>
            <a:r>
              <a:rPr lang="th-TH" altLang="th-TH" sz="2400" dirty="0" smtClean="0">
                <a:latin typeface="Cordia New" panose="020B0304020202020204" pitchFamily="34" charset="-34"/>
                <a:cs typeface="Cordia New" panose="020B0304020202020204" pitchFamily="34" charset="-34"/>
              </a:rPr>
              <a:t>ลองอ่านและสรุปข่าวด้วยตัวเอง</a:t>
            </a:r>
          </a:p>
          <a:p>
            <a:pPr marL="457200" indent="-457200"/>
            <a:r>
              <a:rPr lang="th-TH" altLang="th-TH" sz="2400" dirty="0" smtClean="0">
                <a:latin typeface="Cordia New" panose="020B0304020202020204" pitchFamily="34" charset="-34"/>
                <a:cs typeface="Cordia New" panose="020B0304020202020204" pitchFamily="34" charset="-34"/>
              </a:rPr>
              <a:t>ตรวจสอบการสรุปกับเฉลย</a:t>
            </a:r>
          </a:p>
          <a:p>
            <a:pPr marL="457200" indent="-457200"/>
            <a:r>
              <a:rPr lang="th-TH" altLang="th-TH" sz="2400" dirty="0" smtClean="0">
                <a:latin typeface="Cordia New" panose="020B0304020202020204" pitchFamily="34" charset="-34"/>
                <a:cs typeface="Cordia New" panose="020B0304020202020204" pitchFamily="34" charset="-34"/>
              </a:rPr>
              <a:t>เมื่อฝึกสรุปข่าวในชุดนี้จนชำนาญแล้วคุณก็สามารถเลือกข่าวจากแหล่งต่างๆเพื่อฝึกฝนได้ด้วยตัวเองต่อไป</a:t>
            </a:r>
          </a:p>
        </p:txBody>
      </p:sp>
      <p:sp>
        <p:nvSpPr>
          <p:cNvPr id="17" name="Rectangle 119"/>
          <p:cNvSpPr>
            <a:spLocks noChangeArrowheads="1"/>
          </p:cNvSpPr>
          <p:nvPr/>
        </p:nvSpPr>
        <p:spPr bwMode="auto">
          <a:xfrm>
            <a:off x="6786700" y="359193"/>
            <a:ext cx="4968807" cy="584775"/>
          </a:xfrm>
          <a:prstGeom prst="rect">
            <a:avLst/>
          </a:prstGeom>
          <a:noFill/>
          <a:ln w="9525">
            <a:solidFill>
              <a:srgbClr val="990033"/>
            </a:solidFill>
            <a:miter lim="800000"/>
            <a:headEnd/>
            <a:tailEnd/>
          </a:ln>
          <a:extLst>
            <a:ext uri="{909E8E84-426E-40DD-AFC4-6F175D3DCCD1}">
              <a14:hiddenFill xmlns:a14="http://schemas.microsoft.com/office/drawing/2010/main">
                <a:solidFill>
                  <a:srgbClr val="FFFFFF"/>
                </a:solidFill>
              </a14:hiddenFill>
            </a:ext>
          </a:extLst>
        </p:spPr>
        <p:txBody>
          <a:bodyPr wrap="square" anchor="ctr">
            <a:spAutoFit/>
          </a:bodyPr>
          <a:lstStyle>
            <a:lvl1pPr>
              <a:spcBef>
                <a:spcPct val="20000"/>
              </a:spcBef>
              <a:buChar char="•"/>
              <a:defRPr sz="3600">
                <a:solidFill>
                  <a:schemeClr val="tx1"/>
                </a:solidFill>
                <a:latin typeface="Arial" panose="020B0604020202020204" pitchFamily="34" charset="0"/>
                <a:cs typeface="Angsana New" panose="02020603050405020304" pitchFamily="18" charset="-34"/>
              </a:defRPr>
            </a:lvl1pPr>
            <a:lvl2pPr marL="742950" indent="-28575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143000" indent="-2286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00200" indent="-2286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057400" indent="-2286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146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29718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4290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8862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algn="ctr">
              <a:buNone/>
            </a:pPr>
            <a:r>
              <a:rPr lang="th-TH" altLang="th-TH" sz="3200" b="1" dirty="0" smtClean="0">
                <a:latin typeface="Cordia New" panose="020B0304020202020204" pitchFamily="34" charset="-34"/>
                <a:cs typeface="Cordia New" panose="020B0304020202020204" pitchFamily="34" charset="-34"/>
              </a:rPr>
              <a:t>ข้อแนะนำการเขียนสรุปความจากข่าว</a:t>
            </a:r>
            <a:endParaRPr lang="th-TH" altLang="th-TH" sz="3200" b="1" dirty="0">
              <a:latin typeface="Cordia New" panose="020B0304020202020204" pitchFamily="34" charset="-34"/>
              <a:cs typeface="Cordia New" panose="020B0304020202020204" pitchFamily="34" charset="-34"/>
            </a:endParaRPr>
          </a:p>
        </p:txBody>
      </p:sp>
      <p:sp>
        <p:nvSpPr>
          <p:cNvPr id="21" name="Text Box 73"/>
          <p:cNvSpPr txBox="1">
            <a:spLocks noChangeArrowheads="1"/>
          </p:cNvSpPr>
          <p:nvPr/>
        </p:nvSpPr>
        <p:spPr bwMode="auto">
          <a:xfrm>
            <a:off x="6731611" y="1217785"/>
            <a:ext cx="4992329" cy="56500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02870" tIns="51435" rIns="102870" bIns="51435">
            <a:spAutoFit/>
          </a:bodyPr>
          <a:lstStyle>
            <a:lvl1pPr defTabSz="1028700">
              <a:spcBef>
                <a:spcPct val="20000"/>
              </a:spcBef>
              <a:buChar char="•"/>
              <a:defRPr sz="3600">
                <a:solidFill>
                  <a:schemeClr val="tx1"/>
                </a:solidFill>
                <a:latin typeface="Arial" panose="020B0604020202020204" pitchFamily="34" charset="0"/>
                <a:cs typeface="Angsana New" panose="02020603050405020304" pitchFamily="18" charset="-34"/>
              </a:defRPr>
            </a:lvl1pPr>
            <a:lvl2pPr marL="742950" indent="-285750" defTabSz="102870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143000" indent="-228600" defTabSz="10287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00200" indent="-228600" defTabSz="10287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057400" indent="-228600" defTabSz="10287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146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29718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4290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8862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marL="457200" indent="-457200">
              <a:spcBef>
                <a:spcPct val="0"/>
              </a:spcBef>
            </a:pPr>
            <a:r>
              <a:rPr lang="th-TH" altLang="en-US" sz="2600" dirty="0" smtClean="0">
                <a:latin typeface="Calibri" panose="020F0502020204030204" pitchFamily="34" charset="0"/>
                <a:cs typeface="Cordia New" panose="020B0304020202020204" pitchFamily="34" charset="-34"/>
              </a:rPr>
              <a:t>การเขียนสรุปความ คือการเลือกเฉพาะส่วนที่มีความสำคัญจริงๆ มาเขียน</a:t>
            </a:r>
          </a:p>
          <a:p>
            <a:pPr>
              <a:spcBef>
                <a:spcPct val="0"/>
              </a:spcBef>
              <a:buNone/>
            </a:pPr>
            <a:endParaRPr lang="th-TH" altLang="en-US" sz="1400" dirty="0">
              <a:latin typeface="Calibri" panose="020F0502020204030204" pitchFamily="34" charset="0"/>
              <a:cs typeface="Cordia New" panose="020B0304020202020204" pitchFamily="34" charset="-34"/>
            </a:endParaRPr>
          </a:p>
          <a:p>
            <a:pPr>
              <a:spcBef>
                <a:spcPct val="0"/>
              </a:spcBef>
              <a:buNone/>
            </a:pPr>
            <a:r>
              <a:rPr lang="th-TH" altLang="en-US" sz="2600" dirty="0" smtClean="0">
                <a:latin typeface="Calibri" panose="020F0502020204030204" pitchFamily="34" charset="0"/>
                <a:cs typeface="Cordia New" panose="020B0304020202020204" pitchFamily="34" charset="-34"/>
              </a:rPr>
              <a:t>การฝึกเขียนสรุปโดยใช้ข่าวมีหลักการง่ายๆคือ </a:t>
            </a:r>
          </a:p>
          <a:p>
            <a:pPr>
              <a:spcBef>
                <a:spcPct val="0"/>
              </a:spcBef>
              <a:buNone/>
            </a:pPr>
            <a:r>
              <a:rPr lang="th-TH" altLang="en-US" sz="2600" dirty="0" smtClean="0">
                <a:latin typeface="Calibri" panose="020F0502020204030204" pitchFamily="34" charset="0"/>
                <a:cs typeface="Cordia New" panose="020B0304020202020204" pitchFamily="34" charset="-34"/>
              </a:rPr>
              <a:t>1. อ่านทำความเข้าใจ ขณะที่อ่านหาคำตอบต่อไปนี้</a:t>
            </a:r>
          </a:p>
          <a:p>
            <a:pPr>
              <a:buNone/>
            </a:pPr>
            <a:r>
              <a:rPr lang="en-US" sz="2000" b="1" dirty="0" smtClean="0">
                <a:cs typeface="+mn-cs"/>
              </a:rPr>
              <a:t>What</a:t>
            </a:r>
            <a:r>
              <a:rPr lang="en-US" sz="2000" dirty="0" smtClean="0">
                <a:cs typeface="+mn-cs"/>
              </a:rPr>
              <a:t> </a:t>
            </a:r>
            <a:r>
              <a:rPr lang="th-TH" sz="2000" dirty="0" smtClean="0">
                <a:cs typeface="+mn-cs"/>
              </a:rPr>
              <a:t>    เกิดอะไรขึ้น</a:t>
            </a:r>
            <a:endParaRPr lang="th-TH" sz="2000" dirty="0">
              <a:cs typeface="+mn-cs"/>
            </a:endParaRPr>
          </a:p>
          <a:p>
            <a:pPr>
              <a:buNone/>
            </a:pPr>
            <a:r>
              <a:rPr lang="en-US" sz="2000" b="1" dirty="0" smtClean="0">
                <a:cs typeface="+mn-cs"/>
              </a:rPr>
              <a:t>Who </a:t>
            </a:r>
            <a:r>
              <a:rPr lang="th-TH" sz="2000" b="1" dirty="0" smtClean="0">
                <a:cs typeface="+mn-cs"/>
              </a:rPr>
              <a:t>     </a:t>
            </a:r>
            <a:r>
              <a:rPr lang="th-TH" sz="2000" dirty="0" smtClean="0">
                <a:cs typeface="+mn-cs"/>
              </a:rPr>
              <a:t>มี</a:t>
            </a:r>
            <a:r>
              <a:rPr lang="th-TH" sz="2000" dirty="0">
                <a:cs typeface="+mn-cs"/>
              </a:rPr>
              <a:t>ใครเกี่ยวข้อง</a:t>
            </a:r>
            <a:r>
              <a:rPr lang="en-US" sz="2000" dirty="0" smtClean="0">
                <a:cs typeface="+mn-cs"/>
              </a:rPr>
              <a:t>,</a:t>
            </a:r>
            <a:r>
              <a:rPr lang="th-TH" sz="2000" dirty="0" smtClean="0">
                <a:cs typeface="+mn-cs"/>
              </a:rPr>
              <a:t>ได้รับผลกระทบอะไร</a:t>
            </a:r>
            <a:endParaRPr lang="en-US" sz="2000" dirty="0">
              <a:cs typeface="+mn-cs"/>
            </a:endParaRPr>
          </a:p>
          <a:p>
            <a:pPr>
              <a:buNone/>
            </a:pPr>
            <a:r>
              <a:rPr lang="en-US" sz="2000" b="1" dirty="0" smtClean="0">
                <a:cs typeface="+mn-cs"/>
              </a:rPr>
              <a:t>When </a:t>
            </a:r>
            <a:r>
              <a:rPr lang="th-TH" sz="2000" b="1" dirty="0" smtClean="0">
                <a:cs typeface="+mn-cs"/>
              </a:rPr>
              <a:t>  </a:t>
            </a:r>
            <a:r>
              <a:rPr lang="th-TH" sz="2000" dirty="0" smtClean="0">
                <a:cs typeface="+mn-cs"/>
              </a:rPr>
              <a:t>เหตุการณ์เกิดขึ้นเมื่อไร</a:t>
            </a:r>
            <a:endParaRPr lang="en-US" sz="2000" dirty="0">
              <a:cs typeface="+mn-cs"/>
            </a:endParaRPr>
          </a:p>
          <a:p>
            <a:pPr>
              <a:buNone/>
            </a:pPr>
            <a:r>
              <a:rPr lang="en-US" sz="2000" b="1" dirty="0" smtClean="0">
                <a:cs typeface="+mn-cs"/>
              </a:rPr>
              <a:t>Where</a:t>
            </a:r>
            <a:r>
              <a:rPr lang="en-US" sz="2000" dirty="0" smtClean="0">
                <a:cs typeface="+mn-cs"/>
              </a:rPr>
              <a:t> </a:t>
            </a:r>
            <a:r>
              <a:rPr lang="th-TH" sz="2000" dirty="0" smtClean="0">
                <a:cs typeface="+mn-cs"/>
              </a:rPr>
              <a:t> เหตุการณ์เกิดขึ้นที่ไหน</a:t>
            </a:r>
            <a:endParaRPr lang="en-US" sz="2000" dirty="0">
              <a:cs typeface="+mn-cs"/>
            </a:endParaRPr>
          </a:p>
          <a:p>
            <a:pPr>
              <a:buNone/>
            </a:pPr>
            <a:r>
              <a:rPr lang="en-US" sz="2000" b="1" dirty="0" smtClean="0">
                <a:cs typeface="+mn-cs"/>
              </a:rPr>
              <a:t>How</a:t>
            </a:r>
            <a:r>
              <a:rPr lang="en-US" sz="2000" dirty="0" smtClean="0">
                <a:cs typeface="+mn-cs"/>
              </a:rPr>
              <a:t> </a:t>
            </a:r>
            <a:r>
              <a:rPr lang="th-TH" sz="2000" dirty="0" smtClean="0">
                <a:cs typeface="+mn-cs"/>
              </a:rPr>
              <a:t>      เหตุการณ์เกิดขึ้นได้อย่างไร</a:t>
            </a:r>
            <a:r>
              <a:rPr lang="en-US" sz="2000" dirty="0" smtClean="0">
                <a:cs typeface="+mn-cs"/>
              </a:rPr>
              <a:t/>
            </a:r>
            <a:br>
              <a:rPr lang="en-US" sz="2000" dirty="0" smtClean="0">
                <a:cs typeface="+mn-cs"/>
              </a:rPr>
            </a:br>
            <a:r>
              <a:rPr lang="en-US" sz="2000" b="1" dirty="0" smtClean="0">
                <a:cs typeface="+mn-cs"/>
              </a:rPr>
              <a:t>Why</a:t>
            </a:r>
            <a:r>
              <a:rPr lang="en-US" sz="2000" dirty="0" smtClean="0">
                <a:cs typeface="+mn-cs"/>
              </a:rPr>
              <a:t> </a:t>
            </a:r>
            <a:r>
              <a:rPr lang="th-TH" sz="2000" dirty="0" smtClean="0">
                <a:cs typeface="+mn-cs"/>
              </a:rPr>
              <a:t>      ทำไมถึงเกิดเหตุการณ์นี้</a:t>
            </a:r>
          </a:p>
          <a:p>
            <a:pPr>
              <a:buNone/>
            </a:pPr>
            <a:r>
              <a:rPr lang="th-TH" sz="2600" dirty="0" smtClean="0">
                <a:cs typeface="+mn-cs"/>
              </a:rPr>
              <a:t>2. ฝึกเขียนประโยคโดยนำเฉพาะคำสำคัญมาเขียน</a:t>
            </a:r>
          </a:p>
          <a:p>
            <a:pPr>
              <a:buNone/>
            </a:pPr>
            <a:r>
              <a:rPr lang="th-TH" sz="2600" dirty="0" smtClean="0">
                <a:cs typeface="+mn-cs"/>
              </a:rPr>
              <a:t>3. เริ่มจากการเขียนประโยคที่ไม่ซับซ้อน หลังจากนั้นฝึกเขียนประโยคที่มีความซับซ้อนระดับต่างๆ</a:t>
            </a:r>
            <a:endParaRPr lang="en-US" sz="2600" dirty="0" smtClean="0">
              <a:cs typeface="+mn-cs"/>
            </a:endParaRPr>
          </a:p>
        </p:txBody>
      </p:sp>
      <p:pic>
        <p:nvPicPr>
          <p:cNvPr id="25" name="Picture 7" descr="6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174178" y="82774"/>
            <a:ext cx="1182659" cy="1722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87209437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Action Button: Forward or Next 6">
            <a:hlinkClick r:id="" action="ppaction://hlinkshowjump?jump=nextslide" highlightClick="1"/>
          </p:cNvPr>
          <p:cNvSpPr/>
          <p:nvPr/>
        </p:nvSpPr>
        <p:spPr>
          <a:xfrm>
            <a:off x="11518430" y="6308954"/>
            <a:ext cx="581891" cy="429491"/>
          </a:xfrm>
          <a:prstGeom prst="actionButtonForwardNex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th-TH"/>
          </a:p>
        </p:txBody>
      </p:sp>
      <p:sp>
        <p:nvSpPr>
          <p:cNvPr id="6" name="Rectangle 5"/>
          <p:cNvSpPr/>
          <p:nvPr/>
        </p:nvSpPr>
        <p:spPr>
          <a:xfrm>
            <a:off x="5647777" y="0"/>
            <a:ext cx="817428" cy="6858000"/>
          </a:xfrm>
          <a:prstGeom prst="rect">
            <a:avLst/>
          </a:prstGeom>
          <a:solidFill>
            <a:schemeClr val="accent5">
              <a:lumMod val="50000"/>
            </a:schemeClr>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graphicFrame>
        <p:nvGraphicFramePr>
          <p:cNvPr id="21" name="Group 119"/>
          <p:cNvGraphicFramePr>
            <a:graphicFrameLocks noGrp="1"/>
          </p:cNvGraphicFramePr>
          <p:nvPr>
            <p:extLst>
              <p:ext uri="{D42A27DB-BD31-4B8C-83A1-F6EECF244321}">
                <p14:modId xmlns:p14="http://schemas.microsoft.com/office/powerpoint/2010/main" val="1399172998"/>
              </p:ext>
            </p:extLst>
          </p:nvPr>
        </p:nvGraphicFramePr>
        <p:xfrm>
          <a:off x="1601756" y="476592"/>
          <a:ext cx="3366251" cy="944910"/>
        </p:xfrm>
        <a:graphic>
          <a:graphicData uri="http://schemas.openxmlformats.org/drawingml/2006/table">
            <a:tbl>
              <a:tblPr/>
              <a:tblGrid>
                <a:gridCol w="3366251"/>
              </a:tblGrid>
              <a:tr h="585897">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th-TH" sz="2800" b="0" i="0" u="none" strike="noStrike" cap="none" normalizeH="0" baseline="0" dirty="0" smtClean="0">
                          <a:ln>
                            <a:noFill/>
                          </a:ln>
                          <a:solidFill>
                            <a:schemeClr val="tx1"/>
                          </a:solidFill>
                          <a:effectLst/>
                          <a:latin typeface="Calibri Light" panose="020F0302020204030204" pitchFamily="34" charset="0"/>
                          <a:cs typeface="+mn-cs"/>
                        </a:rPr>
                        <a:t>อ่านข่าวและดูตัวอย่างการเขียนสรุปข่าวในหน้าถัดไป</a:t>
                      </a:r>
                      <a:endParaRPr kumimoji="0" lang="en-US" sz="2800" b="0" i="0" u="none" strike="noStrike" cap="none" normalizeH="0" baseline="0" dirty="0" smtClean="0">
                        <a:ln>
                          <a:noFill/>
                        </a:ln>
                        <a:solidFill>
                          <a:schemeClr val="tx1"/>
                        </a:solidFill>
                        <a:effectLst/>
                        <a:latin typeface="Calibri Light" panose="020F0302020204030204" pitchFamily="34" charset="0"/>
                        <a:cs typeface="Cordia New" pitchFamily="34" charset="-34"/>
                      </a:endParaRPr>
                    </a:p>
                  </a:txBody>
                  <a:tcPr marT="45735" marB="45735" anchor="b" horzOverflow="overflow">
                    <a:lnL cap="flat">
                      <a:noFill/>
                    </a:lnL>
                    <a:lnR cap="flat">
                      <a:noFill/>
                    </a:lnR>
                    <a:lnT cap="flat">
                      <a:noFill/>
                    </a:lnT>
                    <a:lnB cap="flat">
                      <a:noFill/>
                    </a:lnB>
                    <a:lnTlToBr>
                      <a:noFill/>
                    </a:lnTlToBr>
                    <a:lnBlToTr>
                      <a:noFill/>
                    </a:lnBlToTr>
                    <a:noFill/>
                  </a:tcPr>
                </a:tc>
              </a:tr>
            </a:tbl>
          </a:graphicData>
        </a:graphic>
      </p:graphicFrame>
      <p:sp>
        <p:nvSpPr>
          <p:cNvPr id="10" name="Rectangle 119"/>
          <p:cNvSpPr>
            <a:spLocks noChangeArrowheads="1"/>
          </p:cNvSpPr>
          <p:nvPr/>
        </p:nvSpPr>
        <p:spPr bwMode="auto">
          <a:xfrm>
            <a:off x="303607" y="1642047"/>
            <a:ext cx="4992922" cy="4462760"/>
          </a:xfrm>
          <a:prstGeom prst="rect">
            <a:avLst/>
          </a:prstGeom>
          <a:noFill/>
          <a:ln w="9525">
            <a:solidFill>
              <a:srgbClr val="990033"/>
            </a:solidFill>
            <a:miter lim="800000"/>
            <a:headEnd/>
            <a:tailEnd/>
          </a:ln>
          <a:extLst>
            <a:ext uri="{909E8E84-426E-40DD-AFC4-6F175D3DCCD1}">
              <a14:hiddenFill xmlns:a14="http://schemas.microsoft.com/office/drawing/2010/main">
                <a:solidFill>
                  <a:srgbClr val="FFFFFF"/>
                </a:solidFill>
              </a14:hiddenFill>
            </a:ext>
          </a:extLst>
        </p:spPr>
        <p:txBody>
          <a:bodyPr wrap="square" anchor="ctr">
            <a:spAutoFit/>
          </a:bodyPr>
          <a:lstStyle>
            <a:lvl1pPr>
              <a:spcBef>
                <a:spcPct val="20000"/>
              </a:spcBef>
              <a:buChar char="•"/>
              <a:defRPr sz="3600">
                <a:solidFill>
                  <a:schemeClr val="tx1"/>
                </a:solidFill>
                <a:latin typeface="Arial" panose="020B0604020202020204" pitchFamily="34" charset="0"/>
                <a:cs typeface="Angsana New" panose="02020603050405020304" pitchFamily="18" charset="-34"/>
              </a:defRPr>
            </a:lvl1pPr>
            <a:lvl2pPr marL="742950" indent="-28575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143000" indent="-2286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00200" indent="-2286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057400" indent="-2286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146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29718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4290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8862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a:buNone/>
            </a:pPr>
            <a:r>
              <a:rPr lang="en-US" sz="2000" dirty="0" smtClean="0">
                <a:latin typeface="+mn-lt"/>
              </a:rPr>
              <a:t>   Singapore </a:t>
            </a:r>
            <a:r>
              <a:rPr lang="en-US" sz="2000" dirty="0">
                <a:latin typeface="+mn-lt"/>
              </a:rPr>
              <a:t>is celebrating its 50</a:t>
            </a:r>
            <a:r>
              <a:rPr lang="en-US" sz="2000" baseline="30000" dirty="0">
                <a:latin typeface="+mn-lt"/>
              </a:rPr>
              <a:t>th</a:t>
            </a:r>
            <a:r>
              <a:rPr lang="en-US" sz="2000" dirty="0">
                <a:latin typeface="+mn-lt"/>
              </a:rPr>
              <a:t> anniversary this year. Singapore declared its independence on the 8</a:t>
            </a:r>
            <a:r>
              <a:rPr lang="en-US" sz="2000" baseline="30000" dirty="0">
                <a:latin typeface="+mn-lt"/>
              </a:rPr>
              <a:t>th</a:t>
            </a:r>
            <a:r>
              <a:rPr lang="en-US" sz="2000" dirty="0">
                <a:latin typeface="+mn-lt"/>
              </a:rPr>
              <a:t> of August, 1965. At first, Singapore was not a wealthy city, but now it is prosperous. The founding Prime Minister was Lee </a:t>
            </a:r>
            <a:r>
              <a:rPr lang="en-US" sz="2000" dirty="0" err="1">
                <a:latin typeface="+mn-lt"/>
              </a:rPr>
              <a:t>Kuan</a:t>
            </a:r>
            <a:r>
              <a:rPr lang="en-US" sz="2000" dirty="0">
                <a:latin typeface="+mn-lt"/>
              </a:rPr>
              <a:t>, who died earlier this year. Singapore is considered to be the fourth most important financial center in the world</a:t>
            </a:r>
            <a:r>
              <a:rPr lang="en-US" sz="2000" dirty="0" smtClean="0">
                <a:latin typeface="+mn-lt"/>
              </a:rPr>
              <a:t>.</a:t>
            </a:r>
          </a:p>
          <a:p>
            <a:pPr>
              <a:buNone/>
            </a:pPr>
            <a:r>
              <a:rPr lang="en-US" sz="2000" dirty="0" smtClean="0">
                <a:latin typeface="+mn-lt"/>
              </a:rPr>
              <a:t>   There </a:t>
            </a:r>
            <a:r>
              <a:rPr lang="en-US" sz="2000" dirty="0">
                <a:latin typeface="+mn-lt"/>
              </a:rPr>
              <a:t>were many celebrations, and there was a large display of fireworks. There have been many events to celebrate the fiftieth anniversary. In the past, Singapore was a colony of the United Kingdom and then for a while it was part of Malaysia.</a:t>
            </a:r>
            <a:r>
              <a:rPr lang="en-US" sz="1800" dirty="0">
                <a:latin typeface="+mn-lt"/>
              </a:rPr>
              <a:t>	</a:t>
            </a:r>
            <a:endParaRPr lang="th-TH" altLang="th-TH" sz="1800" dirty="0">
              <a:latin typeface="+mn-lt"/>
              <a:cs typeface="Cordia New" panose="020B0304020202020204" pitchFamily="34" charset="-34"/>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4966" y="0"/>
            <a:ext cx="1515248" cy="1666773"/>
          </a:xfrm>
          <a:prstGeom prst="rect">
            <a:avLst/>
          </a:prstGeom>
        </p:spPr>
      </p:pic>
      <p:pic>
        <p:nvPicPr>
          <p:cNvPr id="12" name="Picture 1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273437" y="105262"/>
            <a:ext cx="1252196" cy="1377415"/>
          </a:xfrm>
          <a:prstGeom prst="rect">
            <a:avLst/>
          </a:prstGeom>
        </p:spPr>
      </p:pic>
      <p:graphicFrame>
        <p:nvGraphicFramePr>
          <p:cNvPr id="13" name="Group 119"/>
          <p:cNvGraphicFramePr>
            <a:graphicFrameLocks noGrp="1"/>
          </p:cNvGraphicFramePr>
          <p:nvPr>
            <p:extLst>
              <p:ext uri="{D42A27DB-BD31-4B8C-83A1-F6EECF244321}">
                <p14:modId xmlns:p14="http://schemas.microsoft.com/office/powerpoint/2010/main" val="763652431"/>
              </p:ext>
            </p:extLst>
          </p:nvPr>
        </p:nvGraphicFramePr>
        <p:xfrm>
          <a:off x="7144975" y="476592"/>
          <a:ext cx="3403312" cy="1371630"/>
        </p:xfrm>
        <a:graphic>
          <a:graphicData uri="http://schemas.openxmlformats.org/drawingml/2006/table">
            <a:tbl>
              <a:tblPr/>
              <a:tblGrid>
                <a:gridCol w="3403312"/>
              </a:tblGrid>
              <a:tr h="585897">
                <a:tc>
                  <a:txBody>
                    <a:bodyPr/>
                    <a:lstStyle/>
                    <a:p>
                      <a:pPr marL="0" marR="0" lvl="0" indent="0" algn="ctr" defTabSz="914400" rtl="0" eaLnBrk="1" fontAlgn="b" latinLnBrk="0" hangingPunct="1">
                        <a:lnSpc>
                          <a:spcPct val="100000"/>
                        </a:lnSpc>
                        <a:spcBef>
                          <a:spcPct val="0"/>
                        </a:spcBef>
                        <a:spcAft>
                          <a:spcPct val="0"/>
                        </a:spcAft>
                        <a:buClrTx/>
                        <a:buSzTx/>
                        <a:buFontTx/>
                        <a:buNone/>
                        <a:tabLst/>
                        <a:defRPr/>
                      </a:pPr>
                      <a:r>
                        <a:rPr kumimoji="0" lang="th-TH" sz="2800" b="0" i="0" u="none" strike="noStrike" kern="1200" cap="none" normalizeH="0" baseline="0" dirty="0" smtClean="0">
                          <a:ln>
                            <a:noFill/>
                          </a:ln>
                          <a:solidFill>
                            <a:srgbClr val="FF0000"/>
                          </a:solidFill>
                          <a:effectLst/>
                          <a:latin typeface="Calibri Light" panose="020F0302020204030204" pitchFamily="34" charset="0"/>
                          <a:ea typeface="+mn-ea"/>
                          <a:cs typeface="+mn-cs"/>
                        </a:rPr>
                        <a:t>ตัวอย่างการเขียนสรุปข่าวด้วยความซับซ้อนระดับต่างๆ</a:t>
                      </a:r>
                      <a:endParaRPr lang="en-US" sz="2800" b="0" kern="1200" dirty="0" smtClean="0">
                        <a:solidFill>
                          <a:srgbClr val="FF0000"/>
                        </a:solidFill>
                        <a:effectLst/>
                        <a:latin typeface="+mn-lt"/>
                        <a:ea typeface="+mn-ea"/>
                        <a:cs typeface="+mn-cs"/>
                      </a:endParaRPr>
                    </a:p>
                    <a:p>
                      <a:pPr marL="0" marR="0" lvl="0" indent="0" algn="ctr" defTabSz="914400" rtl="0" eaLnBrk="1" fontAlgn="b" latinLnBrk="0" hangingPunct="1">
                        <a:lnSpc>
                          <a:spcPct val="100000"/>
                        </a:lnSpc>
                        <a:spcBef>
                          <a:spcPct val="0"/>
                        </a:spcBef>
                        <a:spcAft>
                          <a:spcPct val="0"/>
                        </a:spcAft>
                        <a:buClrTx/>
                        <a:buSzTx/>
                        <a:buFontTx/>
                        <a:buNone/>
                        <a:tabLst/>
                      </a:pPr>
                      <a:r>
                        <a:rPr kumimoji="0" lang="en-US" sz="2800" b="0" i="0" u="none" strike="noStrike" cap="none" normalizeH="0" baseline="0" dirty="0" smtClean="0">
                          <a:ln>
                            <a:noFill/>
                          </a:ln>
                          <a:solidFill>
                            <a:srgbClr val="FF0000"/>
                          </a:solidFill>
                          <a:effectLst/>
                          <a:latin typeface="Calibri Light" panose="020F0302020204030204" pitchFamily="34" charset="0"/>
                          <a:cs typeface="Cordia New" pitchFamily="34" charset="-34"/>
                        </a:rPr>
                        <a:t> </a:t>
                      </a:r>
                    </a:p>
                  </a:txBody>
                  <a:tcPr marT="45735" marB="45735" anchor="b" horzOverflow="overflow">
                    <a:lnL cap="flat">
                      <a:noFill/>
                    </a:lnL>
                    <a:lnR cap="flat">
                      <a:noFill/>
                    </a:lnR>
                    <a:lnT cap="flat">
                      <a:noFill/>
                    </a:lnT>
                    <a:lnB cap="flat">
                      <a:noFill/>
                    </a:lnB>
                    <a:lnTlToBr>
                      <a:noFill/>
                    </a:lnTlToBr>
                    <a:lnBlToTr>
                      <a:noFill/>
                    </a:lnBlToTr>
                    <a:noFill/>
                  </a:tcPr>
                </a:tc>
              </a:tr>
            </a:tbl>
          </a:graphicData>
        </a:graphic>
      </p:graphicFrame>
      <p:sp>
        <p:nvSpPr>
          <p:cNvPr id="15" name="Rectangle 119"/>
          <p:cNvSpPr>
            <a:spLocks noChangeArrowheads="1"/>
          </p:cNvSpPr>
          <p:nvPr/>
        </p:nvSpPr>
        <p:spPr bwMode="auto">
          <a:xfrm>
            <a:off x="6816453" y="1482677"/>
            <a:ext cx="4992922" cy="4779770"/>
          </a:xfrm>
          <a:prstGeom prst="rect">
            <a:avLst/>
          </a:prstGeom>
          <a:noFill/>
          <a:ln w="9525">
            <a:solidFill>
              <a:srgbClr val="990033"/>
            </a:solidFill>
            <a:miter lim="800000"/>
            <a:headEnd/>
            <a:tailEnd/>
          </a:ln>
          <a:extLst>
            <a:ext uri="{909E8E84-426E-40DD-AFC4-6F175D3DCCD1}">
              <a14:hiddenFill xmlns:a14="http://schemas.microsoft.com/office/drawing/2010/main">
                <a:solidFill>
                  <a:srgbClr val="FFFFFF"/>
                </a:solidFill>
              </a14:hiddenFill>
            </a:ext>
          </a:extLst>
        </p:spPr>
        <p:txBody>
          <a:bodyPr wrap="square" anchor="ctr">
            <a:spAutoFit/>
          </a:bodyPr>
          <a:lstStyle>
            <a:lvl1pPr>
              <a:spcBef>
                <a:spcPct val="20000"/>
              </a:spcBef>
              <a:buChar char="•"/>
              <a:defRPr sz="3600">
                <a:solidFill>
                  <a:schemeClr val="tx1"/>
                </a:solidFill>
                <a:latin typeface="Arial" panose="020B0604020202020204" pitchFamily="34" charset="0"/>
                <a:cs typeface="Angsana New" panose="02020603050405020304" pitchFamily="18" charset="-34"/>
              </a:defRPr>
            </a:lvl1pPr>
            <a:lvl2pPr marL="742950" indent="-28575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143000" indent="-2286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00200" indent="-2286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057400" indent="-2286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146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29718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4290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8862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algn="ctr">
              <a:buNone/>
            </a:pPr>
            <a:endParaRPr lang="en-US" sz="700" b="1" dirty="0" smtClean="0">
              <a:latin typeface="+mn-lt"/>
            </a:endParaRPr>
          </a:p>
          <a:p>
            <a:pPr algn="ctr">
              <a:buNone/>
            </a:pPr>
            <a:r>
              <a:rPr lang="en-US" sz="2000" b="1" dirty="0" smtClean="0">
                <a:latin typeface="+mn-lt"/>
              </a:rPr>
              <a:t>What </a:t>
            </a:r>
            <a:r>
              <a:rPr lang="en-US" sz="2000" b="1" dirty="0">
                <a:latin typeface="+mn-lt"/>
              </a:rPr>
              <a:t>is this news story about</a:t>
            </a:r>
            <a:r>
              <a:rPr lang="en-US" sz="2000" b="1" dirty="0" smtClean="0">
                <a:latin typeface="+mn-lt"/>
              </a:rPr>
              <a:t>?</a:t>
            </a:r>
          </a:p>
          <a:p>
            <a:pPr algn="ctr">
              <a:buNone/>
            </a:pPr>
            <a:endParaRPr lang="en-US" sz="2000" b="1" dirty="0" smtClean="0">
              <a:latin typeface="+mn-lt"/>
            </a:endParaRPr>
          </a:p>
          <a:p>
            <a:r>
              <a:rPr lang="en-US" sz="2000" b="1" dirty="0" smtClean="0">
                <a:solidFill>
                  <a:srgbClr val="FF0000"/>
                </a:solidFill>
                <a:latin typeface="+mn-lt"/>
              </a:rPr>
              <a:t>Elementary </a:t>
            </a:r>
            <a:r>
              <a:rPr lang="en-US" sz="2000" b="1" dirty="0">
                <a:solidFill>
                  <a:srgbClr val="FF0000"/>
                </a:solidFill>
                <a:latin typeface="+mn-lt"/>
              </a:rPr>
              <a:t>Level:</a:t>
            </a:r>
            <a:r>
              <a:rPr lang="en-US" sz="2000" dirty="0">
                <a:solidFill>
                  <a:srgbClr val="FF0000"/>
                </a:solidFill>
                <a:latin typeface="+mn-lt"/>
              </a:rPr>
              <a:t> </a:t>
            </a:r>
            <a:r>
              <a:rPr lang="en-US" sz="2000" dirty="0">
                <a:latin typeface="+mn-lt"/>
              </a:rPr>
              <a:t>It’s about </a:t>
            </a:r>
            <a:r>
              <a:rPr lang="en-US" sz="2000" dirty="0" smtClean="0">
                <a:latin typeface="+mn-lt"/>
              </a:rPr>
              <a:t>Singapore’s birthday.</a:t>
            </a:r>
          </a:p>
          <a:p>
            <a:pPr>
              <a:buNone/>
            </a:pPr>
            <a:endParaRPr lang="en-US" sz="2000" dirty="0">
              <a:latin typeface="+mn-lt"/>
            </a:endParaRPr>
          </a:p>
          <a:p>
            <a:r>
              <a:rPr lang="en-US" sz="2000" b="1" dirty="0" smtClean="0">
                <a:solidFill>
                  <a:srgbClr val="FF0000"/>
                </a:solidFill>
                <a:latin typeface="+mn-lt"/>
              </a:rPr>
              <a:t>Intermediate </a:t>
            </a:r>
            <a:r>
              <a:rPr lang="en-US" sz="2000" b="1" dirty="0">
                <a:solidFill>
                  <a:srgbClr val="FF0000"/>
                </a:solidFill>
                <a:latin typeface="+mn-lt"/>
              </a:rPr>
              <a:t>Level:</a:t>
            </a:r>
            <a:r>
              <a:rPr lang="en-US" sz="2000" dirty="0">
                <a:solidFill>
                  <a:srgbClr val="FF0000"/>
                </a:solidFill>
                <a:latin typeface="+mn-lt"/>
              </a:rPr>
              <a:t> </a:t>
            </a:r>
            <a:r>
              <a:rPr lang="en-US" sz="2000" dirty="0">
                <a:latin typeface="+mn-lt"/>
              </a:rPr>
              <a:t>This news story is about the 50</a:t>
            </a:r>
            <a:r>
              <a:rPr lang="en-US" sz="2000" baseline="30000" dirty="0">
                <a:latin typeface="+mn-lt"/>
              </a:rPr>
              <a:t>th</a:t>
            </a:r>
            <a:r>
              <a:rPr lang="en-US" sz="2000" dirty="0">
                <a:latin typeface="+mn-lt"/>
              </a:rPr>
              <a:t> anniversary of Singapore, and it tells us some things about there</a:t>
            </a:r>
            <a:r>
              <a:rPr lang="en-US" sz="2000" dirty="0" smtClean="0">
                <a:latin typeface="+mn-lt"/>
              </a:rPr>
              <a:t>.</a:t>
            </a:r>
          </a:p>
          <a:p>
            <a:pPr>
              <a:buNone/>
            </a:pPr>
            <a:endParaRPr lang="en-US" sz="2000" dirty="0">
              <a:latin typeface="+mn-lt"/>
            </a:endParaRPr>
          </a:p>
          <a:p>
            <a:r>
              <a:rPr lang="en-US" sz="2000" b="1" dirty="0" smtClean="0">
                <a:solidFill>
                  <a:srgbClr val="FF0000"/>
                </a:solidFill>
                <a:latin typeface="+mn-lt"/>
              </a:rPr>
              <a:t>Advanced </a:t>
            </a:r>
            <a:r>
              <a:rPr lang="en-US" sz="2000" b="1" dirty="0">
                <a:solidFill>
                  <a:srgbClr val="FF0000"/>
                </a:solidFill>
                <a:latin typeface="+mn-lt"/>
              </a:rPr>
              <a:t>Level:</a:t>
            </a:r>
            <a:r>
              <a:rPr lang="en-US" sz="2000" dirty="0">
                <a:solidFill>
                  <a:srgbClr val="FF0000"/>
                </a:solidFill>
                <a:latin typeface="+mn-lt"/>
              </a:rPr>
              <a:t> </a:t>
            </a:r>
            <a:r>
              <a:rPr lang="en-US" sz="2000" dirty="0">
                <a:latin typeface="+mn-lt"/>
              </a:rPr>
              <a:t>This news story is about Singapore and its 50</a:t>
            </a:r>
            <a:r>
              <a:rPr lang="en-US" sz="2000" baseline="30000" dirty="0">
                <a:latin typeface="+mn-lt"/>
              </a:rPr>
              <a:t>th</a:t>
            </a:r>
            <a:r>
              <a:rPr lang="en-US" sz="2000" dirty="0">
                <a:latin typeface="+mn-lt"/>
              </a:rPr>
              <a:t> anniversary. It tells us a little about the history, and how Singapore was poor, but it is now a developed country</a:t>
            </a:r>
            <a:r>
              <a:rPr lang="en-US" sz="2000" dirty="0" smtClean="0">
                <a:latin typeface="+mn-lt"/>
              </a:rPr>
              <a:t>.</a:t>
            </a:r>
          </a:p>
          <a:p>
            <a:pPr>
              <a:buNone/>
            </a:pPr>
            <a:endParaRPr lang="en-US" sz="800" dirty="0">
              <a:latin typeface="+mn-lt"/>
            </a:endParaRPr>
          </a:p>
        </p:txBody>
      </p:sp>
    </p:spTree>
    <p:extLst>
      <p:ext uri="{BB962C8B-B14F-4D97-AF65-F5344CB8AC3E}">
        <p14:creationId xmlns:p14="http://schemas.microsoft.com/office/powerpoint/2010/main" val="244909499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5647777" y="0"/>
            <a:ext cx="817428" cy="6858000"/>
          </a:xfrm>
          <a:prstGeom prst="rect">
            <a:avLst/>
          </a:prstGeom>
          <a:solidFill>
            <a:schemeClr val="accent5">
              <a:lumMod val="50000"/>
            </a:schemeClr>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graphicFrame>
        <p:nvGraphicFramePr>
          <p:cNvPr id="6" name="Group 119"/>
          <p:cNvGraphicFramePr>
            <a:graphicFrameLocks noGrp="1"/>
          </p:cNvGraphicFramePr>
          <p:nvPr>
            <p:extLst/>
          </p:nvPr>
        </p:nvGraphicFramePr>
        <p:xfrm>
          <a:off x="1455145" y="376093"/>
          <a:ext cx="2601700" cy="944910"/>
        </p:xfrm>
        <a:graphic>
          <a:graphicData uri="http://schemas.openxmlformats.org/drawingml/2006/table">
            <a:tbl>
              <a:tblPr/>
              <a:tblGrid>
                <a:gridCol w="2601700"/>
              </a:tblGrid>
              <a:tr h="585897">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th-TH" sz="2800" b="0" i="0" u="none" strike="noStrike" cap="none" normalizeH="0" baseline="0" dirty="0" smtClean="0">
                          <a:ln>
                            <a:noFill/>
                          </a:ln>
                          <a:solidFill>
                            <a:schemeClr val="tx1"/>
                          </a:solidFill>
                          <a:effectLst/>
                          <a:latin typeface="Calibri Light" panose="020F0302020204030204" pitchFamily="34" charset="0"/>
                          <a:cs typeface="+mn-cs"/>
                        </a:rPr>
                        <a:t>มาลองฝึกกัน</a:t>
                      </a:r>
                    </a:p>
                    <a:p>
                      <a:pPr marL="0" marR="0" lvl="0" indent="0" algn="ctr" defTabSz="914400" rtl="0" eaLnBrk="1" fontAlgn="b" latinLnBrk="0" hangingPunct="1">
                        <a:lnSpc>
                          <a:spcPct val="100000"/>
                        </a:lnSpc>
                        <a:spcBef>
                          <a:spcPct val="0"/>
                        </a:spcBef>
                        <a:spcAft>
                          <a:spcPct val="0"/>
                        </a:spcAft>
                        <a:buClrTx/>
                        <a:buSzTx/>
                        <a:buFontTx/>
                        <a:buNone/>
                        <a:tabLst/>
                      </a:pPr>
                      <a:r>
                        <a:rPr kumimoji="0" lang="en-US" sz="2800" b="1" i="0" u="none" strike="noStrike" cap="none" normalizeH="0" baseline="0" dirty="0" smtClean="0">
                          <a:ln>
                            <a:noFill/>
                          </a:ln>
                          <a:solidFill>
                            <a:schemeClr val="tx1"/>
                          </a:solidFill>
                          <a:effectLst/>
                          <a:latin typeface="Calibri Light" panose="020F0302020204030204" pitchFamily="34" charset="0"/>
                          <a:cs typeface="+mn-cs"/>
                        </a:rPr>
                        <a:t>N</a:t>
                      </a:r>
                      <a:r>
                        <a:rPr kumimoji="0" lang="en-US" sz="2800" b="1" i="0" u="none" strike="noStrike" cap="none" normalizeH="0" baseline="0" dirty="0" smtClean="0">
                          <a:ln>
                            <a:noFill/>
                          </a:ln>
                          <a:solidFill>
                            <a:schemeClr val="tx1"/>
                          </a:solidFill>
                          <a:effectLst/>
                          <a:latin typeface="Calibri Light" panose="020F0302020204030204" pitchFamily="34" charset="0"/>
                          <a:cs typeface="Cordia New" pitchFamily="34" charset="-34"/>
                        </a:rPr>
                        <a:t>ews no. 19</a:t>
                      </a:r>
                    </a:p>
                  </a:txBody>
                  <a:tcPr marT="45735" marB="45735" anchor="b" horzOverflow="overflow">
                    <a:lnL cap="flat">
                      <a:noFill/>
                    </a:lnL>
                    <a:lnR cap="flat">
                      <a:noFill/>
                    </a:lnR>
                    <a:lnT cap="flat">
                      <a:noFill/>
                    </a:lnT>
                    <a:lnB cap="flat">
                      <a:noFill/>
                    </a:lnB>
                    <a:lnTlToBr>
                      <a:noFill/>
                    </a:lnTlToBr>
                    <a:lnBlToTr>
                      <a:noFill/>
                    </a:lnBlToTr>
                    <a:noFill/>
                  </a:tcPr>
                </a:tc>
              </a:tr>
            </a:tbl>
          </a:graphicData>
        </a:graphic>
      </p:graphicFrame>
      <p:sp>
        <p:nvSpPr>
          <p:cNvPr id="7" name="Rectangle 119"/>
          <p:cNvSpPr>
            <a:spLocks noChangeArrowheads="1"/>
          </p:cNvSpPr>
          <p:nvPr/>
        </p:nvSpPr>
        <p:spPr bwMode="auto">
          <a:xfrm>
            <a:off x="248171" y="1357917"/>
            <a:ext cx="4992922" cy="4770537"/>
          </a:xfrm>
          <a:prstGeom prst="rect">
            <a:avLst/>
          </a:prstGeom>
          <a:noFill/>
          <a:ln w="9525">
            <a:solidFill>
              <a:srgbClr val="990033"/>
            </a:solidFill>
            <a:miter lim="800000"/>
            <a:headEnd/>
            <a:tailEnd/>
          </a:ln>
          <a:extLst>
            <a:ext uri="{909E8E84-426E-40DD-AFC4-6F175D3DCCD1}">
              <a14:hiddenFill xmlns:a14="http://schemas.microsoft.com/office/drawing/2010/main">
                <a:solidFill>
                  <a:srgbClr val="FFFFFF"/>
                </a:solidFill>
              </a14:hiddenFill>
            </a:ext>
          </a:extLst>
        </p:spPr>
        <p:txBody>
          <a:bodyPr wrap="square" anchor="ctr">
            <a:spAutoFit/>
          </a:bodyPr>
          <a:lstStyle>
            <a:lvl1pPr>
              <a:spcBef>
                <a:spcPct val="20000"/>
              </a:spcBef>
              <a:buChar char="•"/>
              <a:defRPr sz="3600">
                <a:solidFill>
                  <a:schemeClr val="tx1"/>
                </a:solidFill>
                <a:latin typeface="Arial" panose="020B0604020202020204" pitchFamily="34" charset="0"/>
                <a:cs typeface="Angsana New" panose="02020603050405020304" pitchFamily="18" charset="-34"/>
              </a:defRPr>
            </a:lvl1pPr>
            <a:lvl2pPr marL="742950" indent="-28575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143000" indent="-2286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00200" indent="-2286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057400" indent="-2286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146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29718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4290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8862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a:buNone/>
            </a:pPr>
            <a:r>
              <a:rPr lang="en-US" sz="2000" dirty="0" smtClean="0"/>
              <a:t>   </a:t>
            </a:r>
            <a:r>
              <a:rPr lang="en-US" sz="2000" dirty="0" smtClean="0">
                <a:latin typeface="+mn-lt"/>
              </a:rPr>
              <a:t>French </a:t>
            </a:r>
            <a:r>
              <a:rPr lang="en-US" sz="2000" dirty="0">
                <a:latin typeface="+mn-lt"/>
              </a:rPr>
              <a:t>radio stations are not happy with a possible new government rule. Disc jockeys were already unhappy with a system that forces them to play 40 per cent of songs in French. The French government wants them to make sure the songs in French are not the same popular hits. Radio company mangers worry that the new rule will stop French people from listening to the radio. Many people already choose internet music services to listen to American or British songs.</a:t>
            </a:r>
          </a:p>
          <a:p>
            <a:pPr>
              <a:buNone/>
            </a:pPr>
            <a:r>
              <a:rPr lang="en-US" sz="2000" dirty="0" smtClean="0">
                <a:latin typeface="+mn-lt"/>
              </a:rPr>
              <a:t>   France's </a:t>
            </a:r>
            <a:r>
              <a:rPr lang="en-US" sz="2000" dirty="0">
                <a:latin typeface="+mn-lt"/>
              </a:rPr>
              <a:t>government says the new law is to protect its culture from American and British influences. Some French musicians say the law is necessary to protect French musicians. </a:t>
            </a:r>
          </a:p>
        </p:txBody>
      </p:sp>
      <p:sp>
        <p:nvSpPr>
          <p:cNvPr id="9" name="Action Button: Forward or Next 8">
            <a:hlinkClick r:id="" action="ppaction://hlinkshowjump?jump=nextslide" highlightClick="1"/>
          </p:cNvPr>
          <p:cNvSpPr/>
          <p:nvPr/>
        </p:nvSpPr>
        <p:spPr>
          <a:xfrm>
            <a:off x="11518430" y="6308954"/>
            <a:ext cx="581891" cy="429491"/>
          </a:xfrm>
          <a:prstGeom prst="actionButtonForwardNex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th-TH"/>
          </a:p>
        </p:txBody>
      </p:sp>
      <p:sp>
        <p:nvSpPr>
          <p:cNvPr id="13" name="Cloud Callout 12"/>
          <p:cNvSpPr/>
          <p:nvPr/>
        </p:nvSpPr>
        <p:spPr>
          <a:xfrm>
            <a:off x="7800593" y="1388359"/>
            <a:ext cx="3397758" cy="1612033"/>
          </a:xfrm>
          <a:prstGeom prst="cloudCallout">
            <a:avLst/>
          </a:prstGeom>
          <a:ln>
            <a:solidFill>
              <a:schemeClr val="tx1"/>
            </a:solidFill>
          </a:ln>
        </p:spPr>
        <p:style>
          <a:lnRef idx="0">
            <a:schemeClr val="accent4"/>
          </a:lnRef>
          <a:fillRef idx="3">
            <a:schemeClr val="accent4"/>
          </a:fillRef>
          <a:effectRef idx="3">
            <a:schemeClr val="accent4"/>
          </a:effectRef>
          <a:fontRef idx="minor">
            <a:schemeClr val="lt1"/>
          </a:fontRef>
        </p:style>
        <p:txBody>
          <a:bodyPr rtlCol="0" anchor="ctr"/>
          <a:lstStyle/>
          <a:p>
            <a:pPr algn="ctr"/>
            <a:endParaRPr lang="th-TH"/>
          </a:p>
        </p:txBody>
      </p:sp>
      <p:graphicFrame>
        <p:nvGraphicFramePr>
          <p:cNvPr id="14" name="Group 119"/>
          <p:cNvGraphicFramePr>
            <a:graphicFrameLocks noGrp="1"/>
          </p:cNvGraphicFramePr>
          <p:nvPr>
            <p:extLst/>
          </p:nvPr>
        </p:nvGraphicFramePr>
        <p:xfrm>
          <a:off x="8209985" y="1901426"/>
          <a:ext cx="2578974" cy="585897"/>
        </p:xfrm>
        <a:graphic>
          <a:graphicData uri="http://schemas.openxmlformats.org/drawingml/2006/table">
            <a:tbl>
              <a:tblPr/>
              <a:tblGrid>
                <a:gridCol w="2578974"/>
              </a:tblGrid>
              <a:tr h="585897">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th-TH" sz="2800" b="0" i="0" u="none" strike="noStrike" cap="none" normalizeH="0" baseline="0" dirty="0" smtClean="0">
                          <a:ln>
                            <a:noFill/>
                          </a:ln>
                          <a:solidFill>
                            <a:schemeClr val="tx1"/>
                          </a:solidFill>
                          <a:effectLst/>
                          <a:latin typeface="Calibri Light" panose="020F0302020204030204" pitchFamily="34" charset="0"/>
                          <a:cs typeface="+mn-cs"/>
                        </a:rPr>
                        <a:t>ดูเฉลยในหน้าถัดไป</a:t>
                      </a:r>
                      <a:endParaRPr kumimoji="0" lang="en-US" sz="2800" b="0" i="0" u="none" strike="noStrike" cap="none" normalizeH="0" baseline="0" dirty="0" smtClean="0">
                        <a:ln>
                          <a:noFill/>
                        </a:ln>
                        <a:solidFill>
                          <a:schemeClr val="tx1"/>
                        </a:solidFill>
                        <a:effectLst/>
                        <a:latin typeface="Calibri Light" panose="020F0302020204030204" pitchFamily="34" charset="0"/>
                        <a:cs typeface="Cordia New" pitchFamily="34" charset="-34"/>
                      </a:endParaRPr>
                    </a:p>
                  </a:txBody>
                  <a:tcPr marT="45735" marB="45735" anchor="b" horzOverflow="overflow">
                    <a:lnL cap="flat">
                      <a:noFill/>
                    </a:lnL>
                    <a:lnR cap="flat">
                      <a:noFill/>
                    </a:lnR>
                    <a:lnT cap="flat">
                      <a:noFill/>
                    </a:lnT>
                    <a:lnB cap="flat">
                      <a:noFill/>
                    </a:lnB>
                    <a:lnTlToBr>
                      <a:noFill/>
                    </a:lnTlToBr>
                    <a:lnBlToTr>
                      <a:noFill/>
                    </a:lnBlToTr>
                    <a:noFill/>
                  </a:tcPr>
                </a:tc>
              </a:tr>
            </a:tbl>
          </a:graphicData>
        </a:graphic>
      </p:graphicFrame>
      <p:pic>
        <p:nvPicPr>
          <p:cNvPr id="16" name="Picture 1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320902" y="3000390"/>
            <a:ext cx="1515922" cy="1667514"/>
          </a:xfrm>
          <a:prstGeom prst="rect">
            <a:avLst/>
          </a:prstGeom>
          <a:effectLst>
            <a:reflection blurRad="6350" stA="52000" endA="300" endPos="35000" dir="5400000" sy="-100000" algn="bl" rotWithShape="0"/>
          </a:effectLst>
        </p:spPr>
      </p:pic>
    </p:spTree>
    <p:extLst>
      <p:ext uri="{BB962C8B-B14F-4D97-AF65-F5344CB8AC3E}">
        <p14:creationId xmlns:p14="http://schemas.microsoft.com/office/powerpoint/2010/main" val="171000677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5647777" y="0"/>
            <a:ext cx="817428" cy="6858000"/>
          </a:xfrm>
          <a:prstGeom prst="rect">
            <a:avLst/>
          </a:prstGeom>
          <a:solidFill>
            <a:schemeClr val="accent5">
              <a:lumMod val="50000"/>
            </a:schemeClr>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graphicFrame>
        <p:nvGraphicFramePr>
          <p:cNvPr id="7" name="Group 119"/>
          <p:cNvGraphicFramePr>
            <a:graphicFrameLocks noGrp="1"/>
          </p:cNvGraphicFramePr>
          <p:nvPr>
            <p:extLst/>
          </p:nvPr>
        </p:nvGraphicFramePr>
        <p:xfrm>
          <a:off x="552976" y="555387"/>
          <a:ext cx="4120902" cy="822990"/>
        </p:xfrm>
        <a:graphic>
          <a:graphicData uri="http://schemas.openxmlformats.org/drawingml/2006/table">
            <a:tbl>
              <a:tblPr/>
              <a:tblGrid>
                <a:gridCol w="4120902"/>
              </a:tblGrid>
              <a:tr h="585897">
                <a:tc>
                  <a:txBody>
                    <a:bodyPr/>
                    <a:lstStyle/>
                    <a:p>
                      <a:pPr marL="0" marR="0" lvl="0" indent="0" algn="ctr" defTabSz="914400" rtl="0" eaLnBrk="1" fontAlgn="b" latinLnBrk="0" hangingPunct="1">
                        <a:lnSpc>
                          <a:spcPct val="100000"/>
                        </a:lnSpc>
                        <a:spcBef>
                          <a:spcPct val="0"/>
                        </a:spcBef>
                        <a:spcAft>
                          <a:spcPct val="0"/>
                        </a:spcAft>
                        <a:buClrTx/>
                        <a:buSzTx/>
                        <a:buFontTx/>
                        <a:buNone/>
                        <a:tabLst/>
                        <a:defRPr/>
                      </a:pPr>
                      <a:r>
                        <a:rPr kumimoji="0" lang="en-US" sz="2400" b="1" i="0" u="none" strike="noStrike" cap="none" normalizeH="0" baseline="0" dirty="0" smtClean="0">
                          <a:ln>
                            <a:noFill/>
                          </a:ln>
                          <a:solidFill>
                            <a:srgbClr val="FF0000"/>
                          </a:solidFill>
                          <a:effectLst/>
                          <a:latin typeface="Calibri Light" panose="020F0302020204030204" pitchFamily="34" charset="0"/>
                          <a:cs typeface="+mn-cs"/>
                        </a:rPr>
                        <a:t>N</a:t>
                      </a:r>
                      <a:r>
                        <a:rPr kumimoji="0" lang="en-US" sz="2400" b="1" i="0" u="none" strike="noStrike" cap="none" normalizeH="0" baseline="0" dirty="0" smtClean="0">
                          <a:ln>
                            <a:noFill/>
                          </a:ln>
                          <a:solidFill>
                            <a:srgbClr val="FF0000"/>
                          </a:solidFill>
                          <a:effectLst/>
                          <a:latin typeface="Calibri Light" panose="020F0302020204030204" pitchFamily="34" charset="0"/>
                          <a:cs typeface="Cordia New" pitchFamily="34" charset="-34"/>
                        </a:rPr>
                        <a:t>ews no. 19 : </a:t>
                      </a:r>
                      <a:r>
                        <a:rPr lang="en-US" sz="2400" b="1" kern="1200" dirty="0" smtClean="0">
                          <a:solidFill>
                            <a:srgbClr val="FF0000"/>
                          </a:solidFill>
                          <a:effectLst/>
                          <a:latin typeface="+mn-lt"/>
                          <a:ea typeface="+mn-ea"/>
                          <a:cs typeface="+mn-cs"/>
                        </a:rPr>
                        <a:t>Possible Answers</a:t>
                      </a:r>
                    </a:p>
                    <a:p>
                      <a:pPr marL="0" marR="0" lvl="0" indent="0" algn="ctr" defTabSz="914400" rtl="0" eaLnBrk="1" fontAlgn="b" latinLnBrk="0" hangingPunct="1">
                        <a:lnSpc>
                          <a:spcPct val="100000"/>
                        </a:lnSpc>
                        <a:spcBef>
                          <a:spcPct val="0"/>
                        </a:spcBef>
                        <a:spcAft>
                          <a:spcPct val="0"/>
                        </a:spcAft>
                        <a:buClrTx/>
                        <a:buSzTx/>
                        <a:buFontTx/>
                        <a:buNone/>
                        <a:tabLst/>
                      </a:pPr>
                      <a:r>
                        <a:rPr kumimoji="0" lang="en-US" sz="2400" b="1" i="0" u="none" strike="noStrike" cap="none" normalizeH="0" baseline="0" dirty="0" smtClean="0">
                          <a:ln>
                            <a:noFill/>
                          </a:ln>
                          <a:solidFill>
                            <a:srgbClr val="FF0000"/>
                          </a:solidFill>
                          <a:effectLst/>
                          <a:latin typeface="Calibri Light" panose="020F0302020204030204" pitchFamily="34" charset="0"/>
                          <a:cs typeface="Cordia New" pitchFamily="34" charset="-34"/>
                        </a:rPr>
                        <a:t> </a:t>
                      </a:r>
                    </a:p>
                  </a:txBody>
                  <a:tcPr marT="45735" marB="45735" anchor="b" horzOverflow="overflow">
                    <a:lnL cap="flat">
                      <a:noFill/>
                    </a:lnL>
                    <a:lnR cap="flat">
                      <a:noFill/>
                    </a:lnR>
                    <a:lnT cap="flat">
                      <a:noFill/>
                    </a:lnT>
                    <a:lnB cap="flat">
                      <a:noFill/>
                    </a:lnB>
                    <a:lnTlToBr>
                      <a:noFill/>
                    </a:lnTlToBr>
                    <a:lnBlToTr>
                      <a:noFill/>
                    </a:lnBlToTr>
                    <a:noFill/>
                  </a:tcPr>
                </a:tc>
              </a:tr>
            </a:tbl>
          </a:graphicData>
        </a:graphic>
      </p:graphicFrame>
      <p:sp>
        <p:nvSpPr>
          <p:cNvPr id="8" name="Rectangle 119"/>
          <p:cNvSpPr>
            <a:spLocks noChangeArrowheads="1"/>
          </p:cNvSpPr>
          <p:nvPr/>
        </p:nvSpPr>
        <p:spPr bwMode="auto">
          <a:xfrm>
            <a:off x="213948" y="1220053"/>
            <a:ext cx="4992922" cy="4924425"/>
          </a:xfrm>
          <a:prstGeom prst="rect">
            <a:avLst/>
          </a:prstGeom>
          <a:noFill/>
          <a:ln w="9525">
            <a:solidFill>
              <a:srgbClr val="990033"/>
            </a:solidFill>
            <a:miter lim="800000"/>
            <a:headEnd/>
            <a:tailEnd/>
          </a:ln>
          <a:extLst>
            <a:ext uri="{909E8E84-426E-40DD-AFC4-6F175D3DCCD1}">
              <a14:hiddenFill xmlns:a14="http://schemas.microsoft.com/office/drawing/2010/main">
                <a:solidFill>
                  <a:srgbClr val="FFFFFF"/>
                </a:solidFill>
              </a14:hiddenFill>
            </a:ext>
          </a:extLst>
        </p:spPr>
        <p:txBody>
          <a:bodyPr wrap="square" anchor="ctr">
            <a:spAutoFit/>
          </a:bodyPr>
          <a:lstStyle>
            <a:lvl1pPr>
              <a:spcBef>
                <a:spcPct val="20000"/>
              </a:spcBef>
              <a:buChar char="•"/>
              <a:defRPr sz="3600">
                <a:solidFill>
                  <a:schemeClr val="tx1"/>
                </a:solidFill>
                <a:latin typeface="Arial" panose="020B0604020202020204" pitchFamily="34" charset="0"/>
                <a:cs typeface="Angsana New" panose="02020603050405020304" pitchFamily="18" charset="-34"/>
              </a:defRPr>
            </a:lvl1pPr>
            <a:lvl2pPr marL="742950" indent="-28575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143000" indent="-2286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00200" indent="-2286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057400" indent="-2286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146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29718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4290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8862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algn="ctr">
              <a:buNone/>
            </a:pPr>
            <a:endParaRPr lang="en-US" sz="600" b="1" dirty="0" smtClean="0">
              <a:latin typeface="+mn-lt"/>
            </a:endParaRPr>
          </a:p>
          <a:p>
            <a:pPr algn="ctr">
              <a:buNone/>
            </a:pPr>
            <a:r>
              <a:rPr lang="en-US" sz="2000" b="1" dirty="0" smtClean="0">
                <a:latin typeface="+mn-lt"/>
              </a:rPr>
              <a:t>What </a:t>
            </a:r>
            <a:r>
              <a:rPr lang="en-US" sz="2000" b="1" dirty="0">
                <a:latin typeface="+mn-lt"/>
              </a:rPr>
              <a:t>is this news story about</a:t>
            </a:r>
            <a:r>
              <a:rPr lang="en-US" sz="2000" b="1" dirty="0" smtClean="0">
                <a:latin typeface="+mn-lt"/>
              </a:rPr>
              <a:t>?</a:t>
            </a:r>
            <a:r>
              <a:rPr lang="en-US" sz="2000" b="1" dirty="0">
                <a:latin typeface="+mn-lt"/>
              </a:rPr>
              <a:t> </a:t>
            </a:r>
            <a:endParaRPr lang="en-US" sz="2000" b="1" dirty="0" smtClean="0">
              <a:latin typeface="+mn-lt"/>
            </a:endParaRPr>
          </a:p>
          <a:p>
            <a:endParaRPr lang="en-US" sz="2000" b="1" dirty="0">
              <a:latin typeface="+mn-lt"/>
            </a:endParaRPr>
          </a:p>
          <a:p>
            <a:r>
              <a:rPr lang="en-US" sz="2000" b="1" dirty="0" smtClean="0">
                <a:solidFill>
                  <a:srgbClr val="FF0000"/>
                </a:solidFill>
                <a:latin typeface="+mn-lt"/>
              </a:rPr>
              <a:t>Elementary Level</a:t>
            </a:r>
            <a:r>
              <a:rPr lang="en-US" sz="2000" b="1" dirty="0" smtClean="0">
                <a:solidFill>
                  <a:srgbClr val="FF0000"/>
                </a:solidFill>
                <a:latin typeface="+mn-lt"/>
                <a:cs typeface="+mj-cs"/>
              </a:rPr>
              <a:t>: </a:t>
            </a:r>
            <a:r>
              <a:rPr lang="en-US" sz="2000" dirty="0">
                <a:latin typeface="+mn-lt"/>
              </a:rPr>
              <a:t>It’s about a new rule for French radio stations</a:t>
            </a:r>
            <a:r>
              <a:rPr lang="en-US" sz="2000" dirty="0" smtClean="0">
                <a:latin typeface="+mn-lt"/>
              </a:rPr>
              <a:t>.</a:t>
            </a:r>
          </a:p>
          <a:p>
            <a:endParaRPr lang="en-US" sz="2000" dirty="0" smtClean="0">
              <a:latin typeface="+mn-lt"/>
            </a:endParaRPr>
          </a:p>
          <a:p>
            <a:r>
              <a:rPr lang="en-US" sz="2000" b="1" dirty="0" smtClean="0">
                <a:solidFill>
                  <a:srgbClr val="FF0000"/>
                </a:solidFill>
                <a:latin typeface="+mn-lt"/>
                <a:cs typeface="+mj-cs"/>
              </a:rPr>
              <a:t>Intermediate Level:</a:t>
            </a:r>
            <a:r>
              <a:rPr lang="en-US" sz="2000" dirty="0" smtClean="0">
                <a:solidFill>
                  <a:srgbClr val="FF0000"/>
                </a:solidFill>
                <a:latin typeface="+mn-lt"/>
                <a:cs typeface="+mj-cs"/>
              </a:rPr>
              <a:t> </a:t>
            </a:r>
            <a:r>
              <a:rPr lang="en-US" sz="2000" dirty="0">
                <a:latin typeface="+mn-lt"/>
              </a:rPr>
              <a:t>This news story is about music in English and a new rule in France for radio stations</a:t>
            </a:r>
            <a:r>
              <a:rPr lang="en-US" sz="2000" dirty="0" smtClean="0">
                <a:latin typeface="+mn-lt"/>
              </a:rPr>
              <a:t>.</a:t>
            </a:r>
          </a:p>
          <a:p>
            <a:endParaRPr lang="en-US" sz="2000" dirty="0">
              <a:latin typeface="+mn-lt"/>
            </a:endParaRPr>
          </a:p>
          <a:p>
            <a:r>
              <a:rPr lang="en-US" sz="2000" b="1" dirty="0" smtClean="0">
                <a:solidFill>
                  <a:srgbClr val="FF0000"/>
                </a:solidFill>
                <a:latin typeface="+mn-lt"/>
                <a:cs typeface="+mj-cs"/>
              </a:rPr>
              <a:t>Advanced Level:</a:t>
            </a:r>
            <a:r>
              <a:rPr lang="en-US" sz="2000" dirty="0" smtClean="0">
                <a:solidFill>
                  <a:srgbClr val="FF0000"/>
                </a:solidFill>
                <a:latin typeface="+mn-lt"/>
                <a:cs typeface="+mj-cs"/>
              </a:rPr>
              <a:t> </a:t>
            </a:r>
            <a:r>
              <a:rPr lang="en-US" sz="2000" dirty="0">
                <a:latin typeface="+mn-lt"/>
              </a:rPr>
              <a:t>This news story is about a possible new rule for French radio stations. The French government is worried about too much English language influence on French culture. Not everyone agrees.</a:t>
            </a:r>
          </a:p>
        </p:txBody>
      </p:sp>
      <p:sp>
        <p:nvSpPr>
          <p:cNvPr id="14" name="Action Button: Forward or Next 13">
            <a:hlinkClick r:id="" action="ppaction://hlinkshowjump?jump=nextslide" highlightClick="1"/>
          </p:cNvPr>
          <p:cNvSpPr/>
          <p:nvPr/>
        </p:nvSpPr>
        <p:spPr>
          <a:xfrm>
            <a:off x="11518430" y="6308954"/>
            <a:ext cx="581891" cy="429491"/>
          </a:xfrm>
          <a:prstGeom prst="actionButtonForwardNex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th-TH"/>
          </a:p>
        </p:txBody>
      </p:sp>
      <p:sp>
        <p:nvSpPr>
          <p:cNvPr id="10" name="Text Box 42"/>
          <p:cNvSpPr txBox="1">
            <a:spLocks noChangeArrowheads="1"/>
          </p:cNvSpPr>
          <p:nvPr/>
        </p:nvSpPr>
        <p:spPr bwMode="auto">
          <a:xfrm>
            <a:off x="6906112" y="179382"/>
            <a:ext cx="4796679" cy="4616648"/>
          </a:xfrm>
          <a:prstGeom prst="rect">
            <a:avLst/>
          </a:prstGeom>
          <a:ln>
            <a:headEnd/>
            <a:tailEnd/>
          </a:ln>
        </p:spPr>
        <p:style>
          <a:lnRef idx="2">
            <a:schemeClr val="dk1"/>
          </a:lnRef>
          <a:fillRef idx="1">
            <a:schemeClr val="lt1"/>
          </a:fillRef>
          <a:effectRef idx="0">
            <a:schemeClr val="dk1"/>
          </a:effectRef>
          <a:fontRef idx="minor">
            <a:schemeClr val="dk1"/>
          </a:fontRef>
        </p:style>
        <p:txBody>
          <a:bodyPr wrap="square">
            <a:spAutoFit/>
          </a:bodyPr>
          <a:lstStyle>
            <a:lvl1pPr>
              <a:spcBef>
                <a:spcPct val="20000"/>
              </a:spcBef>
              <a:buClr>
                <a:schemeClr val="tx2"/>
              </a:buClr>
              <a:buSzPct val="70000"/>
              <a:buFont typeface="Wingdings" panose="05000000000000000000" pitchFamily="2" charset="2"/>
              <a:buChar char="l"/>
              <a:defRPr sz="3000">
                <a:solidFill>
                  <a:schemeClr val="tx1"/>
                </a:solidFill>
                <a:latin typeface="Arial" panose="020B0604020202020204" pitchFamily="34" charset="0"/>
                <a:cs typeface="Angsana New" panose="02020603050405020304" pitchFamily="18" charset="-34"/>
              </a:defRPr>
            </a:lvl1pPr>
            <a:lvl2pPr marL="742950" indent="-285750">
              <a:spcBef>
                <a:spcPct val="20000"/>
              </a:spcBef>
              <a:buClr>
                <a:schemeClr val="accent2"/>
              </a:buClr>
              <a:buSzPct val="70000"/>
              <a:buFont typeface="Wingdings" panose="05000000000000000000" pitchFamily="2" charset="2"/>
              <a:buChar char="l"/>
              <a:defRPr sz="2600">
                <a:solidFill>
                  <a:schemeClr val="tx1"/>
                </a:solidFill>
                <a:latin typeface="Arial" panose="020B0604020202020204" pitchFamily="34" charset="0"/>
                <a:cs typeface="Angsana New" panose="02020603050405020304" pitchFamily="18" charset="-34"/>
              </a:defRPr>
            </a:lvl2pPr>
            <a:lvl3pPr marL="1143000" indent="-228600">
              <a:spcBef>
                <a:spcPct val="20000"/>
              </a:spcBef>
              <a:buClr>
                <a:schemeClr val="accent1"/>
              </a:buClr>
              <a:buSzPct val="70000"/>
              <a:buFont typeface="Wingdings" panose="05000000000000000000" pitchFamily="2" charset="2"/>
              <a:buChar char="l"/>
              <a:defRPr sz="2300">
                <a:solidFill>
                  <a:schemeClr val="tx1"/>
                </a:solidFill>
                <a:latin typeface="Arial" panose="020B0604020202020204" pitchFamily="34" charset="0"/>
                <a:cs typeface="Angsana New" panose="02020603050405020304" pitchFamily="18" charset="-34"/>
              </a:defRPr>
            </a:lvl3pPr>
            <a:lvl4pPr marL="1600200" indent="-228600">
              <a:spcBef>
                <a:spcPct val="20000"/>
              </a:spcBef>
              <a:buClr>
                <a:schemeClr val="tx2"/>
              </a:buClr>
              <a:buSzPct val="75000"/>
              <a:buFont typeface="Wingdings" panose="05000000000000000000" pitchFamily="2" charset="2"/>
              <a:buChar char="§"/>
              <a:defRPr sz="2000">
                <a:solidFill>
                  <a:schemeClr val="tx1"/>
                </a:solidFill>
                <a:latin typeface="Arial" panose="020B0604020202020204" pitchFamily="34" charset="0"/>
                <a:cs typeface="Angsana New" panose="02020603050405020304" pitchFamily="18" charset="-34"/>
              </a:defRPr>
            </a:lvl4pPr>
            <a:lvl5pPr marL="2057400" indent="-228600">
              <a:spcBef>
                <a:spcPct val="20000"/>
              </a:spcBef>
              <a:buClr>
                <a:schemeClr val="folHlink"/>
              </a:buClr>
              <a:buSzPct val="80000"/>
              <a:buFont typeface="Wingdings" panose="05000000000000000000" pitchFamily="2" charset="2"/>
              <a:buChar char="§"/>
              <a:defRPr sz="2000">
                <a:solidFill>
                  <a:schemeClr val="tx1"/>
                </a:solidFill>
                <a:latin typeface="Arial" panose="020B0604020202020204" pitchFamily="34" charset="0"/>
                <a:cs typeface="Angsana New" panose="02020603050405020304" pitchFamily="18" charset="-34"/>
              </a:defRPr>
            </a:lvl5pPr>
            <a:lvl6pPr marL="25146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Arial" panose="020B0604020202020204" pitchFamily="34" charset="0"/>
                <a:cs typeface="Angsana New" panose="02020603050405020304" pitchFamily="18" charset="-34"/>
              </a:defRPr>
            </a:lvl6pPr>
            <a:lvl7pPr marL="29718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Arial" panose="020B0604020202020204" pitchFamily="34" charset="0"/>
                <a:cs typeface="Angsana New" panose="02020603050405020304" pitchFamily="18" charset="-34"/>
              </a:defRPr>
            </a:lvl7pPr>
            <a:lvl8pPr marL="34290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Arial" panose="020B0604020202020204" pitchFamily="34" charset="0"/>
                <a:cs typeface="Angsana New" panose="02020603050405020304" pitchFamily="18" charset="-34"/>
              </a:defRPr>
            </a:lvl8pPr>
            <a:lvl9pPr marL="38862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Arial" panose="020B0604020202020204" pitchFamily="34" charset="0"/>
                <a:cs typeface="Angsana New" panose="02020603050405020304" pitchFamily="18" charset="-34"/>
              </a:defRPr>
            </a:lvl9pPr>
          </a:lstStyle>
          <a:p>
            <a:pPr algn="ctr" eaLnBrk="1" hangingPunct="1">
              <a:spcBef>
                <a:spcPct val="50000"/>
              </a:spcBef>
              <a:buClrTx/>
              <a:buSzTx/>
              <a:buFont typeface="Wingdings" panose="05000000000000000000" pitchFamily="2" charset="2"/>
              <a:buNone/>
              <a:defRPr/>
            </a:pPr>
            <a:r>
              <a:rPr lang="th-TH" altLang="en-US" sz="2800" dirty="0" smtClean="0">
                <a:latin typeface="Cordia New" panose="020B0304020202020204" pitchFamily="34" charset="-34"/>
                <a:cs typeface="Cordia New" panose="020B0304020202020204" pitchFamily="34" charset="-34"/>
              </a:rPr>
              <a:t>สำหรับนักศึกษาและพนักงาน </a:t>
            </a:r>
            <a:r>
              <a:rPr lang="th-TH" altLang="en-US" sz="2800" dirty="0" err="1" smtClean="0">
                <a:latin typeface="Cordia New" panose="020B0304020202020204" pitchFamily="34" charset="-34"/>
                <a:cs typeface="Cordia New" panose="020B0304020202020204" pitchFamily="34" charset="-34"/>
              </a:rPr>
              <a:t>มจธ</a:t>
            </a:r>
            <a:r>
              <a:rPr lang="th-TH" altLang="en-US" sz="2800" dirty="0" smtClean="0">
                <a:latin typeface="Cordia New" panose="020B0304020202020204" pitchFamily="34" charset="-34"/>
                <a:cs typeface="Cordia New" panose="020B0304020202020204" pitchFamily="34" charset="-34"/>
              </a:rPr>
              <a:t>. ถ้าต้องการคำปรึกษาเพิ่มเติมเกี่ยวกับการพัฒนาภาษาอังกฤษ ติดต่อ</a:t>
            </a:r>
          </a:p>
          <a:p>
            <a:pPr algn="ctr" eaLnBrk="1" hangingPunct="1">
              <a:spcBef>
                <a:spcPct val="50000"/>
              </a:spcBef>
              <a:buClrTx/>
              <a:buSzTx/>
              <a:buFont typeface="Wingdings" panose="05000000000000000000" pitchFamily="2" charset="2"/>
              <a:buNone/>
              <a:defRPr/>
            </a:pPr>
            <a:endParaRPr lang="th-TH" sz="2800" dirty="0" smtClean="0">
              <a:latin typeface="Cordia New" panose="020B0304020202020204" pitchFamily="34" charset="-34"/>
              <a:cs typeface="Cordia New" panose="020B0304020202020204" pitchFamily="34" charset="-34"/>
            </a:endParaRPr>
          </a:p>
          <a:p>
            <a:pPr algn="ctr" eaLnBrk="1" hangingPunct="1">
              <a:spcBef>
                <a:spcPct val="50000"/>
              </a:spcBef>
              <a:buClrTx/>
              <a:buSzTx/>
              <a:buFont typeface="Wingdings" panose="05000000000000000000" pitchFamily="2" charset="2"/>
              <a:buNone/>
              <a:defRPr/>
            </a:pPr>
            <a:endParaRPr lang="th-TH" sz="2800" dirty="0">
              <a:latin typeface="Cordia New" panose="020B0304020202020204" pitchFamily="34" charset="-34"/>
              <a:cs typeface="Cordia New" panose="020B0304020202020204" pitchFamily="34" charset="-34"/>
            </a:endParaRPr>
          </a:p>
          <a:p>
            <a:pPr algn="ctr" eaLnBrk="1" hangingPunct="1">
              <a:spcBef>
                <a:spcPct val="50000"/>
              </a:spcBef>
              <a:buClrTx/>
              <a:buSzTx/>
              <a:buFont typeface="Wingdings" panose="05000000000000000000" pitchFamily="2" charset="2"/>
              <a:buNone/>
              <a:defRPr/>
            </a:pPr>
            <a:endParaRPr lang="th-TH" sz="2800" dirty="0" smtClean="0">
              <a:latin typeface="Cordia New" panose="020B0304020202020204" pitchFamily="34" charset="-34"/>
              <a:cs typeface="Cordia New" panose="020B0304020202020204" pitchFamily="34" charset="-34"/>
            </a:endParaRPr>
          </a:p>
          <a:p>
            <a:pPr algn="ctr" eaLnBrk="1" hangingPunct="1">
              <a:spcBef>
                <a:spcPct val="50000"/>
              </a:spcBef>
              <a:buClrTx/>
              <a:buSzTx/>
              <a:buFont typeface="Wingdings" panose="05000000000000000000" pitchFamily="2" charset="2"/>
              <a:buNone/>
              <a:defRPr/>
            </a:pPr>
            <a:endParaRPr lang="th-TH" sz="2800" dirty="0">
              <a:latin typeface="Cordia New" panose="020B0304020202020204" pitchFamily="34" charset="-34"/>
              <a:cs typeface="Cordia New" panose="020B0304020202020204" pitchFamily="34" charset="-34"/>
            </a:endParaRPr>
          </a:p>
          <a:p>
            <a:pPr algn="ctr" eaLnBrk="1" hangingPunct="1">
              <a:spcBef>
                <a:spcPct val="50000"/>
              </a:spcBef>
              <a:buClrTx/>
              <a:buSzTx/>
              <a:buFont typeface="Wingdings" panose="05000000000000000000" pitchFamily="2" charset="2"/>
              <a:buNone/>
              <a:defRPr/>
            </a:pPr>
            <a:endParaRPr lang="en-US" sz="2800" dirty="0">
              <a:latin typeface="Cordia New" panose="020B0304020202020204" pitchFamily="34" charset="-34"/>
              <a:cs typeface="Cordia New" panose="020B0304020202020204" pitchFamily="34" charset="-34"/>
            </a:endParaRPr>
          </a:p>
        </p:txBody>
      </p:sp>
      <p:pic>
        <p:nvPicPr>
          <p:cNvPr id="11" name="Picture 2"/>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8546069" y="1695161"/>
            <a:ext cx="1516764" cy="18014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Rectangle 3"/>
          <p:cNvSpPr>
            <a:spLocks noChangeArrowheads="1"/>
          </p:cNvSpPr>
          <p:nvPr/>
        </p:nvSpPr>
        <p:spPr bwMode="auto">
          <a:xfrm>
            <a:off x="6906112" y="3913094"/>
            <a:ext cx="4884662" cy="21852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100">
                <a:solidFill>
                  <a:schemeClr val="tx1"/>
                </a:solidFill>
                <a:latin typeface="Arial" panose="020B0604020202020204" pitchFamily="34" charset="0"/>
                <a:cs typeface="Angsana New" panose="02020603050405020304" pitchFamily="18" charset="-34"/>
              </a:defRPr>
            </a:lvl1pPr>
            <a:lvl2pPr marL="742950" indent="-285750">
              <a:defRPr sz="2100">
                <a:solidFill>
                  <a:schemeClr val="tx1"/>
                </a:solidFill>
                <a:latin typeface="Arial" panose="020B0604020202020204" pitchFamily="34" charset="0"/>
                <a:cs typeface="Angsana New" panose="02020603050405020304" pitchFamily="18" charset="-34"/>
              </a:defRPr>
            </a:lvl2pPr>
            <a:lvl3pPr marL="1143000" indent="-228600">
              <a:defRPr sz="2100">
                <a:solidFill>
                  <a:schemeClr val="tx1"/>
                </a:solidFill>
                <a:latin typeface="Arial" panose="020B0604020202020204" pitchFamily="34" charset="0"/>
                <a:cs typeface="Angsana New" panose="02020603050405020304" pitchFamily="18" charset="-34"/>
              </a:defRPr>
            </a:lvl3pPr>
            <a:lvl4pPr marL="1600200" indent="-228600">
              <a:defRPr sz="2100">
                <a:solidFill>
                  <a:schemeClr val="tx1"/>
                </a:solidFill>
                <a:latin typeface="Arial" panose="020B0604020202020204" pitchFamily="34" charset="0"/>
                <a:cs typeface="Angsana New" panose="02020603050405020304" pitchFamily="18" charset="-34"/>
              </a:defRPr>
            </a:lvl4pPr>
            <a:lvl5pPr marL="2057400" indent="-228600">
              <a:defRPr sz="2100">
                <a:solidFill>
                  <a:schemeClr val="tx1"/>
                </a:solidFill>
                <a:latin typeface="Arial" panose="020B0604020202020204" pitchFamily="34" charset="0"/>
                <a:cs typeface="Angsana New" panose="02020603050405020304" pitchFamily="18" charset="-34"/>
              </a:defRPr>
            </a:lvl5pPr>
            <a:lvl6pPr marL="2514600" indent="-228600" eaLnBrk="0" fontAlgn="base" hangingPunct="0">
              <a:spcBef>
                <a:spcPct val="0"/>
              </a:spcBef>
              <a:spcAft>
                <a:spcPct val="0"/>
              </a:spcAft>
              <a:defRPr sz="2100">
                <a:solidFill>
                  <a:schemeClr val="tx1"/>
                </a:solidFill>
                <a:latin typeface="Arial" panose="020B0604020202020204" pitchFamily="34" charset="0"/>
                <a:cs typeface="Angsana New" panose="02020603050405020304" pitchFamily="18" charset="-34"/>
              </a:defRPr>
            </a:lvl6pPr>
            <a:lvl7pPr marL="2971800" indent="-228600" eaLnBrk="0" fontAlgn="base" hangingPunct="0">
              <a:spcBef>
                <a:spcPct val="0"/>
              </a:spcBef>
              <a:spcAft>
                <a:spcPct val="0"/>
              </a:spcAft>
              <a:defRPr sz="2100">
                <a:solidFill>
                  <a:schemeClr val="tx1"/>
                </a:solidFill>
                <a:latin typeface="Arial" panose="020B0604020202020204" pitchFamily="34" charset="0"/>
                <a:cs typeface="Angsana New" panose="02020603050405020304" pitchFamily="18" charset="-34"/>
              </a:defRPr>
            </a:lvl7pPr>
            <a:lvl8pPr marL="3429000" indent="-228600" eaLnBrk="0" fontAlgn="base" hangingPunct="0">
              <a:spcBef>
                <a:spcPct val="0"/>
              </a:spcBef>
              <a:spcAft>
                <a:spcPct val="0"/>
              </a:spcAft>
              <a:defRPr sz="2100">
                <a:solidFill>
                  <a:schemeClr val="tx1"/>
                </a:solidFill>
                <a:latin typeface="Arial" panose="020B0604020202020204" pitchFamily="34" charset="0"/>
                <a:cs typeface="Angsana New" panose="02020603050405020304" pitchFamily="18" charset="-34"/>
              </a:defRPr>
            </a:lvl8pPr>
            <a:lvl9pPr marL="3886200" indent="-228600" eaLnBrk="0" fontAlgn="base" hangingPunct="0">
              <a:spcBef>
                <a:spcPct val="0"/>
              </a:spcBef>
              <a:spcAft>
                <a:spcPct val="0"/>
              </a:spcAft>
              <a:defRPr sz="2100">
                <a:solidFill>
                  <a:schemeClr val="tx1"/>
                </a:solidFill>
                <a:latin typeface="Arial" panose="020B0604020202020204" pitchFamily="34" charset="0"/>
                <a:cs typeface="Angsana New" panose="02020603050405020304" pitchFamily="18" charset="-34"/>
              </a:defRPr>
            </a:lvl9pPr>
          </a:lstStyle>
          <a:p>
            <a:pPr algn="ctr"/>
            <a:r>
              <a:rPr lang="th-TH" altLang="en-US" sz="2000" i="1" dirty="0">
                <a:latin typeface="Cordia New" panose="020B0304020202020204" pitchFamily="34" charset="-34"/>
                <a:cs typeface="Cordia New" panose="020B0304020202020204" pitchFamily="34" charset="-34"/>
              </a:rPr>
              <a:t>ที่ปรึกษาประจำศูนย์การเรียนรู้แบบพึ่งตนเอง </a:t>
            </a:r>
            <a:r>
              <a:rPr lang="th-TH" altLang="en-US" sz="2000" i="1" dirty="0" smtClean="0">
                <a:latin typeface="Cordia New" panose="020B0304020202020204" pitchFamily="34" charset="-34"/>
                <a:cs typeface="Cordia New" panose="020B0304020202020204" pitchFamily="34" charset="-34"/>
              </a:rPr>
              <a:t>คณะ</a:t>
            </a:r>
            <a:r>
              <a:rPr lang="th-TH" altLang="en-US" sz="2000" i="1" dirty="0" err="1">
                <a:latin typeface="Cordia New" panose="020B0304020202020204" pitchFamily="34" charset="-34"/>
                <a:cs typeface="Cordia New" panose="020B0304020202020204" pitchFamily="34" charset="-34"/>
              </a:rPr>
              <a:t>ศิลป</a:t>
            </a:r>
            <a:r>
              <a:rPr lang="th-TH" altLang="en-US" sz="2000" i="1" dirty="0">
                <a:latin typeface="Cordia New" panose="020B0304020202020204" pitchFamily="34" charset="-34"/>
                <a:cs typeface="Cordia New" panose="020B0304020202020204" pitchFamily="34" charset="-34"/>
              </a:rPr>
              <a:t>ศาสตร์ </a:t>
            </a:r>
            <a:r>
              <a:rPr lang="th-TH" altLang="en-US" sz="2000" i="1" dirty="0" err="1">
                <a:latin typeface="Cordia New" panose="020B0304020202020204" pitchFamily="34" charset="-34"/>
                <a:cs typeface="Cordia New" panose="020B0304020202020204" pitchFamily="34" charset="-34"/>
              </a:rPr>
              <a:t>มจธ</a:t>
            </a:r>
            <a:r>
              <a:rPr lang="th-TH" altLang="en-US" sz="2000" i="1" dirty="0">
                <a:latin typeface="Cordia New" panose="020B0304020202020204" pitchFamily="34" charset="-34"/>
                <a:cs typeface="Cordia New" panose="020B0304020202020204" pitchFamily="34" charset="-34"/>
              </a:rPr>
              <a:t> </a:t>
            </a:r>
            <a:endParaRPr lang="th-TH" altLang="en-US" sz="2000" i="1" dirty="0" smtClean="0">
              <a:latin typeface="Cordia New" panose="020B0304020202020204" pitchFamily="34" charset="-34"/>
              <a:cs typeface="Cordia New" panose="020B0304020202020204" pitchFamily="34" charset="-34"/>
            </a:endParaRPr>
          </a:p>
          <a:p>
            <a:pPr algn="ctr"/>
            <a:r>
              <a:rPr lang="th-TH" altLang="en-US" sz="2000" i="1" dirty="0" smtClean="0">
                <a:latin typeface="Cordia New" panose="020B0304020202020204" pitchFamily="34" charset="-34"/>
                <a:cs typeface="Cordia New" panose="020B0304020202020204" pitchFamily="34" charset="-34"/>
              </a:rPr>
              <a:t>อาคารภาษาและสังคม ชั้น 4 ห้อง </a:t>
            </a:r>
            <a:r>
              <a:rPr lang="en-US" altLang="en-US" sz="2000" i="1" dirty="0" smtClean="0">
                <a:latin typeface="Cordia New" panose="020B0304020202020204" pitchFamily="34" charset="-34"/>
                <a:cs typeface="Cordia New" panose="020B0304020202020204" pitchFamily="34" charset="-34"/>
              </a:rPr>
              <a:t>SOLA 401</a:t>
            </a:r>
          </a:p>
          <a:p>
            <a:pPr algn="ctr"/>
            <a:endParaRPr lang="th-TH" altLang="en-US" sz="2400" i="1" dirty="0" smtClean="0">
              <a:latin typeface="Cordia New" panose="020B0304020202020204" pitchFamily="34" charset="-34"/>
              <a:cs typeface="Cordia New" panose="020B0304020202020204" pitchFamily="34" charset="-34"/>
            </a:endParaRPr>
          </a:p>
          <a:p>
            <a:pPr algn="ctr"/>
            <a:endParaRPr lang="en-US" altLang="en-US" sz="2400" i="1" dirty="0">
              <a:latin typeface="Cordia New" panose="020B0304020202020204" pitchFamily="34" charset="-34"/>
              <a:cs typeface="Cordia New" panose="020B0304020202020204" pitchFamily="34" charset="-34"/>
            </a:endParaRPr>
          </a:p>
          <a:p>
            <a:pPr algn="ctr"/>
            <a:r>
              <a:rPr lang="en-US" altLang="en-US" sz="2400" i="1" dirty="0" smtClean="0">
                <a:latin typeface="Cordia New" panose="020B0304020202020204" pitchFamily="34" charset="-34"/>
                <a:cs typeface="Cordia New" panose="020B0304020202020204" pitchFamily="34" charset="-34"/>
              </a:rPr>
              <a:t>Download </a:t>
            </a:r>
            <a:r>
              <a:rPr lang="th-TH" altLang="en-US" sz="2400" i="1" dirty="0" smtClean="0">
                <a:latin typeface="Cordia New" panose="020B0304020202020204" pitchFamily="34" charset="-34"/>
                <a:cs typeface="Cordia New" panose="020B0304020202020204" pitchFamily="34" charset="-34"/>
              </a:rPr>
              <a:t>สื่อการเรียนรู้ด้วยตัวเองชุดอื่นๆ</a:t>
            </a:r>
          </a:p>
          <a:p>
            <a:pPr algn="ctr"/>
            <a:r>
              <a:rPr lang="th-TH" altLang="en-US" sz="2400" i="1" dirty="0" smtClean="0">
                <a:latin typeface="Cordia New" panose="020B0304020202020204" pitchFamily="34" charset="-34"/>
                <a:cs typeface="Cordia New" panose="020B0304020202020204" pitchFamily="34" charset="-34"/>
              </a:rPr>
              <a:t>ของศูนย์ </a:t>
            </a:r>
            <a:r>
              <a:rPr lang="en-US" altLang="en-US" sz="2400" i="1" dirty="0" smtClean="0">
                <a:latin typeface="Cordia New" panose="020B0304020202020204" pitchFamily="34" charset="-34"/>
                <a:cs typeface="Cordia New" panose="020B0304020202020204" pitchFamily="34" charset="-34"/>
              </a:rPr>
              <a:t>SALC </a:t>
            </a:r>
            <a:r>
              <a:rPr lang="th-TH" altLang="en-US" sz="2400" i="1" dirty="0" smtClean="0">
                <a:latin typeface="Cordia New" panose="020B0304020202020204" pitchFamily="34" charset="-34"/>
                <a:cs typeface="Cordia New" panose="020B0304020202020204" pitchFamily="34" charset="-34"/>
              </a:rPr>
              <a:t>ที่ </a:t>
            </a:r>
            <a:r>
              <a:rPr lang="en-US" altLang="en-US" sz="2400" i="1" dirty="0" smtClean="0">
                <a:latin typeface="Cordia New" panose="020B0304020202020204" pitchFamily="34" charset="-34"/>
                <a:cs typeface="Cordia New" panose="020B0304020202020204" pitchFamily="34" charset="-34"/>
              </a:rPr>
              <a:t>http://kmuttsalc.wikispaces.com</a:t>
            </a:r>
            <a:endParaRPr lang="en-US" altLang="en-US" sz="2400" dirty="0"/>
          </a:p>
        </p:txBody>
      </p:sp>
    </p:spTree>
    <p:extLst>
      <p:ext uri="{BB962C8B-B14F-4D97-AF65-F5344CB8AC3E}">
        <p14:creationId xmlns:p14="http://schemas.microsoft.com/office/powerpoint/2010/main" val="394523891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Action Button: Forward or Next 6">
            <a:hlinkClick r:id="" action="ppaction://hlinkshowjump?jump=nextslide" highlightClick="1"/>
          </p:cNvPr>
          <p:cNvSpPr/>
          <p:nvPr/>
        </p:nvSpPr>
        <p:spPr>
          <a:xfrm>
            <a:off x="11291455" y="6095999"/>
            <a:ext cx="581891" cy="429491"/>
          </a:xfrm>
          <a:prstGeom prst="actionButtonForwardNex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th-TH"/>
          </a:p>
        </p:txBody>
      </p:sp>
      <p:sp>
        <p:nvSpPr>
          <p:cNvPr id="6" name="Rectangle 5"/>
          <p:cNvSpPr/>
          <p:nvPr/>
        </p:nvSpPr>
        <p:spPr>
          <a:xfrm>
            <a:off x="5647777" y="0"/>
            <a:ext cx="817428" cy="6858000"/>
          </a:xfrm>
          <a:prstGeom prst="rect">
            <a:avLst/>
          </a:prstGeom>
          <a:solidFill>
            <a:schemeClr val="accent5">
              <a:lumMod val="50000"/>
            </a:schemeClr>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pic>
        <p:nvPicPr>
          <p:cNvPr id="10" name="Picture 9"/>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55054" y="2504996"/>
            <a:ext cx="3267075" cy="2724150"/>
          </a:xfrm>
          <a:prstGeom prst="rect">
            <a:avLst/>
          </a:prstGeom>
        </p:spPr>
      </p:pic>
      <p:graphicFrame>
        <p:nvGraphicFramePr>
          <p:cNvPr id="11" name="Group 119"/>
          <p:cNvGraphicFramePr>
            <a:graphicFrameLocks noGrp="1"/>
          </p:cNvGraphicFramePr>
          <p:nvPr>
            <p:extLst>
              <p:ext uri="{D42A27DB-BD31-4B8C-83A1-F6EECF244321}">
                <p14:modId xmlns:p14="http://schemas.microsoft.com/office/powerpoint/2010/main" val="244920651"/>
              </p:ext>
            </p:extLst>
          </p:nvPr>
        </p:nvGraphicFramePr>
        <p:xfrm>
          <a:off x="1621561" y="1393471"/>
          <a:ext cx="2578974" cy="585897"/>
        </p:xfrm>
        <a:graphic>
          <a:graphicData uri="http://schemas.openxmlformats.org/drawingml/2006/table">
            <a:tbl>
              <a:tblPr/>
              <a:tblGrid>
                <a:gridCol w="2578974"/>
              </a:tblGrid>
              <a:tr h="585897">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2800" b="0" i="0" u="none" strike="noStrike" cap="none" normalizeH="0" baseline="0" dirty="0" smtClean="0">
                          <a:ln>
                            <a:noFill/>
                          </a:ln>
                          <a:solidFill>
                            <a:schemeClr val="tx1"/>
                          </a:solidFill>
                          <a:effectLst/>
                          <a:latin typeface="Calibri Light" panose="020F0302020204030204" pitchFamily="34" charset="0"/>
                          <a:cs typeface="+mn-cs"/>
                        </a:rPr>
                        <a:t>Produced by</a:t>
                      </a:r>
                      <a:endParaRPr kumimoji="0" lang="en-US" sz="2800" b="0" i="0" u="none" strike="noStrike" cap="none" normalizeH="0" baseline="0" dirty="0" smtClean="0">
                        <a:ln>
                          <a:noFill/>
                        </a:ln>
                        <a:solidFill>
                          <a:schemeClr val="tx1"/>
                        </a:solidFill>
                        <a:effectLst/>
                        <a:latin typeface="Calibri Light" panose="020F0302020204030204" pitchFamily="34" charset="0"/>
                        <a:cs typeface="Cordia New" pitchFamily="34" charset="-34"/>
                      </a:endParaRPr>
                    </a:p>
                  </a:txBody>
                  <a:tcPr marT="45735" marB="45735" anchor="b" horzOverflow="overflow">
                    <a:lnL cap="flat">
                      <a:noFill/>
                    </a:lnL>
                    <a:lnR cap="flat">
                      <a:noFill/>
                    </a:lnR>
                    <a:lnT cap="flat">
                      <a:noFill/>
                    </a:lnT>
                    <a:lnB cap="flat">
                      <a:noFill/>
                    </a:lnB>
                    <a:lnTlToBr>
                      <a:noFill/>
                    </a:lnTlToBr>
                    <a:lnBlToTr>
                      <a:noFill/>
                    </a:lnBlToTr>
                    <a:noFill/>
                  </a:tcPr>
                </a:tc>
              </a:tr>
            </a:tbl>
          </a:graphicData>
        </a:graphic>
      </p:graphicFrame>
    </p:spTree>
    <p:extLst>
      <p:ext uri="{BB962C8B-B14F-4D97-AF65-F5344CB8AC3E}">
        <p14:creationId xmlns:p14="http://schemas.microsoft.com/office/powerpoint/2010/main" val="222698392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143414" y="0"/>
            <a:ext cx="5791191" cy="6858000"/>
          </a:xfrm>
          <a:prstGeom prst="rect">
            <a:avLst/>
          </a:prstGeom>
          <a:solidFill>
            <a:schemeClr val="accent2"/>
          </a:solidFill>
          <a:ln>
            <a:noFill/>
          </a:ln>
        </p:spPr>
        <p:style>
          <a:lnRef idx="1">
            <a:schemeClr val="accent2"/>
          </a:lnRef>
          <a:fillRef idx="2">
            <a:schemeClr val="accent2"/>
          </a:fillRef>
          <a:effectRef idx="1">
            <a:schemeClr val="accent2"/>
          </a:effectRef>
          <a:fontRef idx="minor">
            <a:schemeClr val="dk1"/>
          </a:fontRef>
        </p:style>
        <p:txBody>
          <a:bodyPr rtlCol="0" anchor="ctr"/>
          <a:lstStyle/>
          <a:p>
            <a:pPr algn="ctr"/>
            <a:endParaRPr lang="th-TH"/>
          </a:p>
        </p:txBody>
      </p:sp>
      <p:sp>
        <p:nvSpPr>
          <p:cNvPr id="5" name="Rectangle 4"/>
          <p:cNvSpPr/>
          <p:nvPr/>
        </p:nvSpPr>
        <p:spPr>
          <a:xfrm>
            <a:off x="5647777" y="0"/>
            <a:ext cx="817428" cy="6858000"/>
          </a:xfrm>
          <a:prstGeom prst="rect">
            <a:avLst/>
          </a:prstGeom>
          <a:solidFill>
            <a:schemeClr val="accent5">
              <a:lumMod val="50000"/>
            </a:schemeClr>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Tree>
    <p:extLst>
      <p:ext uri="{BB962C8B-B14F-4D97-AF65-F5344CB8AC3E}">
        <p14:creationId xmlns:p14="http://schemas.microsoft.com/office/powerpoint/2010/main" val="253629178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par>
    </p:tnLst>
  </p:timing>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1300</TotalTime>
  <Words>666</Words>
  <Application>Microsoft Office PowerPoint</Application>
  <PresentationFormat>Widescreen</PresentationFormat>
  <Paragraphs>65</Paragraphs>
  <Slides>7</Slides>
  <Notes>1</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7</vt:i4>
      </vt:variant>
    </vt:vector>
  </HeadingPairs>
  <TitlesOfParts>
    <vt:vector size="14" baseType="lpstr">
      <vt:lpstr>Angsana New</vt:lpstr>
      <vt:lpstr>Arial</vt:lpstr>
      <vt:lpstr>Calibri</vt:lpstr>
      <vt:lpstr>Calibri Light</vt:lpstr>
      <vt:lpstr>Cordia New</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Natsinee.wim</dc:creator>
  <cp:lastModifiedBy>Y54_Shannoy.vas</cp:lastModifiedBy>
  <cp:revision>130</cp:revision>
  <dcterms:created xsi:type="dcterms:W3CDTF">2015-01-09T05:03:30Z</dcterms:created>
  <dcterms:modified xsi:type="dcterms:W3CDTF">2016-06-22T06:55:22Z</dcterms:modified>
</cp:coreProperties>
</file>