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78" r:id="rId2"/>
    <p:sldId id="268" r:id="rId3"/>
    <p:sldId id="275" r:id="rId4"/>
    <p:sldId id="276" r:id="rId5"/>
    <p:sldId id="277"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22/06/59</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a:p>
        </p:txBody>
      </p:sp>
      <p:sp>
        <p:nvSpPr>
          <p:cNvPr id="4" name="Slide Number Placeholder 3"/>
          <p:cNvSpPr>
            <a:spLocks noGrp="1"/>
          </p:cNvSpPr>
          <p:nvPr>
            <p:ph type="sldNum" sz="quarter" idx="10"/>
          </p:nvPr>
        </p:nvSpPr>
        <p:spPr/>
        <p:txBody>
          <a:bodyPr/>
          <a:lstStyle/>
          <a:p>
            <a:fld id="{F708C5AA-56C3-4009-959A-9B6F35EF21C6}" type="slidenum">
              <a:rPr lang="th-TH" smtClean="0"/>
              <a:t>4</a:t>
            </a:fld>
            <a:endParaRPr lang="th-TH"/>
          </a:p>
        </p:txBody>
      </p:sp>
    </p:spTree>
    <p:extLst>
      <p:ext uri="{BB962C8B-B14F-4D97-AF65-F5344CB8AC3E}">
        <p14:creationId xmlns:p14="http://schemas.microsoft.com/office/powerpoint/2010/main" val="2310775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22/06/59</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22/06/59</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22/06/59</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22/06/59</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562165"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56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a:spcBef>
                <a:spcPct val="50000"/>
              </a:spcBef>
              <a:buNone/>
            </a:pPr>
            <a:r>
              <a:rPr lang="th-TH" altLang="en-US" sz="3200" b="1" dirty="0" smtClean="0">
                <a:latin typeface="Calibri" panose="020F0502020204030204" pitchFamily="34" charset="0"/>
                <a:cs typeface="+mn-cs"/>
              </a:rPr>
              <a:t>ชุดฝึกเขียนสรุป </a:t>
            </a:r>
            <a:r>
              <a:rPr lang="en-US" altLang="en-US" sz="3200" b="1" dirty="0" smtClean="0">
                <a:latin typeface="Calibri" panose="020F0502020204030204" pitchFamily="34" charset="0"/>
                <a:cs typeface="+mn-cs"/>
              </a:rPr>
              <a:t/>
            </a:r>
            <a:br>
              <a:rPr lang="en-US" altLang="en-US" sz="3200" b="1" dirty="0" smtClean="0">
                <a:latin typeface="Calibri" panose="020F0502020204030204" pitchFamily="34" charset="0"/>
                <a:cs typeface="+mn-cs"/>
              </a:rPr>
            </a:br>
            <a:r>
              <a:rPr lang="en-US" altLang="en-US" sz="2800" b="1" dirty="0" smtClean="0">
                <a:latin typeface="Calibri" panose="020F0502020204030204" pitchFamily="34" charset="0"/>
                <a:cs typeface="+mn-cs"/>
              </a:rPr>
              <a:t>(</a:t>
            </a:r>
            <a:r>
              <a:rPr lang="en-US" altLang="en-US" sz="2800" b="1" dirty="0" smtClean="0">
                <a:latin typeface="Calibri" panose="020F0502020204030204" pitchFamily="34" charset="0"/>
              </a:rPr>
              <a:t>Writing Summary)</a:t>
            </a:r>
            <a:endParaRPr lang="th-TH" altLang="en-US" sz="2800" b="1" dirty="0" smtClean="0">
              <a:latin typeface="Calibri" panose="020F0502020204030204" pitchFamily="34" charset="0"/>
              <a:cs typeface="+mn-cs"/>
            </a:endParaRPr>
          </a:p>
          <a:p>
            <a:pPr algn="ctr" eaLnBrk="1" hangingPunct="1">
              <a:spcBef>
                <a:spcPct val="50000"/>
              </a:spcBef>
              <a:buFontTx/>
              <a:buNone/>
            </a:pPr>
            <a:r>
              <a:rPr lang="th-TH" altLang="en-US" sz="3200" b="1" dirty="0" smtClean="0">
                <a:latin typeface="Calibri" panose="020F0502020204030204" pitchFamily="34" charset="0"/>
                <a:cs typeface="+mn-cs"/>
              </a:rPr>
              <a:t>เรื่องที่ </a:t>
            </a:r>
            <a:r>
              <a:rPr lang="th-TH" altLang="en-US" sz="3200" b="1" dirty="0" smtClean="0">
                <a:latin typeface="Calibri" panose="020F0502020204030204" pitchFamily="34" charset="0"/>
                <a:cs typeface="+mn-cs"/>
              </a:rPr>
              <a:t>17</a:t>
            </a:r>
            <a:endParaRPr lang="th-TH" altLang="en-US" sz="3200" b="1" dirty="0" smtClean="0">
              <a:latin typeface="Calibri" panose="020F0502020204030204" pitchFamily="34" charset="0"/>
              <a:cs typeface="+mn-cs"/>
            </a:endParaRP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52825" y="416859"/>
            <a:ext cx="4016188" cy="3012141"/>
          </a:xfrm>
          <a:prstGeom prst="rect">
            <a:avLst/>
          </a:prstGeom>
        </p:spPr>
      </p:pic>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343407581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nvPr>
        </p:nvGraphicFramePr>
        <p:xfrm>
          <a:off x="1455145" y="376093"/>
          <a:ext cx="2601700" cy="944910"/>
        </p:xfrm>
        <a:graphic>
          <a:graphicData uri="http://schemas.openxmlformats.org/drawingml/2006/table">
            <a:tbl>
              <a:tblPr/>
              <a:tblGrid>
                <a:gridCol w="2601700"/>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17</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416397"/>
            <a:ext cx="4992922" cy="4653582"/>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1900" dirty="0" smtClean="0">
                <a:latin typeface="+mn-lt"/>
              </a:rPr>
              <a:t>   </a:t>
            </a:r>
            <a:r>
              <a:rPr lang="en-US" sz="1950" dirty="0" smtClean="0">
                <a:latin typeface="+mn-lt"/>
              </a:rPr>
              <a:t>Germany </a:t>
            </a:r>
            <a:r>
              <a:rPr lang="en-US" sz="1950" dirty="0">
                <a:latin typeface="+mn-lt"/>
              </a:rPr>
              <a:t>and Austria accepted thousands of refugees yesterday. The refugees arrived at train stations in Germany and at the Austrian border. Local people applauded and gave them water, food and clothes. German and Austrian children carried baskets of sweets to give to the children from Syria.</a:t>
            </a:r>
          </a:p>
          <a:p>
            <a:pPr>
              <a:buNone/>
            </a:pPr>
            <a:r>
              <a:rPr lang="en-US" sz="1950" dirty="0">
                <a:latin typeface="+mn-lt"/>
              </a:rPr>
              <a:t> </a:t>
            </a:r>
            <a:r>
              <a:rPr lang="en-US" sz="1950" dirty="0" smtClean="0">
                <a:latin typeface="+mn-lt"/>
              </a:rPr>
              <a:t>  For </a:t>
            </a:r>
            <a:r>
              <a:rPr lang="en-US" sz="1950" dirty="0">
                <a:latin typeface="+mn-lt"/>
              </a:rPr>
              <a:t>many of the refugees, it was the end of a long journey which began in Syria and ended with a long walk through Hungary. The United Nations (UN) has praised Austria and Germany for their actions. Germany expects around 800,000 Syrians to arrive this year because of the continuing uncertainty about the future of Syria due to the ongoing war</a:t>
            </a:r>
            <a:r>
              <a:rPr lang="en-US" sz="1950" dirty="0" smtClean="0">
                <a:latin typeface="+mn-lt"/>
              </a:rPr>
              <a:t>.</a:t>
            </a:r>
            <a:endParaRPr lang="en-US" sz="1950" dirty="0">
              <a:latin typeface="+mn-lt"/>
            </a:endParaRP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26005809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17 :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220054"/>
            <a:ext cx="4992922" cy="492442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Level</a:t>
            </a:r>
            <a:r>
              <a:rPr lang="en-US" sz="2000" b="1" dirty="0" smtClean="0">
                <a:solidFill>
                  <a:srgbClr val="FF0000"/>
                </a:solidFill>
                <a:latin typeface="+mn-lt"/>
                <a:cs typeface="+mj-cs"/>
              </a:rPr>
              <a:t>: </a:t>
            </a:r>
            <a:r>
              <a:rPr lang="en-US" sz="2000" dirty="0">
                <a:latin typeface="+mn-lt"/>
              </a:rPr>
              <a:t>It’s about refugees going to Germany and Austria</a:t>
            </a:r>
            <a:r>
              <a:rPr lang="en-US" sz="2000" dirty="0" smtClean="0">
                <a:latin typeface="+mn-lt"/>
              </a:rPr>
              <a:t>.</a:t>
            </a:r>
          </a:p>
          <a:p>
            <a:pPr>
              <a:buNone/>
            </a:pPr>
            <a:endParaRPr lang="en-US" sz="2000" dirty="0" smtClean="0">
              <a:latin typeface="+mn-lt"/>
            </a:endParaRPr>
          </a:p>
          <a:p>
            <a:r>
              <a:rPr lang="en-US" sz="2000" b="1" dirty="0" smtClean="0">
                <a:solidFill>
                  <a:srgbClr val="FF0000"/>
                </a:solidFill>
                <a:latin typeface="+mn-lt"/>
                <a:cs typeface="+mj-cs"/>
              </a:rPr>
              <a:t>Intermediate Level:</a:t>
            </a:r>
            <a:r>
              <a:rPr lang="en-US" sz="2000" dirty="0" smtClean="0">
                <a:solidFill>
                  <a:srgbClr val="FF0000"/>
                </a:solidFill>
                <a:latin typeface="+mn-lt"/>
                <a:cs typeface="+mj-cs"/>
              </a:rPr>
              <a:t> </a:t>
            </a:r>
            <a:r>
              <a:rPr lang="en-US" sz="2000" dirty="0">
                <a:latin typeface="+mn-lt"/>
              </a:rPr>
              <a:t>This news story is about Austria and Germany. They are accepting refugees from Syria.</a:t>
            </a:r>
          </a:p>
          <a:p>
            <a:pPr>
              <a:buNone/>
            </a:pPr>
            <a:endParaRPr lang="en-US" sz="2000" dirty="0">
              <a:latin typeface="+mn-lt"/>
            </a:endParaRPr>
          </a:p>
          <a:p>
            <a:r>
              <a:rPr lang="en-US" sz="2000" b="1" dirty="0" smtClean="0">
                <a:solidFill>
                  <a:srgbClr val="FF0000"/>
                </a:solidFill>
                <a:latin typeface="+mn-lt"/>
                <a:cs typeface="+mj-cs"/>
              </a:rPr>
              <a:t>Advanced Level:</a:t>
            </a:r>
            <a:r>
              <a:rPr lang="en-US" sz="2000" dirty="0" smtClean="0">
                <a:solidFill>
                  <a:srgbClr val="FF0000"/>
                </a:solidFill>
                <a:latin typeface="+mn-lt"/>
                <a:cs typeface="+mj-cs"/>
              </a:rPr>
              <a:t> </a:t>
            </a:r>
            <a:r>
              <a:rPr lang="en-US" sz="2000" dirty="0">
                <a:latin typeface="+mn-lt"/>
              </a:rPr>
              <a:t>This news story is about Germany and Austria accepting lots of refugees from Syria. There’s a war in Syria. Many of the refugees had a long walk through Hungary.</a:t>
            </a: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37561164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1298</TotalTime>
  <Words>664</Words>
  <Application>Microsoft Office PowerPoint</Application>
  <PresentationFormat>Widescreen</PresentationFormat>
  <Paragraphs>65</Paragraphs>
  <Slides>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Y54_Shannoy.vas</cp:lastModifiedBy>
  <cp:revision>128</cp:revision>
  <dcterms:created xsi:type="dcterms:W3CDTF">2015-01-09T05:03:30Z</dcterms:created>
  <dcterms:modified xsi:type="dcterms:W3CDTF">2016-06-22T06:54:31Z</dcterms:modified>
</cp:coreProperties>
</file>