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78" r:id="rId2"/>
    <p:sldId id="268" r:id="rId3"/>
    <p:sldId id="275" r:id="rId4"/>
    <p:sldId id="276" r:id="rId5"/>
    <p:sldId id="277" r:id="rId6"/>
    <p:sldId id="266" r:id="rId7"/>
    <p:sldId id="259" r:id="rId8"/>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 id="2" name="oot" initials="o" lastIdx="1" clrIdx="1">
    <p:extLst>
      <p:ext uri="{19B8F6BF-5375-455C-9EA6-DF929625EA0E}">
        <p15:presenceInfo xmlns:p15="http://schemas.microsoft.com/office/powerpoint/2012/main" userId="oo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5-10-24T01:11:06.163" idx="1">
    <p:pos x="7622" y="3974"/>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D3389F-F030-476E-B254-88AAD70B814C}" type="datetimeFigureOut">
              <a:rPr lang="th-TH" smtClean="0"/>
              <a:t>22/06/59</a:t>
            </a:fld>
            <a:endParaRPr lang="th-T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8C5AA-56C3-4009-959A-9B6F35EF21C6}" type="slidenum">
              <a:rPr lang="th-TH" smtClean="0"/>
              <a:t>‹#›</a:t>
            </a:fld>
            <a:endParaRPr lang="th-TH"/>
          </a:p>
        </p:txBody>
      </p:sp>
    </p:spTree>
    <p:extLst>
      <p:ext uri="{BB962C8B-B14F-4D97-AF65-F5344CB8AC3E}">
        <p14:creationId xmlns:p14="http://schemas.microsoft.com/office/powerpoint/2010/main" val="2859192222"/>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a:p>
        </p:txBody>
      </p:sp>
      <p:sp>
        <p:nvSpPr>
          <p:cNvPr id="4" name="Slide Number Placeholder 3"/>
          <p:cNvSpPr>
            <a:spLocks noGrp="1"/>
          </p:cNvSpPr>
          <p:nvPr>
            <p:ph type="sldNum" sz="quarter" idx="10"/>
          </p:nvPr>
        </p:nvSpPr>
        <p:spPr/>
        <p:txBody>
          <a:bodyPr/>
          <a:lstStyle/>
          <a:p>
            <a:fld id="{F708C5AA-56C3-4009-959A-9B6F35EF21C6}" type="slidenum">
              <a:rPr lang="th-TH" smtClean="0"/>
              <a:t>4</a:t>
            </a:fld>
            <a:endParaRPr lang="th-TH"/>
          </a:p>
        </p:txBody>
      </p:sp>
    </p:spTree>
    <p:extLst>
      <p:ext uri="{BB962C8B-B14F-4D97-AF65-F5344CB8AC3E}">
        <p14:creationId xmlns:p14="http://schemas.microsoft.com/office/powerpoint/2010/main" val="41180195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376380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9584462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100229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843750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049596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914988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84EB05-FF51-41A1-A459-8DEEADF2D49F}" type="datetimeFigureOut">
              <a:rPr lang="th-TH" smtClean="0"/>
              <a:t>22/06/59</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21919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84EB05-FF51-41A1-A459-8DEEADF2D49F}" type="datetimeFigureOut">
              <a:rPr lang="th-TH" smtClean="0"/>
              <a:t>22/06/59</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50523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22/06/59</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488127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837237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8614528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22/06/59</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1737934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562165"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4" name="Rectangle 3"/>
          <p:cNvSpPr/>
          <p:nvPr/>
        </p:nvSpPr>
        <p:spPr>
          <a:xfrm>
            <a:off x="5688117" y="0"/>
            <a:ext cx="8740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335568" y="3853767"/>
            <a:ext cx="4435978" cy="256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a:spcBef>
                <a:spcPct val="50000"/>
              </a:spcBef>
              <a:buNone/>
            </a:pPr>
            <a:r>
              <a:rPr lang="th-TH" altLang="en-US" sz="3200" b="1" dirty="0" smtClean="0">
                <a:latin typeface="Calibri" panose="020F0502020204030204" pitchFamily="34" charset="0"/>
                <a:cs typeface="+mn-cs"/>
              </a:rPr>
              <a:t>ชุดฝึกเขียนสรุป </a:t>
            </a:r>
            <a:r>
              <a:rPr lang="en-US" altLang="en-US" sz="3200" b="1" dirty="0" smtClean="0">
                <a:latin typeface="Calibri" panose="020F0502020204030204" pitchFamily="34" charset="0"/>
                <a:cs typeface="+mn-cs"/>
              </a:rPr>
              <a:t/>
            </a:r>
            <a:br>
              <a:rPr lang="en-US" altLang="en-US" sz="3200" b="1" dirty="0" smtClean="0">
                <a:latin typeface="Calibri" panose="020F0502020204030204" pitchFamily="34" charset="0"/>
                <a:cs typeface="+mn-cs"/>
              </a:rPr>
            </a:br>
            <a:r>
              <a:rPr lang="en-US" altLang="en-US" sz="2800" b="1" dirty="0" smtClean="0">
                <a:latin typeface="Calibri" panose="020F0502020204030204" pitchFamily="34" charset="0"/>
                <a:cs typeface="+mn-cs"/>
              </a:rPr>
              <a:t>(</a:t>
            </a:r>
            <a:r>
              <a:rPr lang="en-US" altLang="en-US" sz="2800" b="1" dirty="0" smtClean="0">
                <a:latin typeface="Calibri" panose="020F0502020204030204" pitchFamily="34" charset="0"/>
              </a:rPr>
              <a:t>Writing Summary)</a:t>
            </a:r>
            <a:endParaRPr lang="th-TH" altLang="en-US" sz="2800" b="1" dirty="0" smtClean="0">
              <a:latin typeface="Calibri" panose="020F0502020204030204" pitchFamily="34" charset="0"/>
              <a:cs typeface="+mn-cs"/>
            </a:endParaRPr>
          </a:p>
          <a:p>
            <a:pPr algn="ctr" eaLnBrk="1" hangingPunct="1">
              <a:spcBef>
                <a:spcPct val="50000"/>
              </a:spcBef>
              <a:buFontTx/>
              <a:buNone/>
            </a:pPr>
            <a:r>
              <a:rPr lang="th-TH" altLang="en-US" sz="3200" b="1" dirty="0" smtClean="0">
                <a:latin typeface="Calibri" panose="020F0502020204030204" pitchFamily="34" charset="0"/>
                <a:cs typeface="+mn-cs"/>
              </a:rPr>
              <a:t>เรื่องที่ </a:t>
            </a:r>
            <a:r>
              <a:rPr lang="th-TH" altLang="en-US" sz="3200" b="1" dirty="0" smtClean="0">
                <a:latin typeface="Calibri" panose="020F0502020204030204" pitchFamily="34" charset="0"/>
                <a:cs typeface="+mn-cs"/>
              </a:rPr>
              <a:t>16</a:t>
            </a:r>
            <a:endParaRPr lang="th-TH" altLang="en-US" sz="3200" b="1" dirty="0" smtClean="0">
              <a:latin typeface="Calibri" panose="020F0502020204030204" pitchFamily="34" charset="0"/>
              <a:cs typeface="+mn-cs"/>
            </a:endParaRP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2015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52825" y="416859"/>
            <a:ext cx="4016188" cy="3012141"/>
          </a:xfrm>
          <a:prstGeom prst="rect">
            <a:avLst/>
          </a:prstGeom>
        </p:spPr>
      </p:pic>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99635316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244698" y="223960"/>
            <a:ext cx="3650807" cy="15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3200" b="1" dirty="0" smtClean="0">
                <a:latin typeface="Calibri" panose="020F0502020204030204" pitchFamily="34" charset="0"/>
                <a:cs typeface="Cordia New" panose="020B0304020202020204" pitchFamily="34" charset="-34"/>
              </a:rPr>
              <a:t>การใช้สื่อชิ้นนี้เพื่อพัฒนา</a:t>
            </a:r>
          </a:p>
          <a:p>
            <a:pPr algn="ctr">
              <a:spcBef>
                <a:spcPct val="0"/>
              </a:spcBef>
              <a:buNone/>
            </a:pPr>
            <a:r>
              <a:rPr lang="th-TH" altLang="en-US" sz="3200" b="1" dirty="0" smtClean="0">
                <a:latin typeface="Calibri" panose="020F0502020204030204" pitchFamily="34" charset="0"/>
                <a:cs typeface="Cordia New" panose="020B0304020202020204" pitchFamily="34" charset="-34"/>
              </a:rPr>
              <a:t>ตัวคุณเอง</a:t>
            </a:r>
          </a:p>
          <a:p>
            <a:pPr algn="ctr">
              <a:spcBef>
                <a:spcPct val="0"/>
              </a:spcBef>
              <a:buNone/>
            </a:pPr>
            <a:r>
              <a:rPr lang="th-TH" altLang="en-US" sz="3200" b="1" dirty="0" smtClean="0">
                <a:latin typeface="Calibri" panose="020F0502020204030204" pitchFamily="34" charset="0"/>
                <a:cs typeface="Cordia New" panose="020B0304020202020204" pitchFamily="34" charset="-34"/>
              </a:rPr>
              <a:t>ให้ประสบความสำเร็จ</a:t>
            </a:r>
            <a:endParaRPr lang="en-US" altLang="en-US" sz="32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95844" y="1932175"/>
            <a:ext cx="5357612" cy="415498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400" dirty="0" smtClean="0">
                <a:latin typeface="Cordia New" panose="020B0304020202020204" pitchFamily="34" charset="-34"/>
                <a:cs typeface="Cordia New" panose="020B0304020202020204" pitchFamily="34" charset="-34"/>
              </a:rPr>
              <a:t>สื่อชิ้นนี้ประกอบด้วยข่าวสั้นๆจำนวน 1 ข่าว สำหรับฝึกการเขียนสรุป</a:t>
            </a:r>
          </a:p>
          <a:p>
            <a:pPr marL="457200" indent="-457200"/>
            <a:r>
              <a:rPr lang="th-TH" altLang="th-TH" sz="2400" dirty="0" smtClean="0">
                <a:latin typeface="Cordia New" panose="020B0304020202020204" pitchFamily="34" charset="-34"/>
                <a:cs typeface="Cordia New" panose="020B0304020202020204" pitchFamily="34" charset="-34"/>
              </a:rPr>
              <a:t>คุณสามารถฝึกด้วยตนเองโดยอ่านคำแนะนำและศึกษาตัวอย่าง ก่อนลงมือเขียน</a:t>
            </a:r>
          </a:p>
          <a:p>
            <a:pPr marL="457200" indent="-457200"/>
            <a:r>
              <a:rPr lang="th-TH" altLang="th-TH" sz="2400" dirty="0" smtClean="0">
                <a:latin typeface="Cordia New" panose="020B0304020202020204" pitchFamily="34" charset="-34"/>
                <a:cs typeface="Cordia New" panose="020B0304020202020204" pitchFamily="34" charset="-34"/>
              </a:rPr>
              <a:t>ทำความเข้าใจความแตกต่างระหว่างการสรุปข่าวซึ่งแบ่งระดับความยาก-ง่ายออกเป็น 3 ระดับ</a:t>
            </a:r>
          </a:p>
          <a:p>
            <a:pPr marL="457200" indent="-457200"/>
            <a:r>
              <a:rPr lang="th-TH" altLang="th-TH" sz="2400" dirty="0" smtClean="0">
                <a:latin typeface="Cordia New" panose="020B0304020202020204" pitchFamily="34" charset="-34"/>
                <a:cs typeface="Cordia New" panose="020B0304020202020204" pitchFamily="34" charset="-34"/>
              </a:rPr>
              <a:t>ลองอ่านและสรุปข่าวด้วยตัวเอง</a:t>
            </a:r>
          </a:p>
          <a:p>
            <a:pPr marL="457200" indent="-457200"/>
            <a:r>
              <a:rPr lang="th-TH" altLang="th-TH" sz="2400" dirty="0" smtClean="0">
                <a:latin typeface="Cordia New" panose="020B0304020202020204" pitchFamily="34" charset="-34"/>
                <a:cs typeface="Cordia New" panose="020B0304020202020204" pitchFamily="34" charset="-34"/>
              </a:rPr>
              <a:t>ตรวจสอบการสรุปกับเฉลย</a:t>
            </a:r>
          </a:p>
          <a:p>
            <a:pPr marL="457200" indent="-457200"/>
            <a:r>
              <a:rPr lang="th-TH" altLang="th-TH" sz="2400" dirty="0" smtClean="0">
                <a:latin typeface="Cordia New" panose="020B0304020202020204" pitchFamily="34" charset="-34"/>
                <a:cs typeface="Cordia New" panose="020B0304020202020204" pitchFamily="34" charset="-34"/>
              </a:rPr>
              <a:t>เมื่อฝึกสรุปข่าวในชุดนี้จนชำนาญแล้วคุณก็สามารถเลือกข่าวจากแหล่งต่างๆเพื่อฝึกฝนได้ด้วยตัวเองต่อไป</a:t>
            </a:r>
          </a:p>
        </p:txBody>
      </p:sp>
      <p:sp>
        <p:nvSpPr>
          <p:cNvPr id="17" name="Rectangle 119"/>
          <p:cNvSpPr>
            <a:spLocks noChangeArrowheads="1"/>
          </p:cNvSpPr>
          <p:nvPr/>
        </p:nvSpPr>
        <p:spPr bwMode="auto">
          <a:xfrm>
            <a:off x="6786700" y="359193"/>
            <a:ext cx="4968807"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altLang="th-TH" sz="3200" b="1" dirty="0" smtClean="0">
                <a:latin typeface="Cordia New" panose="020B0304020202020204" pitchFamily="34" charset="-34"/>
                <a:cs typeface="Cordia New" panose="020B0304020202020204" pitchFamily="34" charset="-34"/>
              </a:rPr>
              <a:t>ข้อแนะนำการเขียนสรุปความจากข่าว</a:t>
            </a:r>
            <a:endParaRPr lang="th-TH" altLang="th-TH" sz="3200" b="1" dirty="0">
              <a:latin typeface="Cordia New" panose="020B0304020202020204" pitchFamily="34" charset="-34"/>
              <a:cs typeface="Cordia New" panose="020B0304020202020204" pitchFamily="34" charset="-34"/>
            </a:endParaRPr>
          </a:p>
        </p:txBody>
      </p:sp>
      <p:sp>
        <p:nvSpPr>
          <p:cNvPr id="21" name="Text Box 73"/>
          <p:cNvSpPr txBox="1">
            <a:spLocks noChangeArrowheads="1"/>
          </p:cNvSpPr>
          <p:nvPr/>
        </p:nvSpPr>
        <p:spPr bwMode="auto">
          <a:xfrm>
            <a:off x="6731611" y="1217785"/>
            <a:ext cx="4992329" cy="565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spcBef>
                <a:spcPct val="0"/>
              </a:spcBef>
            </a:pPr>
            <a:r>
              <a:rPr lang="th-TH" altLang="en-US" sz="2600" dirty="0" smtClean="0">
                <a:latin typeface="Calibri" panose="020F0502020204030204" pitchFamily="34" charset="0"/>
                <a:cs typeface="Cordia New" panose="020B0304020202020204" pitchFamily="34" charset="-34"/>
              </a:rPr>
              <a:t>การเขียนสรุปความ คือการเลือกเฉพาะส่วนที่มีความสำคัญจริงๆ มาเขียน</a:t>
            </a:r>
          </a:p>
          <a:p>
            <a:pPr>
              <a:spcBef>
                <a:spcPct val="0"/>
              </a:spcBef>
              <a:buNone/>
            </a:pPr>
            <a:endParaRPr lang="th-TH" altLang="en-US" sz="1400" dirty="0">
              <a:latin typeface="Calibri" panose="020F0502020204030204" pitchFamily="34" charset="0"/>
              <a:cs typeface="Cordia New" panose="020B0304020202020204" pitchFamily="34" charset="-34"/>
            </a:endParaRPr>
          </a:p>
          <a:p>
            <a:pPr>
              <a:spcBef>
                <a:spcPct val="0"/>
              </a:spcBef>
              <a:buNone/>
            </a:pPr>
            <a:r>
              <a:rPr lang="th-TH" altLang="en-US" sz="2600" dirty="0" smtClean="0">
                <a:latin typeface="Calibri" panose="020F0502020204030204" pitchFamily="34" charset="0"/>
                <a:cs typeface="Cordia New" panose="020B0304020202020204" pitchFamily="34" charset="-34"/>
              </a:rPr>
              <a:t>การฝึกเขียนสรุปโดยใช้ข่าวมีหลักการง่ายๆคือ </a:t>
            </a:r>
          </a:p>
          <a:p>
            <a:pPr>
              <a:spcBef>
                <a:spcPct val="0"/>
              </a:spcBef>
              <a:buNone/>
            </a:pPr>
            <a:r>
              <a:rPr lang="th-TH" altLang="en-US" sz="2600" dirty="0" smtClean="0">
                <a:latin typeface="Calibri" panose="020F0502020204030204" pitchFamily="34" charset="0"/>
                <a:cs typeface="Cordia New" panose="020B0304020202020204" pitchFamily="34" charset="-34"/>
              </a:rPr>
              <a:t>1. อ่านทำความเข้าใจ ขณะที่อ่านหาคำตอบต่อไปนี้</a:t>
            </a:r>
          </a:p>
          <a:p>
            <a:pPr>
              <a:buNone/>
            </a:pPr>
            <a:r>
              <a:rPr lang="en-US" sz="2000" b="1" dirty="0" smtClean="0">
                <a:cs typeface="+mn-cs"/>
              </a:rPr>
              <a:t>What</a:t>
            </a:r>
            <a:r>
              <a:rPr lang="en-US" sz="2000" dirty="0" smtClean="0">
                <a:cs typeface="+mn-cs"/>
              </a:rPr>
              <a:t> </a:t>
            </a:r>
            <a:r>
              <a:rPr lang="th-TH" sz="2000" dirty="0" smtClean="0">
                <a:cs typeface="+mn-cs"/>
              </a:rPr>
              <a:t>    เกิดอะไรขึ้น</a:t>
            </a:r>
            <a:endParaRPr lang="th-TH" sz="2000" dirty="0">
              <a:cs typeface="+mn-cs"/>
            </a:endParaRPr>
          </a:p>
          <a:p>
            <a:pPr>
              <a:buNone/>
            </a:pPr>
            <a:r>
              <a:rPr lang="en-US" sz="2000" b="1" dirty="0" smtClean="0">
                <a:cs typeface="+mn-cs"/>
              </a:rPr>
              <a:t>Who </a:t>
            </a:r>
            <a:r>
              <a:rPr lang="th-TH" sz="2000" b="1" dirty="0" smtClean="0">
                <a:cs typeface="+mn-cs"/>
              </a:rPr>
              <a:t>     </a:t>
            </a:r>
            <a:r>
              <a:rPr lang="th-TH" sz="2000" dirty="0" smtClean="0">
                <a:cs typeface="+mn-cs"/>
              </a:rPr>
              <a:t>มี</a:t>
            </a:r>
            <a:r>
              <a:rPr lang="th-TH" sz="2000" dirty="0">
                <a:cs typeface="+mn-cs"/>
              </a:rPr>
              <a:t>ใครเกี่ยวข้อง</a:t>
            </a:r>
            <a:r>
              <a:rPr lang="en-US" sz="2000" dirty="0" smtClean="0">
                <a:cs typeface="+mn-cs"/>
              </a:rPr>
              <a:t>,</a:t>
            </a:r>
            <a:r>
              <a:rPr lang="th-TH" sz="2000" dirty="0" smtClean="0">
                <a:cs typeface="+mn-cs"/>
              </a:rPr>
              <a:t>ได้รับผลกระทบอะไร</a:t>
            </a:r>
            <a:endParaRPr lang="en-US" sz="2000" dirty="0">
              <a:cs typeface="+mn-cs"/>
            </a:endParaRPr>
          </a:p>
          <a:p>
            <a:pPr>
              <a:buNone/>
            </a:pPr>
            <a:r>
              <a:rPr lang="en-US" sz="2000" b="1" dirty="0" smtClean="0">
                <a:cs typeface="+mn-cs"/>
              </a:rPr>
              <a:t>When </a:t>
            </a:r>
            <a:r>
              <a:rPr lang="th-TH" sz="2000" b="1" dirty="0" smtClean="0">
                <a:cs typeface="+mn-cs"/>
              </a:rPr>
              <a:t>  </a:t>
            </a:r>
            <a:r>
              <a:rPr lang="th-TH" sz="2000" dirty="0" smtClean="0">
                <a:cs typeface="+mn-cs"/>
              </a:rPr>
              <a:t>เหตุการณ์เกิดขึ้นเมื่อไร</a:t>
            </a:r>
            <a:endParaRPr lang="en-US" sz="2000" dirty="0">
              <a:cs typeface="+mn-cs"/>
            </a:endParaRPr>
          </a:p>
          <a:p>
            <a:pPr>
              <a:buNone/>
            </a:pPr>
            <a:r>
              <a:rPr lang="en-US" sz="2000" b="1" dirty="0" smtClean="0">
                <a:cs typeface="+mn-cs"/>
              </a:rPr>
              <a:t>Where</a:t>
            </a:r>
            <a:r>
              <a:rPr lang="en-US" sz="2000" dirty="0" smtClean="0">
                <a:cs typeface="+mn-cs"/>
              </a:rPr>
              <a:t> </a:t>
            </a:r>
            <a:r>
              <a:rPr lang="th-TH" sz="2000" dirty="0" smtClean="0">
                <a:cs typeface="+mn-cs"/>
              </a:rPr>
              <a:t> เหตุการณ์เกิดขึ้นที่ไหน</a:t>
            </a:r>
            <a:endParaRPr lang="en-US" sz="2000" dirty="0">
              <a:cs typeface="+mn-cs"/>
            </a:endParaRPr>
          </a:p>
          <a:p>
            <a:pPr>
              <a:buNone/>
            </a:pPr>
            <a:r>
              <a:rPr lang="en-US" sz="2000" b="1" dirty="0" smtClean="0">
                <a:cs typeface="+mn-cs"/>
              </a:rPr>
              <a:t>How</a:t>
            </a:r>
            <a:r>
              <a:rPr lang="en-US" sz="2000" dirty="0" smtClean="0">
                <a:cs typeface="+mn-cs"/>
              </a:rPr>
              <a:t> </a:t>
            </a:r>
            <a:r>
              <a:rPr lang="th-TH" sz="2000" dirty="0" smtClean="0">
                <a:cs typeface="+mn-cs"/>
              </a:rPr>
              <a:t>      เหตุการณ์เกิดขึ้นได้อย่างไร</a:t>
            </a:r>
            <a:r>
              <a:rPr lang="en-US" sz="2000" dirty="0" smtClean="0">
                <a:cs typeface="+mn-cs"/>
              </a:rPr>
              <a:t/>
            </a:r>
            <a:br>
              <a:rPr lang="en-US" sz="2000" dirty="0" smtClean="0">
                <a:cs typeface="+mn-cs"/>
              </a:rPr>
            </a:br>
            <a:r>
              <a:rPr lang="en-US" sz="2000" b="1" dirty="0" smtClean="0">
                <a:cs typeface="+mn-cs"/>
              </a:rPr>
              <a:t>Why</a:t>
            </a:r>
            <a:r>
              <a:rPr lang="en-US" sz="2000" dirty="0" smtClean="0">
                <a:cs typeface="+mn-cs"/>
              </a:rPr>
              <a:t> </a:t>
            </a:r>
            <a:r>
              <a:rPr lang="th-TH" sz="2000" dirty="0" smtClean="0">
                <a:cs typeface="+mn-cs"/>
              </a:rPr>
              <a:t>      ทำไมถึงเกิดเหตุการณ์นี้</a:t>
            </a:r>
          </a:p>
          <a:p>
            <a:pPr>
              <a:buNone/>
            </a:pPr>
            <a:r>
              <a:rPr lang="th-TH" sz="2600" dirty="0" smtClean="0">
                <a:cs typeface="+mn-cs"/>
              </a:rPr>
              <a:t>2. ฝึกเขียนประโยคโดยนำเฉพาะคำสำคัญมาเขียน</a:t>
            </a:r>
          </a:p>
          <a:p>
            <a:pPr>
              <a:buNone/>
            </a:pPr>
            <a:r>
              <a:rPr lang="th-TH" sz="2600" dirty="0" smtClean="0">
                <a:cs typeface="+mn-cs"/>
              </a:rPr>
              <a:t>3. เริ่มจากการเขียนประโยคที่ไม่ซับซ้อน หลังจากนั้นฝึกเขียนประโยคที่มีความซับซ้อนระดับต่างๆ</a:t>
            </a:r>
            <a:endParaRPr lang="en-US" sz="2600" dirty="0" smtClean="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4178" y="82774"/>
            <a:ext cx="1182659" cy="17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1399172998"/>
              </p:ext>
            </p:extLst>
          </p:nvPr>
        </p:nvGraphicFramePr>
        <p:xfrm>
          <a:off x="1601756" y="476592"/>
          <a:ext cx="3366251" cy="944910"/>
        </p:xfrm>
        <a:graphic>
          <a:graphicData uri="http://schemas.openxmlformats.org/drawingml/2006/table">
            <a:tbl>
              <a:tblPr/>
              <a:tblGrid>
                <a:gridCol w="3366251"/>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อ่านข่าวและดูตัวอย่างการเขียนสรุปข่าวในหน้าถัดไป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642047"/>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Singapore </a:t>
            </a:r>
            <a:r>
              <a:rPr lang="en-US" sz="2000" dirty="0">
                <a:latin typeface="+mn-lt"/>
              </a:rPr>
              <a:t>is celebrating its 50</a:t>
            </a:r>
            <a:r>
              <a:rPr lang="en-US" sz="2000" baseline="30000" dirty="0">
                <a:latin typeface="+mn-lt"/>
              </a:rPr>
              <a:t>th</a:t>
            </a:r>
            <a:r>
              <a:rPr lang="en-US" sz="2000" dirty="0">
                <a:latin typeface="+mn-lt"/>
              </a:rPr>
              <a:t> anniversary this year. Singapore declared its independence on the 8</a:t>
            </a:r>
            <a:r>
              <a:rPr lang="en-US" sz="2000" baseline="30000" dirty="0">
                <a:latin typeface="+mn-lt"/>
              </a:rPr>
              <a:t>th</a:t>
            </a:r>
            <a:r>
              <a:rPr lang="en-US" sz="2000" dirty="0">
                <a:latin typeface="+mn-lt"/>
              </a:rPr>
              <a:t> of August, 1965. At first, Singapore was not a wealthy city, but now it is prosperous. The founding Prime Minister was Lee </a:t>
            </a:r>
            <a:r>
              <a:rPr lang="en-US" sz="2000" dirty="0" err="1">
                <a:latin typeface="+mn-lt"/>
              </a:rPr>
              <a:t>Kuan</a:t>
            </a:r>
            <a:r>
              <a:rPr lang="en-US" sz="2000" dirty="0">
                <a:latin typeface="+mn-lt"/>
              </a:rPr>
              <a:t>, who died earlier this year. Singapore is considered to be the fourth most important financial center in the world</a:t>
            </a:r>
            <a:r>
              <a:rPr lang="en-US" sz="2000" dirty="0" smtClean="0">
                <a:latin typeface="+mn-lt"/>
              </a:rPr>
              <a:t>.</a:t>
            </a:r>
          </a:p>
          <a:p>
            <a:pPr>
              <a:buNone/>
            </a:pPr>
            <a:r>
              <a:rPr lang="en-US" sz="2000" dirty="0" smtClean="0">
                <a:latin typeface="+mn-lt"/>
              </a:rPr>
              <a:t>   There </a:t>
            </a:r>
            <a:r>
              <a:rPr lang="en-US" sz="2000" dirty="0">
                <a:latin typeface="+mn-lt"/>
              </a:rPr>
              <a:t>were many celebrations, and there was a large display of fireworks. There have been many events to celebrate the fiftieth anniversary. In the past, Singapore was a colony of the United Kingdom and then for a while it was part of Malaysia.</a:t>
            </a:r>
            <a:r>
              <a:rPr lang="en-US" sz="1800" dirty="0">
                <a:latin typeface="+mn-lt"/>
              </a:rPr>
              <a:t>	</a:t>
            </a:r>
            <a:endParaRPr lang="th-TH" altLang="th-TH" sz="1800" dirty="0">
              <a:latin typeface="+mn-lt"/>
              <a:cs typeface="Cordia New" panose="020B0304020202020204" pitchFamily="34"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966" y="0"/>
            <a:ext cx="1515248" cy="166677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3437" y="105262"/>
            <a:ext cx="1252196" cy="1377415"/>
          </a:xfrm>
          <a:prstGeom prst="rect">
            <a:avLst/>
          </a:prstGeom>
        </p:spPr>
      </p:pic>
      <p:graphicFrame>
        <p:nvGraphicFramePr>
          <p:cNvPr id="13" name="Group 119"/>
          <p:cNvGraphicFramePr>
            <a:graphicFrameLocks noGrp="1"/>
          </p:cNvGraphicFramePr>
          <p:nvPr>
            <p:extLst>
              <p:ext uri="{D42A27DB-BD31-4B8C-83A1-F6EECF244321}">
                <p14:modId xmlns:p14="http://schemas.microsoft.com/office/powerpoint/2010/main" val="763652431"/>
              </p:ext>
            </p:extLst>
          </p:nvPr>
        </p:nvGraphicFramePr>
        <p:xfrm>
          <a:off x="7144975" y="476592"/>
          <a:ext cx="3403312" cy="1371630"/>
        </p:xfrm>
        <a:graphic>
          <a:graphicData uri="http://schemas.openxmlformats.org/drawingml/2006/table">
            <a:tbl>
              <a:tblPr/>
              <a:tblGrid>
                <a:gridCol w="340331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th-TH" sz="2800" b="0" i="0" u="none" strike="noStrike" kern="1200" cap="none" normalizeH="0" baseline="0" dirty="0" smtClean="0">
                          <a:ln>
                            <a:noFill/>
                          </a:ln>
                          <a:solidFill>
                            <a:srgbClr val="FF0000"/>
                          </a:solidFill>
                          <a:effectLst/>
                          <a:latin typeface="Calibri Light" panose="020F0302020204030204" pitchFamily="34" charset="0"/>
                          <a:ea typeface="+mn-ea"/>
                          <a:cs typeface="+mn-cs"/>
                        </a:rPr>
                        <a:t>ตัวอย่างการเขียนสรุปข่าวด้วยความซับซ้อนระดับต่างๆ</a:t>
                      </a:r>
                      <a:endParaRPr lang="en-US" sz="2800" b="0" kern="1200" dirty="0" smtClean="0">
                        <a:solidFill>
                          <a:srgbClr val="FF0000"/>
                        </a:solidFill>
                        <a:effectLst/>
                        <a:latin typeface="+mn-lt"/>
                        <a:ea typeface="+mn-ea"/>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6816453" y="1482677"/>
            <a:ext cx="4992922" cy="477977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7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p>
          <a:p>
            <a:pPr algn="ctr">
              <a:buNone/>
            </a:pPr>
            <a:endParaRPr lang="en-US" sz="2000" b="1" dirty="0" smtClean="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t>
            </a:r>
            <a:r>
              <a:rPr lang="en-US" sz="2000" dirty="0" smtClean="0">
                <a:latin typeface="+mn-lt"/>
              </a:rPr>
              <a:t>Singapore’s birthday.</a:t>
            </a:r>
          </a:p>
          <a:p>
            <a:pPr>
              <a:buNone/>
            </a:pPr>
            <a:endParaRPr lang="en-US" sz="2000" dirty="0">
              <a:latin typeface="+mn-lt"/>
            </a:endParaRPr>
          </a:p>
          <a:p>
            <a:r>
              <a:rPr lang="en-US" sz="2000" b="1" dirty="0" smtClean="0">
                <a:solidFill>
                  <a:srgbClr val="FF0000"/>
                </a:solidFill>
                <a:latin typeface="+mn-lt"/>
              </a:rPr>
              <a:t>Intermediate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the 50</a:t>
            </a:r>
            <a:r>
              <a:rPr lang="en-US" sz="2000" baseline="30000" dirty="0">
                <a:latin typeface="+mn-lt"/>
              </a:rPr>
              <a:t>th</a:t>
            </a:r>
            <a:r>
              <a:rPr lang="en-US" sz="2000" dirty="0">
                <a:latin typeface="+mn-lt"/>
              </a:rPr>
              <a:t> anniversary of Singapore, and it tells us some things about there</a:t>
            </a:r>
            <a:r>
              <a:rPr lang="en-US" sz="2000" dirty="0" smtClean="0">
                <a:latin typeface="+mn-lt"/>
              </a:rPr>
              <a:t>.</a:t>
            </a:r>
          </a:p>
          <a:p>
            <a:pPr>
              <a:buNone/>
            </a:pPr>
            <a:endParaRPr lang="en-US" sz="2000" dirty="0">
              <a:latin typeface="+mn-lt"/>
            </a:endParaRPr>
          </a:p>
          <a:p>
            <a:r>
              <a:rPr lang="en-US" sz="2000" b="1" dirty="0" smtClean="0">
                <a:solidFill>
                  <a:srgbClr val="FF0000"/>
                </a:solidFill>
                <a:latin typeface="+mn-lt"/>
              </a:rPr>
              <a:t>Advanced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Singapore and its 50</a:t>
            </a:r>
            <a:r>
              <a:rPr lang="en-US" sz="2000" baseline="30000" dirty="0">
                <a:latin typeface="+mn-lt"/>
              </a:rPr>
              <a:t>th</a:t>
            </a:r>
            <a:r>
              <a:rPr lang="en-US" sz="2000" dirty="0">
                <a:latin typeface="+mn-lt"/>
              </a:rPr>
              <a:t> anniversary. It tells us a little about the history, and how Singapore was poor, but it is now a developed country</a:t>
            </a:r>
            <a:r>
              <a:rPr lang="en-US" sz="2000" dirty="0" smtClean="0">
                <a:latin typeface="+mn-lt"/>
              </a:rPr>
              <a:t>.</a:t>
            </a:r>
          </a:p>
          <a:p>
            <a:pPr>
              <a:buNone/>
            </a:pPr>
            <a:endParaRPr lang="en-US" sz="800" dirty="0">
              <a:latin typeface="+mn-lt"/>
            </a:endParaRPr>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6" name="Group 119"/>
          <p:cNvGraphicFramePr>
            <a:graphicFrameLocks noGrp="1"/>
          </p:cNvGraphicFramePr>
          <p:nvPr>
            <p:extLst/>
          </p:nvPr>
        </p:nvGraphicFramePr>
        <p:xfrm>
          <a:off x="1455145" y="376093"/>
          <a:ext cx="2601700" cy="944910"/>
        </p:xfrm>
        <a:graphic>
          <a:graphicData uri="http://schemas.openxmlformats.org/drawingml/2006/table">
            <a:tbl>
              <a:tblPr/>
              <a:tblGrid>
                <a:gridCol w="2601700"/>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มาลองฝึกกัน</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8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16</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7" name="Rectangle 119"/>
          <p:cNvSpPr>
            <a:spLocks noChangeArrowheads="1"/>
          </p:cNvSpPr>
          <p:nvPr/>
        </p:nvSpPr>
        <p:spPr bwMode="auto">
          <a:xfrm>
            <a:off x="248171" y="1357920"/>
            <a:ext cx="4992922" cy="4770537"/>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1900" dirty="0">
                <a:latin typeface="+mn-lt"/>
              </a:rPr>
              <a:t> </a:t>
            </a:r>
            <a:r>
              <a:rPr lang="en-US" sz="1900" dirty="0" smtClean="0">
                <a:latin typeface="+mn-lt"/>
              </a:rPr>
              <a:t> </a:t>
            </a:r>
            <a:r>
              <a:rPr lang="en-US" sz="2000" dirty="0" smtClean="0">
                <a:latin typeface="+mn-lt"/>
              </a:rPr>
              <a:t>The </a:t>
            </a:r>
            <a:r>
              <a:rPr lang="en-US" sz="2000" dirty="0" err="1">
                <a:latin typeface="+mn-lt"/>
              </a:rPr>
              <a:t>blobfish</a:t>
            </a:r>
            <a:r>
              <a:rPr lang="en-US" sz="2000" dirty="0">
                <a:latin typeface="+mn-lt"/>
              </a:rPr>
              <a:t> was voted the world's ugliest animal. It has become the new mascot of the Ugly Animal Preservation Society (UAPS). Thousands of people voted to decide the winner. The president of the UAPS said he didn't want to use a cute animal as the society's mascot. He wanted people to know that ugly animals are in danger as well. </a:t>
            </a:r>
          </a:p>
          <a:p>
            <a:pPr>
              <a:buNone/>
            </a:pPr>
            <a:r>
              <a:rPr lang="en-US" sz="2000" dirty="0">
                <a:latin typeface="+mn-lt"/>
              </a:rPr>
              <a:t> </a:t>
            </a:r>
            <a:r>
              <a:rPr lang="en-US" sz="2000" dirty="0" smtClean="0">
                <a:latin typeface="+mn-lt"/>
              </a:rPr>
              <a:t> </a:t>
            </a:r>
            <a:r>
              <a:rPr lang="en-US" sz="2000" dirty="0" err="1" smtClean="0">
                <a:latin typeface="+mn-lt"/>
              </a:rPr>
              <a:t>Blobfish</a:t>
            </a:r>
            <a:r>
              <a:rPr lang="en-US" sz="2000" dirty="0" smtClean="0">
                <a:latin typeface="+mn-lt"/>
              </a:rPr>
              <a:t> </a:t>
            </a:r>
            <a:r>
              <a:rPr lang="en-US" sz="2000" dirty="0">
                <a:latin typeface="+mn-lt"/>
              </a:rPr>
              <a:t>live in the seas near Australia and New Zealand. Their name comes from the fact that they look like a large blob of jelly. This is because they have no muscles. Humans do not eat </a:t>
            </a:r>
            <a:r>
              <a:rPr lang="en-US" sz="2000" dirty="0" err="1">
                <a:latin typeface="+mn-lt"/>
              </a:rPr>
              <a:t>blobfish</a:t>
            </a:r>
            <a:r>
              <a:rPr lang="en-US" sz="2000" dirty="0">
                <a:latin typeface="+mn-lt"/>
              </a:rPr>
              <a:t> because they are inedible. Unfortunately, fishermen kill thousands of them accidently every year. </a:t>
            </a:r>
          </a:p>
        </p:txBody>
      </p:sp>
      <p:sp>
        <p:nvSpPr>
          <p:cNvPr id="9" name="Action Button: Forward or Next 8">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Cloud Callout 12"/>
          <p:cNvSpPr/>
          <p:nvPr/>
        </p:nvSpPr>
        <p:spPr>
          <a:xfrm>
            <a:off x="7800593" y="1388359"/>
            <a:ext cx="3397758" cy="1612033"/>
          </a:xfrm>
          <a:prstGeom prst="cloudCallout">
            <a:avLst/>
          </a:prstGeom>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graphicFrame>
        <p:nvGraphicFramePr>
          <p:cNvPr id="14" name="Group 119"/>
          <p:cNvGraphicFramePr>
            <a:graphicFrameLocks noGrp="1"/>
          </p:cNvGraphicFramePr>
          <p:nvPr>
            <p:extLst/>
          </p:nvPr>
        </p:nvGraphicFramePr>
        <p:xfrm>
          <a:off x="8209985" y="1901426"/>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ดูเฉลยในหน้าถัดไป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0902" y="3000390"/>
            <a:ext cx="1515922" cy="1667514"/>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36519953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7" name="Group 119"/>
          <p:cNvGraphicFramePr>
            <a:graphicFrameLocks noGrp="1"/>
          </p:cNvGraphicFramePr>
          <p:nvPr>
            <p:extLst/>
          </p:nvPr>
        </p:nvGraphicFramePr>
        <p:xfrm>
          <a:off x="552976" y="555387"/>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16 :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8" name="Rectangle 119"/>
          <p:cNvSpPr>
            <a:spLocks noChangeArrowheads="1"/>
          </p:cNvSpPr>
          <p:nvPr/>
        </p:nvSpPr>
        <p:spPr bwMode="auto">
          <a:xfrm>
            <a:off x="213948" y="1220053"/>
            <a:ext cx="4992922" cy="492442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6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r>
              <a:rPr lang="en-US" sz="2000" b="1" dirty="0">
                <a:latin typeface="+mn-lt"/>
              </a:rPr>
              <a:t> </a:t>
            </a:r>
            <a:endParaRPr lang="en-US" sz="2000" b="1" dirty="0" smtClean="0">
              <a:latin typeface="+mn-lt"/>
            </a:endParaRPr>
          </a:p>
          <a:p>
            <a:endParaRPr lang="en-US" sz="2000" b="1" dirty="0">
              <a:latin typeface="+mn-lt"/>
            </a:endParaRPr>
          </a:p>
          <a:p>
            <a:r>
              <a:rPr lang="en-US" sz="2000" b="1" dirty="0" smtClean="0">
                <a:solidFill>
                  <a:srgbClr val="FF0000"/>
                </a:solidFill>
                <a:latin typeface="+mn-lt"/>
              </a:rPr>
              <a:t>Elementary Level</a:t>
            </a:r>
            <a:r>
              <a:rPr lang="en-US" sz="2000" b="1" dirty="0" smtClean="0">
                <a:solidFill>
                  <a:srgbClr val="FF0000"/>
                </a:solidFill>
                <a:latin typeface="+mn-lt"/>
                <a:cs typeface="+mj-cs"/>
              </a:rPr>
              <a:t>: </a:t>
            </a:r>
            <a:r>
              <a:rPr lang="en-US" sz="2000" dirty="0">
                <a:latin typeface="+mn-lt"/>
              </a:rPr>
              <a:t>It’s about an ugly fish called a </a:t>
            </a:r>
            <a:r>
              <a:rPr lang="en-US" sz="2000" dirty="0" err="1">
                <a:latin typeface="+mn-lt"/>
              </a:rPr>
              <a:t>blobfish</a:t>
            </a:r>
            <a:r>
              <a:rPr lang="en-US" sz="2000" dirty="0" smtClean="0">
                <a:latin typeface="+mn-lt"/>
              </a:rPr>
              <a:t>.</a:t>
            </a:r>
          </a:p>
          <a:p>
            <a:pPr>
              <a:buNone/>
            </a:pPr>
            <a:endParaRPr lang="en-US" sz="2000" dirty="0" smtClean="0"/>
          </a:p>
          <a:p>
            <a:r>
              <a:rPr lang="en-US" sz="2000" b="1" dirty="0" smtClean="0">
                <a:solidFill>
                  <a:srgbClr val="FF0000"/>
                </a:solidFill>
                <a:latin typeface="+mn-lt"/>
                <a:cs typeface="+mj-cs"/>
              </a:rPr>
              <a:t>Intermediate Level:</a:t>
            </a:r>
            <a:r>
              <a:rPr lang="en-US" sz="2000" dirty="0" smtClean="0">
                <a:solidFill>
                  <a:srgbClr val="FF0000"/>
                </a:solidFill>
                <a:latin typeface="+mn-lt"/>
                <a:cs typeface="+mj-cs"/>
              </a:rPr>
              <a:t> </a:t>
            </a:r>
            <a:r>
              <a:rPr lang="en-US" sz="2000" dirty="0">
                <a:latin typeface="+mn-lt"/>
              </a:rPr>
              <a:t>This news story is about the </a:t>
            </a:r>
            <a:r>
              <a:rPr lang="en-US" sz="2000" dirty="0" err="1">
                <a:latin typeface="+mn-lt"/>
              </a:rPr>
              <a:t>blobfish</a:t>
            </a:r>
            <a:r>
              <a:rPr lang="en-US" sz="2000" dirty="0">
                <a:latin typeface="+mn-lt"/>
              </a:rPr>
              <a:t>. It was voted the world’s ugliest animal. It’s in danger.</a:t>
            </a:r>
          </a:p>
          <a:p>
            <a:pPr>
              <a:buNone/>
            </a:pPr>
            <a:endParaRPr lang="en-US" sz="2000" dirty="0">
              <a:latin typeface="+mn-lt"/>
            </a:endParaRPr>
          </a:p>
          <a:p>
            <a:r>
              <a:rPr lang="en-US" sz="2000" b="1" dirty="0" smtClean="0">
                <a:solidFill>
                  <a:srgbClr val="FF0000"/>
                </a:solidFill>
                <a:latin typeface="+mn-lt"/>
                <a:cs typeface="+mj-cs"/>
              </a:rPr>
              <a:t>Advanced Level:</a:t>
            </a:r>
            <a:r>
              <a:rPr lang="en-US" sz="2000" dirty="0" smtClean="0">
                <a:solidFill>
                  <a:srgbClr val="FF0000"/>
                </a:solidFill>
                <a:latin typeface="+mn-lt"/>
                <a:cs typeface="+mj-cs"/>
              </a:rPr>
              <a:t> </a:t>
            </a:r>
            <a:r>
              <a:rPr lang="en-US" sz="2000" dirty="0">
                <a:latin typeface="+mn-lt"/>
              </a:rPr>
              <a:t>This news story is about the world’s ugliest animal called the </a:t>
            </a:r>
            <a:r>
              <a:rPr lang="en-US" sz="2000" dirty="0" err="1">
                <a:latin typeface="+mn-lt"/>
              </a:rPr>
              <a:t>blobfish</a:t>
            </a:r>
            <a:r>
              <a:rPr lang="en-US" sz="2000" dirty="0">
                <a:latin typeface="+mn-lt"/>
              </a:rPr>
              <a:t>. A lot of people voted. The idea is to make people understand that ugly animals are in danger, too.</a:t>
            </a:r>
          </a:p>
        </p:txBody>
      </p:sp>
      <p:sp>
        <p:nvSpPr>
          <p:cNvPr id="14" name="Action Button: Forward or Next 13">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0" name="Text Box 42"/>
          <p:cNvSpPr txBox="1">
            <a:spLocks noChangeArrowheads="1"/>
          </p:cNvSpPr>
          <p:nvPr/>
        </p:nvSpPr>
        <p:spPr bwMode="auto">
          <a:xfrm>
            <a:off x="6906112" y="179382"/>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46069" y="1695161"/>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
          <p:cNvSpPr>
            <a:spLocks noChangeArrowheads="1"/>
          </p:cNvSpPr>
          <p:nvPr/>
        </p:nvSpPr>
        <p:spPr bwMode="auto">
          <a:xfrm>
            <a:off x="6906112" y="391309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a:latin typeface="Cordia New" panose="020B0304020202020204" pitchFamily="34" charset="-34"/>
                <a:cs typeface="Cordia New" panose="020B0304020202020204" pitchFamily="34" charset="-34"/>
              </a:rPr>
              <a:t>มจธ</a:t>
            </a:r>
            <a:r>
              <a:rPr lang="th-TH" altLang="en-US" sz="2000" i="1" dirty="0">
                <a:latin typeface="Cordia New" panose="020B0304020202020204" pitchFamily="34" charset="-34"/>
                <a:cs typeface="Cordia New" panose="020B0304020202020204" pitchFamily="34" charset="-34"/>
              </a:rPr>
              <a:t> </a:t>
            </a:r>
            <a:endParaRPr lang="th-TH" altLang="en-US" sz="2000" i="1" dirty="0" smtClean="0">
              <a:latin typeface="Cordia New" panose="020B0304020202020204" pitchFamily="34" charset="-34"/>
              <a:cs typeface="Cordia New" panose="020B0304020202020204" pitchFamily="34" charset="-34"/>
            </a:endParaRP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Tree>
    <p:extLst>
      <p:ext uri="{BB962C8B-B14F-4D97-AF65-F5344CB8AC3E}">
        <p14:creationId xmlns:p14="http://schemas.microsoft.com/office/powerpoint/2010/main" val="1724122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054" y="2504996"/>
            <a:ext cx="3267075" cy="2724150"/>
          </a:xfrm>
          <a:prstGeom prst="rect">
            <a:avLst/>
          </a:prstGeom>
        </p:spPr>
      </p:pic>
      <p:graphicFrame>
        <p:nvGraphicFramePr>
          <p:cNvPr id="11" name="Group 119"/>
          <p:cNvGraphicFramePr>
            <a:graphicFrameLocks noGrp="1"/>
          </p:cNvGraphicFramePr>
          <p:nvPr>
            <p:extLst>
              <p:ext uri="{D42A27DB-BD31-4B8C-83A1-F6EECF244321}">
                <p14:modId xmlns:p14="http://schemas.microsoft.com/office/powerpoint/2010/main" val="244920651"/>
              </p:ext>
            </p:extLst>
          </p:nvPr>
        </p:nvGraphicFramePr>
        <p:xfrm>
          <a:off x="1621561" y="1393471"/>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Light" panose="020F0302020204030204" pitchFamily="34" charset="0"/>
                          <a:cs typeface="+mn-cs"/>
                        </a:rPr>
                        <a:t>Produced by</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269839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1297</TotalTime>
  <Words>675</Words>
  <Application>Microsoft Office PowerPoint</Application>
  <PresentationFormat>Widescreen</PresentationFormat>
  <Paragraphs>65</Paragraphs>
  <Slides>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Angsana New</vt:lpstr>
      <vt:lpstr>Arial</vt:lpstr>
      <vt:lpstr>Calibri</vt:lpstr>
      <vt:lpstr>Calibri Light</vt:lpstr>
      <vt:lpstr>Cordia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Y54_Shannoy.vas</cp:lastModifiedBy>
  <cp:revision>127</cp:revision>
  <dcterms:created xsi:type="dcterms:W3CDTF">2015-01-09T05:03:30Z</dcterms:created>
  <dcterms:modified xsi:type="dcterms:W3CDTF">2016-06-22T06:54:03Z</dcterms:modified>
</cp:coreProperties>
</file>