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78" r:id="rId2"/>
    <p:sldId id="268" r:id="rId3"/>
    <p:sldId id="275" r:id="rId4"/>
    <p:sldId id="276" r:id="rId5"/>
    <p:sldId id="277"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22/06/59</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22/06/59</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22/06/59</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22/06/59</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22/06/59</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562165"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56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a:spcBef>
                <a:spcPct val="50000"/>
              </a:spcBef>
              <a:buNone/>
            </a:pPr>
            <a:r>
              <a:rPr lang="th-TH" altLang="en-US" sz="3200" b="1" dirty="0" smtClean="0">
                <a:latin typeface="Calibri" panose="020F0502020204030204" pitchFamily="34" charset="0"/>
                <a:cs typeface="+mn-cs"/>
              </a:rPr>
              <a:t>ชุดฝึกเขียนสรุป </a:t>
            </a:r>
            <a:r>
              <a:rPr lang="en-US" altLang="en-US" sz="3200" b="1" dirty="0" smtClean="0">
                <a:latin typeface="Calibri" panose="020F0502020204030204" pitchFamily="34" charset="0"/>
                <a:cs typeface="+mn-cs"/>
              </a:rPr>
              <a:t/>
            </a:r>
            <a:br>
              <a:rPr lang="en-US" altLang="en-US" sz="3200" b="1" dirty="0" smtClean="0">
                <a:latin typeface="Calibri" panose="020F0502020204030204" pitchFamily="34" charset="0"/>
                <a:cs typeface="+mn-cs"/>
              </a:rPr>
            </a:br>
            <a:r>
              <a:rPr lang="en-US" altLang="en-US" sz="2800" b="1" dirty="0" smtClean="0">
                <a:latin typeface="Calibri" panose="020F0502020204030204" pitchFamily="34" charset="0"/>
                <a:cs typeface="+mn-cs"/>
              </a:rPr>
              <a:t>(</a:t>
            </a:r>
            <a:r>
              <a:rPr lang="en-US" altLang="en-US" sz="2800" b="1" dirty="0" smtClean="0">
                <a:latin typeface="Calibri" panose="020F0502020204030204" pitchFamily="34" charset="0"/>
              </a:rPr>
              <a:t>Writing Summary)</a:t>
            </a:r>
            <a:endParaRPr lang="th-TH" altLang="en-US" sz="2800" b="1" dirty="0" smtClean="0">
              <a:latin typeface="Calibri" panose="020F0502020204030204" pitchFamily="34" charset="0"/>
              <a:cs typeface="+mn-cs"/>
            </a:endParaRPr>
          </a:p>
          <a:p>
            <a:pPr algn="ctr" eaLnBrk="1" hangingPunct="1">
              <a:spcBef>
                <a:spcPct val="50000"/>
              </a:spcBef>
              <a:buFontTx/>
              <a:buNone/>
            </a:pPr>
            <a:r>
              <a:rPr lang="th-TH" altLang="en-US" sz="3200" b="1" dirty="0" smtClean="0">
                <a:latin typeface="Calibri" panose="020F0502020204030204" pitchFamily="34" charset="0"/>
                <a:cs typeface="+mn-cs"/>
              </a:rPr>
              <a:t>เรื่องที่ </a:t>
            </a:r>
            <a:r>
              <a:rPr lang="th-TH" altLang="en-US" sz="3200" b="1" dirty="0" smtClean="0">
                <a:latin typeface="Calibri" panose="020F0502020204030204" pitchFamily="34" charset="0"/>
                <a:cs typeface="+mn-cs"/>
              </a:rPr>
              <a:t>11</a:t>
            </a:r>
            <a:endParaRPr lang="th-TH" altLang="en-US" sz="3200" b="1" dirty="0" smtClean="0">
              <a:latin typeface="Calibri" panose="020F0502020204030204" pitchFamily="34" charset="0"/>
              <a:cs typeface="+mn-cs"/>
            </a:endParaRP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2825" y="416859"/>
            <a:ext cx="4016188" cy="3012141"/>
          </a:xfrm>
          <a:prstGeom prst="rect">
            <a:avLst/>
          </a:prstGeom>
        </p:spPr>
      </p:pic>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109129566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11</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328688"/>
            <a:ext cx="4992922" cy="4829014"/>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1900" dirty="0">
                <a:latin typeface="+mn-lt"/>
              </a:rPr>
              <a:t> </a:t>
            </a:r>
            <a:r>
              <a:rPr lang="en-US" sz="1900" dirty="0" smtClean="0">
                <a:latin typeface="+mn-lt"/>
              </a:rPr>
              <a:t>  People </a:t>
            </a:r>
            <a:r>
              <a:rPr lang="en-US" sz="1900" dirty="0">
                <a:latin typeface="+mn-lt"/>
              </a:rPr>
              <a:t>like to take selfies with their phone-cameras. It can be dangerous. People enjoy taking photos of themselves in front of world-famous sites or strike a pose with a friend. Twelve people have died as a result of trying to take a selfie. In comparison, only six people have died due to shark attacks</a:t>
            </a:r>
            <a:r>
              <a:rPr lang="en-US" sz="1900" dirty="0" smtClean="0">
                <a:latin typeface="+mn-lt"/>
              </a:rPr>
              <a:t>.</a:t>
            </a:r>
            <a:endParaRPr lang="en-US" sz="1900" dirty="0">
              <a:latin typeface="+mn-lt"/>
            </a:endParaRPr>
          </a:p>
          <a:p>
            <a:pPr>
              <a:buNone/>
            </a:pPr>
            <a:r>
              <a:rPr lang="en-US" sz="1900" dirty="0" smtClean="0">
                <a:latin typeface="+mn-lt"/>
              </a:rPr>
              <a:t>   How </a:t>
            </a:r>
            <a:r>
              <a:rPr lang="en-US" sz="1900" dirty="0">
                <a:latin typeface="+mn-lt"/>
              </a:rPr>
              <a:t>do these accidents happen? Three Indian students were killed by an oncoming train while taking selfies on the train tracks. An American woman fell to her death while taking a selfie with her boyfriend on a cliff in South Africa. A Japanese tourist died when he fell down the stairs while trying to get a shot of himself at the Taj Mahal in India. Usually, the accidents happen when people forget to notice their surroundings. </a:t>
            </a: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36446174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11 :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373940"/>
            <a:ext cx="4992922" cy="4616648"/>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Level</a:t>
            </a:r>
            <a:r>
              <a:rPr lang="en-US" sz="2000" b="1" dirty="0" smtClean="0">
                <a:solidFill>
                  <a:srgbClr val="FF0000"/>
                </a:solidFill>
                <a:latin typeface="+mn-lt"/>
                <a:cs typeface="+mj-cs"/>
              </a:rPr>
              <a:t>: </a:t>
            </a:r>
            <a:r>
              <a:rPr lang="en-US" sz="2000" dirty="0">
                <a:latin typeface="+mn-lt"/>
              </a:rPr>
              <a:t>It’s about taking pictures and accidents</a:t>
            </a:r>
            <a:r>
              <a:rPr lang="en-US" sz="2000" dirty="0" smtClean="0">
                <a:latin typeface="+mn-lt"/>
              </a:rPr>
              <a:t>.</a:t>
            </a:r>
          </a:p>
          <a:p>
            <a:pPr>
              <a:buNone/>
            </a:pPr>
            <a:endParaRPr lang="en-US" sz="2000" dirty="0">
              <a:latin typeface="+mn-lt"/>
              <a:cs typeface="+mj-cs"/>
            </a:endParaRPr>
          </a:p>
          <a:p>
            <a:r>
              <a:rPr lang="en-US" sz="2000" b="1" dirty="0">
                <a:solidFill>
                  <a:srgbClr val="FF0000"/>
                </a:solidFill>
                <a:latin typeface="+mn-lt"/>
                <a:cs typeface="+mj-cs"/>
              </a:rPr>
              <a:t>Intermediate Level:</a:t>
            </a:r>
            <a:r>
              <a:rPr lang="en-US" sz="2000" dirty="0">
                <a:solidFill>
                  <a:srgbClr val="FF0000"/>
                </a:solidFill>
                <a:latin typeface="+mn-lt"/>
                <a:cs typeface="+mj-cs"/>
              </a:rPr>
              <a:t> </a:t>
            </a:r>
            <a:r>
              <a:rPr lang="en-US" sz="2000" dirty="0">
                <a:latin typeface="+mn-lt"/>
              </a:rPr>
              <a:t>This news story is about selfies. People have died while taking selfies</a:t>
            </a:r>
            <a:r>
              <a:rPr lang="en-US" sz="2000" dirty="0" smtClean="0">
                <a:latin typeface="+mn-lt"/>
              </a:rPr>
              <a:t>.</a:t>
            </a:r>
          </a:p>
          <a:p>
            <a:pPr>
              <a:buNone/>
            </a:pPr>
            <a:endParaRPr lang="en-US" sz="2000" dirty="0">
              <a:latin typeface="+mn-lt"/>
              <a:cs typeface="+mj-cs"/>
            </a:endParaRPr>
          </a:p>
          <a:p>
            <a:r>
              <a:rPr lang="en-US" sz="2000" b="1" dirty="0">
                <a:solidFill>
                  <a:srgbClr val="FF0000"/>
                </a:solidFill>
                <a:latin typeface="+mn-lt"/>
                <a:cs typeface="+mj-cs"/>
              </a:rPr>
              <a:t>Advanced Level:</a:t>
            </a:r>
            <a:r>
              <a:rPr lang="en-US" sz="2000" dirty="0">
                <a:solidFill>
                  <a:srgbClr val="FF0000"/>
                </a:solidFill>
                <a:latin typeface="+mn-lt"/>
                <a:cs typeface="+mj-cs"/>
              </a:rPr>
              <a:t> </a:t>
            </a:r>
            <a:r>
              <a:rPr lang="en-US" sz="2000" dirty="0">
                <a:latin typeface="+mn-lt"/>
              </a:rPr>
              <a:t>This news story is about selfies and the dangers of taking them. People have been killed while taking selfies because they are not paying attention to their surroundings. Twelve people have died.</a:t>
            </a: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2130345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1300</TotalTime>
  <Words>686</Words>
  <Application>Microsoft Office PowerPoint</Application>
  <PresentationFormat>Widescreen</PresentationFormat>
  <Paragraphs>64</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Y54_Shannoy.vas</cp:lastModifiedBy>
  <cp:revision>130</cp:revision>
  <dcterms:created xsi:type="dcterms:W3CDTF">2015-01-09T05:03:30Z</dcterms:created>
  <dcterms:modified xsi:type="dcterms:W3CDTF">2016-06-22T06:22:41Z</dcterms:modified>
</cp:coreProperties>
</file>