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4" r:id="rId3"/>
    <p:sldId id="267" r:id="rId4"/>
    <p:sldId id="273" r:id="rId5"/>
    <p:sldId id="272" r:id="rId6"/>
    <p:sldId id="271" r:id="rId7"/>
    <p:sldId id="270" r:id="rId8"/>
    <p:sldId id="269" r:id="rId9"/>
    <p:sldId id="268" r:id="rId10"/>
    <p:sldId id="265" r:id="rId11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-60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km.doae.go.th/bestpractice/uploadfile/&#3585;&#3634;&#3619;&#3607;&#3635;&#3649;&#3612;&#3609;&#3607;&#3637;&#3656;&#3588;&#3623;&#3634;&#3617;&#3588;&#3636;&#3604;_files/Wuk.gi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km.doae.go.th/bestpractice/uploadfile/&#3585;&#3634;&#3619;&#3607;&#3635;&#3649;&#3612;&#3609;&#3607;&#3637;&#3656;&#3588;&#3623;&#3634;&#3617;&#3588;&#3636;&#3604;_files/Wuk.gi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6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7" name="Picture 11" descr="Picture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204" y="825408"/>
            <a:ext cx="5726796" cy="523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7219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4" name="Picture 3" descr="1238661982_1024x768_light-yellow-anime-wallpap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3" t="43317" r="31543"/>
          <a:stretch>
            <a:fillRect/>
          </a:stretch>
        </p:blipFill>
        <p:spPr bwMode="auto">
          <a:xfrm>
            <a:off x="183640" y="674950"/>
            <a:ext cx="5281612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2104515" y="2868875"/>
            <a:ext cx="1081087" cy="976312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742950" indent="-28575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1430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6002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26527" y="4269050"/>
            <a:ext cx="4918075" cy="189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th-TH" altLang="en-US" sz="1400">
              <a:latin typeface="Tahoma" pitchFamily="34" charset="0"/>
              <a:cs typeface="Tahoma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h-TH" altLang="en-US" sz="1600" b="1">
                <a:latin typeface="Cordia New" pitchFamily="34" charset="-34"/>
                <a:cs typeface="Cordia New" pitchFamily="34" charset="-34"/>
              </a:rPr>
              <a:t>จัดทำโดย</a:t>
            </a:r>
            <a:r>
              <a:rPr lang="en-US" altLang="en-US" sz="1600" b="1">
                <a:latin typeface="Cordia New" pitchFamily="34" charset="-34"/>
                <a:cs typeface="Cordia New" pitchFamily="34" charset="-34"/>
              </a:rPr>
              <a:t/>
            </a:r>
            <a:br>
              <a:rPr lang="en-US" altLang="en-US" sz="1600" b="1">
                <a:latin typeface="Cordia New" pitchFamily="34" charset="-34"/>
                <a:cs typeface="Cordia New" pitchFamily="34" charset="-34"/>
              </a:rPr>
            </a:br>
            <a:r>
              <a:rPr lang="th-TH" altLang="en-US" sz="1600">
                <a:latin typeface="Cordia New" pitchFamily="34" charset="-34"/>
                <a:cs typeface="Cordia New" pitchFamily="34" charset="-34"/>
              </a:rPr>
              <a:t>ศูนย์การเรียนรู้แบบพึ่งตนเอง</a:t>
            </a:r>
            <a:r>
              <a:rPr lang="en-US" altLang="en-US" sz="1600">
                <a:latin typeface="Cordia New" pitchFamily="34" charset="-34"/>
                <a:cs typeface="Cordia New" pitchFamily="34" charset="-34"/>
              </a:rPr>
              <a:t/>
            </a:r>
            <a:br>
              <a:rPr lang="en-US" altLang="en-US" sz="1600">
                <a:latin typeface="Cordia New" pitchFamily="34" charset="-34"/>
                <a:cs typeface="Cordia New" pitchFamily="34" charset="-34"/>
              </a:rPr>
            </a:br>
            <a:r>
              <a:rPr lang="th-TH" altLang="en-US" sz="1600">
                <a:latin typeface="Cordia New" pitchFamily="34" charset="-34"/>
                <a:cs typeface="Cordia New" pitchFamily="34" charset="-34"/>
              </a:rPr>
              <a:t>คณะศิลปศาสตร์ มหาวิทยาลัยเทคโนโลยีพระจอมเกล้าธนบุรี</a:t>
            </a:r>
            <a:r>
              <a:rPr lang="en-US" altLang="en-US" sz="1600">
                <a:latin typeface="Cordia New" pitchFamily="34" charset="-34"/>
                <a:cs typeface="Cordia New" pitchFamily="34" charset="-34"/>
              </a:rPr>
              <a:t/>
            </a:r>
            <a:br>
              <a:rPr lang="en-US" altLang="en-US" sz="1600">
                <a:latin typeface="Cordia New" pitchFamily="34" charset="-34"/>
                <a:cs typeface="Cordia New" pitchFamily="34" charset="-34"/>
              </a:rPr>
            </a:br>
            <a:r>
              <a:rPr lang="en-US" altLang="en-US" sz="1600">
                <a:latin typeface="Cordia New" pitchFamily="34" charset="-34"/>
                <a:cs typeface="Cordia New" pitchFamily="34" charset="-34"/>
              </a:rPr>
              <a:t>126</a:t>
            </a:r>
            <a:r>
              <a:rPr lang="th-TH" altLang="en-US" sz="1600">
                <a:latin typeface="Cordia New" pitchFamily="34" charset="-34"/>
                <a:cs typeface="Cordia New" pitchFamily="34" charset="-34"/>
              </a:rPr>
              <a:t> ถ.ประชาอุทิศ แขวงบางมด เขตทุ่งครุ กทม.</a:t>
            </a:r>
            <a:r>
              <a:rPr lang="en-US" altLang="en-US" sz="1600">
                <a:latin typeface="Cordia New" pitchFamily="34" charset="-34"/>
                <a:cs typeface="Cordia New" pitchFamily="34" charset="-34"/>
              </a:rPr>
              <a:t>10140</a:t>
            </a:r>
            <a:r>
              <a:rPr lang="th-TH" altLang="en-US" sz="1600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600">
                <a:latin typeface="Cordia New" pitchFamily="34" charset="-34"/>
                <a:cs typeface="Cordia New" pitchFamily="34" charset="-34"/>
              </a:rPr>
              <a:t/>
            </a:r>
            <a:br>
              <a:rPr lang="en-US" altLang="en-US" sz="1600">
                <a:latin typeface="Cordia New" pitchFamily="34" charset="-34"/>
                <a:cs typeface="Cordia New" pitchFamily="34" charset="-34"/>
              </a:rPr>
            </a:br>
            <a:r>
              <a:rPr lang="th-TH" altLang="en-US" sz="1600">
                <a:latin typeface="Cordia New" pitchFamily="34" charset="-34"/>
                <a:cs typeface="Cordia New" pitchFamily="34" charset="-34"/>
              </a:rPr>
              <a:t>เยี่ยมชมเวปไซด์: </a:t>
            </a:r>
            <a:r>
              <a:rPr lang="en-US" altLang="en-US" sz="1600">
                <a:latin typeface="Cordia New" pitchFamily="34" charset="-34"/>
                <a:cs typeface="Cordia New" pitchFamily="34" charset="-34"/>
              </a:rPr>
              <a:t>http</a:t>
            </a:r>
            <a:r>
              <a:rPr lang="th-TH" altLang="en-US" sz="1600">
                <a:latin typeface="Cordia New" pitchFamily="34" charset="-34"/>
                <a:cs typeface="Cordia New" pitchFamily="34" charset="-34"/>
              </a:rPr>
              <a:t>://</a:t>
            </a:r>
            <a:r>
              <a:rPr lang="en-US" altLang="en-US" sz="1600">
                <a:latin typeface="Cordia New" pitchFamily="34" charset="-34"/>
                <a:cs typeface="Cordia New" pitchFamily="34" charset="-34"/>
              </a:rPr>
              <a:t>arts</a:t>
            </a:r>
            <a:r>
              <a:rPr lang="th-TH" altLang="en-US" sz="1600">
                <a:latin typeface="Cordia New" pitchFamily="34" charset="-34"/>
                <a:cs typeface="Cordia New" pitchFamily="34" charset="-34"/>
              </a:rPr>
              <a:t>.</a:t>
            </a:r>
            <a:r>
              <a:rPr lang="en-US" altLang="en-US" sz="1600">
                <a:latin typeface="Cordia New" pitchFamily="34" charset="-34"/>
                <a:cs typeface="Cordia New" pitchFamily="34" charset="-34"/>
              </a:rPr>
              <a:t>kmutt</a:t>
            </a:r>
            <a:r>
              <a:rPr lang="th-TH" altLang="en-US" sz="1600">
                <a:latin typeface="Cordia New" pitchFamily="34" charset="-34"/>
                <a:cs typeface="Cordia New" pitchFamily="34" charset="-34"/>
              </a:rPr>
              <a:t>.</a:t>
            </a:r>
            <a:r>
              <a:rPr lang="en-US" altLang="en-US" sz="1600">
                <a:latin typeface="Cordia New" pitchFamily="34" charset="-34"/>
                <a:cs typeface="Cordia New" pitchFamily="34" charset="-34"/>
              </a:rPr>
              <a:t>ac</a:t>
            </a:r>
            <a:r>
              <a:rPr lang="th-TH" altLang="en-US" sz="1600">
                <a:latin typeface="Cordia New" pitchFamily="34" charset="-34"/>
                <a:cs typeface="Cordia New" pitchFamily="34" charset="-34"/>
              </a:rPr>
              <a:t>.</a:t>
            </a:r>
            <a:r>
              <a:rPr lang="en-US" altLang="en-US" sz="1600">
                <a:latin typeface="Cordia New" pitchFamily="34" charset="-34"/>
                <a:cs typeface="Cordia New" pitchFamily="34" charset="-34"/>
              </a:rPr>
              <a:t>th</a:t>
            </a:r>
            <a:r>
              <a:rPr lang="th-TH" altLang="en-US" sz="1600">
                <a:latin typeface="Cordia New" pitchFamily="34" charset="-34"/>
                <a:cs typeface="Cordia New" pitchFamily="34" charset="-34"/>
              </a:rPr>
              <a:t>/</a:t>
            </a:r>
            <a:r>
              <a:rPr lang="en-US" altLang="en-US" sz="1600">
                <a:latin typeface="Cordia New" pitchFamily="34" charset="-34"/>
                <a:cs typeface="Cordia New" pitchFamily="34" charset="-34"/>
              </a:rPr>
              <a:t>salc</a:t>
            </a:r>
            <a:br>
              <a:rPr lang="en-US" altLang="en-US" sz="1600">
                <a:latin typeface="Cordia New" pitchFamily="34" charset="-34"/>
                <a:cs typeface="Cordia New" pitchFamily="34" charset="-34"/>
              </a:rPr>
            </a:br>
            <a:endParaRPr lang="th-TH" altLang="en-US" sz="16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42415" y="819412"/>
            <a:ext cx="4678362" cy="132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1800">
                <a:latin typeface="Cordia New" pitchFamily="34" charset="-34"/>
                <a:cs typeface="Cordia New" pitchFamily="34" charset="-34"/>
              </a:rPr>
              <a:t>การพัฒนาผู้เรียนให้เป็นผู้เรียนที่สามารถเรียนรู้ด้วยตนเองถือเป็นหัวใจสำคัญสู่การเรียนรู้ตลอดชีวิต การเพิ่มพูนคำศัพท์ภาษาอังกฤษโดยเรียนรู้ </a:t>
            </a:r>
            <a:r>
              <a:rPr lang="en-US" altLang="en-US" sz="1800">
                <a:latin typeface="Cordia New" pitchFamily="34" charset="-34"/>
                <a:cs typeface="Cordia New" pitchFamily="34" charset="-34"/>
              </a:rPr>
              <a:t>Word family </a:t>
            </a:r>
            <a:r>
              <a:rPr lang="th-TH" altLang="en-US" sz="1800">
                <a:latin typeface="Cordia New" pitchFamily="34" charset="-34"/>
                <a:cs typeface="Cordia New" pitchFamily="34" charset="-34"/>
              </a:rPr>
              <a:t>ของคำเป็นส่วนหนึ่งของการเปิดประตูสู่โลก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1800">
                <a:latin typeface="Cordia New" pitchFamily="34" charset="-34"/>
                <a:cs typeface="Cordia New" pitchFamily="34" charset="-34"/>
              </a:rPr>
              <a:t>ซึ่งไม่มีขอบเขตของความรู้ </a:t>
            </a:r>
            <a:endParaRPr lang="th-TH" altLang="en-US" sz="1800">
              <a:cs typeface="Tahoma" pitchFamily="34" charset="0"/>
            </a:endParaRPr>
          </a:p>
        </p:txBody>
      </p:sp>
      <p:pic>
        <p:nvPicPr>
          <p:cNvPr id="10" name="Picture 7" descr="nowi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28"/>
          <a:stretch>
            <a:fillRect/>
          </a:stretch>
        </p:blipFill>
        <p:spPr bwMode="auto">
          <a:xfrm>
            <a:off x="2225165" y="3051437"/>
            <a:ext cx="8128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reeform 8"/>
          <p:cNvSpPr>
            <a:spLocks/>
          </p:cNvSpPr>
          <p:nvPr/>
        </p:nvSpPr>
        <p:spPr bwMode="auto">
          <a:xfrm>
            <a:off x="245552" y="2138625"/>
            <a:ext cx="5211763" cy="2239962"/>
          </a:xfrm>
          <a:custGeom>
            <a:avLst/>
            <a:gdLst>
              <a:gd name="T0" fmla="*/ 0 w 3968"/>
              <a:gd name="T1" fmla="*/ 1158231 h 1669"/>
              <a:gd name="T2" fmla="*/ 1008728 w 3968"/>
              <a:gd name="T3" fmla="*/ 1856122 h 1669"/>
              <a:gd name="T4" fmla="*/ 2546776 w 3968"/>
              <a:gd name="T5" fmla="*/ 1917858 h 1669"/>
              <a:gd name="T6" fmla="*/ 3275740 w 3968"/>
              <a:gd name="T7" fmla="*/ 212052 h 1669"/>
              <a:gd name="T8" fmla="*/ 2353699 w 3968"/>
              <a:gd name="T9" fmla="*/ 653602 h 1669"/>
              <a:gd name="T10" fmla="*/ 1624736 w 3968"/>
              <a:gd name="T11" fmla="*/ 242920 h 1669"/>
              <a:gd name="T12" fmla="*/ 1431659 w 3968"/>
              <a:gd name="T13" fmla="*/ 630786 h 1669"/>
              <a:gd name="T14" fmla="*/ 2306415 w 3968"/>
              <a:gd name="T15" fmla="*/ 1984963 h 1669"/>
              <a:gd name="T16" fmla="*/ 3632998 w 3968"/>
              <a:gd name="T17" fmla="*/ 2099042 h 1669"/>
              <a:gd name="T18" fmla="*/ 5211763 w 3968"/>
              <a:gd name="T19" fmla="*/ 1136757 h 166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968" h="1669">
                <a:moveTo>
                  <a:pt x="0" y="863"/>
                </a:moveTo>
                <a:cubicBezTo>
                  <a:pt x="128" y="950"/>
                  <a:pt x="445" y="1289"/>
                  <a:pt x="768" y="1383"/>
                </a:cubicBezTo>
                <a:cubicBezTo>
                  <a:pt x="1091" y="1477"/>
                  <a:pt x="1651" y="1633"/>
                  <a:pt x="1939" y="1429"/>
                </a:cubicBezTo>
                <a:cubicBezTo>
                  <a:pt x="2227" y="1225"/>
                  <a:pt x="2519" y="315"/>
                  <a:pt x="2494" y="158"/>
                </a:cubicBezTo>
                <a:cubicBezTo>
                  <a:pt x="2470" y="0"/>
                  <a:pt x="2002" y="483"/>
                  <a:pt x="1792" y="487"/>
                </a:cubicBezTo>
                <a:cubicBezTo>
                  <a:pt x="1583" y="491"/>
                  <a:pt x="1353" y="184"/>
                  <a:pt x="1237" y="181"/>
                </a:cubicBezTo>
                <a:cubicBezTo>
                  <a:pt x="1120" y="178"/>
                  <a:pt x="1004" y="253"/>
                  <a:pt x="1090" y="470"/>
                </a:cubicBezTo>
                <a:cubicBezTo>
                  <a:pt x="1177" y="687"/>
                  <a:pt x="1477" y="1296"/>
                  <a:pt x="1756" y="1479"/>
                </a:cubicBezTo>
                <a:cubicBezTo>
                  <a:pt x="2035" y="1661"/>
                  <a:pt x="2397" y="1669"/>
                  <a:pt x="2766" y="1564"/>
                </a:cubicBezTo>
                <a:cubicBezTo>
                  <a:pt x="3135" y="1459"/>
                  <a:pt x="3718" y="997"/>
                  <a:pt x="3968" y="847"/>
                </a:cubicBezTo>
              </a:path>
            </a:pathLst>
          </a:custGeom>
          <a:noFill/>
          <a:ln w="19050" cap="flat">
            <a:solidFill>
              <a:schemeClr val="folHlink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479040" y="2130687"/>
            <a:ext cx="4978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h-TH" altLang="en-US" sz="1800" b="1">
                <a:solidFill>
                  <a:srgbClr val="800000"/>
                </a:solidFill>
                <a:latin typeface="Cordia New" pitchFamily="34" charset="-34"/>
                <a:cs typeface="Cordia New" pitchFamily="34" charset="-34"/>
              </a:rPr>
              <a:t>   มาเพิ่มพูนคลังศัพท์ ด้วยตัวเองกัน</a:t>
            </a:r>
            <a:r>
              <a:rPr lang="en-US" altLang="en-US" sz="1800" b="1">
                <a:solidFill>
                  <a:srgbClr val="800000"/>
                </a:solidFill>
                <a:latin typeface="Cordia New" pitchFamily="34" charset="-34"/>
                <a:cs typeface="Cordia New" pitchFamily="34" charset="-34"/>
              </a:rPr>
              <a:t>…</a:t>
            </a:r>
            <a:endParaRPr lang="th-TH" altLang="en-US" sz="1800" b="1">
              <a:solidFill>
                <a:srgbClr val="800000"/>
              </a:solidFill>
              <a:latin typeface="Cordia New" pitchFamily="34" charset="-34"/>
              <a:cs typeface="Cord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7529543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576263" y="792163"/>
            <a:ext cx="3960812" cy="44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254000" indent="-2540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254000" indent="-2540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54000" indent="-2540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4000" indent="-2540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711200" indent="-2540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1168400" indent="-2540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1625600" indent="-2540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2082800" indent="-2540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/>
            <a:r>
              <a:rPr lang="th-TH" altLang="en-US" sz="2000" b="1" i="0">
                <a:latin typeface="Cordia New" pitchFamily="34" charset="-34"/>
                <a:cs typeface="Cordia New" pitchFamily="34" charset="-34"/>
              </a:rPr>
              <a:t>คำนำ</a:t>
            </a:r>
            <a:endParaRPr lang="th-TH" altLang="en-US" sz="2000" b="1" i="0">
              <a:solidFill>
                <a:schemeClr val="hlink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auto">
          <a:xfrm>
            <a:off x="2592388" y="4608513"/>
            <a:ext cx="22320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ศูนย์การเรียนรู้แบบพึ่งตนเอง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คณะศิลปศาสตร์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มจธ. </a:t>
            </a:r>
            <a:endParaRPr lang="en-US" altLang="en-US" sz="1400" i="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4" name="Rectangle 108"/>
          <p:cNvSpPr>
            <a:spLocks noChangeArrowheads="1"/>
          </p:cNvSpPr>
          <p:nvPr/>
        </p:nvSpPr>
        <p:spPr bwMode="auto">
          <a:xfrm>
            <a:off x="647700" y="1368425"/>
            <a:ext cx="4176713" cy="370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thaiDist" eaLnBrk="1" hangingPunct="1">
              <a:spcBef>
                <a:spcPct val="0"/>
              </a:spcBef>
              <a:buFontTx/>
              <a:buNone/>
            </a:pPr>
            <a:r>
              <a:rPr lang="th-TH" altLang="en-US" sz="1400" i="0" dirty="0">
                <a:latin typeface="Cordia New" pitchFamily="34" charset="-34"/>
                <a:cs typeface="Cordia New" pitchFamily="34" charset="-34"/>
              </a:rPr>
              <a:t>การพัฒนาผู้เรียนให้เป็นผู้เรียนที่สามารถเรียนรู้ด้วยตนเองถือเป็นหัวใจสำคัญสู่การเรียนรู้ตลอดชีวิต การเพิ่มพูนคำศัพท์ภาษาอังกฤษเป็นส่วนหนึ่งของการเปิดประตูสู่โลกที่ไร้ขอบเขตของความรู้ </a:t>
            </a:r>
          </a:p>
          <a:p>
            <a:pPr algn="thaiDist" eaLnBrk="1" hangingPunct="1">
              <a:spcBef>
                <a:spcPct val="0"/>
              </a:spcBef>
              <a:buFontTx/>
              <a:buNone/>
            </a:pPr>
            <a:endParaRPr lang="th-TH" altLang="en-US" sz="1400" i="0" dirty="0">
              <a:latin typeface="Cordia New" pitchFamily="34" charset="-34"/>
              <a:cs typeface="Cordia New" pitchFamily="34" charset="-34"/>
            </a:endParaRPr>
          </a:p>
          <a:p>
            <a:pPr algn="thaiDist" eaLnBrk="1" hangingPunct="1">
              <a:spcBef>
                <a:spcPct val="0"/>
              </a:spcBef>
              <a:buFontTx/>
              <a:buNone/>
            </a:pPr>
            <a:r>
              <a:rPr lang="th-TH" altLang="en-US" sz="1400" i="0" dirty="0">
                <a:latin typeface="Cordia New" pitchFamily="34" charset="-34"/>
                <a:cs typeface="Cordia New" pitchFamily="34" charset="-34"/>
              </a:rPr>
              <a:t>การเรียนรู้คำศัพท์ในกลุ่มเดียวกัน หรือ จะเรียกว่าเรียนรู้ครอบครัวของคำศัพท์ </a:t>
            </a:r>
            <a:r>
              <a:rPr lang="en-US" altLang="en-US" sz="1400" i="0" dirty="0">
                <a:latin typeface="Cordia New" pitchFamily="34" charset="-34"/>
                <a:cs typeface="Cordia New" pitchFamily="34" charset="-34"/>
              </a:rPr>
              <a:t>“Word family”</a:t>
            </a:r>
            <a:r>
              <a:rPr lang="th-TH" altLang="en-US" sz="1400" i="0" dirty="0">
                <a:latin typeface="Cordia New" pitchFamily="34" charset="-34"/>
                <a:cs typeface="Cordia New" pitchFamily="34" charset="-34"/>
              </a:rPr>
              <a:t> เป็นเสมือนเครื่องมืออย่างหนึ่งที่จะเป็นประโยชน์อย่างมากในการใช้ภาษาอังกฤษในอนาคตของน้องๆ ช่วยให้น้องๆเพิ่มคลังศัพท์ได้อย่างรวดเร็วมาก</a:t>
            </a:r>
          </a:p>
          <a:p>
            <a:pPr algn="thaiDist" eaLnBrk="1" hangingPunct="1">
              <a:spcBef>
                <a:spcPct val="0"/>
              </a:spcBef>
              <a:buFontTx/>
              <a:buNone/>
            </a:pPr>
            <a:endParaRPr lang="th-TH" altLang="en-US" sz="1400" i="0" dirty="0">
              <a:latin typeface="Cordia New" pitchFamily="34" charset="-34"/>
              <a:cs typeface="Cordia New" pitchFamily="34" charset="-34"/>
            </a:endParaRPr>
          </a:p>
          <a:p>
            <a:pPr algn="thaiDist" eaLnBrk="1" hangingPunct="1">
              <a:spcBef>
                <a:spcPct val="0"/>
              </a:spcBef>
              <a:buFontTx/>
              <a:buNone/>
            </a:pPr>
            <a:r>
              <a:rPr lang="th-TH" altLang="en-US" sz="1400" i="0" dirty="0">
                <a:latin typeface="Cordia New" pitchFamily="34" charset="-34"/>
                <a:cs typeface="Cordia New" pitchFamily="34" charset="-34"/>
              </a:rPr>
              <a:t>คู่มือเล่มนี้เขียนขึ้นเป็นพิเศษสำหรับคุณครูและผู้ปกครองที่ต้องการส่งเสริมการเรียนรู้นอกห้องเรียนของน้องๆ หรือแม้แต่น้องๆเองก็สามารถศึกษาด้วยตัวเองได้ </a:t>
            </a:r>
          </a:p>
          <a:p>
            <a:pPr algn="thaiDist" eaLnBrk="1" hangingPunct="1">
              <a:spcBef>
                <a:spcPct val="0"/>
              </a:spcBef>
              <a:buFontTx/>
              <a:buNone/>
            </a:pPr>
            <a:endParaRPr lang="th-TH" altLang="en-US" sz="1400" i="0" dirty="0">
              <a:latin typeface="Cordia New" pitchFamily="34" charset="-34"/>
              <a:cs typeface="Cordia New" pitchFamily="34" charset="-34"/>
            </a:endParaRPr>
          </a:p>
          <a:p>
            <a:pPr algn="thaiDist" eaLnBrk="1" hangingPunct="1">
              <a:spcBef>
                <a:spcPct val="0"/>
              </a:spcBef>
              <a:buFontTx/>
              <a:buNone/>
            </a:pPr>
            <a:r>
              <a:rPr lang="th-TH" altLang="en-US" sz="1400" i="0" dirty="0">
                <a:latin typeface="Cordia New" pitchFamily="34" charset="-34"/>
                <a:cs typeface="Cordia New" pitchFamily="34" charset="-34"/>
              </a:rPr>
              <a:t>การเพิ่มพูนคำศัพท์จำเป็นต้องทำอย่างต่อเนื่องและทำไปพร้อมๆกับการศึกษาการใช้คำศัพท์นั้นๆในชีวิตจริง ศูนย์การเรียนรู้แบบพึ่งตนเองหวังเป็นอย่างยิ่งว่าสื่อชุดนี้จะช่วยจุดประกายการเรียนรู้และพัฒนาคำศัพท์ของน้องๆได้ไม่มากก็น้อย</a:t>
            </a:r>
            <a:endParaRPr lang="en-US" altLang="en-US" sz="1400" i="0" dirty="0">
              <a:latin typeface="Cordia New" pitchFamily="34" charset="-34"/>
              <a:cs typeface="Cordia New" pitchFamily="34" charset="-34"/>
            </a:endParaRPr>
          </a:p>
          <a:p>
            <a:pPr algn="thaiDist" eaLnBrk="1" hangingPunct="1">
              <a:spcBef>
                <a:spcPct val="0"/>
              </a:spcBef>
              <a:buFontTx/>
              <a:buNone/>
            </a:pPr>
            <a:endParaRPr lang="en-US" altLang="en-US" sz="1400" i="0" dirty="0">
              <a:latin typeface="Cordia New" pitchFamily="34" charset="-34"/>
              <a:cs typeface="Cordia New" pitchFamily="34" charset="-34"/>
            </a:endParaRPr>
          </a:p>
          <a:p>
            <a:pPr algn="thaiDist" eaLnBrk="1" hangingPunct="1">
              <a:spcBef>
                <a:spcPct val="0"/>
              </a:spcBef>
              <a:buFontTx/>
              <a:buNone/>
            </a:pPr>
            <a:endParaRPr lang="th-TH" altLang="en-US" sz="1400" i="0" dirty="0">
              <a:solidFill>
                <a:schemeClr val="accent2"/>
              </a:solidFill>
              <a:latin typeface="Cordia New" pitchFamily="34" charset="-34"/>
              <a:cs typeface="Cordia New" pitchFamily="34" charset="-34"/>
            </a:endParaRPr>
          </a:p>
          <a:p>
            <a:pPr algn="thaiDist" eaLnBrk="1" hangingPunct="1">
              <a:spcBef>
                <a:spcPct val="0"/>
              </a:spcBef>
              <a:buFontTx/>
              <a:buNone/>
            </a:pPr>
            <a:endParaRPr lang="th-TH" altLang="en-US" sz="1400" i="0" dirty="0">
              <a:solidFill>
                <a:schemeClr val="accent2"/>
              </a:solidFill>
              <a:latin typeface="Cordia New" pitchFamily="34" charset="-34"/>
              <a:cs typeface="Cordia New" pitchFamily="34" charset="-34"/>
            </a:endParaRPr>
          </a:p>
        </p:txBody>
      </p:sp>
      <p:pic>
        <p:nvPicPr>
          <p:cNvPr id="15" name="Picture 120" descr="5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9000" y="855663"/>
            <a:ext cx="935037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21"/>
          <p:cNvSpPr>
            <a:spLocks noChangeArrowheads="1"/>
          </p:cNvSpPr>
          <p:nvPr/>
        </p:nvSpPr>
        <p:spPr bwMode="auto">
          <a:xfrm>
            <a:off x="7481787" y="936625"/>
            <a:ext cx="3313113" cy="37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254000" indent="-2540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254000" indent="-2540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54000" indent="-2540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4000" indent="-2540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711200" indent="-2540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1168400" indent="-2540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1625600" indent="-2540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2082800" indent="-2540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/>
            <a:r>
              <a:rPr lang="th-TH" altLang="en-US" sz="1600" b="1" i="0">
                <a:latin typeface="Cordia New" pitchFamily="34" charset="-34"/>
                <a:cs typeface="Cordia New" pitchFamily="34" charset="-34"/>
              </a:rPr>
              <a:t>การใช้สื่อชุดนี้อย่างมีประสิทธิ์ภาพ</a:t>
            </a:r>
          </a:p>
        </p:txBody>
      </p:sp>
      <p:sp>
        <p:nvSpPr>
          <p:cNvPr id="18" name="Rectangle 122"/>
          <p:cNvSpPr>
            <a:spLocks noChangeArrowheads="1"/>
          </p:cNvSpPr>
          <p:nvPr/>
        </p:nvSpPr>
        <p:spPr bwMode="auto">
          <a:xfrm>
            <a:off x="7194450" y="1584325"/>
            <a:ext cx="3240087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742950" indent="-28575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1430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6002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thaiDist" eaLnBrk="1" hangingPunct="1"/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สื่อชุดนี้เน้นการเรียนรู้คำในกลุ่มเดียวกัน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(Word Family)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ซึ่งคัดมาจากกลุ่มคำที่พบบ่อยในการสื่อสารในชีวิตประจำวันทั้งด้านการพูดและการเขียน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นำมารวมกันไว้เป็นหมวดหมู่ รวมทั้งสิ้น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50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ใบ พิมพ์ทั้งด้านหน้าและด้านหลัง รวมหมวดหมู่คำศัพท์ที่น้องๆจะได้เรียนรู้ทั้งสิ้น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100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คำ</a:t>
            </a:r>
          </a:p>
        </p:txBody>
      </p:sp>
      <p:sp>
        <p:nvSpPr>
          <p:cNvPr id="19" name="Rectangle 126"/>
          <p:cNvSpPr>
            <a:spLocks noChangeArrowheads="1"/>
          </p:cNvSpPr>
          <p:nvPr/>
        </p:nvSpPr>
        <p:spPr bwMode="auto">
          <a:xfrm>
            <a:off x="8489850" y="3024188"/>
            <a:ext cx="2305050" cy="190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thaiDist" eaLnBrk="1" hangingPunct="1">
              <a:spcBef>
                <a:spcPct val="5000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การออกแบบเป็นบัตรคำเพื่อให้น้องๆนำ</a:t>
            </a:r>
            <a:br>
              <a:rPr lang="th-TH" altLang="en-US" sz="1400" i="0">
                <a:latin typeface="Cordia New" pitchFamily="34" charset="-34"/>
                <a:cs typeface="Cordia New" pitchFamily="34" charset="-34"/>
              </a:rPr>
            </a:b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ติดตัวไปได้ทุกที่</a:t>
            </a:r>
          </a:p>
          <a:p>
            <a:pPr algn="thaiDist" eaLnBrk="1" hangingPunct="1">
              <a:spcBef>
                <a:spcPct val="5000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เมื่อน้องๆคุ้นเคยกับกลุ่มคำใหม่แล้ว ก็อาจลองทำความรู้จักกับคำนั้นๆให้ลึกซึ้งและละเอียดขึ้นโดยลองใช้เคล็ดลับที่แนะนำในคู่มือเล่มนี้ หรือจะนำคำแนะนำไปปรับปรุงให้เหมาะกับวิธีการเรียนรู้ของตนเองก็จะเป็นการดียิ่ง</a:t>
            </a:r>
          </a:p>
        </p:txBody>
      </p:sp>
      <p:pic>
        <p:nvPicPr>
          <p:cNvPr id="20" name="Picture 128" descr="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450" y="3024188"/>
            <a:ext cx="1106487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026373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103656" y="2952750"/>
            <a:ext cx="4032250" cy="454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80000"/>
              </a:lnSpc>
              <a:buFontTx/>
              <a:buNone/>
            </a:pPr>
            <a:r>
              <a:rPr lang="th-TH" altLang="en-US" sz="200" b="1" smtClean="0"/>
              <a:t>กีก</a:t>
            </a:r>
            <a:endParaRPr lang="th-TH" altLang="en-US" sz="200" b="1" smtClean="0"/>
          </a:p>
        </p:txBody>
      </p:sp>
      <p:pic>
        <p:nvPicPr>
          <p:cNvPr id="9" name="Picture 7" descr="5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219" y="1655763"/>
            <a:ext cx="684212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76263" y="1512888"/>
            <a:ext cx="4429125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i="0">
              <a:latin typeface="Tahoma" pitchFamily="34" charset="0"/>
              <a:cs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i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i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i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i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i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i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i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i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i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i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i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008063" y="1008063"/>
            <a:ext cx="2881312" cy="37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254000" indent="-2540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254000" indent="-2540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54000" indent="-2540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4000" indent="-2540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711200" indent="-2540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1168400" indent="-2540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1625600" indent="-2540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2082800" indent="-2540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/>
            <a:r>
              <a:rPr lang="th-TH" altLang="en-US" sz="1600" b="1" i="0">
                <a:latin typeface="Cordia New" pitchFamily="34" charset="-34"/>
                <a:cs typeface="Cordia New" pitchFamily="34" charset="-34"/>
              </a:rPr>
              <a:t>มารู้จัก </a:t>
            </a:r>
            <a:r>
              <a:rPr lang="en-US" altLang="en-US" sz="1600" b="1" i="0">
                <a:latin typeface="Cordia New" pitchFamily="34" charset="-34"/>
                <a:cs typeface="Cordia New" pitchFamily="34" charset="-34"/>
              </a:rPr>
              <a:t>Word Family </a:t>
            </a:r>
            <a:r>
              <a:rPr lang="th-TH" altLang="en-US" sz="1600" b="1" i="0">
                <a:latin typeface="Cordia New" pitchFamily="34" charset="-34"/>
                <a:cs typeface="Cordia New" pitchFamily="34" charset="-34"/>
              </a:rPr>
              <a:t>กันก่อน</a:t>
            </a: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647700" y="1584325"/>
            <a:ext cx="30956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thaiDist"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เช่นเดียวกับครอบครัวของเราที่ประกอบด้วยสมาชิกจำนวนมากน้อยต่างกันไป คำๆหนึ่งไม่ว่าจะเป็นภาษาใดๆก็ตาม ก็จะมีคำอื่นๆที่มีความสัมพันธ์กันในลักษณะใดลักษณะหนึ่งเกี่ยวข้องกันเป็นกลุ่มคล้ายๆกับครอบครัวของเราเหมือนกัน</a:t>
            </a:r>
            <a:endParaRPr lang="en-US" altLang="en-US" sz="1400" i="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1223963" y="2592388"/>
            <a:ext cx="30956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thaiDist"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คำที่อยู่ในกลุ่มเดียวกันนี่เองเรียกได้ว่าอยู่ใน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Word family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เดียวกัน</a:t>
            </a: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แบ่งได้เป็น </a:t>
            </a: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2 </a:t>
            </a: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หมวดหลักๆคือ</a:t>
            </a:r>
            <a:endParaRPr lang="en-US" altLang="en-US" sz="1400" i="0">
              <a:latin typeface="Cordia New" pitchFamily="34" charset="-34"/>
              <a:cs typeface="Cordia New" pitchFamily="34" charset="-34"/>
            </a:endParaRPr>
          </a:p>
        </p:txBody>
      </p:sp>
      <p:pic>
        <p:nvPicPr>
          <p:cNvPr id="14" name="Picture 21" descr="2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88" y="1439863"/>
            <a:ext cx="792162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val 16"/>
          <p:cNvSpPr>
            <a:spLocks noChangeArrowheads="1"/>
          </p:cNvSpPr>
          <p:nvPr/>
        </p:nvSpPr>
        <p:spPr bwMode="auto">
          <a:xfrm>
            <a:off x="2305050" y="3240088"/>
            <a:ext cx="1100138" cy="703262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WORD FAMILY</a:t>
            </a:r>
            <a:endParaRPr lang="th-TH" altLang="en-US" sz="1400" b="1" i="0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792163" y="3816350"/>
            <a:ext cx="12969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มีความเกี่ยวข้องกันในทางไวยากรณ์</a:t>
            </a:r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3384550" y="3887788"/>
            <a:ext cx="12969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มีความเกี่ยวข้องกันในทางความหมาย</a:t>
            </a:r>
          </a:p>
        </p:txBody>
      </p: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720725" y="4464050"/>
            <a:ext cx="18002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คำนาม </a:t>
            </a: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(Noun)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คำกริยา </a:t>
            </a: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(Verb)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คำคุณศัพท์ </a:t>
            </a: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(Adjective)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คำกริยาวิเศษณ์ </a:t>
            </a: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(Adverb)</a:t>
            </a:r>
            <a:endParaRPr lang="th-TH" altLang="en-US" sz="1400" i="0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3168650" y="4537075"/>
            <a:ext cx="2087563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1" tIns="45715" rIns="91431" bIns="45715" anchor="ctr">
            <a:spAutoFit/>
          </a:bodyPr>
          <a:lstStyle>
            <a:lvl1pPr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742950" indent="-28575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1430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6002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just" eaLnBrk="1" hangingPunct="1">
              <a:buFontTx/>
              <a:buChar char="•"/>
            </a:pP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คำที่มีความหมายเหมือน</a:t>
            </a:r>
            <a:br>
              <a:rPr lang="th-TH" altLang="en-US" sz="1400" i="0">
                <a:latin typeface="Cordia New" pitchFamily="34" charset="-34"/>
                <a:cs typeface="Cordia New" pitchFamily="34" charset="-34"/>
              </a:rPr>
            </a:b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  หรือคล้ายกัน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 (Synonym) </a:t>
            </a:r>
          </a:p>
          <a:p>
            <a:pPr algn="just" eaLnBrk="1" hangingPunct="1">
              <a:buFontTx/>
              <a:buChar char="•"/>
            </a:pP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คำที่มีความหมายตรงข้ามกัน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/>
            </a:r>
            <a:br>
              <a:rPr lang="en-US" altLang="en-US" sz="1400" i="0">
                <a:latin typeface="Cordia New" pitchFamily="34" charset="-34"/>
                <a:cs typeface="Cordia New" pitchFamily="34" charset="-34"/>
              </a:rPr>
            </a:b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  (Antonym)</a:t>
            </a:r>
          </a:p>
        </p:txBody>
      </p:sp>
      <p:sp>
        <p:nvSpPr>
          <p:cNvPr id="20" name="Line 22"/>
          <p:cNvSpPr>
            <a:spLocks noChangeShapeType="1"/>
          </p:cNvSpPr>
          <p:nvPr/>
        </p:nvSpPr>
        <p:spPr bwMode="auto">
          <a:xfrm flipH="1">
            <a:off x="1655763" y="3671888"/>
            <a:ext cx="649287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23"/>
          <p:cNvSpPr>
            <a:spLocks noChangeShapeType="1"/>
          </p:cNvSpPr>
          <p:nvPr/>
        </p:nvSpPr>
        <p:spPr bwMode="auto">
          <a:xfrm>
            <a:off x="3455988" y="3671888"/>
            <a:ext cx="574675" cy="173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24"/>
          <p:cNvSpPr>
            <a:spLocks noChangeShapeType="1"/>
          </p:cNvSpPr>
          <p:nvPr/>
        </p:nvSpPr>
        <p:spPr bwMode="auto">
          <a:xfrm>
            <a:off x="1368425" y="424815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25"/>
          <p:cNvSpPr>
            <a:spLocks noChangeShapeType="1"/>
          </p:cNvSpPr>
          <p:nvPr/>
        </p:nvSpPr>
        <p:spPr bwMode="auto">
          <a:xfrm>
            <a:off x="4105275" y="432117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Rectangle 26"/>
          <p:cNvSpPr>
            <a:spLocks noChangeArrowheads="1"/>
          </p:cNvSpPr>
          <p:nvPr/>
        </p:nvSpPr>
        <p:spPr bwMode="auto">
          <a:xfrm>
            <a:off x="7167031" y="1296988"/>
            <a:ext cx="31686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คำในภาษาอังกฤษมีอยู่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8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ชนิดๆ แต่คำที่มีความสำคัญและมีบทบาทอย่างมากในประโยคที่เราพูดหรือเขียนมี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4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ชนิดได้แก่</a:t>
            </a:r>
            <a:endParaRPr lang="en-US" altLang="en-US" sz="1400" i="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5" name="Rectangle 27"/>
          <p:cNvSpPr>
            <a:spLocks noChangeArrowheads="1"/>
          </p:cNvSpPr>
          <p:nvPr/>
        </p:nvSpPr>
        <p:spPr bwMode="auto">
          <a:xfrm>
            <a:off x="7814731" y="1871663"/>
            <a:ext cx="18002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คำนาม </a:t>
            </a: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(Noun)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คำกริยา </a:t>
            </a: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(Verb)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คำคุณศัพท์ </a:t>
            </a: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(Adjective)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คำกริยาวิเศษณ์ </a:t>
            </a: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(Adverb)</a:t>
            </a:r>
            <a:endParaRPr lang="th-TH" altLang="en-US" sz="1400" i="0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>
            <a:off x="7022569" y="2879725"/>
            <a:ext cx="4106862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คำประเภทต่างๆเหล่านี้อาจเป็นคำที่มีอยู่เดิมแล้ว เช่น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cat, love, black, fast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หรือเป็นคำที่เกิดจากการเติมส่วนประกอบเข้าไปข้างหน้าหรือข้างหลังคำ จนเกิดเป็นคำใหม่ที่ทำหน้าที่เป็นคำนาม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,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คำกริยา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,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คำคุณศัพท์ หรือคำกริยาวิเศษณ์ขึ้นมา</a:t>
            </a:r>
            <a:endParaRPr lang="en-US" altLang="en-US" sz="1400" i="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>
            <a:off x="7022569" y="3425825"/>
            <a:ext cx="3960812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4572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742950" indent="-28575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1430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6002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/>
            <a:r>
              <a:rPr lang="th-TH" altLang="en-US" sz="1400" b="1" i="0">
                <a:latin typeface="Cordia New" pitchFamily="34" charset="-34"/>
                <a:cs typeface="Cordia New" pitchFamily="34" charset="-34"/>
              </a:rPr>
              <a:t>ส่วนที่เติมข้างหน้าคำหลัก </a:t>
            </a:r>
            <a:r>
              <a:rPr lang="en-US" altLang="en-US" sz="1400" b="1" i="0">
                <a:latin typeface="Cordia New" pitchFamily="34" charset="-34"/>
                <a:cs typeface="Cordia New" pitchFamily="34" charset="-34"/>
              </a:rPr>
              <a:t>(Root)</a:t>
            </a:r>
            <a:r>
              <a:rPr lang="th-TH" altLang="en-US" sz="1400" b="1" i="0">
                <a:latin typeface="Cordia New" pitchFamily="34" charset="-34"/>
                <a:cs typeface="Cordia New" pitchFamily="34" charset="-34"/>
              </a:rPr>
              <a:t> เรียกว่า </a:t>
            </a:r>
            <a:r>
              <a:rPr lang="en-US" altLang="en-US" sz="1400" b="1" i="0">
                <a:latin typeface="Cordia New" pitchFamily="34" charset="-34"/>
                <a:cs typeface="Cordia New" pitchFamily="34" charset="-34"/>
              </a:rPr>
              <a:t>Prefix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 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มีความหมาย  ในตัวเอง และเมื่อเติมข้างหน้าคำศัพท์ แล้ว จะทำให้ความหมายของคำศัพท์เปลี่ยนไป เช่น </a:t>
            </a:r>
          </a:p>
          <a:p>
            <a:pPr eaLnBrk="1" hangingPunct="1"/>
            <a:r>
              <a:rPr lang="en-US" altLang="en-US" sz="1400" b="1" i="0">
                <a:latin typeface="Cordia New" pitchFamily="34" charset="-34"/>
                <a:cs typeface="Cordia New" pitchFamily="34" charset="-34"/>
              </a:rPr>
              <a:t>true 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เป็นคำคุณศัพท์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=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ที่เป็นความจริง เมื่อเติม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 Prefix – un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ซึ่งมีความหมายทางปฏิเสธแปลว่าไม่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 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ทำให้ได้คำศัพท์ใหม่คือ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untrue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ซึ่งมีความหมายใหม่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=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ที่ไม่เป็นความจริง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ส่วนประเภทของคำยังคงเหมือนเดิมคือเป็นคำคุณศัพท์ </a:t>
            </a:r>
          </a:p>
          <a:p>
            <a:pPr eaLnBrk="1" hangingPunct="1"/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ตัวอย่างประโยค </a:t>
            </a:r>
          </a:p>
          <a:p>
            <a:pPr eaLnBrk="1" hangingPunct="1"/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That child tells a </a:t>
            </a:r>
            <a:r>
              <a:rPr lang="en-US" altLang="en-US" sz="1400" u="sng">
                <a:latin typeface="Cordia New" pitchFamily="34" charset="-34"/>
                <a:cs typeface="Cordia New" pitchFamily="34" charset="-34"/>
              </a:rPr>
              <a:t>true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story but everybody thinks it is </a:t>
            </a:r>
            <a:r>
              <a:rPr lang="en-US" altLang="en-US" sz="1400" u="sng">
                <a:latin typeface="Cordia New" pitchFamily="34" charset="-34"/>
                <a:cs typeface="Cordia New" pitchFamily="34" charset="-34"/>
              </a:rPr>
              <a:t>untrue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.</a:t>
            </a:r>
          </a:p>
          <a:p>
            <a:pPr eaLnBrk="1" hangingPunct="1"/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(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เด็กคนนั้นเล่าเรื่องจริงแต่ทุกคนคิดว่ามันไม่จริง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)</a:t>
            </a:r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>
            <a:off x="7743294" y="720725"/>
            <a:ext cx="26654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 b="1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เกี่ยวกับคำที่แสดงหน้าที่ในทางไวยากรณ์</a:t>
            </a:r>
          </a:p>
        </p:txBody>
      </p:sp>
    </p:spTree>
    <p:extLst>
      <p:ext uri="{BB962C8B-B14F-4D97-AF65-F5344CB8AC3E}">
        <p14:creationId xmlns:p14="http://schemas.microsoft.com/office/powerpoint/2010/main" val="328938995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8" name="Picture 13" descr="1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350" y="1368425"/>
            <a:ext cx="10604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792163" y="771525"/>
            <a:ext cx="3095625" cy="24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4572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742950" indent="-28575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1430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6002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/>
            <a:r>
              <a:rPr lang="th-TH" altLang="en-US" sz="1400" b="1" i="0" dirty="0">
                <a:latin typeface="Cordia New" pitchFamily="34" charset="-34"/>
                <a:cs typeface="Cordia New" pitchFamily="34" charset="-34"/>
              </a:rPr>
              <a:t>ส่วนที่เติมเข้าข้างหลังคำหลัก </a:t>
            </a:r>
            <a:r>
              <a:rPr lang="en-US" altLang="en-US" sz="1400" b="1" i="0" dirty="0">
                <a:latin typeface="Cordia New" pitchFamily="34" charset="-34"/>
                <a:cs typeface="Cordia New" pitchFamily="34" charset="-34"/>
              </a:rPr>
              <a:t>(Root)</a:t>
            </a:r>
            <a:r>
              <a:rPr lang="th-TH" altLang="en-US" sz="1400" b="1" i="0" dirty="0">
                <a:latin typeface="Cordia New" pitchFamily="34" charset="-34"/>
                <a:cs typeface="Cordia New" pitchFamily="34" charset="-34"/>
              </a:rPr>
              <a:t> เรียกว่า </a:t>
            </a:r>
            <a:r>
              <a:rPr lang="en-US" altLang="en-US" sz="1400" b="1" i="0" dirty="0">
                <a:latin typeface="Cordia New" pitchFamily="34" charset="-34"/>
                <a:cs typeface="Cordia New" pitchFamily="34" charset="-34"/>
              </a:rPr>
              <a:t>Suffix</a:t>
            </a:r>
            <a:r>
              <a:rPr lang="en-US" altLang="en-US" sz="1400" i="0" dirty="0">
                <a:latin typeface="Cordia New" pitchFamily="34" charset="-34"/>
                <a:cs typeface="Cordia New" pitchFamily="34" charset="-34"/>
              </a:rPr>
              <a:t> </a:t>
            </a:r>
            <a:r>
              <a:rPr lang="th-TH" altLang="en-US" sz="1400" i="0" dirty="0">
                <a:latin typeface="Cordia New" pitchFamily="34" charset="-34"/>
                <a:cs typeface="Cordia New" pitchFamily="34" charset="-34"/>
              </a:rPr>
              <a:t>เมื่อเติมข้างหลังคำศัพท์ แล้ว จะทำให้ความหมายของคำศัพท์นั้นเปลี่ยนไป เช่น </a:t>
            </a:r>
            <a:endParaRPr lang="en-US" altLang="en-US" sz="1400" i="0" dirty="0">
              <a:latin typeface="Cordia New" pitchFamily="34" charset="-34"/>
              <a:cs typeface="Cordia New" pitchFamily="34" charset="-34"/>
            </a:endParaRPr>
          </a:p>
          <a:p>
            <a:pPr eaLnBrk="1" hangingPunct="1"/>
            <a:endParaRPr lang="en-US" altLang="en-US" sz="1400" i="0" dirty="0">
              <a:latin typeface="Cordia New" pitchFamily="34" charset="-34"/>
              <a:cs typeface="Cordia New" pitchFamily="34" charset="-34"/>
            </a:endParaRPr>
          </a:p>
          <a:p>
            <a:pPr eaLnBrk="1" hangingPunct="1"/>
            <a:r>
              <a:rPr lang="en-US" altLang="en-US" sz="1400" b="1" i="0" dirty="0">
                <a:latin typeface="Cordia New" pitchFamily="34" charset="-34"/>
                <a:cs typeface="Cordia New" pitchFamily="34" charset="-34"/>
              </a:rPr>
              <a:t>true</a:t>
            </a:r>
            <a:r>
              <a:rPr lang="en-US" altLang="en-US" sz="1400" i="0" dirty="0">
                <a:latin typeface="Cordia New" pitchFamily="34" charset="-34"/>
                <a:cs typeface="Cordia New" pitchFamily="34" charset="-34"/>
              </a:rPr>
              <a:t>  </a:t>
            </a:r>
            <a:r>
              <a:rPr lang="th-TH" altLang="en-US" sz="1400" i="0" dirty="0">
                <a:latin typeface="Cordia New" pitchFamily="34" charset="-34"/>
                <a:cs typeface="Cordia New" pitchFamily="34" charset="-34"/>
              </a:rPr>
              <a:t>เป็นคำคุณศัพท์ </a:t>
            </a:r>
            <a:r>
              <a:rPr lang="en-US" altLang="en-US" sz="1400" i="0" dirty="0">
                <a:latin typeface="Cordia New" pitchFamily="34" charset="-34"/>
                <a:cs typeface="Cordia New" pitchFamily="34" charset="-34"/>
              </a:rPr>
              <a:t>= </a:t>
            </a:r>
            <a:r>
              <a:rPr lang="th-TH" altLang="en-US" sz="1400" i="0" dirty="0">
                <a:latin typeface="Cordia New" pitchFamily="34" charset="-34"/>
                <a:cs typeface="Cordia New" pitchFamily="34" charset="-34"/>
              </a:rPr>
              <a:t>ที่เป็นความจริง เมื่อเติม </a:t>
            </a:r>
            <a:r>
              <a:rPr lang="en-US" altLang="en-US" sz="1400" i="0" dirty="0">
                <a:latin typeface="Cordia New" pitchFamily="34" charset="-34"/>
                <a:cs typeface="Cordia New" pitchFamily="34" charset="-34"/>
              </a:rPr>
              <a:t>Suffix – </a:t>
            </a:r>
            <a:r>
              <a:rPr lang="en-US" altLang="en-US" sz="1400" i="0" dirty="0" err="1">
                <a:latin typeface="Cordia New" pitchFamily="34" charset="-34"/>
                <a:cs typeface="Cordia New" pitchFamily="34" charset="-34"/>
              </a:rPr>
              <a:t>ly</a:t>
            </a:r>
            <a:r>
              <a:rPr lang="en-US" altLang="en-US" sz="1400" i="0" dirty="0">
                <a:latin typeface="Cordia New" pitchFamily="34" charset="-34"/>
                <a:cs typeface="Cordia New" pitchFamily="34" charset="-34"/>
              </a:rPr>
              <a:t>   </a:t>
            </a:r>
            <a:r>
              <a:rPr lang="th-TH" altLang="en-US" sz="1400" i="0" dirty="0">
                <a:latin typeface="Cordia New" pitchFamily="34" charset="-34"/>
                <a:cs typeface="Cordia New" pitchFamily="34" charset="-34"/>
              </a:rPr>
              <a:t>ทำให้ได้คำศัพท์ใหม่คือ  </a:t>
            </a:r>
            <a:r>
              <a:rPr lang="en-US" altLang="en-US" sz="1400" i="0" dirty="0">
                <a:latin typeface="Cordia New" pitchFamily="34" charset="-34"/>
                <a:cs typeface="Cordia New" pitchFamily="34" charset="-34"/>
              </a:rPr>
              <a:t>truly </a:t>
            </a:r>
            <a:r>
              <a:rPr lang="th-TH" altLang="en-US" sz="1400" i="0" dirty="0">
                <a:latin typeface="Cordia New" pitchFamily="34" charset="-34"/>
                <a:cs typeface="Cordia New" pitchFamily="34" charset="-34"/>
              </a:rPr>
              <a:t>ซึ่งมีหน้าที่เป็นคำกริยาวิเศษณ์ มีวิธีการใช้ในประโยคที่ต่างออกไป อย่างไรก็ตามความหมายยังคงเหมือนเดิมอยู่</a:t>
            </a:r>
            <a:endParaRPr lang="en-US" altLang="en-US" sz="1400" i="0" dirty="0">
              <a:latin typeface="Cordia New" pitchFamily="34" charset="-34"/>
              <a:cs typeface="Cordia New" pitchFamily="34" charset="-34"/>
            </a:endParaRPr>
          </a:p>
          <a:p>
            <a:pPr eaLnBrk="1" hangingPunct="1"/>
            <a:r>
              <a:rPr lang="th-TH" altLang="en-US" sz="1400" i="0" dirty="0">
                <a:latin typeface="Cordia New" pitchFamily="34" charset="-34"/>
                <a:cs typeface="Cordia New" pitchFamily="34" charset="-34"/>
              </a:rPr>
              <a:t>ตัวอย่างประโยค</a:t>
            </a:r>
          </a:p>
          <a:p>
            <a:pPr eaLnBrk="1" hangingPunct="1"/>
            <a:r>
              <a:rPr lang="en-US" altLang="en-US" sz="1400" i="0" dirty="0">
                <a:latin typeface="Cordia New" pitchFamily="34" charset="-34"/>
                <a:cs typeface="Cordia New" pitchFamily="34" charset="-34"/>
              </a:rPr>
              <a:t>He </a:t>
            </a:r>
            <a:r>
              <a:rPr lang="en-US" altLang="en-US" sz="1400" u="sng" dirty="0">
                <a:latin typeface="Cordia New" pitchFamily="34" charset="-34"/>
                <a:cs typeface="Cordia New" pitchFamily="34" charset="-34"/>
              </a:rPr>
              <a:t>truly </a:t>
            </a:r>
            <a:r>
              <a:rPr lang="en-US" altLang="en-US" sz="1400" i="0" dirty="0">
                <a:latin typeface="Cordia New" pitchFamily="34" charset="-34"/>
                <a:cs typeface="Cordia New" pitchFamily="34" charset="-34"/>
              </a:rPr>
              <a:t>loves those children. </a:t>
            </a:r>
          </a:p>
          <a:p>
            <a:pPr eaLnBrk="1" hangingPunct="1"/>
            <a:r>
              <a:rPr lang="en-US" altLang="en-US" sz="1400" i="0" dirty="0">
                <a:latin typeface="Cordia New" pitchFamily="34" charset="-34"/>
                <a:cs typeface="Cordia New" pitchFamily="34" charset="-34"/>
              </a:rPr>
              <a:t>(</a:t>
            </a:r>
            <a:r>
              <a:rPr lang="th-TH" altLang="en-US" sz="1400" i="0" dirty="0">
                <a:latin typeface="Cordia New" pitchFamily="34" charset="-34"/>
                <a:cs typeface="Cordia New" pitchFamily="34" charset="-34"/>
              </a:rPr>
              <a:t>เขารักเด็กๆอย่างจริงใจ</a:t>
            </a:r>
            <a:r>
              <a:rPr lang="en-US" altLang="en-US" sz="1400" i="0" dirty="0">
                <a:latin typeface="Cordia New" pitchFamily="34" charset="-34"/>
                <a:cs typeface="Cordia New" pitchFamily="34" charset="-34"/>
              </a:rPr>
              <a:t>)</a:t>
            </a:r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auto">
          <a:xfrm>
            <a:off x="720725" y="3455988"/>
            <a:ext cx="3309938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การเรียนรู้เพิ่มเติมเกี่ยวกับ </a:t>
            </a: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Prefix </a:t>
            </a: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และ </a:t>
            </a: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Suffix </a:t>
            </a: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จะช่วยให้น้องๆเข้าใจหน้าที่รวมทั้งความหมายของคำในครอบครัวศัพท์ที่เลือกมาศึกษาได้อย่างดีมาก เพราะยิ่งเรียนรู้มากก็จะช่วยประหยัดเวลาในการค้นหาคำจากพจนานุกรมได้มากขึ้น</a:t>
            </a:r>
          </a:p>
        </p:txBody>
      </p:sp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936625" y="4537075"/>
            <a:ext cx="28082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หน้าถัดไปเป็นสรุปย่อๆเกี่ยวกับการทำศัพท์ใหม่โดยการเพิ่ม </a:t>
            </a: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Prefix </a:t>
            </a: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และ </a:t>
            </a: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Suffix </a:t>
            </a: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ประเภทต่างๆ</a:t>
            </a:r>
          </a:p>
        </p:txBody>
      </p:sp>
      <p:graphicFrame>
        <p:nvGraphicFramePr>
          <p:cNvPr id="12" name="Group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290445"/>
              </p:ext>
            </p:extLst>
          </p:nvPr>
        </p:nvGraphicFramePr>
        <p:xfrm>
          <a:off x="6836792" y="1079500"/>
          <a:ext cx="4751387" cy="3725863"/>
        </p:xfrm>
        <a:graphic>
          <a:graphicData uri="http://schemas.openxmlformats.org/drawingml/2006/table">
            <a:tbl>
              <a:tblPr/>
              <a:tblGrid>
                <a:gridCol w="1482725"/>
                <a:gridCol w="1038225"/>
                <a:gridCol w="1014412"/>
                <a:gridCol w="1216025"/>
              </a:tblGrid>
              <a:tr h="2603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ชนิด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Prefix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ความหมาย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1.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เติมแล้วทำให้คำมี</a:t>
                      </a:r>
                      <a:b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ความหมายในเชิงลบ 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dis-, in-, im-,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ไม่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disbelieve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2.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เติมแล้วทำให้คำมี</a:t>
                      </a:r>
                      <a:b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 ความหมายตรงข้าม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anti-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mis-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ต้าน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ผิด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,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พลาด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antisocial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misspell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3.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เติมแล้วแสดงตำแหน่ง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sub-, sup-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trans-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ต่ำ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,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ใต้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ข้าม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submarine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transport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4.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เติมแล้วแสดงขนาด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macro-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micro-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ใหญ่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เล็ก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macrocosm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microscope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5.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เติมแล้วแสดงปริมาณ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bi-, di-, duo-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multi-, poly-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สอง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หลาย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bilateral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multiform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6.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เติมแล้วแสดงเวลา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,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/>
                      </a:r>
                      <a:b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 ลำดับ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pre-, ante-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post-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ก่อน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หลัง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pre-historic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postdate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Rectangle 67"/>
          <p:cNvSpPr>
            <a:spLocks noChangeArrowheads="1"/>
          </p:cNvSpPr>
          <p:nvPr/>
        </p:nvSpPr>
        <p:spPr bwMode="auto">
          <a:xfrm>
            <a:off x="8203629" y="647700"/>
            <a:ext cx="2705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i="0">
                <a:latin typeface="Cordia New" pitchFamily="34" charset="-34"/>
                <a:cs typeface="Cordia New" pitchFamily="34" charset="-34"/>
              </a:rPr>
              <a:t>Prefix </a:t>
            </a:r>
            <a:r>
              <a:rPr lang="th-TH" altLang="en-US" sz="1600" b="1" i="0">
                <a:latin typeface="Cordia New" pitchFamily="34" charset="-34"/>
                <a:cs typeface="Cordia New" pitchFamily="34" charset="-34"/>
              </a:rPr>
              <a:t>ที่พบบ่อยๆ จัดเป็นหมวดหมู่ได้ดังนี้</a:t>
            </a:r>
          </a:p>
        </p:txBody>
      </p:sp>
    </p:spTree>
    <p:extLst>
      <p:ext uri="{BB962C8B-B14F-4D97-AF65-F5344CB8AC3E}">
        <p14:creationId xmlns:p14="http://schemas.microsoft.com/office/powerpoint/2010/main" val="159883466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8" name="Group 208"/>
          <p:cNvGraphicFramePr>
            <a:graphicFrameLocks noGrp="1"/>
          </p:cNvGraphicFramePr>
          <p:nvPr/>
        </p:nvGraphicFramePr>
        <p:xfrm>
          <a:off x="792163" y="1655763"/>
          <a:ext cx="4321175" cy="3444877"/>
        </p:xfrm>
        <a:graphic>
          <a:graphicData uri="http://schemas.openxmlformats.org/drawingml/2006/table">
            <a:tbl>
              <a:tblPr/>
              <a:tblGrid>
                <a:gridCol w="1439862"/>
                <a:gridCol w="815975"/>
                <a:gridCol w="1008063"/>
                <a:gridCol w="1057275"/>
              </a:tblGrid>
              <a:tr h="5182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ชนิด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Suffix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ความหมาย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th-TH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6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1.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เติมแล้วทำให้คำมี</a:t>
                      </a:r>
                      <a:b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 หน้าที่เป็นคำนาม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-ess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-ity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เกี่ยวกับคน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สภาวะ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,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/>
                      </a:r>
                      <a:b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การกระทำ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actress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creativity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84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2.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เติมแล้วทำให้คำมี</a:t>
                      </a:r>
                      <a:b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 หน้าที่เป็นคำคุณศัพท์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-able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-ful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-less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-en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ที่สามารถ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เต็มไปด้วย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ปราศจาก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ที่มี </a:t>
                      </a:r>
                      <a:b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ลักษณะ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…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readable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hopeful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homeless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golden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3.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เติมแล้วทำให้คำมี</a:t>
                      </a:r>
                      <a:b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 หน้าที่เป็นคำกริยา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-ify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มีผลให้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…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ทำให้...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activate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clarify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4.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เติมแล้วทำให้คำมี</a:t>
                      </a:r>
                      <a:b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 หน้าที่เป็นคำวิเศษณ์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-ward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อย่าง...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ในทิศทาง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…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57200" algn="r"/>
                          <a:tab pos="2636838" algn="ctr"/>
                          <a:tab pos="5273675" algn="r"/>
                        </a:tabLs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actively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457200" algn="r"/>
                          <a:tab pos="2636838" algn="ctr"/>
                          <a:tab pos="5273675" algn="r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downward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Rectangle 41"/>
          <p:cNvSpPr>
            <a:spLocks noChangeArrowheads="1"/>
          </p:cNvSpPr>
          <p:nvPr/>
        </p:nvSpPr>
        <p:spPr bwMode="auto">
          <a:xfrm>
            <a:off x="1871663" y="1079500"/>
            <a:ext cx="26971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i="0">
                <a:latin typeface="Cordia New" pitchFamily="34" charset="-34"/>
                <a:cs typeface="Cordia New" pitchFamily="34" charset="-34"/>
              </a:rPr>
              <a:t>Suffix </a:t>
            </a:r>
            <a:r>
              <a:rPr lang="th-TH" altLang="en-US" sz="1600" b="1" i="0">
                <a:latin typeface="Cordia New" pitchFamily="34" charset="-34"/>
                <a:cs typeface="Cordia New" pitchFamily="34" charset="-34"/>
              </a:rPr>
              <a:t>ที่พบบ่อยๆ จัดเป็นหมวดหมู่ได้ดังนี้</a:t>
            </a:r>
          </a:p>
        </p:txBody>
      </p:sp>
      <p:sp>
        <p:nvSpPr>
          <p:cNvPr id="10" name="Rectangle 193"/>
          <p:cNvSpPr>
            <a:spLocks noChangeArrowheads="1"/>
          </p:cNvSpPr>
          <p:nvPr/>
        </p:nvSpPr>
        <p:spPr bwMode="auto">
          <a:xfrm>
            <a:off x="7903240" y="792163"/>
            <a:ext cx="244951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 b="1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เกี่ยวกับ</a:t>
            </a:r>
            <a:r>
              <a:rPr lang="th-TH" altLang="en-US" sz="1600" b="1" i="0">
                <a:latin typeface="Cordia New" pitchFamily="34" charset="-34"/>
                <a:cs typeface="Cordia New" pitchFamily="34" charset="-34"/>
              </a:rPr>
              <a:t>คำที่มีความหมายเหมือน</a:t>
            </a:r>
            <a:r>
              <a:rPr lang="en-US" altLang="en-US" sz="1600" b="1" i="0">
                <a:latin typeface="Cordia New" pitchFamily="34" charset="-34"/>
                <a:cs typeface="Cordia New" pitchFamily="34" charset="-34"/>
              </a:rPr>
              <a:t>/</a:t>
            </a:r>
            <a:r>
              <a:rPr lang="th-TH" altLang="en-US" sz="1600" b="1" i="0">
                <a:latin typeface="Cordia New" pitchFamily="34" charset="-34"/>
                <a:cs typeface="Cordia New" pitchFamily="34" charset="-34"/>
              </a:rPr>
              <a:t>คล้ายกัน</a:t>
            </a:r>
            <a:r>
              <a:rPr lang="en-US" altLang="en-US" sz="1600" b="1" i="0"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600" b="1" i="0">
                <a:latin typeface="Cordia New" pitchFamily="34" charset="-34"/>
                <a:cs typeface="Cordia New" pitchFamily="34" charset="-34"/>
              </a:rPr>
              <a:t>หรือตรงข้ามกัน</a:t>
            </a:r>
            <a:r>
              <a:rPr lang="en-US" altLang="en-US" sz="1600" b="1" i="0">
                <a:latin typeface="Cordia New" pitchFamily="34" charset="-34"/>
                <a:cs typeface="Cordia New" pitchFamily="34" charset="-34"/>
              </a:rPr>
              <a:t/>
            </a:r>
            <a:br>
              <a:rPr lang="en-US" altLang="en-US" sz="1600" b="1" i="0">
                <a:latin typeface="Cordia New" pitchFamily="34" charset="-34"/>
                <a:cs typeface="Cordia New" pitchFamily="34" charset="-34"/>
              </a:rPr>
            </a:br>
            <a:endParaRPr lang="th-TH" altLang="en-US" sz="1600" b="1" i="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1" name="Rectangle 195"/>
          <p:cNvSpPr>
            <a:spLocks noChangeArrowheads="1"/>
          </p:cNvSpPr>
          <p:nvPr/>
        </p:nvSpPr>
        <p:spPr bwMode="auto">
          <a:xfrm>
            <a:off x="7184102" y="1512888"/>
            <a:ext cx="3816350" cy="179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1" i="0">
                <a:latin typeface="Cordia New" pitchFamily="34" charset="-34"/>
                <a:cs typeface="Cordia New" pitchFamily="34" charset="-34"/>
              </a:rPr>
              <a:t>สิ่งที่น้องๆควรรู้เกี่ยวกับ </a:t>
            </a:r>
            <a:r>
              <a:rPr lang="en-US" altLang="en-US" sz="1400" b="1" i="0">
                <a:latin typeface="Cordia New" pitchFamily="34" charset="-34"/>
                <a:cs typeface="Cordia New" pitchFamily="34" charset="-34"/>
              </a:rPr>
              <a:t>Synonym </a:t>
            </a:r>
            <a:r>
              <a:rPr lang="th-TH" altLang="en-US" sz="1400" b="1" i="0">
                <a:latin typeface="Cordia New" pitchFamily="34" charset="-34"/>
                <a:cs typeface="Cordia New" pitchFamily="34" charset="-34"/>
              </a:rPr>
              <a:t>และ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400" b="1" i="0">
                <a:latin typeface="Cordia New" pitchFamily="34" charset="-34"/>
                <a:cs typeface="Cordia New" pitchFamily="34" charset="-34"/>
              </a:rPr>
              <a:t>Antonym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400" i="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การเพิ่มพูนคลังศัพท์โดยเรียนรู้เกี่ยวกับคำที่มีความหมายเหมือนหรือคล้ายคลึงกัน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(Synonym)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หรือคำที่มีความหมายตรงข้ามกัน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(Antonym)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/>
            </a:r>
            <a:br>
              <a:rPr lang="th-TH" altLang="en-US" sz="1400" i="0">
                <a:latin typeface="Cordia New" pitchFamily="34" charset="-34"/>
                <a:cs typeface="Cordia New" pitchFamily="34" charset="-34"/>
              </a:rPr>
            </a:b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ถือว่าเป็นประโยชน์อย่างมาก เพราะจะทำให้น้องๆอ่านสิ่งต่างๆได้รวดเร็วและเข้าใจได้ถูกต้องแม่นยำขึ้น อย่างไรก็ตามเมื่อหา คำประเภทนี้ได้จากพจนานุกรมหรืออินเตอร์เนทแล้ว สิ่งที่ต้องทำต่อไปคือการศึกษาข้อแตกต่างในการใช้คำแต่ละคำให้ละเอียดลึกซึ้งขึ้น</a:t>
            </a:r>
            <a:endParaRPr lang="en-US" altLang="en-US" sz="1400" i="0">
              <a:latin typeface="Cordia New" pitchFamily="34" charset="-34"/>
              <a:cs typeface="Cordia New" pitchFamily="34" charset="-34"/>
            </a:endParaRPr>
          </a:p>
        </p:txBody>
      </p:sp>
      <p:pic>
        <p:nvPicPr>
          <p:cNvPr id="12" name="Picture 196" descr="1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4102" y="576263"/>
            <a:ext cx="7477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97"/>
          <p:cNvSpPr>
            <a:spLocks noChangeArrowheads="1"/>
          </p:cNvSpPr>
          <p:nvPr/>
        </p:nvSpPr>
        <p:spPr bwMode="auto">
          <a:xfrm>
            <a:off x="7255540" y="3384550"/>
            <a:ext cx="4103687" cy="24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ยกตัวอย่าง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Synonym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ของคำว่า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confusion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ที่แปลว่า ความสับสน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/>
            </a:r>
            <a:br>
              <a:rPr lang="th-TH" altLang="en-US" sz="1400" i="0">
                <a:latin typeface="Cordia New" pitchFamily="34" charset="-34"/>
                <a:cs typeface="Cordia New" pitchFamily="34" charset="-34"/>
              </a:rPr>
            </a:b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มีมากมายได้แก่  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 bewilderment </a:t>
            </a:r>
            <a:endParaRPr lang="th-TH" altLang="en-US" sz="1400" i="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 doubt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 uncertainty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 puzzlement </a:t>
            </a:r>
            <a:endParaRPr lang="th-TH" altLang="en-US" sz="1400" i="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perplexity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 mystification </a:t>
            </a:r>
            <a:endParaRPr lang="th-TH" altLang="en-US" sz="1400" i="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bafflement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400" i="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</a:pPr>
            <a:endParaRPr lang="th-TH" altLang="en-US" sz="1400" i="0">
              <a:latin typeface="Cordia New" pitchFamily="34" charset="-34"/>
              <a:cs typeface="Cordia New" pitchFamily="34" charset="-34"/>
            </a:endParaRPr>
          </a:p>
        </p:txBody>
      </p:sp>
      <p:pic>
        <p:nvPicPr>
          <p:cNvPr id="14" name="Picture 198" descr="13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2027" y="4176713"/>
            <a:ext cx="1039813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99" descr="14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720725"/>
            <a:ext cx="1008063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065573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4" name="Picture 2" descr="วรรค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075" y="3149600"/>
            <a:ext cx="6477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7416181" y="2376488"/>
            <a:ext cx="184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i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0153031" y="3313113"/>
            <a:ext cx="184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i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0008568" y="1800225"/>
            <a:ext cx="184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i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9071943" y="3240088"/>
            <a:ext cx="184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i="0"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13" name="Group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035457"/>
              </p:ext>
            </p:extLst>
          </p:nvPr>
        </p:nvGraphicFramePr>
        <p:xfrm>
          <a:off x="7055818" y="720725"/>
          <a:ext cx="4535488" cy="4046803"/>
        </p:xfrm>
        <a:graphic>
          <a:graphicData uri="http://schemas.openxmlformats.org/drawingml/2006/table">
            <a:tbl>
              <a:tblPr/>
              <a:tblGrid>
                <a:gridCol w="1008063"/>
                <a:gridCol w="3527425"/>
              </a:tblGrid>
              <a:tr h="358747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Part of speech</a:t>
                      </a:r>
                      <a:endParaRPr kumimoji="0" lang="th-TH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Synonym</a:t>
                      </a:r>
                      <a:endParaRPr kumimoji="0" lang="th-TH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493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just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Noun:</a:t>
                      </a:r>
                    </a:p>
                    <a:p>
                      <a:pPr marL="0" marR="0" lvl="0" indent="0" algn="just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confusion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09600" indent="-609600"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1047750" indent="-53340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466850" indent="-43815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943100" indent="-400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457450" indent="-400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914650" indent="-40005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3371850" indent="-40005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829050" indent="-40005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4286250" indent="-40005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609600" marR="0" lvl="0" indent="-60960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1.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ในความหมาย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=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en-US" altLang="en-US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bewilderment </a:t>
                      </a:r>
                    </a:p>
                    <a:p>
                      <a:pPr marL="609600" marR="0" lvl="0" indent="-60960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           ได้แก่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doubt, uncertainty, puzzlement, perplexity,</a:t>
                      </a:r>
                    </a:p>
                    <a:p>
                      <a:pPr marL="609600" marR="0" lvl="0" indent="-60960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           mystification, bafflement, perturbation</a:t>
                      </a:r>
                    </a:p>
                    <a:p>
                      <a:pPr marL="609600" marR="0" lvl="0" indent="-60960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2.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ในความหมาย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= </a:t>
                      </a:r>
                      <a:r>
                        <a:rPr kumimoji="0" lang="en-US" altLang="en-US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disorder 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  <a:p>
                      <a:pPr marL="609600" marR="0" lvl="0" indent="-60960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         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ได้แก่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chaos, turmoil, upheaval, muddle, bustle, </a:t>
                      </a:r>
                    </a:p>
                    <a:p>
                      <a:pPr marL="609600" marR="0" lvl="0" indent="-60960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           shambles, disarray, commotion, disorganization,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8149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just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Verb:</a:t>
                      </a:r>
                      <a:b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</a:b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confuse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09600" indent="-609600"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1047750" indent="-53340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466850" indent="-43815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943100" indent="-400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457450" indent="-400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914650" indent="-40005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3371850" indent="-40005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829050" indent="-40005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4286250" indent="-40005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609600" marR="0" lvl="0" indent="-60960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1.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ในความหมาย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=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en-US" altLang="en-US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mix up with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</a:t>
                      </a:r>
                    </a:p>
                    <a:p>
                      <a:pPr marL="609600" marR="0" lvl="0" indent="-60960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           ได้แก่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take for, mistake for, muddle with</a:t>
                      </a:r>
                    </a:p>
                    <a:p>
                      <a:pPr marL="609600" marR="0" lvl="0" indent="-60960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2.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ในความหมาย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= </a:t>
                      </a:r>
                      <a:r>
                        <a:rPr kumimoji="0" lang="en-US" altLang="en-US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bewilder 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  <a:p>
                      <a:pPr marL="609600" marR="0" lvl="0" indent="-60960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          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ได้แก่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puzzle, baffle, perplex, mystify, fluster, faze, </a:t>
                      </a:r>
                    </a:p>
                    <a:p>
                      <a:pPr marL="609600" marR="0" lvl="0" indent="-60960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           flummox, bemuse, 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8149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just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Adjective: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/>
                      </a:r>
                      <a:b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</a:b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confusing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ในความหมาย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=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en-US" altLang="en-US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bewildering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           ได้แก่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complicated, puzzling, misleading,</a:t>
                      </a:r>
                      <a:b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</a:b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           unclear, baffling, muddling, </a:t>
                      </a:r>
                      <a:b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</a:b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           contradictory, ambiguous, inconsistent, </a:t>
                      </a:r>
                      <a:b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</a:b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           perplexing, clear as mud (informal)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Rectangle 27"/>
          <p:cNvSpPr>
            <a:spLocks noChangeArrowheads="1"/>
          </p:cNvSpPr>
          <p:nvPr/>
        </p:nvSpPr>
        <p:spPr bwMode="auto">
          <a:xfrm>
            <a:off x="431800" y="347663"/>
            <a:ext cx="41767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742950" indent="-28575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1430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6002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/>
            <a:r>
              <a:rPr lang="th-TH" altLang="en-US" sz="1600" b="1" i="0">
                <a:latin typeface="Cordia New" pitchFamily="34" charset="-34"/>
                <a:ea typeface="Times New Roman" pitchFamily="18" charset="0"/>
                <a:cs typeface="Cordia New" pitchFamily="34" charset="-34"/>
              </a:rPr>
              <a:t>รายละเอียด </a:t>
            </a:r>
            <a:r>
              <a:rPr lang="en-US" altLang="en-US" sz="1600" b="1" i="0">
                <a:latin typeface="Cordia New" pitchFamily="34" charset="-34"/>
                <a:ea typeface="Times New Roman" pitchFamily="18" charset="0"/>
                <a:cs typeface="Cordia New" pitchFamily="34" charset="-34"/>
              </a:rPr>
              <a:t>Synonym </a:t>
            </a:r>
            <a:r>
              <a:rPr lang="th-TH" altLang="en-US" sz="1600" b="1" i="0">
                <a:latin typeface="Cordia New" pitchFamily="34" charset="-34"/>
                <a:ea typeface="Times New Roman" pitchFamily="18" charset="0"/>
                <a:cs typeface="Cordia New" pitchFamily="34" charset="-34"/>
              </a:rPr>
              <a:t>ของคำศัพท์ </a:t>
            </a:r>
            <a:r>
              <a:rPr lang="en-US" altLang="en-US" sz="1600" b="1" i="0">
                <a:latin typeface="Cordia New" pitchFamily="34" charset="-34"/>
                <a:ea typeface="Times New Roman" pitchFamily="18" charset="0"/>
                <a:cs typeface="Cordia New" pitchFamily="34" charset="-34"/>
              </a:rPr>
              <a:t>confusion, confuse, confusing</a:t>
            </a:r>
          </a:p>
        </p:txBody>
      </p:sp>
      <p:sp>
        <p:nvSpPr>
          <p:cNvPr id="15" name="Rectangle 28"/>
          <p:cNvSpPr>
            <a:spLocks noChangeArrowheads="1"/>
          </p:cNvSpPr>
          <p:nvPr/>
        </p:nvSpPr>
        <p:spPr bwMode="auto">
          <a:xfrm>
            <a:off x="1655763" y="792163"/>
            <a:ext cx="3240087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 การค้นหาคำ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Synonym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สามารถค้นจากพจนานุกรมมาตรฐาน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Oxford Advanced Learner’s Dictionary, Longman Dictionary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และ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Collins Cobuild English Language Dictionary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สำหรับน้องๆที่ยังไม่คุ้นเคยกับพจนานุกรมแบบนี้ ลองขอคำแนะนำจากครูหรือพี่ๆดู ตอนแรกอาจจะรู้สึกว่าใช้ยาก.... อย่าเพิ่งท้อถอย ใช้บ่อยๆไม่นานก็จะคุ้นเคยไปเอง</a:t>
            </a:r>
          </a:p>
        </p:txBody>
      </p:sp>
      <p:sp>
        <p:nvSpPr>
          <p:cNvPr id="16" name="Rectangle 29"/>
          <p:cNvSpPr>
            <a:spLocks noChangeArrowheads="1"/>
          </p:cNvSpPr>
          <p:nvPr/>
        </p:nvSpPr>
        <p:spPr bwMode="auto">
          <a:xfrm>
            <a:off x="576263" y="2376488"/>
            <a:ext cx="4392612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นอกเหนือจากการใช้พจนานุกรมแล้วน้องๆอาจลองใช้ </a:t>
            </a:r>
            <a:r>
              <a:rPr lang="en-US" altLang="en-US" sz="1400" b="1" i="0">
                <a:latin typeface="Cordia New" pitchFamily="34" charset="-34"/>
                <a:cs typeface="Cordia New" pitchFamily="34" charset="-34"/>
              </a:rPr>
              <a:t>Thesaurus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ซึ่งเป็นพจนานุกรมที่รวบรวม เฉพาะคำเหมือนและคำตรงข้ามไว้อย่างละเอียด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ถ้ามีเวลาลองไปสำรวจ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Thesaurus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ที่ห้องสมุดต่างๆในหมวดภาษาอังกฤษ หรือหารือคุณครูผู้สอนดู</a:t>
            </a:r>
          </a:p>
          <a:p>
            <a:pPr eaLnBrk="1" hangingPunct="1">
              <a:spcBef>
                <a:spcPct val="0"/>
              </a:spcBef>
            </a:pPr>
            <a:endParaRPr lang="th-TH" altLang="en-US" sz="1400" i="0">
              <a:latin typeface="Cordia New" pitchFamily="34" charset="-34"/>
              <a:cs typeface="Cordia New" pitchFamily="34" charset="-34"/>
            </a:endParaRPr>
          </a:p>
        </p:txBody>
      </p:sp>
      <p:pic>
        <p:nvPicPr>
          <p:cNvPr id="17" name="Picture 30" descr="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936625"/>
            <a:ext cx="881063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35"/>
          <p:cNvSpPr>
            <a:spLocks noChangeArrowheads="1"/>
          </p:cNvSpPr>
          <p:nvPr/>
        </p:nvSpPr>
        <p:spPr bwMode="auto">
          <a:xfrm>
            <a:off x="720725" y="3240088"/>
            <a:ext cx="3816350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3400" indent="-533400"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990600" indent="-53340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447800" indent="-5334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905000" indent="-5334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62200" indent="-5334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8194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766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7338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910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1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โดยสรุป</a:t>
            </a: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...การศึกษา </a:t>
            </a: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Synonym </a:t>
            </a: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อย่างละเอียดดังตัวอย่างที่แสดงในตาราง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จะช่วยให้น้องได้รับความรู้เพิ่มเติมเกี่ยวกับคำศัพท์ดังนี้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เรียนรู้ความหมายที่หลากหลายของคำ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เรียนรู้คำที่ใช้ใน </a:t>
            </a: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Part of speech </a:t>
            </a: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เดียวกัน เช่น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                </a:t>
            </a: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- confuse = bewilder </a:t>
            </a: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เป็น คำกริยา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	</a:t>
            </a: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- confusing = bewildering </a:t>
            </a: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เป็นคำคุณศัพท์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	</a:t>
            </a: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- confusion = bewilderment </a:t>
            </a: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เป็นคำนาม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3. </a:t>
            </a: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	เรียนรู้การใช้แบบเป็นทางการและไม่เป็นทางการ เช่น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	- confusing = clear as mud </a:t>
            </a:r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ซึ่งเป็นภาษาแบบไม่เป็นทางการ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400" i="0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9" name="Rectangle 36"/>
          <p:cNvSpPr>
            <a:spLocks noChangeArrowheads="1"/>
          </p:cNvSpPr>
          <p:nvPr/>
        </p:nvSpPr>
        <p:spPr bwMode="auto">
          <a:xfrm>
            <a:off x="7128843" y="4895850"/>
            <a:ext cx="29527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1" i="0" u="sng">
                <a:latin typeface="Cordia New" pitchFamily="34" charset="-34"/>
                <a:cs typeface="Cordia New" pitchFamily="34" charset="-34"/>
              </a:rPr>
              <a:t>หมายเหตุ</a:t>
            </a:r>
            <a:r>
              <a:rPr lang="th-TH" altLang="en-US" sz="1400" b="1" i="0">
                <a:latin typeface="Cordia New" pitchFamily="34" charset="-34"/>
                <a:cs typeface="Cordia New" pitchFamily="34" charset="-34"/>
              </a:rPr>
              <a:t> 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การเพิ่มพูนคำศัพท์ประเภท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Antonym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ก็ทำได้เช่นเดียวกันกับการศึกษา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Synonym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395302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8" name="Text Box 43"/>
          <p:cNvSpPr txBox="1">
            <a:spLocks noChangeArrowheads="1"/>
          </p:cNvSpPr>
          <p:nvPr/>
        </p:nvSpPr>
        <p:spPr bwMode="auto">
          <a:xfrm>
            <a:off x="1871663" y="2736850"/>
            <a:ext cx="2232025" cy="355600"/>
          </a:xfrm>
          <a:prstGeom prst="rect">
            <a:avLst/>
          </a:prstGeom>
          <a:solidFill>
            <a:schemeClr val="bg2"/>
          </a:solidFill>
          <a:ln w="9525" cap="rnd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514350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028700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543050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 b="1" i="0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ศึกษาการใช้คำจากอินเตอร์เนท</a:t>
            </a:r>
          </a:p>
        </p:txBody>
      </p:sp>
      <p:sp>
        <p:nvSpPr>
          <p:cNvPr id="9" name="Rectangle 44"/>
          <p:cNvSpPr>
            <a:spLocks noChangeArrowheads="1"/>
          </p:cNvSpPr>
          <p:nvPr/>
        </p:nvSpPr>
        <p:spPr bwMode="auto">
          <a:xfrm>
            <a:off x="1512888" y="3240088"/>
            <a:ext cx="3167062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 อินเตอร์เนทถือเป็นแหล่งข้อมูลที่ดีมากนอกเหนือจากการใช้พจนานุกรมเพราะสะดวกและรวดเร็วในการค้นหา นอกจากนี้น้องๆจะสามารถศึกษาสำนวน หรือประโยคที่ใช้คำนั้นๆกันในชีวิตจริงในเนื้อหาด้านต่าง ได้อย่างกว้างขวางมาก</a:t>
            </a:r>
          </a:p>
        </p:txBody>
      </p:sp>
      <p:sp>
        <p:nvSpPr>
          <p:cNvPr id="10" name="Rectangle 47"/>
          <p:cNvSpPr>
            <a:spLocks noChangeArrowheads="1"/>
          </p:cNvSpPr>
          <p:nvPr/>
        </p:nvSpPr>
        <p:spPr bwMode="auto">
          <a:xfrm>
            <a:off x="936625" y="4248150"/>
            <a:ext cx="381635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 เมื่อน้องๆค้นหาสำนวนหรือประโยคที่มีคำที่เรียนรู้ใหม่ได้แล้ว ให้สังเกตว่าคำใหม่นั้นใช้อย่างไร ทำหน้าที่อะไรในประโยค เช่น เป็นคำนาม คำคุณศัพท์ คำกริยา หรือคำกริยาวิเศษณ์ เพื่อช่วยให้เข้าใจการใช้คำได้อย่างถูกต้องและในอนาคตจะช่วยให้สามารถแต่งประโยคของน้องๆเองได้</a:t>
            </a:r>
          </a:p>
        </p:txBody>
      </p:sp>
      <p:sp>
        <p:nvSpPr>
          <p:cNvPr id="11" name="Rectangle 48"/>
          <p:cNvSpPr>
            <a:spLocks noChangeArrowheads="1"/>
          </p:cNvSpPr>
          <p:nvPr/>
        </p:nvSpPr>
        <p:spPr bwMode="auto">
          <a:xfrm>
            <a:off x="7277127" y="720725"/>
            <a:ext cx="4175125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600" b="1" i="0">
                <a:latin typeface="Cordia New" pitchFamily="34" charset="-34"/>
                <a:cs typeface="Cordia New" pitchFamily="34" charset="-34"/>
              </a:rPr>
              <a:t>สิ่งที่น้องๆควรรู้ คือ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b="1" i="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คำในภาษาอังกฤษบางคำ แม้จะมีหน้าที่เหมือนกัน เช่น เป็นคำนาม แต่ก็มีความหมายและการใช้ต่างกันไป คำข้างล่างต่อไปนี้เป็นคำนามทั้งหมด แต่ความหมายแตกต่างกันออกไป</a:t>
            </a:r>
          </a:p>
          <a:p>
            <a:pPr eaLnBrk="1" hangingPunct="1">
              <a:spcBef>
                <a:spcPct val="0"/>
              </a:spcBef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product  =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ผลิตภัณฑ์</a:t>
            </a:r>
          </a:p>
          <a:p>
            <a:pPr eaLnBrk="1" hangingPunct="1">
              <a:spcBef>
                <a:spcPct val="0"/>
              </a:spcBef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production =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ขนวนการผลิต </a:t>
            </a:r>
          </a:p>
          <a:p>
            <a:pPr eaLnBrk="1" hangingPunct="1">
              <a:spcBef>
                <a:spcPct val="0"/>
              </a:spcBef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producing =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การผลิต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(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โดยภาพรวม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)</a:t>
            </a:r>
            <a:endParaRPr lang="th-TH" altLang="en-US" sz="1400" i="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productivity =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การเพิ่มผลผลิต </a:t>
            </a:r>
          </a:p>
          <a:p>
            <a:pPr eaLnBrk="1" hangingPunct="1">
              <a:spcBef>
                <a:spcPct val="0"/>
              </a:spcBef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producer =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ผู้ผลิต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ลองดูการใช้ในประโยคจริงๆที่ค้นจากอินเตอร์เนทดังนี้</a:t>
            </a:r>
          </a:p>
        </p:txBody>
      </p:sp>
      <p:pic>
        <p:nvPicPr>
          <p:cNvPr id="12" name="Picture 49" descr="1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3024188"/>
            <a:ext cx="1022350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50"/>
          <p:cNvSpPr>
            <a:spLocks noChangeArrowheads="1"/>
          </p:cNvSpPr>
          <p:nvPr/>
        </p:nvSpPr>
        <p:spPr bwMode="auto">
          <a:xfrm>
            <a:off x="720725" y="2736850"/>
            <a:ext cx="10080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600" b="1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เคล็ดลับที่ </a:t>
            </a:r>
            <a:r>
              <a:rPr lang="en-US" altLang="en-US" sz="1600" b="1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1</a:t>
            </a:r>
            <a:endParaRPr lang="th-TH" altLang="en-US" sz="1600" b="1" i="0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4" name="Rectangle 51"/>
          <p:cNvSpPr>
            <a:spLocks noChangeArrowheads="1"/>
          </p:cNvSpPr>
          <p:nvPr/>
        </p:nvSpPr>
        <p:spPr bwMode="auto">
          <a:xfrm>
            <a:off x="1728788" y="2232025"/>
            <a:ext cx="21605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800" b="1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เคล็ดลับการเพิ่มคลังศัพท์</a:t>
            </a:r>
          </a:p>
        </p:txBody>
      </p:sp>
      <p:grpSp>
        <p:nvGrpSpPr>
          <p:cNvPr id="15" name="Group 53"/>
          <p:cNvGrpSpPr>
            <a:grpSpLocks/>
          </p:cNvGrpSpPr>
          <p:nvPr/>
        </p:nvGrpSpPr>
        <p:grpSpPr bwMode="auto">
          <a:xfrm>
            <a:off x="647700" y="647700"/>
            <a:ext cx="2951163" cy="1223963"/>
            <a:chOff x="1701" y="10444"/>
            <a:chExt cx="9000" cy="5974"/>
          </a:xfrm>
        </p:grpSpPr>
        <p:pic>
          <p:nvPicPr>
            <p:cNvPr id="16" name="Picture 54" descr="Resize of LEARNING_00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1" y="10444"/>
              <a:ext cx="9000" cy="5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55"/>
            <p:cNvSpPr txBox="1">
              <a:spLocks noChangeArrowheads="1"/>
            </p:cNvSpPr>
            <p:nvPr/>
          </p:nvSpPr>
          <p:spPr bwMode="auto">
            <a:xfrm>
              <a:off x="2061" y="11524"/>
              <a:ext cx="8100" cy="4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10287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836613" indent="-322263" defTabSz="10287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1285875" indent="-257175" defTabSz="10287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1800225" indent="-257175" defTabSz="10287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314575" indent="-257175" defTabSz="10287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27717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32289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36861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41433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th-TH" altLang="en-US" sz="1400" i="0">
                  <a:solidFill>
                    <a:schemeClr val="tx2"/>
                  </a:solidFill>
                  <a:latin typeface="Cordia New" pitchFamily="34" charset="-34"/>
                  <a:cs typeface="Cordia New" pitchFamily="34" charset="-34"/>
                </a:rPr>
                <a:t>ตอนนี้เราก็ได้รู้จัก </a:t>
              </a:r>
              <a:r>
                <a:rPr lang="en-US" altLang="en-US" sz="1400" i="0">
                  <a:solidFill>
                    <a:schemeClr val="tx2"/>
                  </a:solidFill>
                  <a:latin typeface="Cordia New" pitchFamily="34" charset="-34"/>
                  <a:cs typeface="Cordia New" pitchFamily="34" charset="-34"/>
                </a:rPr>
                <a:t>Word Family </a:t>
              </a:r>
              <a:r>
                <a:rPr lang="th-TH" altLang="en-US" sz="1400" i="0">
                  <a:solidFill>
                    <a:schemeClr val="tx2"/>
                  </a:solidFill>
                  <a:latin typeface="Cordia New" pitchFamily="34" charset="-34"/>
                  <a:cs typeface="Cordia New" pitchFamily="34" charset="-34"/>
                </a:rPr>
                <a:t>กันอย่างดีแล้ว คราวนี้ลองมาเรียนรู้เคล็ดลับในการศึกษาคำต่างๆที่รวมอยู่ในแต่ละครอบครัวกันดีกว่า</a:t>
              </a:r>
              <a:r>
                <a:rPr lang="en-US" altLang="en-US" sz="1400" i="0">
                  <a:solidFill>
                    <a:schemeClr val="tx2"/>
                  </a:solidFill>
                  <a:latin typeface="Cordia New" pitchFamily="34" charset="-34"/>
                  <a:cs typeface="Cordia New" pitchFamily="34" charset="-34"/>
                </a:rPr>
                <a:t> ….</a:t>
              </a:r>
              <a:endPara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endParaRPr>
            </a:p>
          </p:txBody>
        </p:sp>
      </p:grpSp>
      <p:pic>
        <p:nvPicPr>
          <p:cNvPr id="18" name="Picture 56" descr="10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88" y="863600"/>
            <a:ext cx="54133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57"/>
          <p:cNvSpPr>
            <a:spLocks noChangeArrowheads="1"/>
          </p:cNvSpPr>
          <p:nvPr/>
        </p:nvSpPr>
        <p:spPr bwMode="auto">
          <a:xfrm>
            <a:off x="7277127" y="3419475"/>
            <a:ext cx="201612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742950" indent="-28575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1430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6002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/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Tips for </a:t>
            </a:r>
            <a:r>
              <a:rPr lang="en-US" altLang="en-US" sz="1400" b="1" i="0" u="sng">
                <a:latin typeface="Cordia New" pitchFamily="34" charset="-34"/>
                <a:cs typeface="Cordia New" pitchFamily="34" charset="-34"/>
              </a:rPr>
              <a:t>Producing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 Quality Web Videos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0" name="Rectangle 58"/>
          <p:cNvSpPr>
            <a:spLocks noChangeArrowheads="1"/>
          </p:cNvSpPr>
          <p:nvPr/>
        </p:nvSpPr>
        <p:spPr bwMode="auto">
          <a:xfrm>
            <a:off x="7348565" y="3816350"/>
            <a:ext cx="16557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742950" indent="-28575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1430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6002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/>
            <a:r>
              <a:rPr lang="en-US" altLang="en-US" sz="1200" i="0">
                <a:latin typeface="Cordia New" pitchFamily="34" charset="-34"/>
                <a:cs typeface="Cordia New" pitchFamily="34" charset="-34"/>
              </a:rPr>
              <a:t>= </a:t>
            </a:r>
            <a:r>
              <a:rPr lang="th-TH" altLang="en-US" sz="1200" i="0">
                <a:latin typeface="Cordia New" pitchFamily="34" charset="-34"/>
                <a:cs typeface="Cordia New" pitchFamily="34" charset="-34"/>
              </a:rPr>
              <a:t>ทิปสำหรับการผลิตวิดิทัศน์ที่</a:t>
            </a:r>
            <a:br>
              <a:rPr lang="th-TH" altLang="en-US" sz="1200" i="0">
                <a:latin typeface="Cordia New" pitchFamily="34" charset="-34"/>
                <a:cs typeface="Cordia New" pitchFamily="34" charset="-34"/>
              </a:rPr>
            </a:br>
            <a:r>
              <a:rPr lang="th-TH" altLang="en-US" sz="1200" i="0">
                <a:latin typeface="Cordia New" pitchFamily="34" charset="-34"/>
                <a:cs typeface="Cordia New" pitchFamily="34" charset="-34"/>
              </a:rPr>
              <a:t>   ลงในเวปอย่างมีคุณภาพ</a:t>
            </a:r>
            <a:endParaRPr lang="th-TH" altLang="en-US" sz="12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1" name="AutoShape 59"/>
          <p:cNvSpPr>
            <a:spLocks noChangeArrowheads="1"/>
          </p:cNvSpPr>
          <p:nvPr/>
        </p:nvSpPr>
        <p:spPr bwMode="auto">
          <a:xfrm rot="21464558">
            <a:off x="9436127" y="3455988"/>
            <a:ext cx="217488" cy="144462"/>
          </a:xfrm>
          <a:prstGeom prst="rightArrow">
            <a:avLst>
              <a:gd name="adj1" fmla="val 50000"/>
              <a:gd name="adj2" fmla="val 3763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742950" indent="-28575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1430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6002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" name="AutoShape 60"/>
          <p:cNvSpPr>
            <a:spLocks noChangeArrowheads="1"/>
          </p:cNvSpPr>
          <p:nvPr/>
        </p:nvSpPr>
        <p:spPr bwMode="auto">
          <a:xfrm>
            <a:off x="9725052" y="3240088"/>
            <a:ext cx="1612900" cy="1044575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คำว่า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producing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ในหัวข้อนี้ทำหน้าที่เป็นคำนามขยายกลุ่มคำนาม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Quality Web Videos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3" name="AutoShape 61"/>
          <p:cNvSpPr>
            <a:spLocks noChangeArrowheads="1"/>
          </p:cNvSpPr>
          <p:nvPr/>
        </p:nvSpPr>
        <p:spPr bwMode="auto">
          <a:xfrm>
            <a:off x="7132665" y="4464050"/>
            <a:ext cx="1933575" cy="808038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คำว่า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producer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ในประโยคนี้เป็นคำนามที่ถูกขยายด้วยคำนามอีกตัวคือแผ่นเสียง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 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4" name="Rectangle 62"/>
          <p:cNvSpPr>
            <a:spLocks noChangeArrowheads="1"/>
          </p:cNvSpPr>
          <p:nvPr/>
        </p:nvSpPr>
        <p:spPr bwMode="auto">
          <a:xfrm>
            <a:off x="9580590" y="5184775"/>
            <a:ext cx="17272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742950" indent="-28575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1430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6002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/>
            <a:r>
              <a:rPr lang="en-US" altLang="en-US" sz="1200" i="0">
                <a:latin typeface="Cordia New" pitchFamily="34" charset="-34"/>
                <a:cs typeface="Cordia New" pitchFamily="34" charset="-34"/>
              </a:rPr>
              <a:t>= </a:t>
            </a:r>
            <a:r>
              <a:rPr lang="th-TH" altLang="en-US" sz="1200" i="0">
                <a:latin typeface="Cordia New" pitchFamily="34" charset="-34"/>
                <a:cs typeface="Cordia New" pitchFamily="34" charset="-34"/>
              </a:rPr>
              <a:t>ผู้ผลิตแผ่นเสียงคือคนที่ทำงาน</a:t>
            </a:r>
            <a:br>
              <a:rPr lang="th-TH" altLang="en-US" sz="1200" i="0">
                <a:latin typeface="Cordia New" pitchFamily="34" charset="-34"/>
                <a:cs typeface="Cordia New" pitchFamily="34" charset="-34"/>
              </a:rPr>
            </a:br>
            <a:r>
              <a:rPr lang="th-TH" altLang="en-US" sz="1200" i="0">
                <a:latin typeface="Cordia New" pitchFamily="34" charset="-34"/>
                <a:cs typeface="Cordia New" pitchFamily="34" charset="-34"/>
              </a:rPr>
              <a:t>    เกี่ยวกับอุตสาหกรรมดนตรี</a:t>
            </a:r>
            <a:endParaRPr lang="th-TH" altLang="en-US" sz="12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5" name="AutoShape 63"/>
          <p:cNvSpPr>
            <a:spLocks noChangeArrowheads="1"/>
          </p:cNvSpPr>
          <p:nvPr/>
        </p:nvSpPr>
        <p:spPr bwMode="auto">
          <a:xfrm rot="10800000">
            <a:off x="9148790" y="4752975"/>
            <a:ext cx="217487" cy="144463"/>
          </a:xfrm>
          <a:prstGeom prst="rightArrow">
            <a:avLst>
              <a:gd name="adj1" fmla="val 50000"/>
              <a:gd name="adj2" fmla="val 3763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742950" indent="-28575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1430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6002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" name="Rectangle 64"/>
          <p:cNvSpPr>
            <a:spLocks noChangeArrowheads="1"/>
          </p:cNvSpPr>
          <p:nvPr/>
        </p:nvSpPr>
        <p:spPr bwMode="auto">
          <a:xfrm>
            <a:off x="9580590" y="4464050"/>
            <a:ext cx="151130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742950" indent="-28575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1430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6002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/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A record </a:t>
            </a:r>
            <a:r>
              <a:rPr lang="th-TH" altLang="en-US" sz="1400" b="1" i="0" u="sng">
                <a:latin typeface="Cordia New" pitchFamily="34" charset="-34"/>
                <a:cs typeface="Cordia New" pitchFamily="34" charset="-34"/>
              </a:rPr>
              <a:t>producer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 is an individual working within the music industry.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0233711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8" name="Picture 31" descr="3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350" y="3671888"/>
            <a:ext cx="787400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63"/>
          <p:cNvSpPr>
            <a:spLocks noChangeArrowheads="1"/>
          </p:cNvSpPr>
          <p:nvPr/>
        </p:nvSpPr>
        <p:spPr bwMode="auto">
          <a:xfrm>
            <a:off x="2952750" y="2447925"/>
            <a:ext cx="2087563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742950" indent="-28575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1430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6002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/>
            <a:r>
              <a:rPr lang="en-US" altLang="en-US" sz="1400" b="1" i="0" u="sng">
                <a:latin typeface="Cordia New" pitchFamily="34" charset="-34"/>
                <a:cs typeface="Cordia New" pitchFamily="34" charset="-34"/>
              </a:rPr>
              <a:t>Productivity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 improvements can also take place in service sector industries</a:t>
            </a:r>
            <a:r>
              <a:rPr lang="en-US" altLang="en-US" sz="1400">
                <a:latin typeface="Cordia New" pitchFamily="34" charset="-34"/>
                <a:cs typeface="Cordia New" pitchFamily="34" charset="-34"/>
              </a:rPr>
              <a:t>.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0" name="Rectangle 64"/>
          <p:cNvSpPr>
            <a:spLocks noChangeArrowheads="1"/>
          </p:cNvSpPr>
          <p:nvPr/>
        </p:nvSpPr>
        <p:spPr bwMode="auto">
          <a:xfrm>
            <a:off x="647700" y="969963"/>
            <a:ext cx="20161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742950" indent="-28575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1430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6002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/>
            <a:r>
              <a:rPr lang="en-US" altLang="en-US" sz="1400" b="1" i="0" u="sng">
                <a:latin typeface="Cordia New" pitchFamily="34" charset="-34"/>
                <a:cs typeface="Cordia New" pitchFamily="34" charset="-34"/>
              </a:rPr>
              <a:t>Production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 engineers are responsible for the development, design, …….. and construction of consumer goods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.</a:t>
            </a: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 </a:t>
            </a:r>
          </a:p>
        </p:txBody>
      </p:sp>
      <p:sp>
        <p:nvSpPr>
          <p:cNvPr id="11" name="AutoShape 73"/>
          <p:cNvSpPr>
            <a:spLocks noChangeArrowheads="1"/>
          </p:cNvSpPr>
          <p:nvPr/>
        </p:nvSpPr>
        <p:spPr bwMode="auto">
          <a:xfrm rot="21464558">
            <a:off x="2663825" y="1439863"/>
            <a:ext cx="217488" cy="144462"/>
          </a:xfrm>
          <a:prstGeom prst="rightArrow">
            <a:avLst>
              <a:gd name="adj1" fmla="val 50000"/>
              <a:gd name="adj2" fmla="val 3763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742950" indent="-28575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1430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6002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" name="AutoShape 76"/>
          <p:cNvSpPr>
            <a:spLocks noChangeArrowheads="1"/>
          </p:cNvSpPr>
          <p:nvPr/>
        </p:nvSpPr>
        <p:spPr bwMode="auto">
          <a:xfrm>
            <a:off x="2955925" y="969963"/>
            <a:ext cx="1957388" cy="1044575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คำว่า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production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ในประโยคนี้เป็นคำนามที่มาขยายคำนาม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engineers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 กลายเป็นคำนามเฉพาะที่ใช้เรียกวิศวกรประเภทหนึ่ง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3" name="Rectangle 77"/>
          <p:cNvSpPr>
            <a:spLocks noChangeArrowheads="1"/>
          </p:cNvSpPr>
          <p:nvPr/>
        </p:nvSpPr>
        <p:spPr bwMode="auto">
          <a:xfrm>
            <a:off x="647700" y="1871663"/>
            <a:ext cx="23050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742950" indent="-28575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1430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6002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/>
            <a:r>
              <a:rPr lang="en-US" altLang="en-US" sz="1200" i="0">
                <a:latin typeface="Cordia New" pitchFamily="34" charset="-34"/>
                <a:cs typeface="Cordia New" pitchFamily="34" charset="-34"/>
              </a:rPr>
              <a:t>= </a:t>
            </a:r>
            <a:r>
              <a:rPr lang="th-TH" altLang="en-US" sz="1200" i="0">
                <a:latin typeface="Cordia New" pitchFamily="34" charset="-34"/>
                <a:cs typeface="Cordia New" pitchFamily="34" charset="-34"/>
              </a:rPr>
              <a:t>วิศวกรฝ่ายผลิตรับผิดชอบต่อการพัฒนา</a:t>
            </a:r>
            <a:br>
              <a:rPr lang="th-TH" altLang="en-US" sz="1200" i="0">
                <a:latin typeface="Cordia New" pitchFamily="34" charset="-34"/>
                <a:cs typeface="Cordia New" pitchFamily="34" charset="-34"/>
              </a:rPr>
            </a:br>
            <a:r>
              <a:rPr lang="th-TH" altLang="en-US" sz="1200" i="0">
                <a:latin typeface="Cordia New" pitchFamily="34" charset="-34"/>
                <a:cs typeface="Cordia New" pitchFamily="34" charset="-34"/>
              </a:rPr>
              <a:t>   ออกแบบ และ การสร้างสินค้าของลูกค้า</a:t>
            </a:r>
            <a:endParaRPr lang="th-TH" altLang="en-US" sz="12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4" name="Rectangle 78"/>
          <p:cNvSpPr>
            <a:spLocks noChangeArrowheads="1"/>
          </p:cNvSpPr>
          <p:nvPr/>
        </p:nvSpPr>
        <p:spPr bwMode="auto">
          <a:xfrm>
            <a:off x="2952750" y="3198813"/>
            <a:ext cx="20891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742950" indent="-28575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1430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6002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/>
            <a:r>
              <a:rPr lang="en-US" altLang="en-US" sz="1200" i="0">
                <a:latin typeface="Cordia New" pitchFamily="34" charset="-34"/>
                <a:cs typeface="Cordia New" pitchFamily="34" charset="-34"/>
              </a:rPr>
              <a:t>= </a:t>
            </a:r>
            <a:r>
              <a:rPr lang="th-TH" altLang="en-US" sz="1200" i="0">
                <a:latin typeface="Cordia New" pitchFamily="34" charset="-34"/>
                <a:cs typeface="Cordia New" pitchFamily="34" charset="-34"/>
              </a:rPr>
              <a:t>การพัฒนาด้านการเพิ่มผลผลิตสามารถ</a:t>
            </a:r>
            <a:br>
              <a:rPr lang="th-TH" altLang="en-US" sz="1200" i="0">
                <a:latin typeface="Cordia New" pitchFamily="34" charset="-34"/>
                <a:cs typeface="Cordia New" pitchFamily="34" charset="-34"/>
              </a:rPr>
            </a:br>
            <a:r>
              <a:rPr lang="th-TH" altLang="en-US" sz="1200" i="0">
                <a:latin typeface="Cordia New" pitchFamily="34" charset="-34"/>
                <a:cs typeface="Cordia New" pitchFamily="34" charset="-34"/>
              </a:rPr>
              <a:t>   เกิดขึ้นได้ในภาคอุสาหกรรมการบริการ</a:t>
            </a:r>
            <a:endParaRPr lang="th-TH" altLang="en-US" sz="12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5" name="AutoShape 79"/>
          <p:cNvSpPr>
            <a:spLocks noChangeArrowheads="1"/>
          </p:cNvSpPr>
          <p:nvPr/>
        </p:nvSpPr>
        <p:spPr bwMode="auto">
          <a:xfrm>
            <a:off x="576263" y="2447925"/>
            <a:ext cx="1957387" cy="1044575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คำว่า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production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ในประโยคนี้เป็นคำนามที่มาขยายคำนาม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engineers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 กลายเป็นคำนามเฉพาะที่ใช้เรียกวิศวกรชนิดหนึ่ง</a:t>
            </a:r>
            <a:endParaRPr lang="th-TH" altLang="en-US" sz="140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6" name="Rectangle 80"/>
          <p:cNvSpPr>
            <a:spLocks noChangeArrowheads="1"/>
          </p:cNvSpPr>
          <p:nvPr/>
        </p:nvSpPr>
        <p:spPr bwMode="auto">
          <a:xfrm>
            <a:off x="647700" y="3887788"/>
            <a:ext cx="10080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600" b="1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เคล็ดลับที่ </a:t>
            </a:r>
            <a:r>
              <a:rPr lang="en-US" altLang="en-US" sz="1600" b="1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2</a:t>
            </a:r>
            <a:endParaRPr lang="th-TH" altLang="en-US" sz="1600" b="1" i="0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7" name="Text Box 81"/>
          <p:cNvSpPr txBox="1">
            <a:spLocks noChangeArrowheads="1"/>
          </p:cNvSpPr>
          <p:nvPr/>
        </p:nvSpPr>
        <p:spPr bwMode="auto">
          <a:xfrm>
            <a:off x="1871663" y="3887788"/>
            <a:ext cx="1512887" cy="355600"/>
          </a:xfrm>
          <a:prstGeom prst="rect">
            <a:avLst/>
          </a:prstGeom>
          <a:solidFill>
            <a:schemeClr val="bg2"/>
          </a:solidFill>
          <a:ln w="9525" cap="rnd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514350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028700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543050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 b="1" i="0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ทำบัตรคำด้วยตัวเอง</a:t>
            </a:r>
          </a:p>
        </p:txBody>
      </p:sp>
      <p:sp>
        <p:nvSpPr>
          <p:cNvPr id="18" name="Rectangle 83"/>
          <p:cNvSpPr>
            <a:spLocks noChangeArrowheads="1"/>
          </p:cNvSpPr>
          <p:nvPr/>
        </p:nvSpPr>
        <p:spPr bwMode="auto">
          <a:xfrm>
            <a:off x="504825" y="4608513"/>
            <a:ext cx="4103688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ในการเรียนรู้และทำความคุ้นเคยกับคำ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Synonym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และ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Antonym 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นอกจากจะบันทึกในรูปแบบตารางแล้วอาจทำเป็นบัตรคำเพื่อพกพาไปในที่ต่างๆได้อย่างสะดวก โดยด้านหน้าเขียนคำที่เรียนรู้ใหม่ และด้านหลังเขียนคำเหมือนหรือ</a:t>
            </a:r>
            <a:br>
              <a:rPr lang="th-TH" altLang="en-US" sz="1400" i="0">
                <a:latin typeface="Cordia New" pitchFamily="34" charset="-34"/>
                <a:cs typeface="Cordia New" pitchFamily="34" charset="-34"/>
              </a:rPr>
            </a:b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คำตรงข้าม และรายละเอียดต่างๆที่ได้ค้นคว้ามา... ดูตัวอย่างได้ในหน้าถัดไป</a:t>
            </a:r>
          </a:p>
        </p:txBody>
      </p:sp>
      <p:sp>
        <p:nvSpPr>
          <p:cNvPr id="19" name="Rectangle 86"/>
          <p:cNvSpPr>
            <a:spLocks noChangeArrowheads="1"/>
          </p:cNvSpPr>
          <p:nvPr/>
        </p:nvSpPr>
        <p:spPr bwMode="auto">
          <a:xfrm>
            <a:off x="8350101" y="792163"/>
            <a:ext cx="20875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 b="1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ตัวอย่างบัตรคำด้านหน้า</a:t>
            </a:r>
          </a:p>
        </p:txBody>
      </p:sp>
      <p:sp>
        <p:nvSpPr>
          <p:cNvPr id="20" name="AutoShape 87"/>
          <p:cNvSpPr>
            <a:spLocks noChangeArrowheads="1"/>
          </p:cNvSpPr>
          <p:nvPr/>
        </p:nvSpPr>
        <p:spPr bwMode="auto">
          <a:xfrm>
            <a:off x="7773839" y="1152525"/>
            <a:ext cx="2952750" cy="14398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742950" indent="-28575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1430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6002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21" name="Picture 88" descr="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7764" y="1584325"/>
            <a:ext cx="57467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89"/>
          <p:cNvSpPr>
            <a:spLocks noChangeArrowheads="1"/>
          </p:cNvSpPr>
          <p:nvPr/>
        </p:nvSpPr>
        <p:spPr bwMode="auto">
          <a:xfrm>
            <a:off x="8350101" y="1712913"/>
            <a:ext cx="14398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742950" indent="-28575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1430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6002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/>
            <a:r>
              <a:rPr lang="en-US" altLang="en-US" sz="1600" b="1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incorrect (V.)</a:t>
            </a:r>
            <a:endParaRPr lang="th-TH" altLang="en-US" sz="1600" b="1" i="0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  <a:p>
            <a:pPr algn="ctr" eaLnBrk="1" hangingPunct="1"/>
            <a:r>
              <a:rPr lang="th-TH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 ไม่ถูกต้อง</a:t>
            </a:r>
            <a:r>
              <a:rPr lang="en-US" altLang="en-US" sz="1400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</a:t>
            </a:r>
          </a:p>
        </p:txBody>
      </p:sp>
      <p:sp>
        <p:nvSpPr>
          <p:cNvPr id="23" name="AutoShape 90"/>
          <p:cNvSpPr>
            <a:spLocks noChangeArrowheads="1"/>
          </p:cNvSpPr>
          <p:nvPr/>
        </p:nvSpPr>
        <p:spPr bwMode="auto">
          <a:xfrm rot="10800000">
            <a:off x="2630488" y="2770188"/>
            <a:ext cx="217487" cy="144462"/>
          </a:xfrm>
          <a:prstGeom prst="rightArrow">
            <a:avLst>
              <a:gd name="adj1" fmla="val 50000"/>
              <a:gd name="adj2" fmla="val 3763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742950" indent="-28575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1430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6002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28600"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4" name="Group 97"/>
          <p:cNvGrpSpPr>
            <a:grpSpLocks/>
          </p:cNvGrpSpPr>
          <p:nvPr/>
        </p:nvGrpSpPr>
        <p:grpSpPr bwMode="auto">
          <a:xfrm>
            <a:off x="7413476" y="3168650"/>
            <a:ext cx="3816350" cy="2160588"/>
            <a:chOff x="3765" y="2495"/>
            <a:chExt cx="2404" cy="1361"/>
          </a:xfrm>
        </p:grpSpPr>
        <p:sp>
          <p:nvSpPr>
            <p:cNvPr id="25" name="AutoShape 91"/>
            <p:cNvSpPr>
              <a:spLocks noChangeArrowheads="1"/>
            </p:cNvSpPr>
            <p:nvPr/>
          </p:nvSpPr>
          <p:spPr bwMode="auto">
            <a:xfrm>
              <a:off x="3765" y="2495"/>
              <a:ext cx="2404" cy="1361"/>
            </a:xfrm>
            <a:prstGeom prst="roundRect">
              <a:avLst>
                <a:gd name="adj" fmla="val 16667"/>
              </a:avLst>
            </a:prstGeom>
            <a:noFill/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742950" indent="-285750"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1143000" indent="-228600"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1600200" indent="-228600"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057400" indent="-228600"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" name="Text Box 92"/>
            <p:cNvSpPr txBox="1">
              <a:spLocks noChangeArrowheads="1"/>
            </p:cNvSpPr>
            <p:nvPr/>
          </p:nvSpPr>
          <p:spPr bwMode="auto">
            <a:xfrm>
              <a:off x="4990" y="2540"/>
              <a:ext cx="1088" cy="1258"/>
            </a:xfrm>
            <a:prstGeom prst="rect">
              <a:avLst/>
            </a:prstGeom>
            <a:solidFill>
              <a:schemeClr val="bg2"/>
            </a:solidFill>
            <a:ln w="9525" cap="rnd">
              <a:solidFill>
                <a:srgbClr val="99CC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2870" tIns="51435" rIns="102870" bIns="51435">
              <a:spAutoFit/>
            </a:bodyPr>
            <a:lstStyle>
              <a:lvl1pPr marL="533400" indent="-533400" defTabSz="10287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1047750" indent="-533400" defTabSz="10287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1562100" indent="-533400" defTabSz="10287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2076450" indent="-533400" defTabSz="10287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590800" indent="-533400" defTabSz="10287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3048000" indent="-533400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3505200" indent="-533400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3962400" indent="-533400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4419600" indent="-533400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i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rPr>
                <a:t>Syn.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i="0">
                  <a:solidFill>
                    <a:schemeClr val="bg1"/>
                  </a:solidFill>
                  <a:cs typeface="Tahoma" pitchFamily="34" charset="0"/>
                </a:rPr>
                <a:t>2. = </a:t>
              </a:r>
              <a:r>
                <a:rPr lang="en-US" altLang="en-US" sz="1200" i="0" u="sng">
                  <a:solidFill>
                    <a:schemeClr val="bg1"/>
                  </a:solidFill>
                  <a:cs typeface="Tahoma" pitchFamily="34" charset="0"/>
                </a:rPr>
                <a:t>inappropriate</a:t>
              </a:r>
              <a:r>
                <a:rPr lang="en-US" altLang="en-US" sz="1200" i="0">
                  <a:solidFill>
                    <a:schemeClr val="bg1"/>
                  </a:solidFill>
                  <a:cs typeface="Tahoma" pitchFamily="34" charset="0"/>
                </a:rPr>
                <a:t>,   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i="0">
                  <a:solidFill>
                    <a:schemeClr val="bg1"/>
                  </a:solidFill>
                  <a:cs typeface="Tahoma" pitchFamily="34" charset="0"/>
                </a:rPr>
                <a:t>wrong, unsuitable,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i="0">
                  <a:solidFill>
                    <a:schemeClr val="bg1"/>
                  </a:solidFill>
                  <a:cs typeface="Tahoma" pitchFamily="34" charset="0"/>
                </a:rPr>
                <a:t>unfit, improper,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i="0">
                  <a:solidFill>
                    <a:schemeClr val="bg1"/>
                  </a:solidFill>
                  <a:cs typeface="Tahoma" pitchFamily="34" charset="0"/>
                </a:rPr>
                <a:t>unseemly, ill-suited,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i="0">
                  <a:solidFill>
                    <a:schemeClr val="bg1"/>
                  </a:solidFill>
                  <a:cs typeface="Tahoma" pitchFamily="34" charset="0"/>
                </a:rPr>
                <a:t>inapt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i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rPr>
                <a:t>Ant.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i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rPr>
                <a:t>appropriate, right,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i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rPr>
                <a:t>fitting, correct,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i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rPr>
                <a:t>suitable</a:t>
              </a:r>
              <a:endParaRPr lang="th-TH" altLang="en-US" sz="1400" i="0">
                <a:solidFill>
                  <a:schemeClr val="bg1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7" name="Text Box 93"/>
            <p:cNvSpPr txBox="1">
              <a:spLocks noChangeArrowheads="1"/>
            </p:cNvSpPr>
            <p:nvPr/>
          </p:nvSpPr>
          <p:spPr bwMode="auto">
            <a:xfrm>
              <a:off x="3856" y="2540"/>
              <a:ext cx="1088" cy="1258"/>
            </a:xfrm>
            <a:prstGeom prst="rect">
              <a:avLst/>
            </a:prstGeom>
            <a:solidFill>
              <a:schemeClr val="bg2"/>
            </a:solidFill>
            <a:ln w="9525" cap="rnd">
              <a:solidFill>
                <a:srgbClr val="99CC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2870" tIns="51435" rIns="102870" bIns="51435">
              <a:spAutoFit/>
            </a:bodyPr>
            <a:lstStyle>
              <a:lvl1pPr marL="533400" indent="-533400" defTabSz="10287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1047750" indent="-533400" defTabSz="10287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1562100" indent="-533400" defTabSz="10287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2076450" indent="-533400" defTabSz="10287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590800" indent="-533400" defTabSz="10287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3048000" indent="-533400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3505200" indent="-533400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3962400" indent="-533400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4419600" indent="-533400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i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rPr>
                <a:t>Syn.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i="0">
                  <a:solidFill>
                    <a:schemeClr val="bg1"/>
                  </a:solidFill>
                  <a:cs typeface="Tahoma" pitchFamily="34" charset="0"/>
                </a:rPr>
                <a:t>1. = </a:t>
              </a:r>
              <a:r>
                <a:rPr lang="en-US" altLang="en-US" sz="1200" i="0" u="sng">
                  <a:solidFill>
                    <a:schemeClr val="bg1"/>
                  </a:solidFill>
                  <a:cs typeface="Tahoma" pitchFamily="34" charset="0"/>
                </a:rPr>
                <a:t>false</a:t>
              </a:r>
              <a:r>
                <a:rPr lang="en-US" altLang="en-US" sz="1200" i="0">
                  <a:solidFill>
                    <a:schemeClr val="bg1"/>
                  </a:solidFill>
                  <a:cs typeface="Tahoma" pitchFamily="34" charset="0"/>
                </a:rPr>
                <a:t>,   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i="0">
                  <a:solidFill>
                    <a:schemeClr val="bg1"/>
                  </a:solidFill>
                  <a:cs typeface="Tahoma" pitchFamily="34" charset="0"/>
                </a:rPr>
                <a:t>wrong, mistaken,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i="0">
                  <a:solidFill>
                    <a:schemeClr val="bg1"/>
                  </a:solidFill>
                  <a:cs typeface="Tahoma" pitchFamily="34" charset="0"/>
                </a:rPr>
                <a:t>flawed, faulty,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i="0">
                  <a:solidFill>
                    <a:schemeClr val="bg1"/>
                  </a:solidFill>
                  <a:cs typeface="Tahoma" pitchFamily="34" charset="0"/>
                </a:rPr>
                <a:t>unfitting, inaccurate,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i="0">
                  <a:solidFill>
                    <a:schemeClr val="bg1"/>
                  </a:solidFill>
                  <a:cs typeface="Tahoma" pitchFamily="34" charset="0"/>
                </a:rPr>
                <a:t>untrue, improper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i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rPr>
                <a:t>Ant.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i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rPr>
                <a:t>right, true, accurate,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i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rPr>
                <a:t>exact, fitting ,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i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rPr>
                <a:t>flawless, faultless</a:t>
              </a:r>
              <a:endParaRPr lang="th-TH" altLang="en-US" sz="1400" i="0">
                <a:solidFill>
                  <a:schemeClr val="bg1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28" name="Rectangle 94"/>
          <p:cNvSpPr>
            <a:spLocks noChangeArrowheads="1"/>
          </p:cNvSpPr>
          <p:nvPr/>
        </p:nvSpPr>
        <p:spPr bwMode="auto">
          <a:xfrm>
            <a:off x="8205639" y="2808288"/>
            <a:ext cx="20875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 b="1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ตัวอย่างบัตรคำด้านหลัง</a:t>
            </a:r>
          </a:p>
        </p:txBody>
      </p:sp>
    </p:spTree>
    <p:extLst>
      <p:ext uri="{BB962C8B-B14F-4D97-AF65-F5344CB8AC3E}">
        <p14:creationId xmlns:p14="http://schemas.microsoft.com/office/powerpoint/2010/main" val="208327795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4" name="Picture 2" descr="วรรค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075" y="3149600"/>
            <a:ext cx="6477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749820" y="2376488"/>
            <a:ext cx="184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i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0486670" y="3313113"/>
            <a:ext cx="184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i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0342207" y="1800225"/>
            <a:ext cx="184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i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9405582" y="3240088"/>
            <a:ext cx="184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i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Rectangle 34"/>
          <p:cNvSpPr>
            <a:spLocks noChangeArrowheads="1"/>
          </p:cNvSpPr>
          <p:nvPr/>
        </p:nvSpPr>
        <p:spPr bwMode="auto">
          <a:xfrm>
            <a:off x="647700" y="936625"/>
            <a:ext cx="10080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600" b="1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เคล็ดลับที่ </a:t>
            </a:r>
            <a:r>
              <a:rPr lang="en-US" altLang="en-US" sz="1600" b="1" i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3</a:t>
            </a:r>
            <a:endParaRPr lang="th-TH" altLang="en-US" sz="1600" b="1" i="0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pic>
        <p:nvPicPr>
          <p:cNvPr id="14" name="Picture 35" descr="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988" y="792163"/>
            <a:ext cx="935037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36"/>
          <p:cNvSpPr txBox="1">
            <a:spLocks noChangeArrowheads="1"/>
          </p:cNvSpPr>
          <p:nvPr/>
        </p:nvSpPr>
        <p:spPr bwMode="auto">
          <a:xfrm>
            <a:off x="1800225" y="863600"/>
            <a:ext cx="1511300" cy="600075"/>
          </a:xfrm>
          <a:prstGeom prst="rect">
            <a:avLst/>
          </a:prstGeom>
          <a:solidFill>
            <a:schemeClr val="bg2"/>
          </a:solidFill>
          <a:ln w="9525" cap="rnd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514350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028700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543050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 b="1" i="0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ทำแฟ้มบันทึก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 b="1" i="0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การเรียนรู้คำศัพท์</a:t>
            </a:r>
          </a:p>
        </p:txBody>
      </p:sp>
      <p:graphicFrame>
        <p:nvGraphicFramePr>
          <p:cNvPr id="16" name="Group 1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352312"/>
              </p:ext>
            </p:extLst>
          </p:nvPr>
        </p:nvGraphicFramePr>
        <p:xfrm>
          <a:off x="7173557" y="1655763"/>
          <a:ext cx="4321175" cy="2804060"/>
        </p:xfrm>
        <a:graphic>
          <a:graphicData uri="http://schemas.openxmlformats.org/drawingml/2006/table">
            <a:tbl>
              <a:tblPr/>
              <a:tblGrid>
                <a:gridCol w="746125"/>
                <a:gridCol w="819150"/>
                <a:gridCol w="2755900"/>
              </a:tblGrid>
              <a:tr h="5180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Part of speech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คำใหม่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ตัวอย่างประโยคจากแหล่งที่พบ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3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Noun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confusion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Since the hospital has changed the rules for using free Thai massage services, there is a lot of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en-US" altLang="en-US" sz="14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confusion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about the new rules. 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0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Verb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confuse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Mary and her sister are twins, so it’s easy to </a:t>
                      </a:r>
                      <a:r>
                        <a:rPr kumimoji="0" lang="en-US" altLang="en-US" sz="14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confuse</a:t>
                      </a:r>
                      <a:r>
                        <a:rPr kumimoji="0" lang="en-US" alt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Mary with her sister.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0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Adjective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confusing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This exercise is very </a:t>
                      </a:r>
                      <a:r>
                        <a:rPr kumimoji="0" lang="en-US" altLang="en-US" sz="14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confusing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. We need more explanation from the teacher.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0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Adverb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confusingly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The student did not read the report well; she explained the report </a:t>
                      </a:r>
                      <a:r>
                        <a:rPr kumimoji="0" lang="en-US" altLang="en-US" sz="14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confusingly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.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7" name="Group 138"/>
          <p:cNvGrpSpPr>
            <a:grpSpLocks/>
          </p:cNvGrpSpPr>
          <p:nvPr/>
        </p:nvGrpSpPr>
        <p:grpSpPr bwMode="auto">
          <a:xfrm>
            <a:off x="6957657" y="4895850"/>
            <a:ext cx="3384550" cy="574675"/>
            <a:chOff x="3856" y="3765"/>
            <a:chExt cx="2268" cy="362"/>
          </a:xfrm>
        </p:grpSpPr>
        <p:sp>
          <p:nvSpPr>
            <p:cNvPr id="18" name="Rectangle 67"/>
            <p:cNvSpPr>
              <a:spLocks noChangeArrowheads="1"/>
            </p:cNvSpPr>
            <p:nvPr/>
          </p:nvSpPr>
          <p:spPr bwMode="auto">
            <a:xfrm>
              <a:off x="3856" y="3765"/>
              <a:ext cx="2268" cy="181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2870" tIns="51435" rIns="102870" bIns="51435" anchor="b"/>
            <a:lstStyle>
              <a:lvl1pPr marL="254000" indent="-254000"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254000" indent="-254000"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254000" indent="-254000"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254000" indent="-254000"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54000" indent="-254000"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7112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11684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16256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20828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algn="r" eaLnBrk="1" hangingPunct="1"/>
              <a:r>
                <a:rPr lang="en-US" altLang="en-US" sz="1000" i="0">
                  <a:solidFill>
                    <a:schemeClr val="bg1"/>
                  </a:solidFill>
                  <a:cs typeface="Tahoma" pitchFamily="34" charset="0"/>
                </a:rPr>
                <a:t>Self-Access Materials</a:t>
              </a:r>
              <a:endParaRPr lang="th-TH" altLang="en-US" sz="1000" i="0">
                <a:solidFill>
                  <a:schemeClr val="bg1"/>
                </a:solidFill>
                <a:cs typeface="Tahoma" pitchFamily="34" charset="0"/>
              </a:endParaRPr>
            </a:p>
          </p:txBody>
        </p:sp>
        <p:sp>
          <p:nvSpPr>
            <p:cNvPr id="19" name="Rectangle 68"/>
            <p:cNvSpPr>
              <a:spLocks noChangeArrowheads="1"/>
            </p:cNvSpPr>
            <p:nvPr/>
          </p:nvSpPr>
          <p:spPr bwMode="auto">
            <a:xfrm>
              <a:off x="3856" y="3946"/>
              <a:ext cx="226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2870" tIns="51435" rIns="102870" bIns="51435" anchor="b"/>
            <a:lstStyle>
              <a:lvl1pPr marL="254000" indent="-254000"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254000" indent="-254000"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254000" indent="-254000"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254000" indent="-254000"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54000" indent="-254000"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7112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11684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16256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20828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3200" i="1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algn="r" eaLnBrk="1" hangingPunct="1"/>
              <a:r>
                <a:rPr lang="en-US" altLang="en-US" sz="1000" i="0">
                  <a:solidFill>
                    <a:schemeClr val="bg1"/>
                  </a:solidFill>
                  <a:cs typeface="Tahoma" pitchFamily="34" charset="0"/>
                </a:rPr>
                <a:t>   Self-Access Learning Centre, KMUTT</a:t>
              </a:r>
              <a:endParaRPr lang="th-TH" altLang="en-US" sz="1000" i="0">
                <a:solidFill>
                  <a:schemeClr val="bg1"/>
                </a:solidFill>
                <a:cs typeface="Tahoma" pitchFamily="34" charset="0"/>
              </a:endParaRPr>
            </a:p>
          </p:txBody>
        </p:sp>
      </p:grpSp>
      <p:sp>
        <p:nvSpPr>
          <p:cNvPr id="20" name="Text Box 69"/>
          <p:cNvSpPr txBox="1">
            <a:spLocks noChangeArrowheads="1"/>
          </p:cNvSpPr>
          <p:nvPr/>
        </p:nvSpPr>
        <p:spPr bwMode="auto">
          <a:xfrm>
            <a:off x="431800" y="1584325"/>
            <a:ext cx="4537075" cy="4156075"/>
          </a:xfrm>
          <a:prstGeom prst="rect">
            <a:avLst/>
          </a:prstGeom>
          <a:solidFill>
            <a:schemeClr val="bg1"/>
          </a:solidFill>
          <a:ln w="12700" cap="rnd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marL="533400" indent="-533400"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1047750" indent="-53340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562100" indent="-5334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076450" indent="-5334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90800" indent="-5334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30480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5052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9624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4196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แฟ้มบันทึกการเรียนรู้คำศัพท์ คือ แฟ้มงานที่น้องๆสามารถเก็บใบบันทึกการเรียนรู้ศัพท์ที่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ทำไปด้วยตนเอง มีข้อดีคล้ายกับบัตรคำคือสะดวกต่อการแทรกหรือสลับที่ข้อมูล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ไม่เหมือนกับการจดศัพท์ในสมุดซึ่งจะต้องจดเรียงไปเรื่อยๆ นอกจากนี้น้องๆยังสามารถ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ออกแบบใบบันทึกการเรียนรู้คำศัพท์ด้วยตนเองได้ด้วย น้องๆบางคนที่ชอบการวาดรูปอาจ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ใช้จินตนาการในการถ่ายทอดสิ่งที่เรียนรู้มาใหม่เป็นภาพหรือเรื่องราวที่ใกล้กับต้ว ก็จะช่วย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ในการเรียนรู้ฝังลึกมากขึ้นไปได้อีก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            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เมื่อน้องๆเก็บใบบันทึกไปได้ระยะหนึ่งแล้ว ก็อาจหาเวลาในการจัดระบบแฟ้ม โดยแบ่ง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หมวดหมู่ตามการเรียนรู้ เช่น หมวดที่ทำการค้นคว้าตัวอย่างสำนวนหรือประโยคจริงจาก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อินเตอร์เนท หรือหมวดความรู้เกี่ยวกับคำที่ได้จากการอ่านนิตยสารหรือบทความใน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หนังสือพิมพ์ 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(</a:t>
            </a: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อาจถ่ายสำเนาหรือตัดข้อความติดไว้ในแฟ้ม</a:t>
            </a:r>
            <a:r>
              <a:rPr lang="en-US" altLang="en-US" sz="1400" i="0">
                <a:latin typeface="Cordia New" pitchFamily="34" charset="-34"/>
                <a:cs typeface="Cordia New" pitchFamily="34" charset="-34"/>
              </a:rPr>
              <a:t>)</a:t>
            </a:r>
            <a:endParaRPr lang="th-TH" altLang="en-US" sz="1400" i="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400" i="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การเก็บรวมรวมใบบันทึกอย่างเป็นระบบจะช่วยให้ค้นหาศัพท์ได้ง่ายเมื่อทบทวน  ความ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จริงแล้วเราทุกคนสามารถเรียนรู้คำใหม่ๆได้มากมาย แต่ถ้าเวลาผ่านไปยิ่งนานเท่าไร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ความจำของเราก็จะยิ่งลดลง เราจึงต้องทำการทบทวนเสมอๆ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400" i="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หมวดการเรียนรู้บางหมวดอาจจะมีปริมาณมากกว่าหมวด ถึงตอนนั้นน้องๆคงต้องแยก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ออกเป็นแฟ้มต่างหาก...ความภูมิใจที่จะได้รับก็คือความรับผิดชอบของน้องๆที่มีต่อการ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i="0">
                <a:latin typeface="Cordia New" pitchFamily="34" charset="-34"/>
                <a:cs typeface="Cordia New" pitchFamily="34" charset="-34"/>
              </a:rPr>
              <a:t>เรียนรู้คำศัพท์และสมาชิกในครอบครัวศัพท์ที่ได้รวบรวมไว้ในแฟ้มของน้องๆนั่นเอง</a:t>
            </a:r>
          </a:p>
        </p:txBody>
      </p:sp>
      <p:pic>
        <p:nvPicPr>
          <p:cNvPr id="21" name="Picture 70" descr="14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3645" y="4968875"/>
            <a:ext cx="1366837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74"/>
          <p:cNvGrpSpPr>
            <a:grpSpLocks/>
          </p:cNvGrpSpPr>
          <p:nvPr/>
        </p:nvGrpSpPr>
        <p:grpSpPr bwMode="auto">
          <a:xfrm>
            <a:off x="7965720" y="792163"/>
            <a:ext cx="2951162" cy="576262"/>
            <a:chOff x="1701" y="10444"/>
            <a:chExt cx="9000" cy="5974"/>
          </a:xfrm>
        </p:grpSpPr>
        <p:pic>
          <p:nvPicPr>
            <p:cNvPr id="23" name="Picture 75" descr="Resize of LEARNING_000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1" y="10444"/>
              <a:ext cx="9000" cy="5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 Box 76"/>
            <p:cNvSpPr txBox="1">
              <a:spLocks noChangeArrowheads="1"/>
            </p:cNvSpPr>
            <p:nvPr/>
          </p:nvSpPr>
          <p:spPr bwMode="auto">
            <a:xfrm>
              <a:off x="2061" y="11524"/>
              <a:ext cx="8100" cy="4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10287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836613" indent="-322263" defTabSz="10287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1285875" indent="-257175" defTabSz="10287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1800225" indent="-257175" defTabSz="10287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314575" indent="-257175" defTabSz="10287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27717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32289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36861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41433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th-TH" altLang="en-US" sz="1600" b="1" i="0">
                  <a:latin typeface="Cordia New" pitchFamily="34" charset="-34"/>
                  <a:cs typeface="Cordia New" pitchFamily="34" charset="-34"/>
                </a:rPr>
                <a:t>ตัวอย่างใบบันทึกเรียนรู้ศัพท์ด้วยตนเอง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th-TH" altLang="en-US" sz="1600" b="1" i="0">
                <a:latin typeface="Cordia New" pitchFamily="34" charset="-34"/>
                <a:cs typeface="Cordia New" pitchFamily="34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16249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2134</Words>
  <Application>Microsoft Office PowerPoint</Application>
  <PresentationFormat>Custom</PresentationFormat>
  <Paragraphs>286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Student</cp:lastModifiedBy>
  <cp:revision>33</cp:revision>
  <dcterms:created xsi:type="dcterms:W3CDTF">2015-01-09T05:03:30Z</dcterms:created>
  <dcterms:modified xsi:type="dcterms:W3CDTF">2015-05-13T07:09:56Z</dcterms:modified>
</cp:coreProperties>
</file>