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66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851773" y="5624286"/>
            <a:ext cx="4596190" cy="678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524" dirty="0">
                <a:latin typeface="Calibri" panose="020F0502020204030204" pitchFamily="34" charset="0"/>
              </a:rPr>
              <a:t>Self-access materials</a:t>
            </a:r>
            <a:endParaRPr lang="en-US" altLang="en-US" sz="1524" b="1" dirty="0">
              <a:latin typeface="Calibri" panose="020F0502020204030204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en-US" altLang="en-US" sz="1524" dirty="0">
                <a:latin typeface="Calibri" panose="020F0502020204030204" pitchFamily="34" charset="0"/>
              </a:rPr>
              <a:t>By Self-access Learning Centre, KMUTT</a:t>
            </a:r>
            <a:endParaRPr lang="th-TH" altLang="en-US" sz="1524" dirty="0">
              <a:latin typeface="Calibri" panose="020F0502020204030204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8598022" y="6446762"/>
            <a:ext cx="3223381" cy="24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en-US" sz="952" dirty="0">
                <a:latin typeface="Calibri" panose="020F0502020204030204" pitchFamily="34" charset="0"/>
              </a:rPr>
              <a:t>Copyright © 2011 Self-access Learning Centre, KMUTT </a:t>
            </a:r>
            <a:endParaRPr lang="th-TH" altLang="en-US" sz="952" dirty="0">
              <a:latin typeface="Calibri" panose="020F0502020204030204" pitchFamily="34" charset="0"/>
            </a:endParaRPr>
          </a:p>
        </p:txBody>
      </p:sp>
      <p:pic>
        <p:nvPicPr>
          <p:cNvPr id="12" name="Picture 9" descr="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690" y="2125738"/>
            <a:ext cx="1611690" cy="246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919809" y="754441"/>
            <a:ext cx="4594679" cy="392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905" dirty="0">
                <a:latin typeface="Calibri" panose="020F0502020204030204" pitchFamily="34" charset="0"/>
              </a:rPr>
              <a:t>‘Vocabulary Learning Strategies’ Manual</a:t>
            </a:r>
            <a:endParaRPr lang="th-TH" altLang="en-US" sz="1905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6707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pic>
        <p:nvPicPr>
          <p:cNvPr id="456718" name="Picture 14" descr="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98" y="673243"/>
            <a:ext cx="1164167" cy="116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6764" name="Rectangle 60"/>
          <p:cNvSpPr>
            <a:spLocks noChangeArrowheads="1"/>
          </p:cNvSpPr>
          <p:nvPr/>
        </p:nvSpPr>
        <p:spPr bwMode="auto">
          <a:xfrm>
            <a:off x="7467298" y="1290379"/>
            <a:ext cx="3223381" cy="223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143">
                <a:latin typeface="Calibri" panose="020F0502020204030204" pitchFamily="34" charset="0"/>
                <a:ea typeface="SimSun" panose="02010600030101010101" pitchFamily="2" charset="-122"/>
              </a:rPr>
              <a:t>The following is the list of materials in the </a:t>
            </a:r>
            <a:r>
              <a:rPr lang="en-US" altLang="zh-CN" sz="1143" b="1">
                <a:latin typeface="Calibri" panose="020F0502020204030204" pitchFamily="34" charset="0"/>
                <a:ea typeface="SimSun" panose="02010600030101010101" pitchFamily="2" charset="-122"/>
              </a:rPr>
              <a:t>‘Vocabulary Learning Strategies’</a:t>
            </a:r>
            <a:r>
              <a:rPr lang="en-US" altLang="zh-CN" sz="1143">
                <a:latin typeface="Calibri" panose="020F0502020204030204" pitchFamily="34" charset="0"/>
                <a:ea typeface="SimSun" panose="02010600030101010101" pitchFamily="2" charset="-122"/>
              </a:rPr>
              <a:t> set:</a:t>
            </a:r>
          </a:p>
          <a:p>
            <a:endParaRPr lang="en-US" altLang="zh-CN" sz="1143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No.1     Antonyms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No.2     Synonyms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No.3     Collocations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No.4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Clines</a:t>
            </a:r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No.5     Rhyme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No.6     Suffixes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No.7     Prefixes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No.8     Compound Words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No.9     Phrases with Prepositions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No.10   Phrasal Verbs</a:t>
            </a:r>
          </a:p>
          <a:p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sp>
        <p:nvSpPr>
          <p:cNvPr id="456765" name="Rectangle 61"/>
          <p:cNvSpPr>
            <a:spLocks noChangeArrowheads="1"/>
          </p:cNvSpPr>
          <p:nvPr/>
        </p:nvSpPr>
        <p:spPr bwMode="auto">
          <a:xfrm>
            <a:off x="673343" y="5278207"/>
            <a:ext cx="2399393" cy="795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5334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9906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4478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9050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3622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8194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32766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7338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41910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How to use this set of materials</a:t>
            </a:r>
          </a:p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1.  Choose a topic of your interest.</a:t>
            </a:r>
          </a:p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2.  Before studying, read the</a:t>
            </a:r>
          </a:p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     instructions carefully.</a:t>
            </a:r>
          </a:p>
        </p:txBody>
      </p:sp>
      <p:sp>
        <p:nvSpPr>
          <p:cNvPr id="456766" name="Rectangle 62"/>
          <p:cNvSpPr>
            <a:spLocks noChangeArrowheads="1"/>
          </p:cNvSpPr>
          <p:nvPr/>
        </p:nvSpPr>
        <p:spPr bwMode="auto">
          <a:xfrm>
            <a:off x="7500561" y="3958616"/>
            <a:ext cx="2125738" cy="1982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th-TH" altLang="zh-CN" sz="952">
                <a:latin typeface="Calibri" panose="020F0502020204030204" pitchFamily="34" charset="0"/>
              </a:rPr>
              <a:t>บทเรียนในชุด</a:t>
            </a:r>
            <a:r>
              <a:rPr lang="th-TH" altLang="zh-CN" sz="952" b="1">
                <a:latin typeface="Calibri" panose="020F0502020204030204" pitchFamily="34" charset="0"/>
              </a:rPr>
              <a:t> </a:t>
            </a:r>
            <a:r>
              <a:rPr lang="en-US" altLang="zh-CN" sz="952" b="1">
                <a:ea typeface="SimSun" panose="02010600030101010101" pitchFamily="2" charset="-122"/>
              </a:rPr>
              <a:t>‘Vocabulary Learning Strategies’</a:t>
            </a:r>
            <a:r>
              <a:rPr lang="en-US" altLang="zh-CN" sz="952">
                <a:ea typeface="SimSun" panose="02010600030101010101" pitchFamily="2" charset="-122"/>
              </a:rPr>
              <a:t> </a:t>
            </a:r>
            <a:r>
              <a:rPr lang="th-TH" altLang="zh-CN" sz="952">
                <a:latin typeface="Calibri" panose="020F0502020204030204" pitchFamily="34" charset="0"/>
              </a:rPr>
              <a:t>ได้แก่</a:t>
            </a:r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:</a:t>
            </a:r>
          </a:p>
          <a:p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No.1     Antonyms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No.2     Synonyms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No.3     Collocations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No.4     </a:t>
            </a:r>
            <a:r>
              <a:rPr lang="en-US" altLang="en-US" sz="857">
                <a:latin typeface="Calibri" panose="020F0502020204030204" pitchFamily="34" charset="0"/>
              </a:rPr>
              <a:t>Clines</a:t>
            </a:r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No.5     Rhyme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No.6     Suffixes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No.7     Prefixes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No.8     Compound Words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No.9     Phrases with Prepositions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No.10   Phrasal Verbs</a:t>
            </a:r>
          </a:p>
          <a:p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</p:txBody>
      </p:sp>
      <p:sp>
        <p:nvSpPr>
          <p:cNvPr id="456788" name="Rectangle 84"/>
          <p:cNvSpPr>
            <a:spLocks noChangeArrowheads="1"/>
          </p:cNvSpPr>
          <p:nvPr/>
        </p:nvSpPr>
        <p:spPr bwMode="auto">
          <a:xfrm>
            <a:off x="673343" y="1975721"/>
            <a:ext cx="2880179" cy="273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143" b="1">
                <a:latin typeface="Calibri" panose="020F0502020204030204" pitchFamily="34" charset="0"/>
                <a:ea typeface="SimSun" panose="02010600030101010101" pitchFamily="2" charset="-122"/>
              </a:rPr>
              <a:t>‘Vocabulary Learning Strategies’ </a:t>
            </a:r>
            <a:r>
              <a:rPr lang="en-US" altLang="zh-CN" sz="1143">
                <a:latin typeface="Calibri" panose="020F0502020204030204" pitchFamily="34" charset="0"/>
                <a:ea typeface="SimSun" panose="02010600030101010101" pitchFamily="2" charset="-122"/>
              </a:rPr>
              <a:t>is a set of self-study materials. It is composed of 10 units. Each unit is specially designed to be used as self-study materials by the learners. </a:t>
            </a:r>
          </a:p>
          <a:p>
            <a:endParaRPr lang="en-US" altLang="zh-CN" sz="1143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endParaRPr lang="en-US" altLang="zh-CN" sz="1143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endParaRPr lang="en-US" altLang="zh-CN" sz="1143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1143" b="1">
                <a:latin typeface="Calibri" panose="020F0502020204030204" pitchFamily="34" charset="0"/>
                <a:ea typeface="SimSun" panose="02010600030101010101" pitchFamily="2" charset="-122"/>
              </a:rPr>
              <a:t>Learning focus:</a:t>
            </a:r>
            <a:r>
              <a:rPr lang="en-US" altLang="zh-CN" sz="1143">
                <a:latin typeface="Calibri" panose="020F0502020204030204" pitchFamily="34" charset="0"/>
                <a:ea typeface="SimSun" panose="02010600030101010101" pitchFamily="2" charset="-122"/>
              </a:rPr>
              <a:t> This set of materials introduces 10 useful strategies e.g. antonyms, collocations, and clines, which you can use as a means to increase your vocabulary. And in order to help you organize your learning, a ‘learning record’, an effective tool for keeping track of your vocabulary learning, is introduced at the back of each set.</a:t>
            </a:r>
            <a:endParaRPr lang="th-TH" altLang="en-US" sz="1143"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sp>
        <p:nvSpPr>
          <p:cNvPr id="456789" name="Text Box 85"/>
          <p:cNvSpPr txBox="1">
            <a:spLocks noChangeArrowheads="1"/>
          </p:cNvSpPr>
          <p:nvPr/>
        </p:nvSpPr>
        <p:spPr bwMode="auto">
          <a:xfrm>
            <a:off x="2250260" y="741279"/>
            <a:ext cx="2399392" cy="743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altLang="en-US" sz="2286" b="1" dirty="0">
                <a:latin typeface="Calibri" panose="020F0502020204030204" pitchFamily="34" charset="0"/>
                <a:cs typeface="Cordia New" panose="020B0304020202020204" pitchFamily="34" charset="-34"/>
              </a:rPr>
              <a:t>  </a:t>
            </a:r>
            <a:r>
              <a:rPr lang="en-US" altLang="en-US" sz="1905" dirty="0">
                <a:latin typeface="Calibri" panose="020F0502020204030204" pitchFamily="34" charset="0"/>
                <a:cs typeface="Cordia New" panose="020B0304020202020204" pitchFamily="34" charset="-34"/>
              </a:rPr>
              <a:t>About this set of materials</a:t>
            </a:r>
            <a:endParaRPr lang="th-TH" altLang="en-US" sz="1905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456790" name="Rectangle 86"/>
          <p:cNvSpPr>
            <a:spLocks noChangeArrowheads="1"/>
          </p:cNvSpPr>
          <p:nvPr/>
        </p:nvSpPr>
        <p:spPr bwMode="auto">
          <a:xfrm>
            <a:off x="3689594" y="2038105"/>
            <a:ext cx="1303262" cy="97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952" b="1">
                <a:ea typeface="SimSun" panose="02010600030101010101" pitchFamily="2" charset="-122"/>
              </a:rPr>
              <a:t>‘Vocabulary Learning Strategies’</a:t>
            </a:r>
            <a:r>
              <a:rPr lang="en-US" altLang="zh-CN" sz="952">
                <a:ea typeface="SimSun" panose="02010600030101010101" pitchFamily="2" charset="-122"/>
              </a:rPr>
              <a:t> </a:t>
            </a:r>
            <a:r>
              <a:rPr lang="th-TH" altLang="zh-CN" sz="952">
                <a:ea typeface="SimSun" panose="02010600030101010101" pitchFamily="2" charset="-122"/>
              </a:rPr>
              <a:t>เป็นสื่อการเรียนรู้แบบพึ่งตนเอง ประกอบไปด้วยบทเรียน</a:t>
            </a:r>
            <a:r>
              <a:rPr lang="en-US" altLang="zh-CN" sz="952">
                <a:ea typeface="SimSun" panose="02010600030101010101" pitchFamily="2" charset="-122"/>
              </a:rPr>
              <a:t> 10 </a:t>
            </a:r>
            <a:r>
              <a:rPr lang="th-TH" altLang="zh-CN" sz="952">
                <a:ea typeface="SimSun" panose="02010600030101010101" pitchFamily="2" charset="-122"/>
              </a:rPr>
              <a:t>บทเรียนซึ่งถูกออกแบบมาโดยเฉพาะเพื่อให้ผู้เรียนสามารถศึกษาได้ด้วยตนเอง</a:t>
            </a:r>
          </a:p>
        </p:txBody>
      </p:sp>
      <p:sp>
        <p:nvSpPr>
          <p:cNvPr id="456791" name="Rectangle 87"/>
          <p:cNvSpPr>
            <a:spLocks noChangeArrowheads="1"/>
          </p:cNvSpPr>
          <p:nvPr/>
        </p:nvSpPr>
        <p:spPr bwMode="auto">
          <a:xfrm>
            <a:off x="3689594" y="2979897"/>
            <a:ext cx="1303262" cy="229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th-TH" altLang="zh-CN" sz="952" b="1">
                <a:ea typeface="SimSun" panose="02010600030101010101" pitchFamily="2" charset="-122"/>
              </a:rPr>
              <a:t>วัตถุประสงค์ของชุดเรียน</a:t>
            </a:r>
          </a:p>
          <a:p>
            <a:r>
              <a:rPr lang="th-TH" altLang="zh-CN" sz="952">
                <a:ea typeface="SimSun" panose="02010600030101010101" pitchFamily="2" charset="-122"/>
              </a:rPr>
              <a:t>ชุดเรียนนี้นำเสนอกลยุทธ์ 10 </a:t>
            </a:r>
            <a:br>
              <a:rPr lang="th-TH" altLang="zh-CN" sz="952">
                <a:ea typeface="SimSun" panose="02010600030101010101" pitchFamily="2" charset="-122"/>
              </a:rPr>
            </a:br>
            <a:r>
              <a:rPr lang="th-TH" altLang="zh-CN" sz="952">
                <a:ea typeface="SimSun" panose="02010600030101010101" pitchFamily="2" charset="-122"/>
              </a:rPr>
              <a:t>กลยุทธ์ เช่น คำตรงข้าม </a:t>
            </a:r>
            <a:r>
              <a:rPr lang="en-US" altLang="zh-CN" sz="952">
                <a:ea typeface="SimSun" panose="02010600030101010101" pitchFamily="2" charset="-122"/>
              </a:rPr>
              <a:t>(antonyms), </a:t>
            </a:r>
            <a:r>
              <a:rPr lang="th-TH" altLang="zh-CN" sz="952">
                <a:ea typeface="SimSun" panose="02010600030101010101" pitchFamily="2" charset="-122"/>
              </a:rPr>
              <a:t>กลุ่มคำ </a:t>
            </a:r>
            <a:r>
              <a:rPr lang="en-US" altLang="zh-CN" sz="952">
                <a:ea typeface="SimSun" panose="02010600030101010101" pitchFamily="2" charset="-122"/>
              </a:rPr>
              <a:t>(collocations), </a:t>
            </a:r>
            <a:r>
              <a:rPr lang="th-TH" altLang="zh-CN" sz="952">
                <a:ea typeface="SimSun" panose="02010600030101010101" pitchFamily="2" charset="-122"/>
              </a:rPr>
              <a:t>คำไล่ระดับ </a:t>
            </a:r>
            <a:r>
              <a:rPr lang="en-US" altLang="zh-CN" sz="952">
                <a:ea typeface="SimSun" panose="02010600030101010101" pitchFamily="2" charset="-122"/>
              </a:rPr>
              <a:t>(clines) </a:t>
            </a:r>
            <a:r>
              <a:rPr lang="th-TH" altLang="zh-CN" sz="952">
                <a:ea typeface="SimSun" panose="02010600030101010101" pitchFamily="2" charset="-122"/>
              </a:rPr>
              <a:t>ซึ่งคุณสามารถใช้ในการเพิ่มพูนคำศัพท์ของคุณ และเพื่อช่วยให้คุณจัดระบบการเรียนรู้ ชุดบทเรียนนี้ยังแนะนำ </a:t>
            </a:r>
            <a:r>
              <a:rPr lang="en-US" altLang="zh-CN" sz="952">
                <a:ea typeface="SimSun" panose="02010600030101010101" pitchFamily="2" charset="-122"/>
              </a:rPr>
              <a:t>‘learning record’ (</a:t>
            </a:r>
            <a:r>
              <a:rPr lang="th-TH" altLang="zh-CN" sz="952">
                <a:ea typeface="SimSun" panose="02010600030101010101" pitchFamily="2" charset="-122"/>
              </a:rPr>
              <a:t>แผ่นบันทึกการเรียนรู้</a:t>
            </a:r>
            <a:r>
              <a:rPr lang="en-US" altLang="zh-CN" sz="952">
                <a:ea typeface="SimSun" panose="02010600030101010101" pitchFamily="2" charset="-122"/>
              </a:rPr>
              <a:t>) </a:t>
            </a:r>
            <a:r>
              <a:rPr lang="th-TH" altLang="zh-CN" sz="952">
                <a:ea typeface="SimSun" panose="02010600030101010101" pitchFamily="2" charset="-122"/>
              </a:rPr>
              <a:t>ซึ่งเป็นเครื่องมือช่วยในการเก็บข้อมูลการเรียนรู้คำศัพท์ของคุณได้อย่างมีประสิทธิภาพ แผ่นนี้อยู่ด้านหลังชุดบทเรียนแต่ละชุด</a:t>
            </a:r>
          </a:p>
        </p:txBody>
      </p:sp>
      <p:sp>
        <p:nvSpPr>
          <p:cNvPr id="456792" name="Rectangle 88"/>
          <p:cNvSpPr>
            <a:spLocks noChangeArrowheads="1"/>
          </p:cNvSpPr>
          <p:nvPr/>
        </p:nvSpPr>
        <p:spPr bwMode="auto">
          <a:xfrm>
            <a:off x="3689594" y="5267922"/>
            <a:ext cx="1303262" cy="6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zh-CN" sz="952" b="1">
                <a:latin typeface="Cordia New" panose="020B0304020202020204" pitchFamily="34" charset="-34"/>
                <a:cs typeface="Cordia New" panose="020B0304020202020204" pitchFamily="34" charset="-34"/>
              </a:rPr>
              <a:t>การใช้บทเรียน</a:t>
            </a:r>
          </a:p>
          <a:p>
            <a:r>
              <a:rPr lang="en-US" altLang="zh-CN" sz="952">
                <a:solidFill>
                  <a:schemeClr val="tx2"/>
                </a:solidFill>
                <a:latin typeface="Cordia New" panose="020B0304020202020204" pitchFamily="34" charset="-34"/>
                <a:ea typeface="SimSun" panose="02010600030101010101" pitchFamily="2" charset="-122"/>
                <a:cs typeface="Cordia New" panose="020B0304020202020204" pitchFamily="34" charset="-34"/>
              </a:rPr>
              <a:t>1.  </a:t>
            </a:r>
            <a: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เลือกหัวข้อที่สนใจ</a:t>
            </a:r>
          </a:p>
          <a:p>
            <a: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2.  อ่านคำแนะนำอย่างละเอียด</a:t>
            </a:r>
            <a:b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    ก่อนทำการศึกษา</a:t>
            </a:r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Rectangle 1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0" name="Rectangle 19"/>
          <p:cNvSpPr/>
          <p:nvPr/>
        </p:nvSpPr>
        <p:spPr>
          <a:xfrm>
            <a:off x="6299200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290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285</Words>
  <Application>Microsoft Office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SimSun</vt:lpstr>
      <vt:lpstr>SimSun</vt:lpstr>
      <vt:lpstr>Angsana New</vt:lpstr>
      <vt:lpstr>Arial</vt:lpstr>
      <vt:lpstr>Calibri</vt:lpstr>
      <vt:lpstr>Calibri Light</vt:lpstr>
      <vt:lpstr>Cordia New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34</cp:revision>
  <dcterms:created xsi:type="dcterms:W3CDTF">2015-01-09T05:03:30Z</dcterms:created>
  <dcterms:modified xsi:type="dcterms:W3CDTF">2015-05-12T09:33:04Z</dcterms:modified>
</cp:coreProperties>
</file>