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3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sinee.wim" initials="N" lastIdx="1" clrIdx="0">
    <p:extLst>
      <p:ext uri="{19B8F6BF-5375-455C-9EA6-DF929625EA0E}">
        <p15:presenceInfo xmlns:p15="http://schemas.microsoft.com/office/powerpoint/2012/main" userId="Natsinee.w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12929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4676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304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327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911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618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4882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073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546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71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1889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4EB05-FF51-41A1-A459-8DEEADF2D49F}" type="datetimeFigureOut">
              <a:rPr lang="th-TH" smtClean="0"/>
              <a:t>12/05/58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7722-B84F-42F9-8A75-3C1810FB4BC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5371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4" name="Text Box 6"/>
          <p:cNvSpPr txBox="1">
            <a:spLocks noChangeArrowheads="1"/>
          </p:cNvSpPr>
          <p:nvPr/>
        </p:nvSpPr>
        <p:spPr bwMode="auto">
          <a:xfrm>
            <a:off x="6890406" y="5611407"/>
            <a:ext cx="4596190" cy="678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524">
                <a:latin typeface="Calibri" panose="020F0502020204030204" pitchFamily="34" charset="0"/>
              </a:rPr>
              <a:t>Self-access materials</a:t>
            </a:r>
            <a:endParaRPr lang="en-US" altLang="en-US" sz="1524" b="1">
              <a:latin typeface="Calibri" panose="020F0502020204030204" pitchFamily="34" charset="0"/>
            </a:endParaRPr>
          </a:p>
          <a:p>
            <a:pPr algn="r">
              <a:spcBef>
                <a:spcPct val="50000"/>
              </a:spcBef>
            </a:pPr>
            <a:r>
              <a:rPr lang="en-US" altLang="en-US" sz="1524">
                <a:latin typeface="Calibri" panose="020F0502020204030204" pitchFamily="34" charset="0"/>
              </a:rPr>
              <a:t>By Self-access Learning Centre, KMUTT</a:t>
            </a:r>
            <a:endParaRPr lang="th-TH" altLang="en-US" sz="1524">
              <a:latin typeface="Calibri" panose="020F0502020204030204" pitchFamily="34" charset="0"/>
            </a:endParaRPr>
          </a:p>
        </p:txBody>
      </p:sp>
      <p:sp>
        <p:nvSpPr>
          <p:cNvPr id="467975" name="Text Box 7"/>
          <p:cNvSpPr txBox="1">
            <a:spLocks noChangeArrowheads="1"/>
          </p:cNvSpPr>
          <p:nvPr/>
        </p:nvSpPr>
        <p:spPr bwMode="auto">
          <a:xfrm>
            <a:off x="8636655" y="6433883"/>
            <a:ext cx="3223381" cy="24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en-US" sz="952">
                <a:latin typeface="Calibri" panose="020F0502020204030204" pitchFamily="34" charset="0"/>
              </a:rPr>
              <a:t>Copyright © 2011 Self-access Learning Centre, KMUTT </a:t>
            </a:r>
            <a:endParaRPr lang="th-TH" altLang="en-US" sz="952">
              <a:latin typeface="Calibri" panose="020F0502020204030204" pitchFamily="34" charset="0"/>
            </a:endParaRPr>
          </a:p>
        </p:txBody>
      </p:sp>
      <p:sp>
        <p:nvSpPr>
          <p:cNvPr id="467978" name="Text Box 10"/>
          <p:cNvSpPr txBox="1">
            <a:spLocks noChangeArrowheads="1"/>
          </p:cNvSpPr>
          <p:nvPr/>
        </p:nvSpPr>
        <p:spPr bwMode="auto">
          <a:xfrm>
            <a:off x="6615239" y="809597"/>
            <a:ext cx="4594678" cy="392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905" dirty="0">
                <a:latin typeface="Calibri" panose="020F0502020204030204" pitchFamily="34" charset="0"/>
              </a:rPr>
              <a:t>‘Reading Strategies’ Manual</a:t>
            </a:r>
            <a:endParaRPr lang="th-TH" altLang="en-US" sz="1905" dirty="0">
              <a:latin typeface="Calibri" panose="020F0502020204030204" pitchFamily="34" charset="0"/>
            </a:endParaRPr>
          </a:p>
        </p:txBody>
      </p:sp>
      <p:pic>
        <p:nvPicPr>
          <p:cNvPr id="467979" name="Picture 11" descr="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703" y="2182407"/>
            <a:ext cx="1791608" cy="260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26378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ChangeArrowheads="1"/>
          </p:cNvSpPr>
          <p:nvPr/>
        </p:nvSpPr>
        <p:spPr bwMode="auto">
          <a:xfrm>
            <a:off x="1090084" y="4344053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altLang="en-US" sz="2667">
              <a:latin typeface="Arial" panose="020B0604020202020204" pitchFamily="34" charset="0"/>
              <a:cs typeface="Angsana New" panose="02020603050405020304" pitchFamily="18" charset="-34"/>
            </a:endParaRPr>
          </a:p>
        </p:txBody>
      </p:sp>
      <p:sp>
        <p:nvSpPr>
          <p:cNvPr id="456707" name="Rectangle 3"/>
          <p:cNvSpPr>
            <a:spLocks noChangeArrowheads="1"/>
          </p:cNvSpPr>
          <p:nvPr/>
        </p:nvSpPr>
        <p:spPr bwMode="auto">
          <a:xfrm>
            <a:off x="2709334" y="1400024"/>
            <a:ext cx="184731" cy="50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667"/>
          </a:p>
        </p:txBody>
      </p:sp>
      <p:pic>
        <p:nvPicPr>
          <p:cNvPr id="456718" name="Picture 14" descr="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30" y="695176"/>
            <a:ext cx="1164167" cy="116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6766" name="Rectangle 62"/>
          <p:cNvSpPr>
            <a:spLocks noChangeArrowheads="1"/>
          </p:cNvSpPr>
          <p:nvPr/>
        </p:nvSpPr>
        <p:spPr bwMode="auto">
          <a:xfrm>
            <a:off x="7604881" y="3962684"/>
            <a:ext cx="2367643" cy="157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th-TH" altLang="zh-CN" sz="952">
                <a:latin typeface="Calibri" panose="020F0502020204030204" pitchFamily="34" charset="0"/>
              </a:rPr>
              <a:t>บทเรียนในชุด</a:t>
            </a:r>
            <a:r>
              <a:rPr lang="th-TH" altLang="zh-CN" sz="952" b="1">
                <a:latin typeface="Calibri" panose="020F0502020204030204" pitchFamily="34" charset="0"/>
              </a:rPr>
              <a:t> </a:t>
            </a:r>
            <a:r>
              <a:rPr lang="en-US" altLang="zh-CN" sz="857" b="1">
                <a:latin typeface="Calibri" panose="020F0502020204030204" pitchFamily="34" charset="0"/>
                <a:ea typeface="SimSun" panose="02010600030101010101" pitchFamily="2" charset="-122"/>
              </a:rPr>
              <a:t>‘Reading Strategies’ </a:t>
            </a:r>
            <a:r>
              <a:rPr lang="en-US" altLang="zh-CN" sz="952">
                <a:ea typeface="SimSun" panose="02010600030101010101" pitchFamily="2" charset="-122"/>
              </a:rPr>
              <a:t> </a:t>
            </a:r>
            <a:r>
              <a:rPr lang="th-TH" altLang="zh-CN" sz="952">
                <a:latin typeface="Calibri" panose="020F0502020204030204" pitchFamily="34" charset="0"/>
                <a:ea typeface="SimSun" panose="02010600030101010101" pitchFamily="2" charset="-122"/>
              </a:rPr>
              <a:t>ได้แก่</a:t>
            </a:r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</a:rPr>
              <a:t>No.1      </a:t>
            </a:r>
            <a:r>
              <a:rPr lang="en-US" altLang="en-US" sz="857">
                <a:latin typeface="Calibri" panose="020F0502020204030204" pitchFamily="34" charset="0"/>
              </a:rPr>
              <a:t>Reading labels</a:t>
            </a:r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 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No.2      </a:t>
            </a:r>
            <a:r>
              <a:rPr lang="en-US" altLang="en-US" sz="857">
                <a:latin typeface="Calibri" panose="020F0502020204030204" pitchFamily="34" charset="0"/>
              </a:rPr>
              <a:t>Reading jokes</a:t>
            </a:r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 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No.3      </a:t>
            </a:r>
            <a:r>
              <a:rPr lang="en-US" altLang="en-US" sz="857">
                <a:latin typeface="Calibri" panose="020F0502020204030204" pitchFamily="34" charset="0"/>
              </a:rPr>
              <a:t>Reading photo captions</a:t>
            </a:r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 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No.4      </a:t>
            </a:r>
            <a:r>
              <a:rPr lang="en-US" altLang="en-US" sz="857">
                <a:latin typeface="Calibri" panose="020F0502020204030204" pitchFamily="34" charset="0"/>
              </a:rPr>
              <a:t>Reading sayings 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No.5      </a:t>
            </a:r>
            <a:r>
              <a:rPr lang="en-US" altLang="en-US" sz="857">
                <a:latin typeface="Calibri" panose="020F0502020204030204" pitchFamily="34" charset="0"/>
              </a:rPr>
              <a:t>Reading advertisements</a:t>
            </a:r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 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No.6      </a:t>
            </a:r>
            <a:r>
              <a:rPr lang="en-US" altLang="en-US" sz="857">
                <a:latin typeface="Calibri" panose="020F0502020204030204" pitchFamily="34" charset="0"/>
              </a:rPr>
              <a:t>Reading movie reviews</a:t>
            </a:r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 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No.7      </a:t>
            </a:r>
            <a:r>
              <a:rPr lang="en-US" altLang="en-US" sz="857">
                <a:latin typeface="Calibri" panose="020F0502020204030204" pitchFamily="34" charset="0"/>
              </a:rPr>
              <a:t>Reading news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No.8      </a:t>
            </a:r>
            <a:r>
              <a:rPr lang="en-US" altLang="en-US" sz="857">
                <a:latin typeface="Calibri" panose="020F0502020204030204" pitchFamily="34" charset="0"/>
              </a:rPr>
              <a:t>Reading articles</a:t>
            </a:r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 </a:t>
            </a:r>
          </a:p>
          <a:p>
            <a:r>
              <a:rPr lang="en-US" altLang="zh-CN" sz="857">
                <a:latin typeface="Calibri" panose="020F0502020204030204" pitchFamily="34" charset="0"/>
                <a:ea typeface="SimSun" panose="02010600030101010101" pitchFamily="2" charset="-122"/>
                <a:cs typeface="Angsana New" panose="02020603050405020304" pitchFamily="18" charset="-34"/>
              </a:rPr>
              <a:t>No.9      </a:t>
            </a:r>
            <a:r>
              <a:rPr lang="en-US" altLang="en-US" sz="857">
                <a:latin typeface="Calibri" panose="020F0502020204030204" pitchFamily="34" charset="0"/>
              </a:rPr>
              <a:t>Reading short stories</a:t>
            </a:r>
            <a:endParaRPr lang="en-US" altLang="zh-CN" sz="857">
              <a:latin typeface="Calibri" panose="020F0502020204030204" pitchFamily="34" charset="0"/>
              <a:ea typeface="SimSun" panose="02010600030101010101" pitchFamily="2" charset="-122"/>
              <a:cs typeface="Angsana New" panose="02020603050405020304" pitchFamily="18" charset="-34"/>
            </a:endParaRPr>
          </a:p>
        </p:txBody>
      </p:sp>
      <p:sp>
        <p:nvSpPr>
          <p:cNvPr id="456788" name="Rectangle 84"/>
          <p:cNvSpPr>
            <a:spLocks noChangeArrowheads="1"/>
          </p:cNvSpPr>
          <p:nvPr/>
        </p:nvSpPr>
        <p:spPr bwMode="auto">
          <a:xfrm>
            <a:off x="647675" y="1999922"/>
            <a:ext cx="2880179" cy="2730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143" b="1" dirty="0">
                <a:latin typeface="Calibri" panose="020F0502020204030204" pitchFamily="34" charset="0"/>
                <a:ea typeface="SimSun" panose="02010600030101010101" pitchFamily="2" charset="-122"/>
              </a:rPr>
              <a:t>‘Reading Strategies’ 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is a set of self-study materials. It is composed of 9 units. Each unit is specially designed to be used as self-study materials by the learners. </a:t>
            </a:r>
          </a:p>
          <a:p>
            <a:endParaRPr lang="en-US" altLang="zh-CN" sz="1143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endParaRPr lang="en-US" altLang="zh-CN" sz="1143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endParaRPr lang="en-US" altLang="zh-CN" sz="1143" dirty="0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1143" b="1" dirty="0">
                <a:latin typeface="Calibri" panose="020F0502020204030204" pitchFamily="34" charset="0"/>
                <a:ea typeface="SimSun" panose="02010600030101010101" pitchFamily="2" charset="-122"/>
              </a:rPr>
              <a:t>Learning focus: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 This set of materials introduces 9 useful reading strategies e.g. r</a:t>
            </a:r>
            <a:r>
              <a:rPr lang="en-US" altLang="en-US" sz="1143" dirty="0">
                <a:latin typeface="Calibri" panose="020F0502020204030204" pitchFamily="34" charset="0"/>
                <a:ea typeface="SimSun" panose="02010600030101010101" pitchFamily="2" charset="-122"/>
              </a:rPr>
              <a:t>eading labels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, r</a:t>
            </a:r>
            <a:r>
              <a:rPr lang="en-US" altLang="en-US" sz="1143" dirty="0">
                <a:latin typeface="Calibri" panose="020F0502020204030204" pitchFamily="34" charset="0"/>
                <a:ea typeface="SimSun" panose="02010600030101010101" pitchFamily="2" charset="-122"/>
              </a:rPr>
              <a:t>eading jokes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, and r</a:t>
            </a:r>
            <a:r>
              <a:rPr lang="en-US" altLang="en-US" sz="1143" dirty="0">
                <a:latin typeface="Calibri" panose="020F0502020204030204" pitchFamily="34" charset="0"/>
                <a:ea typeface="SimSun" panose="02010600030101010101" pitchFamily="2" charset="-122"/>
              </a:rPr>
              <a:t>eading photo captions,</a:t>
            </a:r>
            <a:r>
              <a:rPr lang="en-US" altLang="zh-CN" sz="1143" dirty="0">
                <a:latin typeface="Calibri" panose="020F0502020204030204" pitchFamily="34" charset="0"/>
                <a:ea typeface="SimSun" panose="02010600030101010101" pitchFamily="2" charset="-122"/>
              </a:rPr>
              <a:t> which you can use to increase your reading skill. And in order to help you organize your learning, a ‘learning record’, an effective tool for keeping track of your learning, is introduced. </a:t>
            </a:r>
            <a:endParaRPr lang="th-TH" altLang="en-US" sz="1143" dirty="0"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sp>
        <p:nvSpPr>
          <p:cNvPr id="456789" name="Text Box 85"/>
          <p:cNvSpPr txBox="1">
            <a:spLocks noChangeArrowheads="1"/>
          </p:cNvSpPr>
          <p:nvPr/>
        </p:nvSpPr>
        <p:spPr bwMode="auto">
          <a:xfrm>
            <a:off x="2224592" y="763212"/>
            <a:ext cx="2057702" cy="89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7971" tIns="48986" rIns="97971" bIns="48986"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5143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0287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54305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057400"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5146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29718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4290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3886200"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50000"/>
              </a:spcBef>
            </a:pPr>
            <a:r>
              <a:rPr lang="th-TH" altLang="en-US" sz="2286" b="1" dirty="0">
                <a:latin typeface="Calibri" panose="020F0502020204030204" pitchFamily="34" charset="0"/>
                <a:cs typeface="Cordia New" panose="020B0304020202020204" pitchFamily="34" charset="-34"/>
              </a:rPr>
              <a:t>  </a:t>
            </a:r>
            <a:r>
              <a:rPr lang="en-US" altLang="en-US" sz="1905" dirty="0">
                <a:latin typeface="Calibri" panose="020F0502020204030204" pitchFamily="34" charset="0"/>
                <a:cs typeface="Cordia New" panose="020B0304020202020204" pitchFamily="34" charset="-34"/>
              </a:rPr>
              <a:t>About this set of </a:t>
            </a:r>
          </a:p>
          <a:p>
            <a:pPr>
              <a:spcBef>
                <a:spcPct val="50000"/>
              </a:spcBef>
            </a:pPr>
            <a:r>
              <a:rPr lang="en-US" altLang="en-US" sz="1905" dirty="0">
                <a:latin typeface="Calibri" panose="020F0502020204030204" pitchFamily="34" charset="0"/>
                <a:cs typeface="Cordia New" panose="020B0304020202020204" pitchFamily="34" charset="-34"/>
              </a:rPr>
              <a:t>        materials</a:t>
            </a:r>
            <a:endParaRPr lang="th-TH" altLang="en-US" sz="1905" dirty="0">
              <a:latin typeface="Calibri" panose="020F0502020204030204" pitchFamily="34" charset="0"/>
              <a:cs typeface="Cordia New" panose="020B0304020202020204" pitchFamily="34" charset="-34"/>
            </a:endParaRPr>
          </a:p>
        </p:txBody>
      </p:sp>
      <p:sp>
        <p:nvSpPr>
          <p:cNvPr id="456810" name="Rectangle 106"/>
          <p:cNvSpPr>
            <a:spLocks noChangeArrowheads="1"/>
          </p:cNvSpPr>
          <p:nvPr/>
        </p:nvSpPr>
        <p:spPr bwMode="auto">
          <a:xfrm>
            <a:off x="647675" y="5300140"/>
            <a:ext cx="2399393" cy="795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5334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marL="9906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marL="14478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marL="19050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marL="2362200" indent="-5334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marL="28194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marL="32766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marL="37338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marL="4191000" indent="-5334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How to use this set of materials</a:t>
            </a:r>
          </a:p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1.  Choose a topic of your interest.</a:t>
            </a:r>
          </a:p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2.  Before studying, read the</a:t>
            </a:r>
          </a:p>
          <a:p>
            <a:r>
              <a:rPr lang="en-US" altLang="zh-CN" sz="1143">
                <a:solidFill>
                  <a:schemeClr val="tx2"/>
                </a:solidFill>
                <a:latin typeface="Calibri" panose="020F0502020204030204" pitchFamily="34" charset="0"/>
                <a:ea typeface="SimSun" panose="02010600030101010101" pitchFamily="2" charset="-122"/>
                <a:cs typeface="Cordia New" panose="020B0304020202020204" pitchFamily="34" charset="-34"/>
              </a:rPr>
              <a:t>     instructions carefully.</a:t>
            </a:r>
          </a:p>
        </p:txBody>
      </p:sp>
      <p:sp>
        <p:nvSpPr>
          <p:cNvPr id="456812" name="Rectangle 108"/>
          <p:cNvSpPr>
            <a:spLocks noChangeArrowheads="1"/>
          </p:cNvSpPr>
          <p:nvPr/>
        </p:nvSpPr>
        <p:spPr bwMode="auto">
          <a:xfrm>
            <a:off x="7536846" y="614417"/>
            <a:ext cx="3223381" cy="193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1143">
                <a:latin typeface="Calibri" panose="020F0502020204030204" pitchFamily="34" charset="0"/>
                <a:ea typeface="SimSun" panose="02010600030101010101" pitchFamily="2" charset="-122"/>
              </a:rPr>
              <a:t>The following is the list of materials in the </a:t>
            </a:r>
            <a:r>
              <a:rPr lang="en-US" altLang="zh-CN" sz="1143" b="1">
                <a:latin typeface="Calibri" panose="020F0502020204030204" pitchFamily="34" charset="0"/>
                <a:ea typeface="SimSun" panose="02010600030101010101" pitchFamily="2" charset="-122"/>
              </a:rPr>
              <a:t>‘Reading Strategies’</a:t>
            </a:r>
            <a:r>
              <a:rPr lang="en-US" altLang="zh-CN" sz="1143">
                <a:latin typeface="Calibri" panose="020F0502020204030204" pitchFamily="34" charset="0"/>
                <a:ea typeface="SimSun" panose="02010600030101010101" pitchFamily="2" charset="-122"/>
              </a:rPr>
              <a:t> set:</a:t>
            </a:r>
          </a:p>
          <a:p>
            <a:endParaRPr lang="en-US" altLang="zh-CN" sz="1143">
              <a:latin typeface="Calibri" panose="020F0502020204030204" pitchFamily="34" charset="0"/>
              <a:ea typeface="SimSun" panose="02010600030101010101" pitchFamily="2" charset="-122"/>
            </a:endParaRP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No.1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Reading labels</a:t>
            </a:r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No.2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Reading jokes</a:t>
            </a:r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No.3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Reading photo captions</a:t>
            </a:r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No.4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Reading sayings 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No.5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Reading advertisements</a:t>
            </a:r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No.6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Reading movie reviews</a:t>
            </a:r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No.7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Reading news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No.8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Reading articles</a:t>
            </a:r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 </a:t>
            </a:r>
          </a:p>
          <a:p>
            <a:r>
              <a:rPr lang="en-US" altLang="zh-CN" sz="952">
                <a:latin typeface="Calibri" panose="020F0502020204030204" pitchFamily="34" charset="0"/>
                <a:ea typeface="SimSun" panose="02010600030101010101" pitchFamily="2" charset="-122"/>
              </a:rPr>
              <a:t>No.9      </a:t>
            </a:r>
            <a:r>
              <a:rPr lang="en-US" altLang="en-US" sz="952">
                <a:latin typeface="Calibri" panose="020F0502020204030204" pitchFamily="34" charset="0"/>
                <a:ea typeface="SimSun" panose="02010600030101010101" pitchFamily="2" charset="-122"/>
              </a:rPr>
              <a:t>Reading short stories</a:t>
            </a:r>
            <a:endParaRPr lang="en-US" altLang="zh-CN" sz="952"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sp>
        <p:nvSpPr>
          <p:cNvPr id="456813" name="Rectangle 109"/>
          <p:cNvSpPr>
            <a:spLocks noChangeArrowheads="1"/>
          </p:cNvSpPr>
          <p:nvPr/>
        </p:nvSpPr>
        <p:spPr bwMode="auto">
          <a:xfrm>
            <a:off x="3663926" y="2060039"/>
            <a:ext cx="1303262" cy="97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952" b="1">
                <a:ea typeface="SimSun" panose="02010600030101010101" pitchFamily="2" charset="-122"/>
              </a:rPr>
              <a:t>‘Reading Strategies’</a:t>
            </a:r>
            <a:r>
              <a:rPr lang="en-US" altLang="zh-CN" sz="952">
                <a:ea typeface="SimSun" panose="02010600030101010101" pitchFamily="2" charset="-122"/>
              </a:rPr>
              <a:t> </a:t>
            </a:r>
            <a:r>
              <a:rPr lang="th-TH" altLang="zh-CN" sz="952">
                <a:ea typeface="SimSun" panose="02010600030101010101" pitchFamily="2" charset="-122"/>
              </a:rPr>
              <a:t>เป็นสื่อการเรียนรู้แบบพึ่งตนเอง ประกอบไปด้วยบทเรียน</a:t>
            </a:r>
            <a:r>
              <a:rPr lang="en-US" altLang="zh-CN" sz="952">
                <a:ea typeface="SimSun" panose="02010600030101010101" pitchFamily="2" charset="-122"/>
              </a:rPr>
              <a:t> 9 </a:t>
            </a:r>
            <a:r>
              <a:rPr lang="th-TH" altLang="zh-CN" sz="952">
                <a:ea typeface="SimSun" panose="02010600030101010101" pitchFamily="2" charset="-122"/>
              </a:rPr>
              <a:t>บทเรียนซึ่งถูกออกแบบมาโดยเฉพาะเพื่อให้ผู้เรียนสามารถศึกษาได้ด้วยตนเอง</a:t>
            </a:r>
          </a:p>
        </p:txBody>
      </p:sp>
      <p:sp>
        <p:nvSpPr>
          <p:cNvPr id="456814" name="Rectangle 110"/>
          <p:cNvSpPr>
            <a:spLocks noChangeArrowheads="1"/>
          </p:cNvSpPr>
          <p:nvPr/>
        </p:nvSpPr>
        <p:spPr bwMode="auto">
          <a:xfrm>
            <a:off x="3663926" y="3148344"/>
            <a:ext cx="1303262" cy="1997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th-TH" altLang="zh-CN" sz="952" b="1">
                <a:ea typeface="SimSun" panose="02010600030101010101" pitchFamily="2" charset="-122"/>
              </a:rPr>
              <a:t>วัตถุประสงค์ของชุดเรียน</a:t>
            </a:r>
          </a:p>
          <a:p>
            <a:r>
              <a:rPr lang="th-TH" altLang="zh-CN" sz="952">
                <a:ea typeface="SimSun" panose="02010600030101010101" pitchFamily="2" charset="-122"/>
              </a:rPr>
              <a:t>ชุดเรียนนี้นำเสนอกลยุทธ์การอ่าน 9 กลยุทธ์ เช่น การอ่านฉลาก</a:t>
            </a:r>
            <a:r>
              <a:rPr lang="en-US" altLang="zh-CN" sz="952">
                <a:ea typeface="SimSun" panose="02010600030101010101" pitchFamily="2" charset="-122"/>
              </a:rPr>
              <a:t>, </a:t>
            </a:r>
            <a:r>
              <a:rPr lang="th-TH" altLang="zh-CN" sz="952">
                <a:ea typeface="SimSun" panose="02010600030101010101" pitchFamily="2" charset="-122"/>
              </a:rPr>
              <a:t>การอ่านขำขัน</a:t>
            </a:r>
            <a:r>
              <a:rPr lang="en-US" altLang="zh-CN" sz="952">
                <a:ea typeface="SimSun" panose="02010600030101010101" pitchFamily="2" charset="-122"/>
              </a:rPr>
              <a:t>, </a:t>
            </a:r>
            <a:r>
              <a:rPr lang="th-TH" altLang="zh-CN" sz="952">
                <a:ea typeface="SimSun" panose="02010600030101010101" pitchFamily="2" charset="-122"/>
              </a:rPr>
              <a:t>การอ่านคำบรรยายภาพ</a:t>
            </a:r>
            <a:r>
              <a:rPr lang="en-US" altLang="zh-CN" sz="952">
                <a:ea typeface="SimSun" panose="02010600030101010101" pitchFamily="2" charset="-122"/>
              </a:rPr>
              <a:t> </a:t>
            </a:r>
            <a:r>
              <a:rPr lang="th-TH" altLang="zh-CN" sz="952">
                <a:ea typeface="SimSun" panose="02010600030101010101" pitchFamily="2" charset="-122"/>
              </a:rPr>
              <a:t>ซึ่งคุณสามารถใช้ในการเพิ่มพูนทักษะการอ่านของคุณ และเพื่อช่วยให้คุณจัดระบบการเรียนรู้ ชุดบทเรียนนี้ยังแนะนำ </a:t>
            </a:r>
            <a:r>
              <a:rPr lang="en-US" altLang="zh-CN" sz="952">
                <a:ea typeface="SimSun" panose="02010600030101010101" pitchFamily="2" charset="-122"/>
              </a:rPr>
              <a:t>‘learning record’ (</a:t>
            </a:r>
            <a:r>
              <a:rPr lang="th-TH" altLang="zh-CN" sz="952">
                <a:ea typeface="SimSun" panose="02010600030101010101" pitchFamily="2" charset="-122"/>
              </a:rPr>
              <a:t>แผ่นบันทึกการเรียนรู้</a:t>
            </a:r>
            <a:r>
              <a:rPr lang="en-US" altLang="zh-CN" sz="952">
                <a:ea typeface="SimSun" panose="02010600030101010101" pitchFamily="2" charset="-122"/>
              </a:rPr>
              <a:t>) </a:t>
            </a:r>
            <a:r>
              <a:rPr lang="th-TH" altLang="zh-CN" sz="952">
                <a:ea typeface="SimSun" panose="02010600030101010101" pitchFamily="2" charset="-122"/>
              </a:rPr>
              <a:t>ซึ่งเป็นเครื่องมือช่วยในการเก็บข้อมูลการเรียนรู้คำศัพท์ของคุณได้อย่างมีประสิทธิภาพ</a:t>
            </a:r>
          </a:p>
        </p:txBody>
      </p:sp>
      <p:sp>
        <p:nvSpPr>
          <p:cNvPr id="456815" name="Rectangle 111"/>
          <p:cNvSpPr>
            <a:spLocks noChangeArrowheads="1"/>
          </p:cNvSpPr>
          <p:nvPr/>
        </p:nvSpPr>
        <p:spPr bwMode="auto">
          <a:xfrm>
            <a:off x="3663926" y="5289855"/>
            <a:ext cx="1303262" cy="67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1pPr>
            <a:lvl2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2pPr>
            <a:lvl3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3pPr>
            <a:lvl4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4pPr>
            <a:lvl5pPr defTabSz="1028700"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5pPr>
            <a:lvl6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6pPr>
            <a:lvl7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7pPr>
            <a:lvl8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8pPr>
            <a:lvl9pPr defTabSz="10287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defRPr>
            </a:lvl9pPr>
          </a:lstStyle>
          <a:p>
            <a:r>
              <a:rPr lang="th-TH" altLang="zh-CN" sz="952" b="1">
                <a:latin typeface="Cordia New" panose="020B0304020202020204" pitchFamily="34" charset="-34"/>
                <a:cs typeface="Cordia New" panose="020B0304020202020204" pitchFamily="34" charset="-34"/>
              </a:rPr>
              <a:t>การใช้บทเรียน</a:t>
            </a:r>
          </a:p>
          <a:p>
            <a:r>
              <a:rPr lang="en-US" altLang="zh-CN" sz="952">
                <a:solidFill>
                  <a:schemeClr val="tx2"/>
                </a:solidFill>
                <a:latin typeface="Cordia New" panose="020B0304020202020204" pitchFamily="34" charset="-34"/>
                <a:ea typeface="SimSun" panose="02010600030101010101" pitchFamily="2" charset="-122"/>
                <a:cs typeface="Cordia New" panose="020B0304020202020204" pitchFamily="34" charset="-34"/>
              </a:rPr>
              <a:t>1.  </a:t>
            </a:r>
            <a: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เลือกหัวข้อที่สนใจ</a:t>
            </a:r>
          </a:p>
          <a:p>
            <a: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2.  อ่านคำแนะนำอย่างละเอียด</a:t>
            </a:r>
            <a:b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</a:br>
            <a:r>
              <a:rPr lang="th-TH" altLang="zh-CN" sz="952">
                <a:solidFill>
                  <a:schemeClr val="tx2"/>
                </a:solidFill>
                <a:latin typeface="Cordia New" panose="020B0304020202020204" pitchFamily="34" charset="-34"/>
                <a:cs typeface="Cordia New" panose="020B0304020202020204" pitchFamily="34" charset="-34"/>
              </a:rPr>
              <a:t>     ก่อนทำการศึกษา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647776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Rectangle 14"/>
          <p:cNvSpPr/>
          <p:nvPr/>
        </p:nvSpPr>
        <p:spPr>
          <a:xfrm>
            <a:off x="6402216" y="0"/>
            <a:ext cx="5892799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62992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714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11291455" y="6095999"/>
            <a:ext cx="581891" cy="429491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86" y="1502149"/>
            <a:ext cx="3267075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00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43414" y="0"/>
            <a:ext cx="57911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Rectangle 4"/>
          <p:cNvSpPr/>
          <p:nvPr/>
        </p:nvSpPr>
        <p:spPr>
          <a:xfrm>
            <a:off x="5647777" y="0"/>
            <a:ext cx="817428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36291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359</Words>
  <Application>Microsoft Office PowerPoint</Application>
  <PresentationFormat>Widescreen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SimSun</vt:lpstr>
      <vt:lpstr>SimSun</vt:lpstr>
      <vt:lpstr>Angsana New</vt:lpstr>
      <vt:lpstr>Arial</vt:lpstr>
      <vt:lpstr>Calibri</vt:lpstr>
      <vt:lpstr>Calibri Light</vt:lpstr>
      <vt:lpstr>Cordia New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Natsinee.wim</dc:creator>
  <cp:lastModifiedBy>oot</cp:lastModifiedBy>
  <cp:revision>36</cp:revision>
  <dcterms:created xsi:type="dcterms:W3CDTF">2015-01-09T05:03:30Z</dcterms:created>
  <dcterms:modified xsi:type="dcterms:W3CDTF">2015-05-12T09:23:20Z</dcterms:modified>
</cp:coreProperties>
</file>