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7" r:id="rId3"/>
    <p:sldId id="263" r:id="rId4"/>
    <p:sldId id="270" r:id="rId5"/>
    <p:sldId id="272" r:id="rId6"/>
    <p:sldId id="271" r:id="rId7"/>
    <p:sldId id="273" r:id="rId8"/>
    <p:sldId id="274" r:id="rId9"/>
    <p:sldId id="275" r:id="rId10"/>
    <p:sldId id="264" r:id="rId11"/>
  </p:sldIdLst>
  <p:sldSz cx="12192000" cy="6858000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atsinee.wim" initials="N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7" d="100"/>
          <a:sy n="77" d="100"/>
        </p:scale>
        <p:origin x="-606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13/05/58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7129293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13/05/58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9467691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13/05/58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2630451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13/05/58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0632708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13/05/58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991190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13/05/58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0366188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13/05/58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48824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13/05/58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5073911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13/05/58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2454609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13/05/58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897170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13/05/58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401889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84EB05-FF51-41A1-A459-8DEEADF2D49F}" type="datetimeFigureOut">
              <a:rPr lang="th-TH" smtClean="0"/>
              <a:t>13/05/58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653713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http://km.doae.go.th/bestpractice/uploadfile/&#3585;&#3634;&#3619;&#3607;&#3635;&#3649;&#3612;&#3609;&#3607;&#3637;&#3656;&#3588;&#3623;&#3634;&#3617;&#3588;&#3636;&#3604;_files/Wuk.gif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http://km.doae.go.th/bestpractice/uploadfile/&#3585;&#3634;&#3619;&#3607;&#3635;&#3649;&#3612;&#3609;&#3607;&#3637;&#3656;&#3588;&#3623;&#3634;&#3617;&#3588;&#3636;&#3604;_files/Wuk.gif" TargetMode="External"/><Relationship Id="rId7" Type="http://schemas.openxmlformats.org/officeDocument/2006/relationships/image" Target="../media/image17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647776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7" name="Picture 10" descr="Picture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7640" y="695709"/>
            <a:ext cx="5639646" cy="52194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47219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291455" y="6095999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grpSp>
        <p:nvGrpSpPr>
          <p:cNvPr id="10" name="Group 2"/>
          <p:cNvGrpSpPr>
            <a:grpSpLocks/>
          </p:cNvGrpSpPr>
          <p:nvPr/>
        </p:nvGrpSpPr>
        <p:grpSpPr bwMode="auto">
          <a:xfrm>
            <a:off x="172960" y="591162"/>
            <a:ext cx="5400675" cy="5487988"/>
            <a:chOff x="860" y="271"/>
            <a:chExt cx="4084" cy="4088"/>
          </a:xfrm>
        </p:grpSpPr>
        <p:pic>
          <p:nvPicPr>
            <p:cNvPr id="15" name="Picture 3" descr="1238661982_1024x768_light-yellow-anime-wallpaper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513" t="43317" r="31543"/>
            <a:stretch>
              <a:fillRect/>
            </a:stretch>
          </p:blipFill>
          <p:spPr bwMode="auto">
            <a:xfrm>
              <a:off x="860" y="271"/>
              <a:ext cx="3994" cy="39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Oval 4"/>
            <p:cNvSpPr>
              <a:spLocks noChangeArrowheads="1"/>
            </p:cNvSpPr>
            <p:nvPr/>
          </p:nvSpPr>
          <p:spPr bwMode="auto">
            <a:xfrm>
              <a:off x="2313" y="1905"/>
              <a:ext cx="817" cy="727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400">
                  <a:solidFill>
                    <a:schemeClr val="tx1"/>
                  </a:solidFill>
                  <a:latin typeface="Arial" charset="0"/>
                  <a:cs typeface="Cordia New" pitchFamily="34" charset="-34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Arial" charset="0"/>
                  <a:cs typeface="Cordia New" pitchFamily="34" charset="-34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Arial" charset="0"/>
                  <a:cs typeface="Cordia New" pitchFamily="34" charset="-34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Arial" charset="0"/>
                  <a:cs typeface="Cordia New" pitchFamily="34" charset="-34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Arial" charset="0"/>
                  <a:cs typeface="Cordia New" pitchFamily="34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Cordia New" pitchFamily="34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Cordia New" pitchFamily="34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Cordia New" pitchFamily="34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Cordia New" pitchFamily="34" charset="-34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7" name="Text Box 5"/>
            <p:cNvSpPr txBox="1">
              <a:spLocks noChangeArrowheads="1"/>
            </p:cNvSpPr>
            <p:nvPr/>
          </p:nvSpPr>
          <p:spPr bwMode="auto">
            <a:xfrm>
              <a:off x="1044" y="2948"/>
              <a:ext cx="3719" cy="14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defTabSz="1028700">
                <a:spcBef>
                  <a:spcPct val="20000"/>
                </a:spcBef>
                <a:buChar char="•"/>
                <a:defRPr sz="36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1pPr>
              <a:lvl2pPr marL="836613" indent="-322263" defTabSz="1028700">
                <a:spcBef>
                  <a:spcPct val="20000"/>
                </a:spcBef>
                <a:buChar char="–"/>
                <a:defRPr sz="32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2pPr>
              <a:lvl3pPr marL="1285875" indent="-257175" defTabSz="1028700">
                <a:spcBef>
                  <a:spcPct val="20000"/>
                </a:spcBef>
                <a:buChar char="•"/>
                <a:defRPr sz="27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3pPr>
              <a:lvl4pPr marL="1800225" indent="-257175" defTabSz="1028700">
                <a:spcBef>
                  <a:spcPct val="20000"/>
                </a:spcBef>
                <a:buChar char="–"/>
                <a:defRPr sz="23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4pPr>
              <a:lvl5pPr marL="2314575" indent="-257175" defTabSz="1028700">
                <a:spcBef>
                  <a:spcPct val="20000"/>
                </a:spcBef>
                <a:buChar char="»"/>
                <a:defRPr sz="23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5pPr>
              <a:lvl6pPr marL="2771775" indent="-257175" defTabSz="10287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6pPr>
              <a:lvl7pPr marL="3228975" indent="-257175" defTabSz="10287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7pPr>
              <a:lvl8pPr marL="3686175" indent="-257175" defTabSz="10287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8pPr>
              <a:lvl9pPr marL="4143375" indent="-257175" defTabSz="10287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endParaRPr lang="th-TH" altLang="en-US" sz="1400">
                <a:latin typeface="Tahoma" pitchFamily="34" charset="0"/>
                <a:cs typeface="Tahoma" pitchFamily="34" charset="0"/>
              </a:endParaRPr>
            </a:p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th-TH" altLang="en-US" sz="1600" b="1">
                  <a:latin typeface="Cordia New" pitchFamily="34" charset="-34"/>
                  <a:cs typeface="Cordia New" pitchFamily="34" charset="-34"/>
                </a:rPr>
                <a:t>จัดทำโดย</a:t>
              </a:r>
              <a:r>
                <a:rPr lang="en-US" altLang="en-US" sz="1600" b="1">
                  <a:latin typeface="Cordia New" pitchFamily="34" charset="-34"/>
                  <a:cs typeface="Cordia New" pitchFamily="34" charset="-34"/>
                </a:rPr>
                <a:t/>
              </a:r>
              <a:br>
                <a:rPr lang="en-US" altLang="en-US" sz="1600" b="1">
                  <a:latin typeface="Cordia New" pitchFamily="34" charset="-34"/>
                  <a:cs typeface="Cordia New" pitchFamily="34" charset="-34"/>
                </a:rPr>
              </a:br>
              <a:r>
                <a:rPr lang="th-TH" altLang="en-US" sz="1600">
                  <a:latin typeface="Cordia New" pitchFamily="34" charset="-34"/>
                  <a:cs typeface="Cordia New" pitchFamily="34" charset="-34"/>
                </a:rPr>
                <a:t>ศูนย์การเรียนรู้แบบพึ่งตนเอง</a:t>
              </a:r>
              <a:r>
                <a:rPr lang="en-US" altLang="en-US" sz="1600">
                  <a:latin typeface="Cordia New" pitchFamily="34" charset="-34"/>
                  <a:cs typeface="Cordia New" pitchFamily="34" charset="-34"/>
                </a:rPr>
                <a:t/>
              </a:r>
              <a:br>
                <a:rPr lang="en-US" altLang="en-US" sz="1600">
                  <a:latin typeface="Cordia New" pitchFamily="34" charset="-34"/>
                  <a:cs typeface="Cordia New" pitchFamily="34" charset="-34"/>
                </a:rPr>
              </a:br>
              <a:r>
                <a:rPr lang="th-TH" altLang="en-US" sz="1600">
                  <a:latin typeface="Cordia New" pitchFamily="34" charset="-34"/>
                  <a:cs typeface="Cordia New" pitchFamily="34" charset="-34"/>
                </a:rPr>
                <a:t>คณะศิลปศาสตร์ มหาวิทยาลัยเทคโนโลยีพระจอมเกล้าธนบุรี</a:t>
              </a:r>
              <a:r>
                <a:rPr lang="en-US" altLang="en-US" sz="1600">
                  <a:latin typeface="Cordia New" pitchFamily="34" charset="-34"/>
                  <a:cs typeface="Cordia New" pitchFamily="34" charset="-34"/>
                </a:rPr>
                <a:t/>
              </a:r>
              <a:br>
                <a:rPr lang="en-US" altLang="en-US" sz="1600">
                  <a:latin typeface="Cordia New" pitchFamily="34" charset="-34"/>
                  <a:cs typeface="Cordia New" pitchFamily="34" charset="-34"/>
                </a:rPr>
              </a:br>
              <a:r>
                <a:rPr lang="en-US" altLang="en-US" sz="1600">
                  <a:latin typeface="Cordia New" pitchFamily="34" charset="-34"/>
                  <a:cs typeface="Cordia New" pitchFamily="34" charset="-34"/>
                </a:rPr>
                <a:t>126</a:t>
              </a:r>
              <a:r>
                <a:rPr lang="th-TH" altLang="en-US" sz="1600">
                  <a:latin typeface="Cordia New" pitchFamily="34" charset="-34"/>
                  <a:cs typeface="Cordia New" pitchFamily="34" charset="-34"/>
                </a:rPr>
                <a:t> ถ.ประชาอุทิศ แขวงบางมด เขตทุ่งครุ กทม.</a:t>
              </a:r>
              <a:r>
                <a:rPr lang="en-US" altLang="en-US" sz="1600">
                  <a:latin typeface="Cordia New" pitchFamily="34" charset="-34"/>
                  <a:cs typeface="Cordia New" pitchFamily="34" charset="-34"/>
                </a:rPr>
                <a:t>10140</a:t>
              </a:r>
              <a:r>
                <a:rPr lang="th-TH" altLang="en-US" sz="1600">
                  <a:latin typeface="Cordia New" pitchFamily="34" charset="-34"/>
                  <a:cs typeface="Cordia New" pitchFamily="34" charset="-34"/>
                </a:rPr>
                <a:t> </a:t>
              </a:r>
              <a:r>
                <a:rPr lang="en-US" altLang="en-US" sz="1600">
                  <a:latin typeface="Cordia New" pitchFamily="34" charset="-34"/>
                  <a:cs typeface="Cordia New" pitchFamily="34" charset="-34"/>
                </a:rPr>
                <a:t/>
              </a:r>
              <a:br>
                <a:rPr lang="en-US" altLang="en-US" sz="1600">
                  <a:latin typeface="Cordia New" pitchFamily="34" charset="-34"/>
                  <a:cs typeface="Cordia New" pitchFamily="34" charset="-34"/>
                </a:rPr>
              </a:br>
              <a:r>
                <a:rPr lang="th-TH" altLang="en-US" sz="1600">
                  <a:latin typeface="Cordia New" pitchFamily="34" charset="-34"/>
                  <a:cs typeface="Cordia New" pitchFamily="34" charset="-34"/>
                </a:rPr>
                <a:t>เยี่ยมชมเวปไซด์: </a:t>
              </a:r>
              <a:r>
                <a:rPr lang="en-US" altLang="en-US" sz="1600">
                  <a:latin typeface="Cordia New" pitchFamily="34" charset="-34"/>
                  <a:cs typeface="Cordia New" pitchFamily="34" charset="-34"/>
                </a:rPr>
                <a:t>http</a:t>
              </a:r>
              <a:r>
                <a:rPr lang="th-TH" altLang="en-US" sz="1600">
                  <a:latin typeface="Cordia New" pitchFamily="34" charset="-34"/>
                  <a:cs typeface="Cordia New" pitchFamily="34" charset="-34"/>
                </a:rPr>
                <a:t>://</a:t>
              </a:r>
              <a:r>
                <a:rPr lang="en-US" altLang="en-US" sz="1600">
                  <a:latin typeface="Cordia New" pitchFamily="34" charset="-34"/>
                  <a:cs typeface="Cordia New" pitchFamily="34" charset="-34"/>
                </a:rPr>
                <a:t>arts</a:t>
              </a:r>
              <a:r>
                <a:rPr lang="th-TH" altLang="en-US" sz="1600">
                  <a:latin typeface="Cordia New" pitchFamily="34" charset="-34"/>
                  <a:cs typeface="Cordia New" pitchFamily="34" charset="-34"/>
                </a:rPr>
                <a:t>.</a:t>
              </a:r>
              <a:r>
                <a:rPr lang="en-US" altLang="en-US" sz="1600">
                  <a:latin typeface="Cordia New" pitchFamily="34" charset="-34"/>
                  <a:cs typeface="Cordia New" pitchFamily="34" charset="-34"/>
                </a:rPr>
                <a:t>kmutt</a:t>
              </a:r>
              <a:r>
                <a:rPr lang="th-TH" altLang="en-US" sz="1600">
                  <a:latin typeface="Cordia New" pitchFamily="34" charset="-34"/>
                  <a:cs typeface="Cordia New" pitchFamily="34" charset="-34"/>
                </a:rPr>
                <a:t>.</a:t>
              </a:r>
              <a:r>
                <a:rPr lang="en-US" altLang="en-US" sz="1600">
                  <a:latin typeface="Cordia New" pitchFamily="34" charset="-34"/>
                  <a:cs typeface="Cordia New" pitchFamily="34" charset="-34"/>
                </a:rPr>
                <a:t>ac</a:t>
              </a:r>
              <a:r>
                <a:rPr lang="th-TH" altLang="en-US" sz="1600">
                  <a:latin typeface="Cordia New" pitchFamily="34" charset="-34"/>
                  <a:cs typeface="Cordia New" pitchFamily="34" charset="-34"/>
                </a:rPr>
                <a:t>.</a:t>
              </a:r>
              <a:r>
                <a:rPr lang="en-US" altLang="en-US" sz="1600">
                  <a:latin typeface="Cordia New" pitchFamily="34" charset="-34"/>
                  <a:cs typeface="Cordia New" pitchFamily="34" charset="-34"/>
                </a:rPr>
                <a:t>th</a:t>
              </a:r>
              <a:r>
                <a:rPr lang="th-TH" altLang="en-US" sz="1600">
                  <a:latin typeface="Cordia New" pitchFamily="34" charset="-34"/>
                  <a:cs typeface="Cordia New" pitchFamily="34" charset="-34"/>
                </a:rPr>
                <a:t>/</a:t>
              </a:r>
              <a:r>
                <a:rPr lang="en-US" altLang="en-US" sz="1600">
                  <a:latin typeface="Cordia New" pitchFamily="34" charset="-34"/>
                  <a:cs typeface="Cordia New" pitchFamily="34" charset="-34"/>
                </a:rPr>
                <a:t>salc</a:t>
              </a:r>
              <a:br>
                <a:rPr lang="en-US" altLang="en-US" sz="1600">
                  <a:latin typeface="Cordia New" pitchFamily="34" charset="-34"/>
                  <a:cs typeface="Cordia New" pitchFamily="34" charset="-34"/>
                </a:rPr>
              </a:br>
              <a:endParaRPr lang="th-TH" altLang="en-US" sz="1600">
                <a:latin typeface="Cordia New" pitchFamily="34" charset="-34"/>
                <a:cs typeface="Cordia New" pitchFamily="34" charset="-34"/>
              </a:endParaRPr>
            </a:p>
          </p:txBody>
        </p:sp>
        <p:sp>
          <p:nvSpPr>
            <p:cNvPr id="18" name="Text Box 6"/>
            <p:cNvSpPr txBox="1">
              <a:spLocks noChangeArrowheads="1"/>
            </p:cNvSpPr>
            <p:nvPr/>
          </p:nvSpPr>
          <p:spPr bwMode="auto">
            <a:xfrm>
              <a:off x="1134" y="408"/>
              <a:ext cx="3537" cy="9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defTabSz="1028700">
                <a:spcBef>
                  <a:spcPct val="20000"/>
                </a:spcBef>
                <a:buChar char="•"/>
                <a:defRPr sz="36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1pPr>
              <a:lvl2pPr marL="836613" indent="-322263" defTabSz="1028700">
                <a:spcBef>
                  <a:spcPct val="20000"/>
                </a:spcBef>
                <a:buChar char="–"/>
                <a:defRPr sz="32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2pPr>
              <a:lvl3pPr marL="1285875" indent="-257175" defTabSz="1028700">
                <a:spcBef>
                  <a:spcPct val="20000"/>
                </a:spcBef>
                <a:buChar char="•"/>
                <a:defRPr sz="27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3pPr>
              <a:lvl4pPr marL="1800225" indent="-257175" defTabSz="1028700">
                <a:spcBef>
                  <a:spcPct val="20000"/>
                </a:spcBef>
                <a:buChar char="–"/>
                <a:defRPr sz="23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4pPr>
              <a:lvl5pPr marL="2314575" indent="-257175" defTabSz="1028700">
                <a:spcBef>
                  <a:spcPct val="20000"/>
                </a:spcBef>
                <a:buChar char="»"/>
                <a:defRPr sz="23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5pPr>
              <a:lvl6pPr marL="2771775" indent="-257175" defTabSz="10287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6pPr>
              <a:lvl7pPr marL="3228975" indent="-257175" defTabSz="10287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7pPr>
              <a:lvl8pPr marL="3686175" indent="-257175" defTabSz="10287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8pPr>
              <a:lvl9pPr marL="4143375" indent="-257175" defTabSz="10287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th-TH" altLang="en-US" sz="1800">
                  <a:latin typeface="Cordia New" pitchFamily="34" charset="-34"/>
                  <a:cs typeface="Cordia New" pitchFamily="34" charset="-34"/>
                </a:rPr>
                <a:t>การพัฒนาผู้เรียนให้เป็นผู้เรียนที่สามารถเรียนรู้ด้วยตนเองถือเป็นหัวใจสำคัญสู่การเรียนรู้ตลอดชีวิต การเพิ่มพูนคำศัพท์ภาษาอังกฤษประเภทคำตรงงข้ามเป็นส่วนหนึ่งของการเปิดประตูสู่โลกซึ่งไม่มีขอบเขตของความรู้ </a:t>
              </a:r>
              <a:br>
                <a:rPr lang="th-TH" altLang="en-US" sz="1800">
                  <a:latin typeface="Cordia New" pitchFamily="34" charset="-34"/>
                  <a:cs typeface="Cordia New" pitchFamily="34" charset="-34"/>
                </a:rPr>
              </a:br>
              <a:r>
                <a:rPr lang="th-TH" altLang="en-US" sz="1200">
                  <a:cs typeface="Tahoma" pitchFamily="34" charset="0"/>
                </a:rPr>
                <a:t/>
              </a:r>
              <a:br>
                <a:rPr lang="th-TH" altLang="en-US" sz="1200">
                  <a:cs typeface="Tahoma" pitchFamily="34" charset="0"/>
                </a:rPr>
              </a:br>
              <a:endParaRPr lang="th-TH" altLang="en-US" sz="1200">
                <a:cs typeface="Tahoma" pitchFamily="34" charset="0"/>
              </a:endParaRPr>
            </a:p>
          </p:txBody>
        </p:sp>
        <p:pic>
          <p:nvPicPr>
            <p:cNvPr id="19" name="Picture 7" descr="nowii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9528"/>
            <a:stretch>
              <a:fillRect/>
            </a:stretch>
          </p:blipFill>
          <p:spPr bwMode="auto">
            <a:xfrm>
              <a:off x="2404" y="2041"/>
              <a:ext cx="614" cy="4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" name="Freeform 8"/>
            <p:cNvSpPr>
              <a:spLocks/>
            </p:cNvSpPr>
            <p:nvPr/>
          </p:nvSpPr>
          <p:spPr bwMode="auto">
            <a:xfrm>
              <a:off x="907" y="1361"/>
              <a:ext cx="3941" cy="1669"/>
            </a:xfrm>
            <a:custGeom>
              <a:avLst/>
              <a:gdLst>
                <a:gd name="T0" fmla="*/ 0 w 3968"/>
                <a:gd name="T1" fmla="*/ 863 h 1669"/>
                <a:gd name="T2" fmla="*/ 763 w 3968"/>
                <a:gd name="T3" fmla="*/ 1383 h 1669"/>
                <a:gd name="T4" fmla="*/ 1926 w 3968"/>
                <a:gd name="T5" fmla="*/ 1429 h 1669"/>
                <a:gd name="T6" fmla="*/ 2477 w 3968"/>
                <a:gd name="T7" fmla="*/ 158 h 1669"/>
                <a:gd name="T8" fmla="*/ 1780 w 3968"/>
                <a:gd name="T9" fmla="*/ 487 h 1669"/>
                <a:gd name="T10" fmla="*/ 1229 w 3968"/>
                <a:gd name="T11" fmla="*/ 181 h 1669"/>
                <a:gd name="T12" fmla="*/ 1083 w 3968"/>
                <a:gd name="T13" fmla="*/ 470 h 1669"/>
                <a:gd name="T14" fmla="*/ 1744 w 3968"/>
                <a:gd name="T15" fmla="*/ 1479 h 1669"/>
                <a:gd name="T16" fmla="*/ 2747 w 3968"/>
                <a:gd name="T17" fmla="*/ 1564 h 1669"/>
                <a:gd name="T18" fmla="*/ 3941 w 3968"/>
                <a:gd name="T19" fmla="*/ 847 h 166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968" h="1669">
                  <a:moveTo>
                    <a:pt x="0" y="863"/>
                  </a:moveTo>
                  <a:cubicBezTo>
                    <a:pt x="128" y="950"/>
                    <a:pt x="445" y="1289"/>
                    <a:pt x="768" y="1383"/>
                  </a:cubicBezTo>
                  <a:cubicBezTo>
                    <a:pt x="1091" y="1477"/>
                    <a:pt x="1651" y="1633"/>
                    <a:pt x="1939" y="1429"/>
                  </a:cubicBezTo>
                  <a:cubicBezTo>
                    <a:pt x="2227" y="1225"/>
                    <a:pt x="2519" y="315"/>
                    <a:pt x="2494" y="158"/>
                  </a:cubicBezTo>
                  <a:cubicBezTo>
                    <a:pt x="2470" y="0"/>
                    <a:pt x="2002" y="483"/>
                    <a:pt x="1792" y="487"/>
                  </a:cubicBezTo>
                  <a:cubicBezTo>
                    <a:pt x="1583" y="491"/>
                    <a:pt x="1353" y="184"/>
                    <a:pt x="1237" y="181"/>
                  </a:cubicBezTo>
                  <a:cubicBezTo>
                    <a:pt x="1120" y="178"/>
                    <a:pt x="1004" y="253"/>
                    <a:pt x="1090" y="470"/>
                  </a:cubicBezTo>
                  <a:cubicBezTo>
                    <a:pt x="1177" y="687"/>
                    <a:pt x="1477" y="1296"/>
                    <a:pt x="1756" y="1479"/>
                  </a:cubicBezTo>
                  <a:cubicBezTo>
                    <a:pt x="2035" y="1661"/>
                    <a:pt x="2397" y="1669"/>
                    <a:pt x="2766" y="1564"/>
                  </a:cubicBezTo>
                  <a:cubicBezTo>
                    <a:pt x="3135" y="1459"/>
                    <a:pt x="3718" y="997"/>
                    <a:pt x="3968" y="847"/>
                  </a:cubicBezTo>
                </a:path>
              </a:pathLst>
            </a:custGeom>
            <a:noFill/>
            <a:ln w="19050" cap="flat">
              <a:solidFill>
                <a:schemeClr val="folHlink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Text Box 9"/>
            <p:cNvSpPr txBox="1">
              <a:spLocks noChangeArrowheads="1"/>
            </p:cNvSpPr>
            <p:nvPr/>
          </p:nvSpPr>
          <p:spPr bwMode="auto">
            <a:xfrm>
              <a:off x="1179" y="862"/>
              <a:ext cx="3765" cy="5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defTabSz="1028700">
                <a:spcBef>
                  <a:spcPct val="20000"/>
                </a:spcBef>
                <a:buChar char="•"/>
                <a:defRPr sz="36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1pPr>
              <a:lvl2pPr marL="836613" indent="-322263" defTabSz="1028700">
                <a:spcBef>
                  <a:spcPct val="20000"/>
                </a:spcBef>
                <a:buChar char="–"/>
                <a:defRPr sz="32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2pPr>
              <a:lvl3pPr marL="1285875" indent="-257175" defTabSz="1028700">
                <a:spcBef>
                  <a:spcPct val="20000"/>
                </a:spcBef>
                <a:buChar char="•"/>
                <a:defRPr sz="27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3pPr>
              <a:lvl4pPr marL="1800225" indent="-257175" defTabSz="1028700">
                <a:spcBef>
                  <a:spcPct val="20000"/>
                </a:spcBef>
                <a:buChar char="–"/>
                <a:defRPr sz="23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4pPr>
              <a:lvl5pPr marL="2314575" indent="-257175" defTabSz="1028700">
                <a:spcBef>
                  <a:spcPct val="20000"/>
                </a:spcBef>
                <a:buChar char="»"/>
                <a:defRPr sz="23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5pPr>
              <a:lvl6pPr marL="2771775" indent="-257175" defTabSz="10287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6pPr>
              <a:lvl7pPr marL="3228975" indent="-257175" defTabSz="10287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7pPr>
              <a:lvl8pPr marL="3686175" indent="-257175" defTabSz="10287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8pPr>
              <a:lvl9pPr marL="4143375" indent="-257175" defTabSz="10287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th-TH" altLang="en-US" sz="1800" b="1">
                  <a:solidFill>
                    <a:srgbClr val="800000"/>
                  </a:solidFill>
                  <a:latin typeface="Cordia New" pitchFamily="34" charset="-34"/>
                  <a:cs typeface="Cordia New" pitchFamily="34" charset="-34"/>
                </a:rPr>
                <a:t>  </a:t>
              </a:r>
            </a:p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th-TH" altLang="en-US" sz="1800" b="1">
                  <a:solidFill>
                    <a:srgbClr val="800000"/>
                  </a:solidFill>
                  <a:latin typeface="Cordia New" pitchFamily="34" charset="-34"/>
                  <a:cs typeface="Cordia New" pitchFamily="34" charset="-34"/>
                </a:rPr>
                <a:t>                         มาเพิ่มพูนคลังศัพท์ ด้วยตัวเองกัน</a:t>
              </a:r>
              <a:r>
                <a:rPr lang="en-US" altLang="en-US" sz="1800" b="1">
                  <a:solidFill>
                    <a:srgbClr val="800000"/>
                  </a:solidFill>
                  <a:latin typeface="Cordia New" pitchFamily="34" charset="-34"/>
                  <a:cs typeface="Cordia New" pitchFamily="34" charset="-34"/>
                </a:rPr>
                <a:t>…</a:t>
              </a:r>
              <a:endParaRPr lang="th-TH" altLang="en-US" sz="1800" b="1">
                <a:solidFill>
                  <a:srgbClr val="800000"/>
                </a:solidFill>
                <a:latin typeface="Cordia New" pitchFamily="34" charset="-34"/>
                <a:cs typeface="Cordia New" pitchFamily="34" charset="-34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00263739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778" name="Rectangle 2"/>
          <p:cNvSpPr>
            <a:spLocks noChangeArrowheads="1"/>
          </p:cNvSpPr>
          <p:nvPr/>
        </p:nvSpPr>
        <p:spPr bwMode="auto">
          <a:xfrm>
            <a:off x="1090084" y="4344053"/>
            <a:ext cx="184731" cy="502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 altLang="en-US" sz="2667">
              <a:latin typeface="Arial" panose="020B0604020202020204" pitchFamily="34" charset="0"/>
              <a:cs typeface="Angsana New" panose="02020603050405020304" pitchFamily="18" charset="-34"/>
            </a:endParaRPr>
          </a:p>
        </p:txBody>
      </p:sp>
      <p:sp>
        <p:nvSpPr>
          <p:cNvPr id="459779" name="Rectangle 3"/>
          <p:cNvSpPr>
            <a:spLocks noChangeArrowheads="1"/>
          </p:cNvSpPr>
          <p:nvPr/>
        </p:nvSpPr>
        <p:spPr bwMode="auto">
          <a:xfrm>
            <a:off x="2709334" y="1400024"/>
            <a:ext cx="184731" cy="502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sz="2667"/>
          </a:p>
        </p:txBody>
      </p:sp>
      <p:sp>
        <p:nvSpPr>
          <p:cNvPr id="17" name="Rectangle 16"/>
          <p:cNvSpPr/>
          <p:nvPr/>
        </p:nvSpPr>
        <p:spPr>
          <a:xfrm>
            <a:off x="6299200" y="0"/>
            <a:ext cx="5892799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0" y="0"/>
            <a:ext cx="629920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20" name="Action Button: Forward or Next 19">
            <a:hlinkClick r:id="" action="ppaction://hlinkshowjump?jump=nextslide" highlightClick="1"/>
          </p:cNvPr>
          <p:cNvSpPr/>
          <p:nvPr/>
        </p:nvSpPr>
        <p:spPr>
          <a:xfrm>
            <a:off x="11291455" y="6095999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4" name="Rectangle 4"/>
          <p:cNvSpPr>
            <a:spLocks noChangeArrowheads="1"/>
          </p:cNvSpPr>
          <p:nvPr/>
        </p:nvSpPr>
        <p:spPr bwMode="auto">
          <a:xfrm>
            <a:off x="360363" y="1223963"/>
            <a:ext cx="4679950" cy="3921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algn="thaiDist" eaLnBrk="1" hangingPunct="1">
              <a:spcBef>
                <a:spcPct val="0"/>
              </a:spcBef>
              <a:buFontTx/>
              <a:buNone/>
            </a:pPr>
            <a:r>
              <a:rPr lang="th-TH" altLang="en-US" sz="1400" dirty="0">
                <a:latin typeface="Cordia New" pitchFamily="34" charset="-34"/>
                <a:cs typeface="Cordia New" pitchFamily="34" charset="-34"/>
              </a:rPr>
              <a:t>การพัฒนาผู้เรียนให้เป็นผู้เรียนที่สามารถเรียนรู้ด้วยตนเองถือเป็นหัวใจสำคัญสู่การเรียนรู้ตลอดชีวิต การเพิ่มพูนคำศัพท์ภาษาอังกฤษเป็นส่วนหนึ่งของการเปิดประตูสู่โลกซึ่งไม่มีขอบเขตของความรู้ </a:t>
            </a:r>
          </a:p>
          <a:p>
            <a:pPr algn="thaiDist" eaLnBrk="1" hangingPunct="1">
              <a:spcBef>
                <a:spcPct val="0"/>
              </a:spcBef>
              <a:buFontTx/>
              <a:buNone/>
            </a:pPr>
            <a:endParaRPr lang="th-TH" altLang="en-US" sz="1400" dirty="0">
              <a:latin typeface="Cordia New" pitchFamily="34" charset="-34"/>
              <a:cs typeface="Cordia New" pitchFamily="34" charset="-34"/>
            </a:endParaRPr>
          </a:p>
          <a:p>
            <a:pPr algn="thaiDist" eaLnBrk="1" hangingPunct="1">
              <a:spcBef>
                <a:spcPct val="0"/>
              </a:spcBef>
              <a:buFontTx/>
              <a:buNone/>
            </a:pPr>
            <a:r>
              <a:rPr lang="th-TH" altLang="en-US" sz="1400" dirty="0">
                <a:latin typeface="Cordia New" pitchFamily="34" charset="-34"/>
                <a:cs typeface="Cordia New" pitchFamily="34" charset="-34"/>
              </a:rPr>
              <a:t>คำตรงข้าม เป็นเสมือนเครื่องมืออย่างหนึ่งที่เป็นประโยชน์อย่างมากในการใช้ภาษาอังกฤษในอนาคตของน้องๆ การเพิ่มคลังศัพท์ที่เป็นคำตรงข้ามประเภทเติม </a:t>
            </a:r>
            <a:r>
              <a:rPr lang="en-US" altLang="en-US" sz="1400" dirty="0">
                <a:latin typeface="Cordia New" pitchFamily="34" charset="-34"/>
                <a:cs typeface="Cordia New" pitchFamily="34" charset="-34"/>
              </a:rPr>
              <a:t>Prefix </a:t>
            </a:r>
            <a:r>
              <a:rPr lang="th-TH" altLang="en-US" sz="1400" dirty="0">
                <a:latin typeface="Cordia New" pitchFamily="34" charset="-34"/>
                <a:cs typeface="Cordia New" pitchFamily="34" charset="-34"/>
              </a:rPr>
              <a:t>เข้าไปข้างหน้าคำทำให้เกิดเป็นคำใหม่ซึ่งมีความหมายตรงข้าม จะช่วยให้น้องๆเพิ่มคลังศัพท์ได้อย่างรวดเร็วมาก เพราะเพียงแค่เต็ม </a:t>
            </a:r>
            <a:r>
              <a:rPr lang="en-US" altLang="en-US" sz="1400" dirty="0">
                <a:latin typeface="Cordia New" pitchFamily="34" charset="-34"/>
                <a:cs typeface="Cordia New" pitchFamily="34" charset="-34"/>
              </a:rPr>
              <a:t>Prefix </a:t>
            </a:r>
            <a:r>
              <a:rPr lang="th-TH" altLang="en-US" sz="1400" dirty="0">
                <a:latin typeface="Cordia New" pitchFamily="34" charset="-34"/>
                <a:cs typeface="Cordia New" pitchFamily="34" charset="-34"/>
              </a:rPr>
              <a:t>ที่เหมาะสมก็จะได้คำใหม่แล้ว</a:t>
            </a:r>
          </a:p>
          <a:p>
            <a:pPr algn="thaiDist" eaLnBrk="1" hangingPunct="1">
              <a:spcBef>
                <a:spcPct val="0"/>
              </a:spcBef>
              <a:buFontTx/>
              <a:buNone/>
            </a:pPr>
            <a:endParaRPr lang="th-TH" altLang="en-US" sz="1400" dirty="0">
              <a:latin typeface="Cordia New" pitchFamily="34" charset="-34"/>
              <a:cs typeface="Cordia New" pitchFamily="34" charset="-34"/>
            </a:endParaRPr>
          </a:p>
          <a:p>
            <a:pPr algn="thaiDist" eaLnBrk="1" hangingPunct="1">
              <a:spcBef>
                <a:spcPct val="0"/>
              </a:spcBef>
              <a:buFontTx/>
              <a:buNone/>
            </a:pPr>
            <a:r>
              <a:rPr lang="th-TH" altLang="en-US" sz="1400" dirty="0">
                <a:latin typeface="Cordia New" pitchFamily="34" charset="-34"/>
                <a:cs typeface="Cordia New" pitchFamily="34" charset="-34"/>
              </a:rPr>
              <a:t>คู่มือเล่มนี้เขียนขึ้นเป็นพิเศษสำหรับคุณครูและผู้ปกครองที่ต้องการส่งเสริมการเรียนรู้นอกห้องเรียนของบุตรหลาน หรือแม้แต่น้องๆเองก็สามารถศึกษาด้วยตัวเองได้ </a:t>
            </a:r>
          </a:p>
          <a:p>
            <a:pPr algn="thaiDist" eaLnBrk="1" hangingPunct="1">
              <a:spcBef>
                <a:spcPct val="0"/>
              </a:spcBef>
              <a:buFontTx/>
              <a:buNone/>
            </a:pPr>
            <a:endParaRPr lang="th-TH" altLang="en-US" sz="1400" dirty="0">
              <a:latin typeface="Cordia New" pitchFamily="34" charset="-34"/>
              <a:cs typeface="Cordia New" pitchFamily="34" charset="-34"/>
            </a:endParaRPr>
          </a:p>
          <a:p>
            <a:pPr algn="thaiDist" eaLnBrk="1" hangingPunct="1">
              <a:spcBef>
                <a:spcPct val="0"/>
              </a:spcBef>
              <a:buFontTx/>
              <a:buNone/>
            </a:pPr>
            <a:r>
              <a:rPr lang="th-TH" altLang="en-US" sz="1400" dirty="0">
                <a:latin typeface="Cordia New" pitchFamily="34" charset="-34"/>
                <a:cs typeface="Cordia New" pitchFamily="34" charset="-34"/>
              </a:rPr>
              <a:t>การเพิ่มพูนคำศัพท์จำเป็นต้องทำอย่างต่อเนื่องและทำไปพร้อมๆกับการศึกษาการใช้คำศัพท์นั้นๆในชีวิตจริง ศูนย์การเรียนรู้แบบพึ่งตนเองหวังเป็นอย่างยิ่งว่าสื่อชุดนี้จะช่วยจุดประกาย</a:t>
            </a:r>
            <a:br>
              <a:rPr lang="th-TH" altLang="en-US" sz="1400" dirty="0">
                <a:latin typeface="Cordia New" pitchFamily="34" charset="-34"/>
                <a:cs typeface="Cordia New" pitchFamily="34" charset="-34"/>
              </a:rPr>
            </a:br>
            <a:r>
              <a:rPr lang="th-TH" altLang="en-US" sz="1400" dirty="0">
                <a:latin typeface="Cordia New" pitchFamily="34" charset="-34"/>
                <a:cs typeface="Cordia New" pitchFamily="34" charset="-34"/>
              </a:rPr>
              <a:t>การเรียนรู้และพัฒนาคำศัพท์ของน้องๆได้ไม่มากก็น้อย</a:t>
            </a:r>
            <a:endParaRPr lang="en-US" altLang="en-US" sz="1400" dirty="0">
              <a:latin typeface="Cordia New" pitchFamily="34" charset="-34"/>
              <a:cs typeface="Cordia New" pitchFamily="34" charset="-34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400" dirty="0">
              <a:solidFill>
                <a:srgbClr val="FF0000"/>
              </a:solidFill>
              <a:latin typeface="Cordia New" pitchFamily="34" charset="-34"/>
              <a:cs typeface="Cordia New" pitchFamily="34" charset="-34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th-TH" altLang="en-US" sz="1400" dirty="0">
              <a:solidFill>
                <a:srgbClr val="FF0000"/>
              </a:solidFill>
              <a:latin typeface="Cordia New" pitchFamily="34" charset="-34"/>
              <a:cs typeface="Cordia New" pitchFamily="34" charset="-34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th-TH" altLang="en-US" sz="1400" dirty="0">
              <a:solidFill>
                <a:srgbClr val="FF0000"/>
              </a:solidFill>
              <a:latin typeface="Cordia New" pitchFamily="34" charset="-34"/>
              <a:cs typeface="Cordia New" pitchFamily="34" charset="-34"/>
            </a:endParaRPr>
          </a:p>
        </p:txBody>
      </p:sp>
      <p:sp>
        <p:nvSpPr>
          <p:cNvPr id="25" name="Rectangle 5"/>
          <p:cNvSpPr>
            <a:spLocks noChangeArrowheads="1"/>
          </p:cNvSpPr>
          <p:nvPr/>
        </p:nvSpPr>
        <p:spPr bwMode="auto">
          <a:xfrm>
            <a:off x="720725" y="647700"/>
            <a:ext cx="3960813" cy="446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2870" tIns="51435" rIns="102870" bIns="51435" anchor="b"/>
          <a:lstStyle>
            <a:lvl1pPr marL="254000" indent="-254000"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1pPr>
            <a:lvl2pPr marL="254000" indent="-254000"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2pPr>
            <a:lvl3pPr marL="254000" indent="-254000"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3pPr>
            <a:lvl4pPr marL="254000" indent="-254000"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4pPr>
            <a:lvl5pPr marL="254000" indent="-254000"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5pPr>
            <a:lvl6pPr marL="711200" indent="-2540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6pPr>
            <a:lvl7pPr marL="1168400" indent="-2540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7pPr>
            <a:lvl8pPr marL="1625600" indent="-2540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8pPr>
            <a:lvl9pPr marL="2082800" indent="-2540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9pPr>
          </a:lstStyle>
          <a:p>
            <a:pPr algn="ctr" eaLnBrk="1" hangingPunct="1"/>
            <a:r>
              <a:rPr lang="th-TH" altLang="en-US" sz="1600" b="1">
                <a:latin typeface="Cordia New" pitchFamily="34" charset="-34"/>
              </a:rPr>
              <a:t>คำนำ</a:t>
            </a:r>
            <a:endParaRPr lang="th-TH" altLang="en-US" sz="1600" b="1">
              <a:solidFill>
                <a:schemeClr val="hlink"/>
              </a:solidFill>
              <a:latin typeface="Cordia New" pitchFamily="34" charset="-34"/>
            </a:endParaRPr>
          </a:p>
        </p:txBody>
      </p:sp>
      <p:sp>
        <p:nvSpPr>
          <p:cNvPr id="26" name="Rectangle 8"/>
          <p:cNvSpPr>
            <a:spLocks noChangeArrowheads="1"/>
          </p:cNvSpPr>
          <p:nvPr/>
        </p:nvSpPr>
        <p:spPr bwMode="auto">
          <a:xfrm>
            <a:off x="7764844" y="858366"/>
            <a:ext cx="3313112" cy="373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2870" tIns="51435" rIns="102870" bIns="51435" anchor="b"/>
          <a:lstStyle>
            <a:lvl1pPr marL="254000" indent="-254000"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1pPr>
            <a:lvl2pPr marL="254000" indent="-254000"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2pPr>
            <a:lvl3pPr marL="254000" indent="-254000"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3pPr>
            <a:lvl4pPr marL="254000" indent="-254000"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4pPr>
            <a:lvl5pPr marL="254000" indent="-254000"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5pPr>
            <a:lvl6pPr marL="711200" indent="-2540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6pPr>
            <a:lvl7pPr marL="1168400" indent="-2540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7pPr>
            <a:lvl8pPr marL="1625600" indent="-2540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8pPr>
            <a:lvl9pPr marL="2082800" indent="-2540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9pPr>
          </a:lstStyle>
          <a:p>
            <a:pPr algn="ctr" eaLnBrk="1" hangingPunct="1"/>
            <a:r>
              <a:rPr lang="th-TH" altLang="en-US" sz="1600" b="1" dirty="0">
                <a:latin typeface="Cordia New" pitchFamily="34" charset="-34"/>
              </a:rPr>
              <a:t>เกี่ยวกับสื่อชุดนี้</a:t>
            </a:r>
          </a:p>
        </p:txBody>
      </p:sp>
      <p:pic>
        <p:nvPicPr>
          <p:cNvPr id="27" name="Picture 9" descr="5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1606" y="3450754"/>
            <a:ext cx="828675" cy="122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Rectangle 10"/>
          <p:cNvSpPr>
            <a:spLocks noChangeArrowheads="1"/>
          </p:cNvSpPr>
          <p:nvPr/>
        </p:nvSpPr>
        <p:spPr bwMode="auto">
          <a:xfrm>
            <a:off x="7188581" y="1717204"/>
            <a:ext cx="3529013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9pPr>
          </a:lstStyle>
          <a:p>
            <a:pPr eaLnBrk="1" hangingPunct="1"/>
            <a:r>
              <a:rPr lang="th-TH" altLang="en-US" dirty="0">
                <a:latin typeface="Cordia New" pitchFamily="34" charset="-34"/>
              </a:rPr>
              <a:t>สื่อชุดนี้เน้นการเรียนรู้ </a:t>
            </a:r>
            <a:r>
              <a:rPr lang="en-US" altLang="en-US" dirty="0">
                <a:latin typeface="Cordia New" pitchFamily="34" charset="-34"/>
              </a:rPr>
              <a:t>Prefix </a:t>
            </a:r>
            <a:r>
              <a:rPr lang="th-TH" altLang="en-US" dirty="0">
                <a:latin typeface="Cordia New" pitchFamily="34" charset="-34"/>
              </a:rPr>
              <a:t>เฉพาะหมวดที่เติมแล้วทำให้คำมีความหมายตรงข้าม คัดเลือกคำตรงข้ามประเภททีมี </a:t>
            </a:r>
            <a:r>
              <a:rPr lang="en-US" altLang="en-US" dirty="0">
                <a:latin typeface="Cordia New" pitchFamily="34" charset="-34"/>
              </a:rPr>
              <a:t>Prefix </a:t>
            </a:r>
            <a:r>
              <a:rPr lang="th-TH" altLang="en-US" dirty="0">
                <a:latin typeface="Cordia New" pitchFamily="34" charset="-34"/>
              </a:rPr>
              <a:t>นำมารวมกันไว้เป็นหมวดหมู่</a:t>
            </a:r>
            <a:r>
              <a:rPr lang="en-US" altLang="en-US" dirty="0">
                <a:latin typeface="Cordia New" pitchFamily="34" charset="-34"/>
              </a:rPr>
              <a:t> </a:t>
            </a:r>
            <a:r>
              <a:rPr lang="th-TH" altLang="en-US" dirty="0">
                <a:latin typeface="Cordia New" pitchFamily="34" charset="-34"/>
              </a:rPr>
              <a:t>รวมทั้งสิ้น </a:t>
            </a:r>
            <a:r>
              <a:rPr lang="en-US" altLang="en-US" dirty="0">
                <a:latin typeface="Cordia New" pitchFamily="34" charset="-34"/>
              </a:rPr>
              <a:t>50 </a:t>
            </a:r>
            <a:r>
              <a:rPr lang="th-TH" altLang="en-US" dirty="0">
                <a:latin typeface="Cordia New" pitchFamily="34" charset="-34"/>
              </a:rPr>
              <a:t>บัตรคำรวม</a:t>
            </a:r>
          </a:p>
        </p:txBody>
      </p:sp>
      <p:sp>
        <p:nvSpPr>
          <p:cNvPr id="29" name="Rectangle 11"/>
          <p:cNvSpPr>
            <a:spLocks noChangeArrowheads="1"/>
          </p:cNvSpPr>
          <p:nvPr/>
        </p:nvSpPr>
        <p:spPr bwMode="auto">
          <a:xfrm>
            <a:off x="7188581" y="2731616"/>
            <a:ext cx="374332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th-TH" altLang="en-US" sz="1400">
                <a:latin typeface="Cordia New" pitchFamily="34" charset="-34"/>
                <a:cs typeface="Cordia New" pitchFamily="34" charset="-34"/>
              </a:rPr>
              <a:t>การออกแบบเป็นบัตรคำเพื่อให้น้องๆนำติดตัวไปได้ทุกที่ โดยน้องๆอาจกำหนดจำนวนบัตรคำที่จะทำการฝึกหรือทบทวนด้วยตัวเอง ในแต่ละครั้ง</a:t>
            </a:r>
          </a:p>
        </p:txBody>
      </p:sp>
      <p:sp>
        <p:nvSpPr>
          <p:cNvPr id="30" name="Rectangle 12"/>
          <p:cNvSpPr>
            <a:spLocks noChangeArrowheads="1"/>
          </p:cNvSpPr>
          <p:nvPr/>
        </p:nvSpPr>
        <p:spPr bwMode="auto">
          <a:xfrm>
            <a:off x="8412544" y="3523779"/>
            <a:ext cx="2446337" cy="158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th-TH" altLang="en-US" sz="1400">
                <a:latin typeface="Cordia New" pitchFamily="34" charset="-34"/>
                <a:cs typeface="Cordia New" pitchFamily="34" charset="-34"/>
              </a:rPr>
              <a:t>เมื่อน้องๆคุ้นเคยกับกลุ่มคำใหม่แล้ว ก็อาจลองทำความรู้จักกับคำนั้นๆให้ลึกซึ้งและละเอียดขึ้นโดยลองใช้เคล็ดลับที่แนะนำในคู่มือเล่มนี้ หรือจะนำคำแนะนำไปปรับปรุงให้เหมาะกับวิธีการเรียนรู้ของตนเองก็จะเป็นการดียิ่ง อย่าลืมว่า...การท่องจำศัพท์เพียงอย่างเดียวไม่เพียงพอต่อการนำไปใช้ในชีวิตจริง</a:t>
            </a:r>
          </a:p>
        </p:txBody>
      </p:sp>
      <p:pic>
        <p:nvPicPr>
          <p:cNvPr id="31" name="Picture 14" descr="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57231" y="715491"/>
            <a:ext cx="1244600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18466120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291455" y="6095999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1437847" y="619919"/>
            <a:ext cx="2447925" cy="373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2870" tIns="51435" rIns="102870" bIns="51435" anchor="b"/>
          <a:lstStyle>
            <a:lvl1pPr marL="254000" indent="-254000"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1pPr>
            <a:lvl2pPr marL="254000" indent="-254000"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2pPr>
            <a:lvl3pPr marL="254000" indent="-254000"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3pPr>
            <a:lvl4pPr marL="254000" indent="-254000"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4pPr>
            <a:lvl5pPr marL="254000" indent="-254000"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5pPr>
            <a:lvl6pPr marL="711200" indent="-2540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6pPr>
            <a:lvl7pPr marL="1168400" indent="-2540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7pPr>
            <a:lvl8pPr marL="1625600" indent="-2540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8pPr>
            <a:lvl9pPr marL="2082800" indent="-2540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9pPr>
          </a:lstStyle>
          <a:p>
            <a:pPr algn="ctr" eaLnBrk="1" hangingPunct="1"/>
            <a:r>
              <a:rPr lang="th-TH" altLang="en-US" sz="1600" b="1" dirty="0">
                <a:latin typeface="Cordia New" pitchFamily="34" charset="-34"/>
              </a:rPr>
              <a:t>มารู้จัก </a:t>
            </a:r>
            <a:r>
              <a:rPr lang="en-US" altLang="en-US" sz="1600" b="1" dirty="0">
                <a:latin typeface="Cordia New" pitchFamily="34" charset="-34"/>
              </a:rPr>
              <a:t>Prefix </a:t>
            </a:r>
            <a:r>
              <a:rPr lang="th-TH" altLang="en-US" sz="1600" b="1" dirty="0">
                <a:latin typeface="Cordia New" pitchFamily="34" charset="-34"/>
              </a:rPr>
              <a:t>กันก่อน</a:t>
            </a:r>
          </a:p>
        </p:txBody>
      </p:sp>
      <p:sp>
        <p:nvSpPr>
          <p:cNvPr id="10" name="Rectangle 63"/>
          <p:cNvSpPr>
            <a:spLocks noChangeArrowheads="1"/>
          </p:cNvSpPr>
          <p:nvPr/>
        </p:nvSpPr>
        <p:spPr bwMode="auto">
          <a:xfrm>
            <a:off x="863172" y="1016794"/>
            <a:ext cx="3384550" cy="179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indent="457200"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9pPr>
          </a:lstStyle>
          <a:p>
            <a:pPr eaLnBrk="1" hangingPunct="1"/>
            <a:r>
              <a:rPr lang="th-TH" altLang="en-US" b="1" dirty="0">
                <a:latin typeface="Cordia New" pitchFamily="34" charset="-34"/>
              </a:rPr>
              <a:t>ส่วนที่เติมเข้าข้างหน้าคำหลัก </a:t>
            </a:r>
            <a:r>
              <a:rPr lang="en-US" altLang="en-US" b="1" dirty="0">
                <a:latin typeface="Cordia New" pitchFamily="34" charset="-34"/>
              </a:rPr>
              <a:t>(Root)</a:t>
            </a:r>
            <a:r>
              <a:rPr lang="th-TH" altLang="en-US" b="1" dirty="0">
                <a:latin typeface="Cordia New" pitchFamily="34" charset="-34"/>
              </a:rPr>
              <a:t> เรียกว่า </a:t>
            </a:r>
            <a:r>
              <a:rPr lang="en-US" altLang="en-US" b="1" dirty="0">
                <a:latin typeface="Cordia New" pitchFamily="34" charset="-34"/>
              </a:rPr>
              <a:t>Prefix</a:t>
            </a:r>
            <a:r>
              <a:rPr lang="en-US" altLang="en-US" dirty="0">
                <a:latin typeface="Cordia New" pitchFamily="34" charset="-34"/>
              </a:rPr>
              <a:t>  </a:t>
            </a:r>
            <a:r>
              <a:rPr lang="th-TH" altLang="en-US" dirty="0">
                <a:latin typeface="Cordia New" pitchFamily="34" charset="-34"/>
              </a:rPr>
              <a:t>แปลว่า</a:t>
            </a:r>
            <a:r>
              <a:rPr lang="en-US" altLang="en-US" dirty="0">
                <a:latin typeface="Cordia New" pitchFamily="34" charset="-34"/>
              </a:rPr>
              <a:t> “</a:t>
            </a:r>
            <a:r>
              <a:rPr lang="th-TH" altLang="en-US" dirty="0">
                <a:latin typeface="Cordia New" pitchFamily="34" charset="-34"/>
              </a:rPr>
              <a:t>อุปสรรค</a:t>
            </a:r>
            <a:r>
              <a:rPr lang="en-US" altLang="en-US" dirty="0">
                <a:latin typeface="Cordia New" pitchFamily="34" charset="-34"/>
              </a:rPr>
              <a:t>” </a:t>
            </a:r>
            <a:r>
              <a:rPr lang="th-TH" altLang="en-US" dirty="0">
                <a:latin typeface="Cordia New" pitchFamily="34" charset="-34"/>
              </a:rPr>
              <a:t>มีความหมายในตัวเอง และเมื่อเติมข้างหน้าคำศัพท์ แล้ว จะทำให้ความหมายของคำศัพท์เปลี่ยนไป เช่น  </a:t>
            </a:r>
            <a:r>
              <a:rPr lang="en-US" altLang="en-US" b="1" dirty="0">
                <a:latin typeface="Cordia New" pitchFamily="34" charset="-34"/>
              </a:rPr>
              <a:t>true  </a:t>
            </a:r>
            <a:r>
              <a:rPr lang="th-TH" altLang="en-US" dirty="0">
                <a:latin typeface="Cordia New" pitchFamily="34" charset="-34"/>
              </a:rPr>
              <a:t>เป็นคำคุณศัพท์ </a:t>
            </a:r>
            <a:r>
              <a:rPr lang="en-US" altLang="en-US" dirty="0">
                <a:latin typeface="Cordia New" pitchFamily="34" charset="-34"/>
              </a:rPr>
              <a:t>= </a:t>
            </a:r>
            <a:r>
              <a:rPr lang="th-TH" altLang="en-US" dirty="0">
                <a:latin typeface="Cordia New" pitchFamily="34" charset="-34"/>
              </a:rPr>
              <a:t>ที่เป็นความจริง เมื่อเติม</a:t>
            </a:r>
            <a:r>
              <a:rPr lang="en-US" altLang="en-US" dirty="0">
                <a:latin typeface="Cordia New" pitchFamily="34" charset="-34"/>
              </a:rPr>
              <a:t> Prefix – un </a:t>
            </a:r>
            <a:r>
              <a:rPr lang="th-TH" altLang="en-US" dirty="0">
                <a:latin typeface="Cordia New" pitchFamily="34" charset="-34"/>
              </a:rPr>
              <a:t>ซึ่งมีความหมายทางปฏิเสธแปลว่าไม่</a:t>
            </a:r>
            <a:r>
              <a:rPr lang="en-US" altLang="en-US" dirty="0">
                <a:latin typeface="Cordia New" pitchFamily="34" charset="-34"/>
              </a:rPr>
              <a:t>  </a:t>
            </a:r>
            <a:r>
              <a:rPr lang="th-TH" altLang="en-US" dirty="0">
                <a:latin typeface="Cordia New" pitchFamily="34" charset="-34"/>
              </a:rPr>
              <a:t>ทำให้ได้คำศัพท์ใหม่คือ </a:t>
            </a:r>
            <a:r>
              <a:rPr lang="en-US" altLang="en-US" dirty="0">
                <a:latin typeface="Cordia New" pitchFamily="34" charset="-34"/>
              </a:rPr>
              <a:t>untrue </a:t>
            </a:r>
            <a:r>
              <a:rPr lang="th-TH" altLang="en-US" dirty="0">
                <a:latin typeface="Cordia New" pitchFamily="34" charset="-34"/>
              </a:rPr>
              <a:t>ซึ่งมีความหมายใหม่ </a:t>
            </a:r>
            <a:r>
              <a:rPr lang="en-US" altLang="en-US" dirty="0">
                <a:latin typeface="Cordia New" pitchFamily="34" charset="-34"/>
              </a:rPr>
              <a:t>= </a:t>
            </a:r>
            <a:r>
              <a:rPr lang="th-TH" altLang="en-US" dirty="0">
                <a:latin typeface="Cordia New" pitchFamily="34" charset="-34"/>
              </a:rPr>
              <a:t>ที่ไม่เป็นความจริง</a:t>
            </a:r>
            <a:endParaRPr lang="en-US" altLang="en-US" dirty="0">
              <a:latin typeface="Cordia New" pitchFamily="34" charset="-34"/>
            </a:endParaRPr>
          </a:p>
          <a:p>
            <a:pPr eaLnBrk="1" hangingPunct="1"/>
            <a:r>
              <a:rPr lang="en-US" altLang="en-US" dirty="0">
                <a:latin typeface="Cordia New" pitchFamily="34" charset="-34"/>
              </a:rPr>
              <a:t> </a:t>
            </a:r>
            <a:r>
              <a:rPr lang="th-TH" altLang="en-US" dirty="0">
                <a:latin typeface="Cordia New" pitchFamily="34" charset="-34"/>
              </a:rPr>
              <a:t>ส่วนประเภทของคำยังคงเหมือนเดิมคือเป็นคำคุณศัพท์ </a:t>
            </a:r>
            <a:r>
              <a:rPr lang="en-US" altLang="en-US" dirty="0">
                <a:latin typeface="Cordia New" pitchFamily="34" charset="-34"/>
              </a:rPr>
              <a:t>Prefix </a:t>
            </a:r>
            <a:r>
              <a:rPr lang="th-TH" altLang="en-US" dirty="0">
                <a:latin typeface="Cordia New" pitchFamily="34" charset="-34"/>
              </a:rPr>
              <a:t>มีความหมายในตัวเองและมีมากมาย เช่น</a:t>
            </a:r>
            <a:endParaRPr lang="en-US" altLang="en-US" dirty="0">
              <a:latin typeface="Cordia New" pitchFamily="34" charset="-34"/>
            </a:endParaRPr>
          </a:p>
        </p:txBody>
      </p:sp>
      <p:graphicFrame>
        <p:nvGraphicFramePr>
          <p:cNvPr id="11" name="Group 19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4989736"/>
              </p:ext>
            </p:extLst>
          </p:nvPr>
        </p:nvGraphicFramePr>
        <p:xfrm>
          <a:off x="863172" y="2778919"/>
          <a:ext cx="4032250" cy="2752934"/>
        </p:xfrm>
        <a:graphic>
          <a:graphicData uri="http://schemas.openxmlformats.org/drawingml/2006/table">
            <a:tbl>
              <a:tblPr/>
              <a:tblGrid>
                <a:gridCol w="1008063"/>
                <a:gridCol w="863600"/>
                <a:gridCol w="1152525"/>
                <a:gridCol w="1008062"/>
              </a:tblGrid>
              <a:tr h="28952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th-TH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ชนิด</a:t>
                      </a:r>
                      <a:endParaRPr kumimoji="0" lang="en-US" alt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en-US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Prefix</a:t>
                      </a:r>
                      <a:endParaRPr kumimoji="0" lang="en-US" alt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th-TH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ความหมาย</a:t>
                      </a:r>
                      <a:endParaRPr kumimoji="0" lang="en-US" alt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th-TH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ตัวอย่าง</a:t>
                      </a:r>
                      <a:endParaRPr kumimoji="0" lang="en-US" alt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62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en-US" alt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1. </a:t>
                      </a:r>
                      <a:r>
                        <a:rPr kumimoji="0" lang="th-TH" alt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มีความหมาย</a:t>
                      </a:r>
                      <a:br>
                        <a:rPr kumimoji="0" lang="th-TH" alt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</a:br>
                      <a:r>
                        <a:rPr kumimoji="0" lang="th-TH" alt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   ตรงข้าม</a:t>
                      </a:r>
                      <a:endParaRPr kumimoji="0" lang="en-US" alt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en-US" alt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anti-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en-US" alt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mis-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th-TH" alt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ต้าน</a:t>
                      </a:r>
                      <a:endParaRPr kumimoji="0" lang="en-US" alt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en-US" alt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</a:t>
                      </a:r>
                      <a:r>
                        <a:rPr kumimoji="0" lang="th-TH" alt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ผิด</a:t>
                      </a:r>
                      <a:r>
                        <a:rPr kumimoji="0" lang="en-US" alt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, </a:t>
                      </a:r>
                      <a:r>
                        <a:rPr kumimoji="0" lang="th-TH" alt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พลาด</a:t>
                      </a:r>
                      <a:endParaRPr kumimoji="0" lang="en-US" alt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en-US" alt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antisocial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en-US" alt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misspell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62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en-US" alt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2. </a:t>
                      </a:r>
                      <a:r>
                        <a:rPr kumimoji="0" lang="th-TH" alt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แสดงตำแหน่ง</a:t>
                      </a:r>
                      <a:endParaRPr kumimoji="0" lang="en-US" alt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en-US" alt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sub-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en-US" alt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trans- 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th-TH" alt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ต่ำ</a:t>
                      </a:r>
                      <a:r>
                        <a:rPr kumimoji="0" lang="en-US" alt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, </a:t>
                      </a:r>
                      <a:r>
                        <a:rPr kumimoji="0" lang="th-TH" alt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ใต้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th-TH" alt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ข้าม</a:t>
                      </a:r>
                      <a:endParaRPr kumimoji="0" lang="en-US" alt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en-US" alt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submarine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en-US" alt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transport 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62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en-US" alt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3. </a:t>
                      </a:r>
                      <a:r>
                        <a:rPr kumimoji="0" lang="th-TH" alt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แสดงขนาด</a:t>
                      </a:r>
                      <a:endParaRPr kumimoji="0" lang="en-US" alt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en-US" alt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macro-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en-US" alt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micro-	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en-US" alt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</a:t>
                      </a:r>
                      <a:r>
                        <a:rPr kumimoji="0" lang="th-TH" alt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ใหญ่</a:t>
                      </a:r>
                      <a:endParaRPr kumimoji="0" lang="en-US" alt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en-US" alt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</a:t>
                      </a:r>
                      <a:r>
                        <a:rPr kumimoji="0" lang="th-TH" alt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เล็ก</a:t>
                      </a:r>
                      <a:r>
                        <a:rPr kumimoji="0" lang="en-US" alt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en-US" alt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macrocosm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en-US" alt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microscope 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62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en-US" alt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5. </a:t>
                      </a:r>
                      <a:r>
                        <a:rPr kumimoji="0" lang="th-TH" alt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แสดงปริมาณ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en-US" alt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bi-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en-US" alt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multi-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en-US" alt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</a:t>
                      </a:r>
                      <a:r>
                        <a:rPr kumimoji="0" lang="th-TH" alt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สอง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th-TH" alt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หลาย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en-US" alt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bilateral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en-US" alt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multiform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270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en-US" alt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6. </a:t>
                      </a:r>
                      <a:r>
                        <a:rPr kumimoji="0" lang="th-TH" alt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แสดงเวลา</a:t>
                      </a:r>
                      <a:r>
                        <a:rPr kumimoji="0" lang="en-US" alt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, </a:t>
                      </a:r>
                      <a:r>
                        <a:rPr kumimoji="0" lang="th-TH" alt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/>
                      </a:r>
                      <a:br>
                        <a:rPr kumimoji="0" lang="th-TH" alt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</a:br>
                      <a:r>
                        <a:rPr kumimoji="0" lang="th-TH" alt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   ลำดับ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en-US" alt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pre-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en-US" alt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post- 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en-US" alt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</a:t>
                      </a:r>
                      <a:r>
                        <a:rPr kumimoji="0" lang="th-TH" alt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ก่อน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th-TH" alt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หลัง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en-US" alt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pre-historic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en-US" alt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postdate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2" name="Picture 150" descr="11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3260" y="1050131"/>
            <a:ext cx="935037" cy="7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126"/>
          <p:cNvSpPr>
            <a:spLocks noChangeArrowheads="1"/>
          </p:cNvSpPr>
          <p:nvPr/>
        </p:nvSpPr>
        <p:spPr bwMode="auto">
          <a:xfrm>
            <a:off x="7269546" y="1079500"/>
            <a:ext cx="316865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algn="thaiDist" eaLnBrk="1" hangingPunct="1">
              <a:spcBef>
                <a:spcPct val="0"/>
              </a:spcBef>
              <a:buFontTx/>
              <a:buNone/>
            </a:pPr>
            <a:r>
              <a:rPr lang="th-TH" altLang="en-US" sz="1400">
                <a:latin typeface="Cordia New" pitchFamily="34" charset="-34"/>
                <a:cs typeface="Cordia New" pitchFamily="34" charset="-34"/>
              </a:rPr>
              <a:t>นอกจากประเภทดังกล่าวมาแล้ว มี </a:t>
            </a:r>
            <a:r>
              <a:rPr lang="en-US" altLang="en-US" sz="1400">
                <a:latin typeface="Cordia New" pitchFamily="34" charset="-34"/>
                <a:cs typeface="Cordia New" pitchFamily="34" charset="-34"/>
              </a:rPr>
              <a:t>Prefix </a:t>
            </a:r>
            <a:r>
              <a:rPr lang="th-TH" altLang="en-US" sz="1400">
                <a:latin typeface="Cordia New" pitchFamily="34" charset="-34"/>
                <a:cs typeface="Cordia New" pitchFamily="34" charset="-34"/>
              </a:rPr>
              <a:t>อีกประเภทหนึ่งซึ่งเติมแล้วทำให้คำมีความหมายในเชิงปฏิเสธ แปลว่า </a:t>
            </a:r>
            <a:r>
              <a:rPr lang="en-US" altLang="en-US" sz="1400">
                <a:latin typeface="Cordia New" pitchFamily="34" charset="-34"/>
                <a:cs typeface="Cordia New" pitchFamily="34" charset="-34"/>
              </a:rPr>
              <a:t>‘</a:t>
            </a:r>
            <a:r>
              <a:rPr lang="th-TH" altLang="en-US" sz="1400">
                <a:latin typeface="Cordia New" pitchFamily="34" charset="-34"/>
                <a:cs typeface="Cordia New" pitchFamily="34" charset="-34"/>
              </a:rPr>
              <a:t>ไม่</a:t>
            </a:r>
            <a:r>
              <a:rPr lang="en-US" altLang="en-US" sz="1400">
                <a:latin typeface="Cordia New" pitchFamily="34" charset="-34"/>
                <a:cs typeface="Cordia New" pitchFamily="34" charset="-34"/>
              </a:rPr>
              <a:t>’ </a:t>
            </a:r>
            <a:r>
              <a:rPr lang="th-TH" altLang="en-US" sz="1400">
                <a:latin typeface="Cordia New" pitchFamily="34" charset="-34"/>
                <a:cs typeface="Cordia New" pitchFamily="34" charset="-34"/>
              </a:rPr>
              <a:t>ได้แก่</a:t>
            </a:r>
            <a:endParaRPr lang="en-US" altLang="en-US" sz="1400">
              <a:latin typeface="Cordia New" pitchFamily="34" charset="-34"/>
              <a:cs typeface="Cordia New" pitchFamily="34" charset="-34"/>
            </a:endParaRPr>
          </a:p>
        </p:txBody>
      </p:sp>
      <p:pic>
        <p:nvPicPr>
          <p:cNvPr id="17" name="Picture 127" descr="5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1221" y="720725"/>
            <a:ext cx="935037" cy="900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Rectangle 128"/>
          <p:cNvSpPr>
            <a:spLocks noChangeArrowheads="1"/>
          </p:cNvSpPr>
          <p:nvPr/>
        </p:nvSpPr>
        <p:spPr bwMode="auto">
          <a:xfrm>
            <a:off x="9142796" y="3384550"/>
            <a:ext cx="849312" cy="314325"/>
          </a:xfrm>
          <a:prstGeom prst="rect">
            <a:avLst/>
          </a:prstGeom>
          <a:noFill/>
          <a:ln w="9525" algn="ctr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 b="1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Prefix</a:t>
            </a:r>
            <a:endParaRPr lang="th-TH" altLang="en-US" sz="1400" b="1">
              <a:solidFill>
                <a:schemeClr val="tx2"/>
              </a:solidFill>
              <a:latin typeface="Cordia New" pitchFamily="34" charset="-34"/>
              <a:cs typeface="Cordia New" pitchFamily="34" charset="-34"/>
            </a:endParaRPr>
          </a:p>
        </p:txBody>
      </p:sp>
      <p:sp>
        <p:nvSpPr>
          <p:cNvPr id="19" name="Oval 130"/>
          <p:cNvSpPr>
            <a:spLocks noChangeArrowheads="1"/>
          </p:cNvSpPr>
          <p:nvPr/>
        </p:nvSpPr>
        <p:spPr bwMode="auto">
          <a:xfrm>
            <a:off x="9142796" y="2736850"/>
            <a:ext cx="779462" cy="401638"/>
          </a:xfrm>
          <a:prstGeom prst="ellipse">
            <a:avLst/>
          </a:prstGeom>
          <a:noFill/>
          <a:ln w="9525" algn="ctr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im-</a:t>
            </a:r>
            <a:endParaRPr lang="th-TH" altLang="en-US" sz="1400">
              <a:solidFill>
                <a:schemeClr val="tx2"/>
              </a:solidFill>
              <a:latin typeface="Cordia New" pitchFamily="34" charset="-34"/>
              <a:cs typeface="Cordia New" pitchFamily="34" charset="-34"/>
            </a:endParaRPr>
          </a:p>
        </p:txBody>
      </p:sp>
      <p:sp>
        <p:nvSpPr>
          <p:cNvPr id="20" name="Rectangle 131"/>
          <p:cNvSpPr>
            <a:spLocks noChangeArrowheads="1"/>
          </p:cNvSpPr>
          <p:nvPr/>
        </p:nvSpPr>
        <p:spPr bwMode="auto">
          <a:xfrm>
            <a:off x="8998333" y="1728788"/>
            <a:ext cx="1104900" cy="952500"/>
          </a:xfrm>
          <a:prstGeom prst="rect">
            <a:avLst/>
          </a:prstGeom>
          <a:noFill/>
          <a:ln w="9525" algn="ctr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>
                <a:latin typeface="Cordia New" pitchFamily="34" charset="-34"/>
                <a:cs typeface="Cordia New" pitchFamily="34" charset="-34"/>
              </a:rPr>
              <a:t>immoral, immobile, immature, immeasurable</a:t>
            </a:r>
            <a:endParaRPr lang="th-TH" altLang="en-US" sz="1400">
              <a:latin typeface="Cordia New" pitchFamily="34" charset="-34"/>
              <a:cs typeface="Cordia New" pitchFamily="34" charset="-34"/>
            </a:endParaRPr>
          </a:p>
        </p:txBody>
      </p:sp>
      <p:sp>
        <p:nvSpPr>
          <p:cNvPr id="21" name="Oval 133"/>
          <p:cNvSpPr>
            <a:spLocks noChangeArrowheads="1"/>
          </p:cNvSpPr>
          <p:nvPr/>
        </p:nvSpPr>
        <p:spPr bwMode="auto">
          <a:xfrm>
            <a:off x="10366758" y="2879725"/>
            <a:ext cx="736600" cy="401638"/>
          </a:xfrm>
          <a:prstGeom prst="ellipse">
            <a:avLst/>
          </a:prstGeom>
          <a:noFill/>
          <a:ln w="9525" algn="ctr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un-</a:t>
            </a:r>
            <a:endParaRPr lang="th-TH" altLang="en-US" sz="1400">
              <a:solidFill>
                <a:schemeClr val="tx2"/>
              </a:solidFill>
              <a:latin typeface="Cordia New" pitchFamily="34" charset="-34"/>
              <a:cs typeface="Cordia New" pitchFamily="34" charset="-34"/>
            </a:endParaRPr>
          </a:p>
        </p:txBody>
      </p:sp>
      <p:sp>
        <p:nvSpPr>
          <p:cNvPr id="22" name="Rectangle 134"/>
          <p:cNvSpPr>
            <a:spLocks noChangeArrowheads="1"/>
          </p:cNvSpPr>
          <p:nvPr/>
        </p:nvSpPr>
        <p:spPr bwMode="auto">
          <a:xfrm>
            <a:off x="10438196" y="1871663"/>
            <a:ext cx="782637" cy="952500"/>
          </a:xfrm>
          <a:prstGeom prst="rect">
            <a:avLst/>
          </a:prstGeom>
          <a:noFill/>
          <a:ln w="9525" algn="ctr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>
                <a:latin typeface="Cordia New" pitchFamily="34" charset="-34"/>
                <a:cs typeface="Cordia New" pitchFamily="34" charset="-34"/>
              </a:rPr>
              <a:t>unfair, unequal, unlock, unlike</a:t>
            </a:r>
            <a:endParaRPr lang="th-TH" altLang="en-US" sz="1400">
              <a:latin typeface="Cordia New" pitchFamily="34" charset="-34"/>
              <a:cs typeface="Cordia New" pitchFamily="34" charset="-34"/>
            </a:endParaRPr>
          </a:p>
        </p:txBody>
      </p:sp>
      <p:sp>
        <p:nvSpPr>
          <p:cNvPr id="23" name="Oval 135"/>
          <p:cNvSpPr>
            <a:spLocks noChangeArrowheads="1"/>
          </p:cNvSpPr>
          <p:nvPr/>
        </p:nvSpPr>
        <p:spPr bwMode="auto">
          <a:xfrm>
            <a:off x="8134733" y="2952750"/>
            <a:ext cx="736600" cy="400050"/>
          </a:xfrm>
          <a:prstGeom prst="ellipse">
            <a:avLst/>
          </a:prstGeom>
          <a:noFill/>
          <a:ln w="9525" algn="ctr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dis-</a:t>
            </a:r>
            <a:endParaRPr lang="th-TH" altLang="en-US" sz="1400">
              <a:solidFill>
                <a:schemeClr val="tx2"/>
              </a:solidFill>
              <a:latin typeface="Cordia New" pitchFamily="34" charset="-34"/>
              <a:cs typeface="Cordia New" pitchFamily="34" charset="-34"/>
            </a:endParaRPr>
          </a:p>
        </p:txBody>
      </p:sp>
      <p:sp>
        <p:nvSpPr>
          <p:cNvPr id="24" name="Rectangle 136"/>
          <p:cNvSpPr>
            <a:spLocks noChangeArrowheads="1"/>
          </p:cNvSpPr>
          <p:nvPr/>
        </p:nvSpPr>
        <p:spPr bwMode="auto">
          <a:xfrm>
            <a:off x="7487033" y="1944688"/>
            <a:ext cx="911225" cy="952500"/>
          </a:xfrm>
          <a:prstGeom prst="rect">
            <a:avLst/>
          </a:prstGeom>
          <a:noFill/>
          <a:ln w="9525" algn="ctr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>
                <a:latin typeface="Cordia New" pitchFamily="34" charset="-34"/>
                <a:cs typeface="Cordia New" pitchFamily="34" charset="-34"/>
              </a:rPr>
              <a:t>disregard,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>
                <a:latin typeface="Cordia New" pitchFamily="34" charset="-34"/>
                <a:cs typeface="Cordia New" pitchFamily="34" charset="-34"/>
              </a:rPr>
              <a:t>dishonest, disagree, disunite </a:t>
            </a:r>
            <a:endParaRPr lang="th-TH" altLang="en-US" sz="1400">
              <a:latin typeface="Cordia New" pitchFamily="34" charset="-34"/>
              <a:cs typeface="Cordia New" pitchFamily="34" charset="-34"/>
            </a:endParaRPr>
          </a:p>
        </p:txBody>
      </p:sp>
      <p:sp>
        <p:nvSpPr>
          <p:cNvPr id="25" name="Oval 137"/>
          <p:cNvSpPr>
            <a:spLocks noChangeArrowheads="1"/>
          </p:cNvSpPr>
          <p:nvPr/>
        </p:nvSpPr>
        <p:spPr bwMode="auto">
          <a:xfrm>
            <a:off x="8061708" y="3816350"/>
            <a:ext cx="736600" cy="403225"/>
          </a:xfrm>
          <a:prstGeom prst="ellipse">
            <a:avLst/>
          </a:prstGeom>
          <a:noFill/>
          <a:ln w="9525" algn="ctr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ir-</a:t>
            </a:r>
            <a:endParaRPr lang="th-TH" altLang="en-US" sz="1400">
              <a:solidFill>
                <a:schemeClr val="tx2"/>
              </a:solidFill>
              <a:latin typeface="Cordia New" pitchFamily="34" charset="-34"/>
              <a:cs typeface="Cordia New" pitchFamily="34" charset="-34"/>
            </a:endParaRPr>
          </a:p>
        </p:txBody>
      </p:sp>
      <p:sp>
        <p:nvSpPr>
          <p:cNvPr id="26" name="Rectangle 138"/>
          <p:cNvSpPr>
            <a:spLocks noChangeArrowheads="1"/>
          </p:cNvSpPr>
          <p:nvPr/>
        </p:nvSpPr>
        <p:spPr bwMode="auto">
          <a:xfrm>
            <a:off x="7558471" y="4248150"/>
            <a:ext cx="1104900" cy="952500"/>
          </a:xfrm>
          <a:prstGeom prst="rect">
            <a:avLst/>
          </a:prstGeom>
          <a:noFill/>
          <a:ln w="9525" algn="ctr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>
                <a:latin typeface="Cordia New" pitchFamily="34" charset="-34"/>
                <a:cs typeface="Cordia New" pitchFamily="34" charset="-34"/>
              </a:rPr>
              <a:t>irresponsible, irregular, irreversible, irrelevant </a:t>
            </a:r>
            <a:endParaRPr lang="th-TH" altLang="en-US" sz="1400">
              <a:latin typeface="Cordia New" pitchFamily="34" charset="-34"/>
              <a:cs typeface="Cordia New" pitchFamily="34" charset="-34"/>
            </a:endParaRPr>
          </a:p>
        </p:txBody>
      </p:sp>
      <p:sp>
        <p:nvSpPr>
          <p:cNvPr id="27" name="Oval 139"/>
          <p:cNvSpPr>
            <a:spLocks noChangeArrowheads="1"/>
          </p:cNvSpPr>
          <p:nvPr/>
        </p:nvSpPr>
        <p:spPr bwMode="auto">
          <a:xfrm>
            <a:off x="9214233" y="3960813"/>
            <a:ext cx="736600" cy="403225"/>
          </a:xfrm>
          <a:prstGeom prst="ellipse">
            <a:avLst/>
          </a:prstGeom>
          <a:noFill/>
          <a:ln w="9525" algn="ctr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non-</a:t>
            </a:r>
            <a:endParaRPr lang="th-TH" altLang="en-US" sz="1400">
              <a:solidFill>
                <a:schemeClr val="tx2"/>
              </a:solidFill>
              <a:latin typeface="Cordia New" pitchFamily="34" charset="-34"/>
              <a:cs typeface="Cordia New" pitchFamily="34" charset="-34"/>
            </a:endParaRPr>
          </a:p>
        </p:txBody>
      </p:sp>
      <p:sp>
        <p:nvSpPr>
          <p:cNvPr id="28" name="Rectangle 140"/>
          <p:cNvSpPr>
            <a:spLocks noChangeArrowheads="1"/>
          </p:cNvSpPr>
          <p:nvPr/>
        </p:nvSpPr>
        <p:spPr bwMode="auto">
          <a:xfrm>
            <a:off x="9069771" y="4392613"/>
            <a:ext cx="1108075" cy="952500"/>
          </a:xfrm>
          <a:prstGeom prst="rect">
            <a:avLst/>
          </a:prstGeom>
          <a:noFill/>
          <a:ln w="9525" algn="ctr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>
                <a:latin typeface="Cordia New" pitchFamily="34" charset="-34"/>
                <a:cs typeface="Cordia New" pitchFamily="34" charset="-34"/>
              </a:rPr>
              <a:t>nonsense, nonstop, </a:t>
            </a:r>
            <a:br>
              <a:rPr lang="en-US" altLang="en-US" sz="1400">
                <a:latin typeface="Cordia New" pitchFamily="34" charset="-34"/>
                <a:cs typeface="Cordia New" pitchFamily="34" charset="-34"/>
              </a:rPr>
            </a:br>
            <a:r>
              <a:rPr lang="en-US" altLang="en-US" sz="1400">
                <a:latin typeface="Cordia New" pitchFamily="34" charset="-34"/>
                <a:cs typeface="Cordia New" pitchFamily="34" charset="-34"/>
              </a:rPr>
              <a:t>non-smoker, nonstandard,</a:t>
            </a:r>
            <a:endParaRPr lang="th-TH" altLang="en-US" sz="1400">
              <a:latin typeface="Cordia New" pitchFamily="34" charset="-34"/>
              <a:cs typeface="Cordia New" pitchFamily="34" charset="-34"/>
            </a:endParaRPr>
          </a:p>
        </p:txBody>
      </p:sp>
      <p:sp>
        <p:nvSpPr>
          <p:cNvPr id="29" name="Oval 141"/>
          <p:cNvSpPr>
            <a:spLocks noChangeArrowheads="1"/>
          </p:cNvSpPr>
          <p:nvPr/>
        </p:nvSpPr>
        <p:spPr bwMode="auto">
          <a:xfrm>
            <a:off x="10295321" y="3816350"/>
            <a:ext cx="731837" cy="401638"/>
          </a:xfrm>
          <a:prstGeom prst="ellipse">
            <a:avLst/>
          </a:prstGeom>
          <a:noFill/>
          <a:ln w="9525" algn="ctr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in-</a:t>
            </a:r>
            <a:endParaRPr lang="th-TH" altLang="en-US" sz="1400">
              <a:solidFill>
                <a:schemeClr val="tx2"/>
              </a:solidFill>
              <a:latin typeface="Cordia New" pitchFamily="34" charset="-34"/>
              <a:cs typeface="Cordia New" pitchFamily="34" charset="-34"/>
            </a:endParaRPr>
          </a:p>
        </p:txBody>
      </p:sp>
      <p:sp>
        <p:nvSpPr>
          <p:cNvPr id="30" name="Rectangle 142"/>
          <p:cNvSpPr>
            <a:spLocks noChangeArrowheads="1"/>
          </p:cNvSpPr>
          <p:nvPr/>
        </p:nvSpPr>
        <p:spPr bwMode="auto">
          <a:xfrm>
            <a:off x="10366758" y="4248150"/>
            <a:ext cx="974725" cy="952500"/>
          </a:xfrm>
          <a:prstGeom prst="rect">
            <a:avLst/>
          </a:prstGeom>
          <a:noFill/>
          <a:ln w="9525" algn="ctr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>
                <a:latin typeface="Cordia New" pitchFamily="34" charset="-34"/>
                <a:cs typeface="Cordia New" pitchFamily="34" charset="-34"/>
              </a:rPr>
              <a:t>incorrect, inability, incapable, indifferent</a:t>
            </a:r>
            <a:endParaRPr lang="th-TH" altLang="en-US" sz="1400">
              <a:latin typeface="Cordia New" pitchFamily="34" charset="-34"/>
              <a:cs typeface="Cordia New" pitchFamily="34" charset="-34"/>
            </a:endParaRPr>
          </a:p>
        </p:txBody>
      </p:sp>
      <p:sp>
        <p:nvSpPr>
          <p:cNvPr id="31" name="Line 143"/>
          <p:cNvSpPr>
            <a:spLocks noChangeShapeType="1"/>
          </p:cNvSpPr>
          <p:nvPr/>
        </p:nvSpPr>
        <p:spPr bwMode="auto">
          <a:xfrm flipV="1">
            <a:off x="10006396" y="3168650"/>
            <a:ext cx="388937" cy="190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" name="Line 144"/>
          <p:cNvSpPr>
            <a:spLocks noChangeShapeType="1"/>
          </p:cNvSpPr>
          <p:nvPr/>
        </p:nvSpPr>
        <p:spPr bwMode="auto">
          <a:xfrm>
            <a:off x="10006396" y="3671888"/>
            <a:ext cx="360362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" name="Line 146"/>
          <p:cNvSpPr>
            <a:spLocks noChangeShapeType="1"/>
          </p:cNvSpPr>
          <p:nvPr/>
        </p:nvSpPr>
        <p:spPr bwMode="auto">
          <a:xfrm flipH="1">
            <a:off x="8734808" y="3671888"/>
            <a:ext cx="392113" cy="190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" name="Line 147"/>
          <p:cNvSpPr>
            <a:spLocks noChangeShapeType="1"/>
          </p:cNvSpPr>
          <p:nvPr/>
        </p:nvSpPr>
        <p:spPr bwMode="auto">
          <a:xfrm>
            <a:off x="9574596" y="3168650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" name="Line 148"/>
          <p:cNvSpPr>
            <a:spLocks noChangeShapeType="1"/>
          </p:cNvSpPr>
          <p:nvPr/>
        </p:nvSpPr>
        <p:spPr bwMode="auto">
          <a:xfrm>
            <a:off x="8710996" y="3313113"/>
            <a:ext cx="392112" cy="1920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" name="Line 149"/>
          <p:cNvSpPr>
            <a:spLocks noChangeShapeType="1"/>
          </p:cNvSpPr>
          <p:nvPr/>
        </p:nvSpPr>
        <p:spPr bwMode="auto">
          <a:xfrm>
            <a:off x="9574596" y="3744913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086707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38" name="Action Button: Forward or Next 37">
            <a:hlinkClick r:id="" action="ppaction://hlinkshowjump?jump=nextslide" highlightClick="1"/>
          </p:cNvPr>
          <p:cNvSpPr/>
          <p:nvPr/>
        </p:nvSpPr>
        <p:spPr>
          <a:xfrm>
            <a:off x="11291455" y="6095999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39" name="Rectangle 16"/>
          <p:cNvSpPr>
            <a:spLocks noChangeArrowheads="1"/>
          </p:cNvSpPr>
          <p:nvPr/>
        </p:nvSpPr>
        <p:spPr bwMode="auto">
          <a:xfrm>
            <a:off x="863600" y="923128"/>
            <a:ext cx="3671888" cy="1155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400" b="1">
                <a:latin typeface="Cordia New" pitchFamily="34" charset="-34"/>
                <a:cs typeface="Cordia New" pitchFamily="34" charset="-34"/>
              </a:rPr>
              <a:t>สิ่งที่น้องๆควรรู้คือ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400" b="1">
              <a:latin typeface="Cordia New" pitchFamily="34" charset="-34"/>
              <a:cs typeface="Cordia New" pitchFamily="34" charset="-34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>
                <a:latin typeface="Cordia New" pitchFamily="34" charset="-34"/>
                <a:cs typeface="Cordia New" pitchFamily="34" charset="-34"/>
              </a:rPr>
              <a:t>Prefix </a:t>
            </a:r>
            <a:r>
              <a:rPr lang="th-TH" altLang="en-US" sz="1400">
                <a:latin typeface="Cordia New" pitchFamily="34" charset="-34"/>
                <a:cs typeface="Cordia New" pitchFamily="34" charset="-34"/>
              </a:rPr>
              <a:t>บางตัวมีหลายความหมายดังนั้นในกรณีทีลองแปลประโยคแล้วไม่เข้าใจ ให้ตรวจสอบความหมายของคำศัพท์กับพจนานุกรมอีกครั้ง เช่น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400">
              <a:solidFill>
                <a:srgbClr val="FF0000"/>
              </a:solidFill>
              <a:latin typeface="Cordia New" pitchFamily="34" charset="-34"/>
              <a:cs typeface="Cordia New" pitchFamily="34" charset="-34"/>
            </a:endParaRPr>
          </a:p>
        </p:txBody>
      </p:sp>
      <p:pic>
        <p:nvPicPr>
          <p:cNvPr id="40" name="Picture 17" descr="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88" y="1859753"/>
            <a:ext cx="1243012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" name="Rectangle 18"/>
          <p:cNvSpPr>
            <a:spLocks noChangeArrowheads="1"/>
          </p:cNvSpPr>
          <p:nvPr/>
        </p:nvSpPr>
        <p:spPr bwMode="auto">
          <a:xfrm>
            <a:off x="1152525" y="1931191"/>
            <a:ext cx="295275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>
                <a:latin typeface="Cordia New" pitchFamily="34" charset="-34"/>
                <a:cs typeface="Cordia New" pitchFamily="34" charset="-34"/>
              </a:rPr>
              <a:t>dis-</a:t>
            </a:r>
            <a:r>
              <a:rPr lang="th-TH" altLang="en-US" sz="1400">
                <a:latin typeface="Cordia New" pitchFamily="34" charset="-34"/>
                <a:cs typeface="Cordia New" pitchFamily="34" charset="-34"/>
              </a:rPr>
              <a:t> นอกจากแปลว่า </a:t>
            </a:r>
            <a:r>
              <a:rPr lang="en-US" altLang="en-US" sz="1400">
                <a:latin typeface="Cordia New" pitchFamily="34" charset="-34"/>
                <a:cs typeface="Cordia New" pitchFamily="34" charset="-34"/>
              </a:rPr>
              <a:t>‘</a:t>
            </a:r>
            <a:r>
              <a:rPr lang="th-TH" altLang="en-US" sz="1400">
                <a:latin typeface="Cordia New" pitchFamily="34" charset="-34"/>
                <a:cs typeface="Cordia New" pitchFamily="34" charset="-34"/>
              </a:rPr>
              <a:t>ไม่</a:t>
            </a:r>
            <a:r>
              <a:rPr lang="en-US" altLang="en-US" sz="1400">
                <a:latin typeface="Cordia New" pitchFamily="34" charset="-34"/>
                <a:cs typeface="Cordia New" pitchFamily="34" charset="-34"/>
              </a:rPr>
              <a:t>’ </a:t>
            </a:r>
            <a:r>
              <a:rPr lang="th-TH" altLang="en-US" sz="1400">
                <a:latin typeface="Cordia New" pitchFamily="34" charset="-34"/>
                <a:cs typeface="Cordia New" pitchFamily="34" charset="-34"/>
              </a:rPr>
              <a:t>แล้วยังมีความหมายอื่น ได้แก่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400">
                <a:latin typeface="Cordia New" pitchFamily="34" charset="-34"/>
                <a:cs typeface="Cordia New" pitchFamily="34" charset="-34"/>
              </a:rPr>
              <a:t> ‘</a:t>
            </a:r>
            <a:r>
              <a:rPr lang="th-TH" altLang="en-US" sz="1400">
                <a:latin typeface="Cordia New" pitchFamily="34" charset="-34"/>
                <a:cs typeface="Cordia New" pitchFamily="34" charset="-34"/>
              </a:rPr>
              <a:t>แยกจาก</a:t>
            </a:r>
            <a:r>
              <a:rPr lang="en-US" altLang="en-US" sz="1400">
                <a:latin typeface="Cordia New" pitchFamily="34" charset="-34"/>
                <a:cs typeface="Cordia New" pitchFamily="34" charset="-34"/>
              </a:rPr>
              <a:t>,</a:t>
            </a:r>
            <a:r>
              <a:rPr lang="th-TH" altLang="en-US" sz="1400">
                <a:latin typeface="Cordia New" pitchFamily="34" charset="-34"/>
                <a:cs typeface="Cordia New" pitchFamily="34" charset="-34"/>
              </a:rPr>
              <a:t>จาก</a:t>
            </a:r>
            <a:r>
              <a:rPr lang="en-US" altLang="en-US" sz="1400">
                <a:latin typeface="Cordia New" pitchFamily="34" charset="-34"/>
                <a:cs typeface="Cordia New" pitchFamily="34" charset="-34"/>
              </a:rPr>
              <a:t>’ </a:t>
            </a:r>
            <a:r>
              <a:rPr lang="th-TH" altLang="en-US" sz="1400">
                <a:latin typeface="Cordia New" pitchFamily="34" charset="-34"/>
                <a:cs typeface="Cordia New" pitchFamily="34" charset="-34"/>
              </a:rPr>
              <a:t>เช่น </a:t>
            </a:r>
            <a:r>
              <a:rPr lang="en-US" altLang="en-US" sz="1400">
                <a:latin typeface="Cordia New" pitchFamily="34" charset="-34"/>
                <a:cs typeface="Cordia New" pitchFamily="34" charset="-34"/>
              </a:rPr>
              <a:t>dissolve (</a:t>
            </a:r>
            <a:r>
              <a:rPr lang="th-TH" altLang="en-US" sz="1400">
                <a:latin typeface="Cordia New" pitchFamily="34" charset="-34"/>
                <a:cs typeface="Cordia New" pitchFamily="34" charset="-34"/>
              </a:rPr>
              <a:t>แยกสังเคราะห์</a:t>
            </a:r>
            <a:r>
              <a:rPr lang="en-US" altLang="en-US" sz="1400">
                <a:latin typeface="Cordia New" pitchFamily="34" charset="-34"/>
                <a:cs typeface="Cordia New" pitchFamily="34" charset="-34"/>
              </a:rPr>
              <a:t>)</a:t>
            </a:r>
          </a:p>
        </p:txBody>
      </p:sp>
      <p:sp>
        <p:nvSpPr>
          <p:cNvPr id="42" name="Rectangle 19"/>
          <p:cNvSpPr>
            <a:spLocks noChangeArrowheads="1"/>
          </p:cNvSpPr>
          <p:nvPr/>
        </p:nvSpPr>
        <p:spPr bwMode="auto">
          <a:xfrm>
            <a:off x="1655763" y="2651916"/>
            <a:ext cx="2160587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dirty="0">
                <a:latin typeface="Cordia New" pitchFamily="34" charset="-34"/>
                <a:cs typeface="Cordia New" pitchFamily="34" charset="-34"/>
              </a:rPr>
              <a:t>de-</a:t>
            </a:r>
            <a:r>
              <a:rPr lang="th-TH" altLang="en-US" sz="1400" dirty="0">
                <a:latin typeface="Cordia New" pitchFamily="34" charset="-34"/>
                <a:cs typeface="Cordia New" pitchFamily="34" charset="-34"/>
              </a:rPr>
              <a:t> นอกจากแปลว่า </a:t>
            </a:r>
            <a:r>
              <a:rPr lang="en-US" altLang="en-US" sz="1400" dirty="0">
                <a:latin typeface="Cordia New" pitchFamily="34" charset="-34"/>
                <a:cs typeface="Cordia New" pitchFamily="34" charset="-34"/>
              </a:rPr>
              <a:t>‘</a:t>
            </a:r>
            <a:r>
              <a:rPr lang="th-TH" altLang="en-US" sz="1400" dirty="0">
                <a:latin typeface="Cordia New" pitchFamily="34" charset="-34"/>
                <a:cs typeface="Cordia New" pitchFamily="34" charset="-34"/>
              </a:rPr>
              <a:t>ไม่</a:t>
            </a:r>
            <a:r>
              <a:rPr lang="en-US" altLang="en-US" sz="1400" dirty="0">
                <a:latin typeface="Cordia New" pitchFamily="34" charset="-34"/>
                <a:cs typeface="Cordia New" pitchFamily="34" charset="-34"/>
              </a:rPr>
              <a:t>’ </a:t>
            </a:r>
            <a:r>
              <a:rPr lang="th-TH" altLang="en-US" sz="1400" dirty="0">
                <a:latin typeface="Cordia New" pitchFamily="34" charset="-34"/>
                <a:cs typeface="Cordia New" pitchFamily="34" charset="-34"/>
              </a:rPr>
              <a:t>แล้วยังมีความหมายอื่น ได้แก่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400" dirty="0">
                <a:latin typeface="Cordia New" pitchFamily="34" charset="-34"/>
                <a:cs typeface="Cordia New" pitchFamily="34" charset="-34"/>
              </a:rPr>
              <a:t> ‘</a:t>
            </a:r>
            <a:r>
              <a:rPr lang="th-TH" altLang="en-US" sz="1400" dirty="0">
                <a:latin typeface="Cordia New" pitchFamily="34" charset="-34"/>
                <a:cs typeface="Cordia New" pitchFamily="34" charset="-34"/>
              </a:rPr>
              <a:t>ลง</a:t>
            </a:r>
            <a:r>
              <a:rPr lang="en-US" altLang="en-US" sz="1400" dirty="0">
                <a:latin typeface="Cordia New" pitchFamily="34" charset="-34"/>
                <a:cs typeface="Cordia New" pitchFamily="34" charset="-34"/>
              </a:rPr>
              <a:t>’ </a:t>
            </a:r>
            <a:r>
              <a:rPr lang="th-TH" altLang="en-US" sz="1400" dirty="0">
                <a:latin typeface="Cordia New" pitchFamily="34" charset="-34"/>
                <a:cs typeface="Cordia New" pitchFamily="34" charset="-34"/>
              </a:rPr>
              <a:t>เช่น </a:t>
            </a:r>
            <a:r>
              <a:rPr lang="en-US" altLang="en-US" sz="1400" dirty="0">
                <a:latin typeface="Cordia New" pitchFamily="34" charset="-34"/>
                <a:cs typeface="Cordia New" pitchFamily="34" charset="-34"/>
              </a:rPr>
              <a:t>depress (</a:t>
            </a:r>
            <a:r>
              <a:rPr lang="th-TH" altLang="en-US" sz="1400" dirty="0">
                <a:latin typeface="Cordia New" pitchFamily="34" charset="-34"/>
                <a:cs typeface="Cordia New" pitchFamily="34" charset="-34"/>
              </a:rPr>
              <a:t>ลดต่ำ</a:t>
            </a:r>
            <a:r>
              <a:rPr lang="en-US" altLang="en-US" sz="1400" dirty="0">
                <a:latin typeface="Cordia New" pitchFamily="34" charset="-34"/>
                <a:cs typeface="Cordia New" pitchFamily="34" charset="-34"/>
              </a:rPr>
              <a:t>)</a:t>
            </a:r>
          </a:p>
        </p:txBody>
      </p:sp>
      <p:sp>
        <p:nvSpPr>
          <p:cNvPr id="43" name="Rectangle 20"/>
          <p:cNvSpPr>
            <a:spLocks noChangeArrowheads="1"/>
          </p:cNvSpPr>
          <p:nvPr/>
        </p:nvSpPr>
        <p:spPr bwMode="auto">
          <a:xfrm>
            <a:off x="1223963" y="3444078"/>
            <a:ext cx="295275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>
                <a:latin typeface="Cordia New" pitchFamily="34" charset="-34"/>
                <a:cs typeface="Cordia New" pitchFamily="34" charset="-34"/>
              </a:rPr>
              <a:t>in-</a:t>
            </a:r>
            <a:r>
              <a:rPr lang="th-TH" altLang="en-US" sz="1400">
                <a:latin typeface="Cordia New" pitchFamily="34" charset="-34"/>
                <a:cs typeface="Cordia New" pitchFamily="34" charset="-34"/>
              </a:rPr>
              <a:t> นอกจากแปลว่า </a:t>
            </a:r>
            <a:r>
              <a:rPr lang="en-US" altLang="en-US" sz="1400">
                <a:latin typeface="Cordia New" pitchFamily="34" charset="-34"/>
                <a:cs typeface="Cordia New" pitchFamily="34" charset="-34"/>
              </a:rPr>
              <a:t>‘</a:t>
            </a:r>
            <a:r>
              <a:rPr lang="th-TH" altLang="en-US" sz="1400">
                <a:latin typeface="Cordia New" pitchFamily="34" charset="-34"/>
                <a:cs typeface="Cordia New" pitchFamily="34" charset="-34"/>
              </a:rPr>
              <a:t>ไม่</a:t>
            </a:r>
            <a:r>
              <a:rPr lang="en-US" altLang="en-US" sz="1400">
                <a:latin typeface="Cordia New" pitchFamily="34" charset="-34"/>
                <a:cs typeface="Cordia New" pitchFamily="34" charset="-34"/>
              </a:rPr>
              <a:t>’ </a:t>
            </a:r>
            <a:r>
              <a:rPr lang="th-TH" altLang="en-US" sz="1400">
                <a:latin typeface="Cordia New" pitchFamily="34" charset="-34"/>
                <a:cs typeface="Cordia New" pitchFamily="34" charset="-34"/>
              </a:rPr>
              <a:t>แล้วยังมีความหมายอื่น ได้แก่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400">
                <a:latin typeface="Cordia New" pitchFamily="34" charset="-34"/>
                <a:cs typeface="Cordia New" pitchFamily="34" charset="-34"/>
              </a:rPr>
              <a:t> ‘</a:t>
            </a:r>
            <a:r>
              <a:rPr lang="th-TH" altLang="en-US" sz="1400">
                <a:latin typeface="Cordia New" pitchFamily="34" charset="-34"/>
                <a:cs typeface="Cordia New" pitchFamily="34" charset="-34"/>
              </a:rPr>
              <a:t>ใน</a:t>
            </a:r>
            <a:r>
              <a:rPr lang="en-US" altLang="en-US" sz="1400">
                <a:latin typeface="Cordia New" pitchFamily="34" charset="-34"/>
                <a:cs typeface="Cordia New" pitchFamily="34" charset="-34"/>
              </a:rPr>
              <a:t>’ </a:t>
            </a:r>
            <a:r>
              <a:rPr lang="th-TH" altLang="en-US" sz="1400">
                <a:latin typeface="Cordia New" pitchFamily="34" charset="-34"/>
                <a:cs typeface="Cordia New" pitchFamily="34" charset="-34"/>
              </a:rPr>
              <a:t>เช่น </a:t>
            </a:r>
            <a:r>
              <a:rPr lang="en-US" altLang="en-US" sz="1400">
                <a:latin typeface="Cordia New" pitchFamily="34" charset="-34"/>
                <a:cs typeface="Cordia New" pitchFamily="34" charset="-34"/>
              </a:rPr>
              <a:t>inborn (</a:t>
            </a:r>
            <a:r>
              <a:rPr lang="th-TH" altLang="en-US" sz="1400">
                <a:latin typeface="Cordia New" pitchFamily="34" charset="-34"/>
                <a:cs typeface="Cordia New" pitchFamily="34" charset="-34"/>
              </a:rPr>
              <a:t>โดยกำเนิด</a:t>
            </a:r>
            <a:r>
              <a:rPr lang="en-US" altLang="en-US" sz="1400">
                <a:latin typeface="Cordia New" pitchFamily="34" charset="-34"/>
                <a:cs typeface="Cordia New" pitchFamily="34" charset="-34"/>
              </a:rPr>
              <a:t>)</a:t>
            </a:r>
          </a:p>
        </p:txBody>
      </p:sp>
      <p:sp>
        <p:nvSpPr>
          <p:cNvPr id="44" name="Rectangle 21"/>
          <p:cNvSpPr>
            <a:spLocks noChangeArrowheads="1"/>
          </p:cNvSpPr>
          <p:nvPr/>
        </p:nvSpPr>
        <p:spPr bwMode="auto">
          <a:xfrm>
            <a:off x="1439863" y="4236241"/>
            <a:ext cx="2520950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dirty="0">
                <a:latin typeface="Cordia New" pitchFamily="34" charset="-34"/>
                <a:cs typeface="Cordia New" pitchFamily="34" charset="-34"/>
              </a:rPr>
              <a:t>un-</a:t>
            </a:r>
            <a:r>
              <a:rPr lang="th-TH" altLang="en-US" sz="1400" dirty="0">
                <a:latin typeface="Cordia New" pitchFamily="34" charset="-34"/>
                <a:cs typeface="Cordia New" pitchFamily="34" charset="-34"/>
              </a:rPr>
              <a:t> นอกจากแปลว่า </a:t>
            </a:r>
            <a:r>
              <a:rPr lang="en-US" altLang="en-US" sz="1400" dirty="0">
                <a:latin typeface="Cordia New" pitchFamily="34" charset="-34"/>
                <a:cs typeface="Cordia New" pitchFamily="34" charset="-34"/>
              </a:rPr>
              <a:t>‘</a:t>
            </a:r>
            <a:r>
              <a:rPr lang="th-TH" altLang="en-US" sz="1400" dirty="0">
                <a:latin typeface="Cordia New" pitchFamily="34" charset="-34"/>
                <a:cs typeface="Cordia New" pitchFamily="34" charset="-34"/>
              </a:rPr>
              <a:t>ไม่</a:t>
            </a:r>
            <a:r>
              <a:rPr lang="en-US" altLang="en-US" sz="1400" dirty="0">
                <a:latin typeface="Cordia New" pitchFamily="34" charset="-34"/>
                <a:cs typeface="Cordia New" pitchFamily="34" charset="-34"/>
              </a:rPr>
              <a:t>’ </a:t>
            </a:r>
            <a:r>
              <a:rPr lang="th-TH" altLang="en-US" sz="1400" dirty="0">
                <a:latin typeface="Cordia New" pitchFamily="34" charset="-34"/>
                <a:cs typeface="Cordia New" pitchFamily="34" charset="-34"/>
              </a:rPr>
              <a:t>แล้วยังมีความหมายอื่น ได้แก่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400" dirty="0">
                <a:latin typeface="Cordia New" pitchFamily="34" charset="-34"/>
                <a:cs typeface="Cordia New" pitchFamily="34" charset="-34"/>
              </a:rPr>
              <a:t> ‘</a:t>
            </a:r>
            <a:r>
              <a:rPr lang="th-TH" altLang="en-US" sz="1400" dirty="0">
                <a:latin typeface="Cordia New" pitchFamily="34" charset="-34"/>
                <a:cs typeface="Cordia New" pitchFamily="34" charset="-34"/>
              </a:rPr>
              <a:t>ย้อน</a:t>
            </a:r>
            <a:r>
              <a:rPr lang="en-US" altLang="en-US" sz="1400" dirty="0">
                <a:latin typeface="Cordia New" pitchFamily="34" charset="-34"/>
                <a:cs typeface="Cordia New" pitchFamily="34" charset="-34"/>
              </a:rPr>
              <a:t>/</a:t>
            </a:r>
            <a:r>
              <a:rPr lang="th-TH" altLang="en-US" sz="1400" dirty="0">
                <a:latin typeface="Cordia New" pitchFamily="34" charset="-34"/>
                <a:cs typeface="Cordia New" pitchFamily="34" charset="-34"/>
              </a:rPr>
              <a:t>แก้ไข</a:t>
            </a:r>
            <a:r>
              <a:rPr lang="en-US" altLang="en-US" sz="1400" dirty="0">
                <a:latin typeface="Cordia New" pitchFamily="34" charset="-34"/>
                <a:cs typeface="Cordia New" pitchFamily="34" charset="-34"/>
              </a:rPr>
              <a:t>’ </a:t>
            </a:r>
            <a:r>
              <a:rPr lang="th-TH" altLang="en-US" sz="1400" dirty="0">
                <a:latin typeface="Cordia New" pitchFamily="34" charset="-34"/>
                <a:cs typeface="Cordia New" pitchFamily="34" charset="-34"/>
              </a:rPr>
              <a:t>เช่น </a:t>
            </a:r>
            <a:r>
              <a:rPr lang="en-US" altLang="en-US" sz="1400" dirty="0">
                <a:latin typeface="Cordia New" pitchFamily="34" charset="-34"/>
                <a:cs typeface="Cordia New" pitchFamily="34" charset="-34"/>
              </a:rPr>
              <a:t>undo (</a:t>
            </a:r>
            <a:r>
              <a:rPr lang="th-TH" altLang="en-US" sz="1400" dirty="0">
                <a:latin typeface="Cordia New" pitchFamily="34" charset="-34"/>
                <a:cs typeface="Cordia New" pitchFamily="34" charset="-34"/>
              </a:rPr>
              <a:t>ย้อนกลับไปทำใหม่</a:t>
            </a:r>
            <a:r>
              <a:rPr lang="en-US" altLang="en-US" sz="1400" dirty="0">
                <a:latin typeface="Cordia New" pitchFamily="34" charset="-34"/>
                <a:cs typeface="Cordia New" pitchFamily="34" charset="-34"/>
              </a:rPr>
              <a:t>)</a:t>
            </a:r>
          </a:p>
        </p:txBody>
      </p:sp>
      <p:pic>
        <p:nvPicPr>
          <p:cNvPr id="45" name="Picture 23" descr="5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50640" y="1081088"/>
            <a:ext cx="1008063" cy="969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" name="Rectangle 24"/>
          <p:cNvSpPr>
            <a:spLocks noChangeArrowheads="1"/>
          </p:cNvSpPr>
          <p:nvPr/>
        </p:nvSpPr>
        <p:spPr bwMode="auto">
          <a:xfrm>
            <a:off x="7426453" y="1184275"/>
            <a:ext cx="3095625" cy="94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9pPr>
          </a:lstStyle>
          <a:p>
            <a:pPr eaLnBrk="1" hangingPunct="1"/>
            <a:r>
              <a:rPr lang="th-TH" altLang="en-US" b="1">
                <a:latin typeface="Cordia New" pitchFamily="34" charset="-34"/>
              </a:rPr>
              <a:t>ความสำคัญของคำที่เกิดจาก </a:t>
            </a:r>
            <a:r>
              <a:rPr lang="en-US" altLang="en-US" b="1">
                <a:latin typeface="Cordia New" pitchFamily="34" charset="-34"/>
              </a:rPr>
              <a:t>Prefix </a:t>
            </a:r>
            <a:r>
              <a:rPr lang="th-TH" altLang="en-US" b="1">
                <a:latin typeface="Cordia New" pitchFamily="34" charset="-34"/>
              </a:rPr>
              <a:t>ในประโยค</a:t>
            </a:r>
          </a:p>
          <a:p>
            <a:pPr eaLnBrk="1" hangingPunct="1"/>
            <a:endParaRPr lang="th-TH" altLang="en-US" b="1">
              <a:latin typeface="Cordia New" pitchFamily="34" charset="-34"/>
            </a:endParaRPr>
          </a:p>
          <a:p>
            <a:pPr eaLnBrk="1" hangingPunct="1"/>
            <a:r>
              <a:rPr lang="th-TH" altLang="en-US">
                <a:latin typeface="Cordia New" pitchFamily="34" charset="-34"/>
              </a:rPr>
              <a:t>ช่วยลดความเยิ่นเย้อในการแต่งประโยค ทำให้ประโยคกระชับ ลองเปรียบเทียบประโยคต่อไปนี้</a:t>
            </a:r>
          </a:p>
        </p:txBody>
      </p:sp>
      <p:sp>
        <p:nvSpPr>
          <p:cNvPr id="47" name="Rectangle 25"/>
          <p:cNvSpPr>
            <a:spLocks noChangeArrowheads="1"/>
          </p:cNvSpPr>
          <p:nvPr/>
        </p:nvSpPr>
        <p:spPr bwMode="auto">
          <a:xfrm>
            <a:off x="8650415" y="2593975"/>
            <a:ext cx="2735263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9pPr>
          </a:lstStyle>
          <a:p>
            <a:pPr eaLnBrk="1" hangingPunct="1"/>
            <a:r>
              <a:rPr lang="en-US" altLang="en-US">
                <a:latin typeface="Cordia New" pitchFamily="34" charset="-34"/>
              </a:rPr>
              <a:t>Can I take a flight which goes directly from Bangkok to Paris?</a:t>
            </a:r>
            <a:endParaRPr lang="th-TH" altLang="en-US">
              <a:latin typeface="Cordia New" pitchFamily="34" charset="-34"/>
            </a:endParaRPr>
          </a:p>
        </p:txBody>
      </p:sp>
      <p:sp>
        <p:nvSpPr>
          <p:cNvPr id="48" name="Rectangle 26"/>
          <p:cNvSpPr>
            <a:spLocks noChangeArrowheads="1"/>
          </p:cNvSpPr>
          <p:nvPr/>
        </p:nvSpPr>
        <p:spPr bwMode="auto">
          <a:xfrm>
            <a:off x="7497890" y="2736850"/>
            <a:ext cx="1008063" cy="314325"/>
          </a:xfrm>
          <a:prstGeom prst="rect">
            <a:avLst/>
          </a:prstGeom>
          <a:noFill/>
          <a:ln w="9525" algn="ctr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th-TH" altLang="en-US" sz="1400">
                <a:latin typeface="Cordia New" pitchFamily="34" charset="-34"/>
                <a:cs typeface="Cordia New" pitchFamily="34" charset="-34"/>
              </a:rPr>
              <a:t>กระชับกว่า</a:t>
            </a:r>
          </a:p>
        </p:txBody>
      </p:sp>
      <p:sp>
        <p:nvSpPr>
          <p:cNvPr id="49" name="Rectangle 27"/>
          <p:cNvSpPr>
            <a:spLocks noChangeArrowheads="1"/>
          </p:cNvSpPr>
          <p:nvPr/>
        </p:nvSpPr>
        <p:spPr bwMode="auto">
          <a:xfrm>
            <a:off x="6994653" y="2233613"/>
            <a:ext cx="40322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9pPr>
          </a:lstStyle>
          <a:p>
            <a:pPr eaLnBrk="1" hangingPunct="1"/>
            <a:r>
              <a:rPr lang="en-US" altLang="en-US">
                <a:latin typeface="Cordia New" pitchFamily="34" charset="-34"/>
              </a:rPr>
              <a:t>Can I take a </a:t>
            </a:r>
            <a:r>
              <a:rPr lang="en-US" altLang="en-US" b="1" i="1" u="sng">
                <a:latin typeface="Cordia New" pitchFamily="34" charset="-34"/>
              </a:rPr>
              <a:t>nonstop</a:t>
            </a:r>
            <a:r>
              <a:rPr lang="en-US" altLang="en-US">
                <a:latin typeface="Cordia New" pitchFamily="34" charset="-34"/>
              </a:rPr>
              <a:t> flight from Bangkok to Paris?</a:t>
            </a:r>
            <a:endParaRPr lang="th-TH" altLang="en-US">
              <a:latin typeface="Cordia New" pitchFamily="34" charset="-34"/>
            </a:endParaRPr>
          </a:p>
        </p:txBody>
      </p:sp>
      <p:sp>
        <p:nvSpPr>
          <p:cNvPr id="50" name="Rectangle 28"/>
          <p:cNvSpPr>
            <a:spLocks noChangeArrowheads="1"/>
          </p:cNvSpPr>
          <p:nvPr/>
        </p:nvSpPr>
        <p:spPr bwMode="auto">
          <a:xfrm>
            <a:off x="8578978" y="3529013"/>
            <a:ext cx="223202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9pPr>
          </a:lstStyle>
          <a:p>
            <a:pPr eaLnBrk="1" hangingPunct="1"/>
            <a:r>
              <a:rPr lang="en-US" altLang="en-US">
                <a:latin typeface="Cordia New" pitchFamily="34" charset="-34"/>
              </a:rPr>
              <a:t>The boy was punished because he did not obey his mother.</a:t>
            </a:r>
            <a:endParaRPr lang="th-TH" altLang="en-US">
              <a:latin typeface="Cordia New" pitchFamily="34" charset="-34"/>
            </a:endParaRPr>
          </a:p>
        </p:txBody>
      </p:sp>
      <p:sp>
        <p:nvSpPr>
          <p:cNvPr id="51" name="Rectangle 29"/>
          <p:cNvSpPr>
            <a:spLocks noChangeArrowheads="1"/>
          </p:cNvSpPr>
          <p:nvPr/>
        </p:nvSpPr>
        <p:spPr bwMode="auto">
          <a:xfrm>
            <a:off x="7497890" y="3602038"/>
            <a:ext cx="1008063" cy="314325"/>
          </a:xfrm>
          <a:prstGeom prst="rect">
            <a:avLst/>
          </a:prstGeom>
          <a:noFill/>
          <a:ln w="9525" algn="ctr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th-TH" altLang="en-US" sz="1400">
                <a:latin typeface="Cordia New" pitchFamily="34" charset="-34"/>
                <a:cs typeface="Cordia New" pitchFamily="34" charset="-34"/>
              </a:rPr>
              <a:t>กระชับกว่า</a:t>
            </a:r>
          </a:p>
        </p:txBody>
      </p:sp>
      <p:sp>
        <p:nvSpPr>
          <p:cNvPr id="52" name="Rectangle 30"/>
          <p:cNvSpPr>
            <a:spLocks noChangeArrowheads="1"/>
          </p:cNvSpPr>
          <p:nvPr/>
        </p:nvSpPr>
        <p:spPr bwMode="auto">
          <a:xfrm>
            <a:off x="7066090" y="3170238"/>
            <a:ext cx="324008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9pPr>
          </a:lstStyle>
          <a:p>
            <a:pPr eaLnBrk="1" hangingPunct="1"/>
            <a:r>
              <a:rPr lang="en-US" altLang="en-US">
                <a:latin typeface="Cordia New" pitchFamily="34" charset="-34"/>
              </a:rPr>
              <a:t>The boy was punished for </a:t>
            </a:r>
            <a:r>
              <a:rPr lang="en-US" altLang="en-US" b="1" i="1">
                <a:latin typeface="Cordia New" pitchFamily="34" charset="-34"/>
              </a:rPr>
              <a:t>d</a:t>
            </a:r>
            <a:r>
              <a:rPr lang="en-US" altLang="en-US" b="1" i="1" u="sng">
                <a:latin typeface="Cordia New" pitchFamily="34" charset="-34"/>
              </a:rPr>
              <a:t>isobeying</a:t>
            </a:r>
            <a:r>
              <a:rPr lang="en-US" altLang="en-US" u="sng">
                <a:latin typeface="Cordia New" pitchFamily="34" charset="-34"/>
              </a:rPr>
              <a:t> </a:t>
            </a:r>
            <a:r>
              <a:rPr lang="en-US" altLang="en-US">
                <a:latin typeface="Cordia New" pitchFamily="34" charset="-34"/>
              </a:rPr>
              <a:t>his mother.</a:t>
            </a:r>
            <a:endParaRPr lang="th-TH" altLang="en-US">
              <a:latin typeface="Cordia New" pitchFamily="34" charset="-34"/>
            </a:endParaRPr>
          </a:p>
        </p:txBody>
      </p:sp>
      <p:pic>
        <p:nvPicPr>
          <p:cNvPr id="55" name="Picture 36" descr="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6453" y="3962400"/>
            <a:ext cx="1112837" cy="122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6" name="Group 39"/>
          <p:cNvGrpSpPr>
            <a:grpSpLocks/>
          </p:cNvGrpSpPr>
          <p:nvPr/>
        </p:nvGrpSpPr>
        <p:grpSpPr bwMode="auto">
          <a:xfrm>
            <a:off x="8578978" y="4178300"/>
            <a:ext cx="1800225" cy="935038"/>
            <a:chOff x="1701" y="10444"/>
            <a:chExt cx="9000" cy="5974"/>
          </a:xfrm>
        </p:grpSpPr>
        <p:pic>
          <p:nvPicPr>
            <p:cNvPr id="57" name="Picture 40" descr="Resize of LEARNING_0001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01" y="10444"/>
              <a:ext cx="9000" cy="59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8" name="Text Box 41"/>
            <p:cNvSpPr txBox="1">
              <a:spLocks noChangeArrowheads="1"/>
            </p:cNvSpPr>
            <p:nvPr/>
          </p:nvSpPr>
          <p:spPr bwMode="auto">
            <a:xfrm>
              <a:off x="2061" y="11524"/>
              <a:ext cx="8100" cy="4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defTabSz="1028700">
                <a:spcBef>
                  <a:spcPct val="20000"/>
                </a:spcBef>
                <a:buChar char="•"/>
                <a:defRPr sz="36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1pPr>
              <a:lvl2pPr marL="836613" indent="-322263" defTabSz="1028700">
                <a:spcBef>
                  <a:spcPct val="20000"/>
                </a:spcBef>
                <a:buChar char="–"/>
                <a:defRPr sz="32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2pPr>
              <a:lvl3pPr marL="1285875" indent="-257175" defTabSz="1028700">
                <a:spcBef>
                  <a:spcPct val="20000"/>
                </a:spcBef>
                <a:buChar char="•"/>
                <a:defRPr sz="27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3pPr>
              <a:lvl4pPr marL="1800225" indent="-257175" defTabSz="1028700">
                <a:spcBef>
                  <a:spcPct val="20000"/>
                </a:spcBef>
                <a:buChar char="–"/>
                <a:defRPr sz="23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4pPr>
              <a:lvl5pPr marL="2314575" indent="-257175" defTabSz="1028700">
                <a:spcBef>
                  <a:spcPct val="20000"/>
                </a:spcBef>
                <a:buChar char="»"/>
                <a:defRPr sz="23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5pPr>
              <a:lvl6pPr marL="2771775" indent="-257175" defTabSz="10287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6pPr>
              <a:lvl7pPr marL="3228975" indent="-257175" defTabSz="10287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7pPr>
              <a:lvl8pPr marL="3686175" indent="-257175" defTabSz="10287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8pPr>
              <a:lvl9pPr marL="4143375" indent="-257175" defTabSz="10287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th-TH" altLang="en-US" sz="1400">
                  <a:solidFill>
                    <a:schemeClr val="tx2"/>
                  </a:solidFill>
                  <a:latin typeface="Cordia New" pitchFamily="34" charset="-34"/>
                  <a:cs typeface="Cordia New" pitchFamily="34" charset="-34"/>
                </a:rPr>
                <a:t>รู้จักกับ </a:t>
              </a:r>
              <a:r>
                <a:rPr lang="en-US" altLang="en-US" sz="1400">
                  <a:solidFill>
                    <a:schemeClr val="tx2"/>
                  </a:solidFill>
                  <a:latin typeface="Cordia New" pitchFamily="34" charset="-34"/>
                  <a:cs typeface="Cordia New" pitchFamily="34" charset="-34"/>
                </a:rPr>
                <a:t>Pre-fix</a:t>
              </a:r>
              <a:r>
                <a:rPr lang="th-TH" altLang="en-US" sz="1400">
                  <a:solidFill>
                    <a:schemeClr val="tx2"/>
                  </a:solidFill>
                  <a:latin typeface="Cordia New" pitchFamily="34" charset="-34"/>
                  <a:cs typeface="Cordia New" pitchFamily="34" charset="-34"/>
                </a:rPr>
                <a:t> กันแล้ว คราวนี้มาศึกษาเคล็ดลับการเรียนรู้ </a:t>
              </a:r>
              <a:r>
                <a:rPr lang="en-US" altLang="en-US" sz="1400">
                  <a:solidFill>
                    <a:schemeClr val="tx2"/>
                  </a:solidFill>
                  <a:latin typeface="Cordia New" pitchFamily="34" charset="-34"/>
                  <a:cs typeface="Cordia New" pitchFamily="34" charset="-34"/>
                </a:rPr>
                <a:t>Pre-fix </a:t>
              </a:r>
              <a:r>
                <a:rPr lang="th-TH" altLang="en-US" sz="1400">
                  <a:solidFill>
                    <a:schemeClr val="tx2"/>
                  </a:solidFill>
                  <a:latin typeface="Cordia New" pitchFamily="34" charset="-34"/>
                  <a:cs typeface="Cordia New" pitchFamily="34" charset="-34"/>
                </a:rPr>
                <a:t>กันดีกว่า</a:t>
              </a:r>
            </a:p>
          </p:txBody>
        </p:sp>
      </p:grpSp>
      <p:sp>
        <p:nvSpPr>
          <p:cNvPr id="59" name="AutoShape 42"/>
          <p:cNvSpPr>
            <a:spLocks noChangeArrowheads="1"/>
          </p:cNvSpPr>
          <p:nvPr/>
        </p:nvSpPr>
        <p:spPr bwMode="auto">
          <a:xfrm>
            <a:off x="7911433" y="2521743"/>
            <a:ext cx="142875" cy="144463"/>
          </a:xfrm>
          <a:prstGeom prst="upArrow">
            <a:avLst>
              <a:gd name="adj1" fmla="val 50000"/>
              <a:gd name="adj2" fmla="val 2527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60" name="AutoShape 43"/>
          <p:cNvSpPr>
            <a:spLocks noChangeArrowheads="1"/>
          </p:cNvSpPr>
          <p:nvPr/>
        </p:nvSpPr>
        <p:spPr bwMode="auto">
          <a:xfrm>
            <a:off x="7929690" y="3386138"/>
            <a:ext cx="142875" cy="144462"/>
          </a:xfrm>
          <a:prstGeom prst="upArrow">
            <a:avLst>
              <a:gd name="adj1" fmla="val 50000"/>
              <a:gd name="adj2" fmla="val 2527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9pPr>
          </a:lstStyle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87249282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38" name="Action Button: Forward or Next 37">
            <a:hlinkClick r:id="" action="ppaction://hlinkshowjump?jump=nextslide" highlightClick="1"/>
          </p:cNvPr>
          <p:cNvSpPr/>
          <p:nvPr/>
        </p:nvSpPr>
        <p:spPr>
          <a:xfrm>
            <a:off x="11291455" y="6095999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Text Box 31"/>
          <p:cNvSpPr txBox="1">
            <a:spLocks noChangeArrowheads="1"/>
          </p:cNvSpPr>
          <p:nvPr/>
        </p:nvSpPr>
        <p:spPr bwMode="auto">
          <a:xfrm>
            <a:off x="1944688" y="863600"/>
            <a:ext cx="1223962" cy="355600"/>
          </a:xfrm>
          <a:prstGeom prst="rect">
            <a:avLst/>
          </a:prstGeom>
          <a:solidFill>
            <a:schemeClr val="bg2"/>
          </a:solidFill>
          <a:ln w="9525" cap="rnd">
            <a:solidFill>
              <a:srgbClr val="99CCFF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514350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028700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543050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057400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514600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2971800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429000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3886200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th-TH" altLang="en-US" sz="1600" b="1">
                <a:solidFill>
                  <a:schemeClr val="bg1"/>
                </a:solidFill>
                <a:latin typeface="Cordia New" pitchFamily="34" charset="-34"/>
                <a:cs typeface="Cordia New" pitchFamily="34" charset="-34"/>
              </a:rPr>
              <a:t>ทำผังแมงมุม</a:t>
            </a:r>
          </a:p>
        </p:txBody>
      </p:sp>
      <p:pic>
        <p:nvPicPr>
          <p:cNvPr id="7" name="Picture 32" descr="imageColor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9013" y="576263"/>
            <a:ext cx="1152525" cy="957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36"/>
          <p:cNvSpPr>
            <a:spLocks noChangeArrowheads="1"/>
          </p:cNvSpPr>
          <p:nvPr/>
        </p:nvSpPr>
        <p:spPr bwMode="auto">
          <a:xfrm>
            <a:off x="504825" y="2376488"/>
            <a:ext cx="381635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th-TH" altLang="en-US" sz="1400">
                <a:latin typeface="Cordia New" pitchFamily="34" charset="-34"/>
                <a:cs typeface="Cordia New" pitchFamily="34" charset="-34"/>
              </a:rPr>
              <a:t>  </a:t>
            </a:r>
            <a:r>
              <a:rPr lang="th-TH" altLang="en-US" sz="14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น้องๆสามารถแตกแขนงความคิดได้อย่างไร้ขอบเขต ไม่เหมือน</a:t>
            </a:r>
            <a:br>
              <a:rPr lang="th-TH" altLang="en-US" sz="14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</a:br>
            <a:r>
              <a:rPr lang="th-TH" altLang="en-US" sz="14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    การจดศัพท์แบบเดิมที่จะเรียงจากบนลงล่าง</a:t>
            </a:r>
          </a:p>
        </p:txBody>
      </p:sp>
      <p:sp>
        <p:nvSpPr>
          <p:cNvPr id="9" name="Rectangle 37"/>
          <p:cNvSpPr>
            <a:spLocks noChangeArrowheads="1"/>
          </p:cNvSpPr>
          <p:nvPr/>
        </p:nvSpPr>
        <p:spPr bwMode="auto">
          <a:xfrm>
            <a:off x="360363" y="3816350"/>
            <a:ext cx="4313237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400">
                <a:latin typeface="Cordia New" pitchFamily="34" charset="-34"/>
                <a:cs typeface="Cordia New" pitchFamily="34" charset="-34"/>
              </a:rPr>
              <a:t>การทำผังแมงมุมไม่ยากเลย เพียงเริ่มเขียนคำศัพท์ใหม่ที่เรียนรู้มา แล้วขยายวงคำศัพท์ออกไปให้กว้างขึ้น  ลองดูตัวอย่าง ต่างๆในหน้าถัดไป</a:t>
            </a:r>
          </a:p>
        </p:txBody>
      </p:sp>
      <p:sp>
        <p:nvSpPr>
          <p:cNvPr id="10" name="Rectangle 38"/>
          <p:cNvSpPr>
            <a:spLocks noChangeArrowheads="1"/>
          </p:cNvSpPr>
          <p:nvPr/>
        </p:nvSpPr>
        <p:spPr bwMode="auto">
          <a:xfrm>
            <a:off x="431800" y="1655763"/>
            <a:ext cx="4537075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4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ในคู่มือนี้จะขอเรียกว่าการเขียนผังเชื่อมโยงความคิดว่า ผังแมงมุมเพราะเป็นการรวบรวมคำศัพท์ที่เกี่ยวเนื่องกันไว้โดยใช้เส้นเชื่อมโยง ดูไปแล้วก็ดูคล้ายกับระบบเครือข่ายใยแมงมุมนั่นเอง ข้อดีของการเขียนผังแมงมุม คือ </a:t>
            </a:r>
          </a:p>
        </p:txBody>
      </p:sp>
      <p:sp>
        <p:nvSpPr>
          <p:cNvPr id="11" name="Rectangle 39"/>
          <p:cNvSpPr>
            <a:spLocks noChangeArrowheads="1"/>
          </p:cNvSpPr>
          <p:nvPr/>
        </p:nvSpPr>
        <p:spPr bwMode="auto">
          <a:xfrm>
            <a:off x="504825" y="3024188"/>
            <a:ext cx="4319588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th-TH" altLang="en-US" sz="1400">
                <a:latin typeface="Cordia New" pitchFamily="34" charset="-34"/>
                <a:cs typeface="Cordia New" pitchFamily="34" charset="-34"/>
              </a:rPr>
              <a:t> ช่วยให้เกิดความคิดสร้างสรรค์ได้ง่ายขึ้น เนื่องจากเห็นภาพรวม และเปิดโอกาสให้สมองเชื่อมโยงข้อมูลหรือ ความคิดต่าง ๆ เข้าหากันได้ง่ายกว่า ส่งผลให้การจำมี</a:t>
            </a:r>
            <a:br>
              <a:rPr lang="th-TH" altLang="en-US" sz="1400">
                <a:latin typeface="Cordia New" pitchFamily="34" charset="-34"/>
                <a:cs typeface="Cordia New" pitchFamily="34" charset="-34"/>
              </a:rPr>
            </a:br>
            <a:r>
              <a:rPr lang="th-TH" altLang="en-US" sz="1400">
                <a:latin typeface="Cordia New" pitchFamily="34" charset="-34"/>
                <a:cs typeface="Cordia New" pitchFamily="34" charset="-34"/>
              </a:rPr>
              <a:t>ประสิทธิภาพมากขึ้น</a:t>
            </a:r>
          </a:p>
        </p:txBody>
      </p:sp>
      <p:sp>
        <p:nvSpPr>
          <p:cNvPr id="12" name="Rectangle 45"/>
          <p:cNvSpPr>
            <a:spLocks noChangeArrowheads="1"/>
          </p:cNvSpPr>
          <p:nvPr/>
        </p:nvSpPr>
        <p:spPr bwMode="auto">
          <a:xfrm>
            <a:off x="576263" y="847725"/>
            <a:ext cx="10795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9pPr>
          </a:lstStyle>
          <a:p>
            <a:pPr eaLnBrk="1" hangingPunct="1"/>
            <a:r>
              <a:rPr lang="th-TH" altLang="en-US" sz="1600" b="1">
                <a:latin typeface="Cordia New" pitchFamily="34" charset="-34"/>
                <a:cs typeface="Times New Roman" pitchFamily="18" charset="0"/>
              </a:rPr>
              <a:t>เคล็ดลับที่ </a:t>
            </a:r>
            <a:r>
              <a:rPr lang="en-US" altLang="en-US" sz="1600" b="1">
                <a:latin typeface="Cordia New" pitchFamily="34" charset="-34"/>
                <a:cs typeface="Times New Roman" pitchFamily="18" charset="0"/>
              </a:rPr>
              <a:t>1</a:t>
            </a:r>
          </a:p>
        </p:txBody>
      </p:sp>
      <p:sp>
        <p:nvSpPr>
          <p:cNvPr id="13" name="Rectangle 46"/>
          <p:cNvSpPr>
            <a:spLocks noChangeArrowheads="1"/>
          </p:cNvSpPr>
          <p:nvPr/>
        </p:nvSpPr>
        <p:spPr bwMode="auto">
          <a:xfrm>
            <a:off x="7198364" y="936624"/>
            <a:ext cx="2952750" cy="136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400" b="1" u="sng" dirty="0">
                <a:latin typeface="Cordia New" pitchFamily="34" charset="-34"/>
                <a:cs typeface="Cordia New" pitchFamily="34" charset="-34"/>
              </a:rPr>
              <a:t>ตัวอย่างที่ </a:t>
            </a:r>
            <a:r>
              <a:rPr lang="en-US" altLang="en-US" sz="1400" b="1" u="sng" dirty="0">
                <a:latin typeface="Cordia New" pitchFamily="34" charset="-34"/>
                <a:cs typeface="Cordia New" pitchFamily="34" charset="-34"/>
              </a:rPr>
              <a:t>1</a:t>
            </a:r>
            <a:endParaRPr lang="th-TH" altLang="en-US" sz="1400" b="1" u="sng" dirty="0">
              <a:latin typeface="Cordia New" pitchFamily="34" charset="-34"/>
              <a:cs typeface="Cordia New" pitchFamily="34" charset="-34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400" dirty="0">
                <a:latin typeface="Cordia New" pitchFamily="34" charset="-34"/>
                <a:cs typeface="Cordia New" pitchFamily="34" charset="-34"/>
              </a:rPr>
              <a:t>จดคำศัพท์ใหม่รวมเป็นหมวด </a:t>
            </a:r>
            <a:r>
              <a:rPr lang="en-US" altLang="en-US" sz="1400" dirty="0">
                <a:latin typeface="Cordia New" pitchFamily="34" charset="-34"/>
                <a:cs typeface="Cordia New" pitchFamily="34" charset="-34"/>
              </a:rPr>
              <a:t>prefix </a:t>
            </a:r>
            <a:r>
              <a:rPr lang="th-TH" altLang="en-US" sz="1400" dirty="0">
                <a:latin typeface="Cordia New" pitchFamily="34" charset="-34"/>
                <a:cs typeface="Cordia New" pitchFamily="34" charset="-34"/>
              </a:rPr>
              <a:t>ที่เติมหน้าคำกริยา</a:t>
            </a:r>
            <a:r>
              <a:rPr lang="en-US" altLang="en-US" sz="1400" dirty="0">
                <a:latin typeface="Cordia New" pitchFamily="34" charset="-34"/>
                <a:cs typeface="Cordia New" pitchFamily="34" charset="-34"/>
              </a:rPr>
              <a:t>, </a:t>
            </a:r>
            <a:r>
              <a:rPr lang="th-TH" altLang="en-US" sz="1400" dirty="0">
                <a:latin typeface="Cordia New" pitchFamily="34" charset="-34"/>
                <a:cs typeface="Cordia New" pitchFamily="34" charset="-34"/>
              </a:rPr>
              <a:t>หน้าคำคุณศัพท์ หรือคำกริยาวิเศษณ์  การทำผังเช่นนี้จะทำให้น้องๆคุ้นเคยกับคำประเภทต่างๆ จากการสังเกตคำลงท้ายของคำ เช่น กลุ่มคำที่เป็นคำนามจะลงท้ายด้วย</a:t>
            </a:r>
            <a:br>
              <a:rPr lang="th-TH" altLang="en-US" sz="1400" dirty="0">
                <a:latin typeface="Cordia New" pitchFamily="34" charset="-34"/>
                <a:cs typeface="Cordia New" pitchFamily="34" charset="-34"/>
              </a:rPr>
            </a:br>
            <a:r>
              <a:rPr lang="th-TH" altLang="en-US" sz="1400" dirty="0">
                <a:latin typeface="Cordia New" pitchFamily="34" charset="-34"/>
                <a:cs typeface="Cordia New" pitchFamily="34" charset="-34"/>
              </a:rPr>
              <a:t> </a:t>
            </a:r>
            <a:r>
              <a:rPr lang="en-US" altLang="en-US" sz="1400" dirty="0">
                <a:latin typeface="Cordia New" pitchFamily="34" charset="-34"/>
                <a:cs typeface="Cordia New" pitchFamily="34" charset="-34"/>
              </a:rPr>
              <a:t>–</a:t>
            </a:r>
            <a:r>
              <a:rPr lang="en-US" altLang="en-US" sz="1400" dirty="0" err="1">
                <a:latin typeface="Cordia New" pitchFamily="34" charset="-34"/>
                <a:cs typeface="Cordia New" pitchFamily="34" charset="-34"/>
              </a:rPr>
              <a:t>tion</a:t>
            </a:r>
            <a:r>
              <a:rPr lang="en-US" altLang="en-US" sz="1400" dirty="0">
                <a:latin typeface="Cordia New" pitchFamily="34" charset="-34"/>
                <a:cs typeface="Cordia New" pitchFamily="34" charset="-34"/>
              </a:rPr>
              <a:t>, -</a:t>
            </a:r>
            <a:r>
              <a:rPr lang="en-US" altLang="en-US" sz="1400" dirty="0" err="1">
                <a:latin typeface="Cordia New" pitchFamily="34" charset="-34"/>
                <a:cs typeface="Cordia New" pitchFamily="34" charset="-34"/>
              </a:rPr>
              <a:t>sion</a:t>
            </a:r>
            <a:r>
              <a:rPr lang="en-US" altLang="en-US" sz="1400" dirty="0">
                <a:latin typeface="Cordia New" pitchFamily="34" charset="-34"/>
                <a:cs typeface="Cordia New" pitchFamily="34" charset="-34"/>
              </a:rPr>
              <a:t>,  -</a:t>
            </a:r>
            <a:r>
              <a:rPr lang="en-US" altLang="en-US" sz="1400" dirty="0" err="1">
                <a:latin typeface="Cordia New" pitchFamily="34" charset="-34"/>
                <a:cs typeface="Cordia New" pitchFamily="34" charset="-34"/>
              </a:rPr>
              <a:t>ence</a:t>
            </a:r>
            <a:r>
              <a:rPr lang="en-US" altLang="en-US" sz="1400" dirty="0">
                <a:latin typeface="Cordia New" pitchFamily="34" charset="-34"/>
                <a:cs typeface="Cordia New" pitchFamily="34" charset="-34"/>
              </a:rPr>
              <a:t>, -</a:t>
            </a:r>
            <a:r>
              <a:rPr lang="en-US" altLang="en-US" sz="1400" dirty="0" err="1">
                <a:latin typeface="Cordia New" pitchFamily="34" charset="-34"/>
                <a:cs typeface="Cordia New" pitchFamily="34" charset="-34"/>
              </a:rPr>
              <a:t>ity</a:t>
            </a:r>
            <a:endParaRPr lang="th-TH" altLang="en-US" sz="1400" dirty="0">
              <a:latin typeface="Cordia New" pitchFamily="34" charset="-34"/>
              <a:cs typeface="Cordia New" pitchFamily="34" charset="-34"/>
            </a:endParaRPr>
          </a:p>
        </p:txBody>
      </p:sp>
      <p:pic>
        <p:nvPicPr>
          <p:cNvPr id="14" name="Picture 48" descr="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51114" y="936624"/>
            <a:ext cx="1049337" cy="1154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47"/>
          <p:cNvSpPr>
            <a:spLocks noChangeArrowheads="1"/>
          </p:cNvSpPr>
          <p:nvPr/>
        </p:nvSpPr>
        <p:spPr bwMode="auto">
          <a:xfrm>
            <a:off x="9717726" y="2160587"/>
            <a:ext cx="1223963" cy="1081087"/>
          </a:xfrm>
          <a:prstGeom prst="rect">
            <a:avLst/>
          </a:prstGeom>
          <a:noFill/>
          <a:ln w="9525" algn="ctr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/>
            <a:r>
              <a:rPr lang="en-US" altLang="en-US" sz="1400">
                <a:latin typeface="Cordia New" pitchFamily="34" charset="-34"/>
                <a:cs typeface="Cordia New" pitchFamily="34" charset="-34"/>
              </a:rPr>
              <a:t> disconnect</a:t>
            </a:r>
            <a:r>
              <a:rPr lang="en-US" altLang="en-US" sz="1400" b="1" u="sng">
                <a:latin typeface="Cordia New" pitchFamily="34" charset="-34"/>
                <a:cs typeface="Cordia New" pitchFamily="34" charset="-34"/>
              </a:rPr>
              <a:t>ing</a:t>
            </a:r>
          </a:p>
          <a:p>
            <a:pPr eaLnBrk="1" hangingPunct="1"/>
            <a:r>
              <a:rPr lang="en-US" altLang="en-US" sz="1400">
                <a:latin typeface="Cordia New" pitchFamily="34" charset="-34"/>
                <a:cs typeface="Cordia New" pitchFamily="34" charset="-34"/>
              </a:rPr>
              <a:t> inconveni</a:t>
            </a:r>
            <a:r>
              <a:rPr lang="en-US" altLang="en-US" sz="1400" b="1" u="sng">
                <a:latin typeface="Cordia New" pitchFamily="34" charset="-34"/>
                <a:cs typeface="Cordia New" pitchFamily="34" charset="-34"/>
              </a:rPr>
              <a:t>ence</a:t>
            </a:r>
          </a:p>
          <a:p>
            <a:pPr eaLnBrk="1" hangingPunct="1"/>
            <a:r>
              <a:rPr lang="en-US" altLang="en-US" sz="1400">
                <a:latin typeface="Cordia New" pitchFamily="34" charset="-34"/>
                <a:cs typeface="Cordia New" pitchFamily="34" charset="-34"/>
              </a:rPr>
              <a:t> immobil</a:t>
            </a:r>
            <a:r>
              <a:rPr lang="en-US" altLang="en-US" sz="1400" b="1" u="sng">
                <a:latin typeface="Cordia New" pitchFamily="34" charset="-34"/>
                <a:cs typeface="Cordia New" pitchFamily="34" charset="-34"/>
              </a:rPr>
              <a:t>ity</a:t>
            </a:r>
          </a:p>
          <a:p>
            <a:pPr eaLnBrk="1" hangingPunct="1"/>
            <a:r>
              <a:rPr lang="en-US" altLang="en-US" sz="1400">
                <a:latin typeface="Cordia New" pitchFamily="34" charset="-34"/>
                <a:cs typeface="Cordia New" pitchFamily="34" charset="-34"/>
              </a:rPr>
              <a:t>disorganiz</a:t>
            </a:r>
            <a:r>
              <a:rPr lang="en-US" altLang="en-US" sz="1400" b="1" u="sng">
                <a:latin typeface="Cordia New" pitchFamily="34" charset="-34"/>
                <a:cs typeface="Cordia New" pitchFamily="34" charset="-34"/>
              </a:rPr>
              <a:t>ation</a:t>
            </a:r>
            <a:endParaRPr lang="th-TH" altLang="en-US" sz="1400" u="sng">
              <a:latin typeface="Cordia New" pitchFamily="34" charset="-34"/>
              <a:cs typeface="Cordia New" pitchFamily="34" charset="-34"/>
            </a:endParaRPr>
          </a:p>
        </p:txBody>
      </p:sp>
      <p:sp>
        <p:nvSpPr>
          <p:cNvPr id="16" name="Rectangle 49"/>
          <p:cNvSpPr>
            <a:spLocks noChangeArrowheads="1"/>
          </p:cNvSpPr>
          <p:nvPr/>
        </p:nvSpPr>
        <p:spPr bwMode="auto">
          <a:xfrm>
            <a:off x="7342826" y="2736849"/>
            <a:ext cx="936625" cy="569913"/>
          </a:xfrm>
          <a:prstGeom prst="rect">
            <a:avLst/>
          </a:prstGeom>
          <a:noFill/>
          <a:ln w="9525" algn="ctr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/>
            <a:r>
              <a:rPr lang="en-US" altLang="en-US" sz="1400">
                <a:latin typeface="Cordia New" pitchFamily="34" charset="-34"/>
                <a:cs typeface="Cordia New" pitchFamily="34" charset="-34"/>
              </a:rPr>
              <a:t> mod</a:t>
            </a:r>
            <a:r>
              <a:rPr lang="en-US" altLang="en-US" sz="1400" b="1" u="sng">
                <a:latin typeface="Cordia New" pitchFamily="34" charset="-34"/>
                <a:cs typeface="Cordia New" pitchFamily="34" charset="-34"/>
              </a:rPr>
              <a:t>ify</a:t>
            </a:r>
          </a:p>
          <a:p>
            <a:pPr eaLnBrk="1" hangingPunct="1"/>
            <a:r>
              <a:rPr lang="en-US" altLang="en-US" sz="1400">
                <a:latin typeface="Cordia New" pitchFamily="34" charset="-34"/>
                <a:cs typeface="Cordia New" pitchFamily="34" charset="-34"/>
              </a:rPr>
              <a:t> mobil</a:t>
            </a:r>
            <a:r>
              <a:rPr lang="en-US" altLang="en-US" sz="1400" b="1" u="sng">
                <a:latin typeface="Cordia New" pitchFamily="34" charset="-34"/>
                <a:cs typeface="Cordia New" pitchFamily="34" charset="-34"/>
              </a:rPr>
              <a:t>ize</a:t>
            </a:r>
            <a:endParaRPr lang="th-TH" altLang="en-US" sz="1400" b="1" u="sng">
              <a:latin typeface="Cordia New" pitchFamily="34" charset="-34"/>
              <a:cs typeface="Cordia New" pitchFamily="34" charset="-34"/>
            </a:endParaRPr>
          </a:p>
        </p:txBody>
      </p:sp>
      <p:sp>
        <p:nvSpPr>
          <p:cNvPr id="17" name="Oval 50"/>
          <p:cNvSpPr>
            <a:spLocks noChangeArrowheads="1"/>
          </p:cNvSpPr>
          <p:nvPr/>
        </p:nvSpPr>
        <p:spPr bwMode="auto">
          <a:xfrm>
            <a:off x="7630164" y="3529012"/>
            <a:ext cx="1089025" cy="401637"/>
          </a:xfrm>
          <a:prstGeom prst="ellipse">
            <a:avLst/>
          </a:prstGeom>
          <a:noFill/>
          <a:ln w="9525" algn="ctr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 b="1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Verb</a:t>
            </a:r>
            <a:endParaRPr lang="th-TH" altLang="en-US" sz="1400" b="1">
              <a:solidFill>
                <a:schemeClr val="tx2"/>
              </a:solidFill>
              <a:latin typeface="Cordia New" pitchFamily="34" charset="-34"/>
              <a:cs typeface="Cordia New" pitchFamily="34" charset="-34"/>
            </a:endParaRPr>
          </a:p>
        </p:txBody>
      </p:sp>
      <p:sp>
        <p:nvSpPr>
          <p:cNvPr id="18" name="Oval 51"/>
          <p:cNvSpPr>
            <a:spLocks noChangeArrowheads="1"/>
          </p:cNvSpPr>
          <p:nvPr/>
        </p:nvSpPr>
        <p:spPr bwMode="auto">
          <a:xfrm>
            <a:off x="8998589" y="3960812"/>
            <a:ext cx="954087" cy="401637"/>
          </a:xfrm>
          <a:prstGeom prst="ellipse">
            <a:avLst/>
          </a:prstGeom>
          <a:noFill/>
          <a:ln w="9525" algn="ctr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 b="1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Prefix</a:t>
            </a:r>
            <a:endParaRPr lang="th-TH" altLang="en-US" sz="1400" b="1">
              <a:solidFill>
                <a:schemeClr val="tx2"/>
              </a:solidFill>
              <a:latin typeface="Cordia New" pitchFamily="34" charset="-34"/>
              <a:cs typeface="Cordia New" pitchFamily="34" charset="-34"/>
            </a:endParaRPr>
          </a:p>
        </p:txBody>
      </p:sp>
      <p:sp>
        <p:nvSpPr>
          <p:cNvPr id="19" name="Oval 52"/>
          <p:cNvSpPr>
            <a:spLocks noChangeArrowheads="1"/>
          </p:cNvSpPr>
          <p:nvPr/>
        </p:nvSpPr>
        <p:spPr bwMode="auto">
          <a:xfrm>
            <a:off x="9862189" y="3455987"/>
            <a:ext cx="1027112" cy="406400"/>
          </a:xfrm>
          <a:prstGeom prst="ellipse">
            <a:avLst/>
          </a:prstGeom>
          <a:noFill/>
          <a:ln w="9525" algn="ctr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 b="1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Noun</a:t>
            </a:r>
            <a:endParaRPr lang="th-TH" altLang="en-US" sz="1400" b="1">
              <a:solidFill>
                <a:schemeClr val="tx2"/>
              </a:solidFill>
              <a:latin typeface="Cordia New" pitchFamily="34" charset="-34"/>
              <a:cs typeface="Cordia New" pitchFamily="34" charset="-34"/>
            </a:endParaRPr>
          </a:p>
        </p:txBody>
      </p:sp>
      <p:sp>
        <p:nvSpPr>
          <p:cNvPr id="20" name="Oval 53"/>
          <p:cNvSpPr>
            <a:spLocks noChangeArrowheads="1"/>
          </p:cNvSpPr>
          <p:nvPr/>
        </p:nvSpPr>
        <p:spPr bwMode="auto">
          <a:xfrm>
            <a:off x="7630164" y="4248149"/>
            <a:ext cx="1150937" cy="401638"/>
          </a:xfrm>
          <a:prstGeom prst="ellipse">
            <a:avLst/>
          </a:prstGeom>
          <a:noFill/>
          <a:ln w="9525" algn="ctr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 b="1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Adjective</a:t>
            </a:r>
            <a:endParaRPr lang="th-TH" altLang="en-US" sz="1400" b="1">
              <a:solidFill>
                <a:schemeClr val="tx2"/>
              </a:solidFill>
              <a:latin typeface="Cordia New" pitchFamily="34" charset="-34"/>
              <a:cs typeface="Cordia New" pitchFamily="34" charset="-34"/>
            </a:endParaRPr>
          </a:p>
        </p:txBody>
      </p:sp>
      <p:sp>
        <p:nvSpPr>
          <p:cNvPr id="21" name="Rectangle 54"/>
          <p:cNvSpPr>
            <a:spLocks noChangeArrowheads="1"/>
          </p:cNvSpPr>
          <p:nvPr/>
        </p:nvSpPr>
        <p:spPr bwMode="auto">
          <a:xfrm>
            <a:off x="7701601" y="4824412"/>
            <a:ext cx="1081088" cy="825500"/>
          </a:xfrm>
          <a:prstGeom prst="rect">
            <a:avLst/>
          </a:prstGeom>
          <a:noFill/>
          <a:ln w="9525" algn="ctr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/>
            <a:r>
              <a:rPr lang="en-US" altLang="en-US" sz="1400">
                <a:latin typeface="Cordia New" pitchFamily="34" charset="-34"/>
                <a:cs typeface="Cordia New" pitchFamily="34" charset="-34"/>
              </a:rPr>
              <a:t> inconven</a:t>
            </a:r>
            <a:r>
              <a:rPr lang="en-US" altLang="en-US" sz="1400" b="1" u="sng">
                <a:latin typeface="Cordia New" pitchFamily="34" charset="-34"/>
                <a:cs typeface="Cordia New" pitchFamily="34" charset="-34"/>
              </a:rPr>
              <a:t>ient</a:t>
            </a:r>
            <a:endParaRPr lang="th-TH" altLang="en-US" sz="1400" b="1" u="sng">
              <a:latin typeface="Cordia New" pitchFamily="34" charset="-34"/>
              <a:cs typeface="Cordia New" pitchFamily="34" charset="-34"/>
            </a:endParaRPr>
          </a:p>
          <a:p>
            <a:pPr eaLnBrk="1" hangingPunct="1"/>
            <a:r>
              <a:rPr lang="th-TH" altLang="en-US" sz="1400">
                <a:latin typeface="Cordia New" pitchFamily="34" charset="-34"/>
                <a:cs typeface="Cordia New" pitchFamily="34" charset="-34"/>
              </a:rPr>
              <a:t> </a:t>
            </a:r>
            <a:r>
              <a:rPr lang="en-US" altLang="en-US" sz="1400">
                <a:latin typeface="Cordia New" pitchFamily="34" charset="-34"/>
                <a:cs typeface="Cordia New" pitchFamily="34" charset="-34"/>
              </a:rPr>
              <a:t>impract</a:t>
            </a:r>
            <a:r>
              <a:rPr lang="en-US" altLang="en-US" sz="1400" b="1" u="sng">
                <a:latin typeface="Cordia New" pitchFamily="34" charset="-34"/>
                <a:cs typeface="Cordia New" pitchFamily="34" charset="-34"/>
              </a:rPr>
              <a:t>ical</a:t>
            </a:r>
          </a:p>
          <a:p>
            <a:pPr eaLnBrk="1" hangingPunct="1"/>
            <a:r>
              <a:rPr lang="en-US" altLang="en-US" sz="1400" b="1">
                <a:latin typeface="Cordia New" pitchFamily="34" charset="-34"/>
                <a:cs typeface="Cordia New" pitchFamily="34" charset="-34"/>
              </a:rPr>
              <a:t> </a:t>
            </a:r>
            <a:r>
              <a:rPr lang="en-US" altLang="en-US" sz="1400">
                <a:latin typeface="Cordia New" pitchFamily="34" charset="-34"/>
                <a:cs typeface="Cordia New" pitchFamily="34" charset="-34"/>
              </a:rPr>
              <a:t>disorganiz</a:t>
            </a:r>
            <a:r>
              <a:rPr lang="en-US" altLang="en-US" sz="1400" b="1" u="sng">
                <a:latin typeface="Cordia New" pitchFamily="34" charset="-34"/>
                <a:cs typeface="Cordia New" pitchFamily="34" charset="-34"/>
              </a:rPr>
              <a:t>ed</a:t>
            </a:r>
            <a:endParaRPr lang="th-TH" altLang="en-US" sz="1400" u="sng">
              <a:latin typeface="Cordia New" pitchFamily="34" charset="-34"/>
              <a:cs typeface="Cordia New" pitchFamily="34" charset="-34"/>
            </a:endParaRPr>
          </a:p>
        </p:txBody>
      </p:sp>
      <p:sp>
        <p:nvSpPr>
          <p:cNvPr id="22" name="Oval 55"/>
          <p:cNvSpPr>
            <a:spLocks noChangeArrowheads="1"/>
          </p:cNvSpPr>
          <p:nvPr/>
        </p:nvSpPr>
        <p:spPr bwMode="auto">
          <a:xfrm>
            <a:off x="9790751" y="4321174"/>
            <a:ext cx="1150938" cy="403225"/>
          </a:xfrm>
          <a:prstGeom prst="ellipse">
            <a:avLst/>
          </a:prstGeom>
          <a:noFill/>
          <a:ln w="9525" algn="ctr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 b="1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Adverb</a:t>
            </a:r>
            <a:endParaRPr lang="th-TH" altLang="en-US" sz="1400" b="1">
              <a:solidFill>
                <a:schemeClr val="tx2"/>
              </a:solidFill>
              <a:latin typeface="Cordia New" pitchFamily="34" charset="-34"/>
              <a:cs typeface="Cordia New" pitchFamily="34" charset="-34"/>
            </a:endParaRPr>
          </a:p>
        </p:txBody>
      </p:sp>
      <p:sp>
        <p:nvSpPr>
          <p:cNvPr id="23" name="Rectangle 56"/>
          <p:cNvSpPr>
            <a:spLocks noChangeArrowheads="1"/>
          </p:cNvSpPr>
          <p:nvPr/>
        </p:nvSpPr>
        <p:spPr bwMode="auto">
          <a:xfrm>
            <a:off x="10006651" y="4895849"/>
            <a:ext cx="1152525" cy="569913"/>
          </a:xfrm>
          <a:prstGeom prst="rect">
            <a:avLst/>
          </a:prstGeom>
          <a:noFill/>
          <a:ln w="9525" algn="ctr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/>
            <a:r>
              <a:rPr lang="en-US" altLang="en-US" sz="1400">
                <a:latin typeface="Cordia New" pitchFamily="34" charset="-34"/>
                <a:cs typeface="Cordia New" pitchFamily="34" charset="-34"/>
              </a:rPr>
              <a:t> inconvenient</a:t>
            </a:r>
            <a:r>
              <a:rPr lang="en-US" altLang="en-US" sz="1400" b="1" u="sng">
                <a:latin typeface="Cordia New" pitchFamily="34" charset="-34"/>
                <a:cs typeface="Cordia New" pitchFamily="34" charset="-34"/>
              </a:rPr>
              <a:t>ly</a:t>
            </a:r>
            <a:endParaRPr lang="th-TH" altLang="en-US" sz="1400" b="1" u="sng">
              <a:latin typeface="Cordia New" pitchFamily="34" charset="-34"/>
              <a:cs typeface="Cordia New" pitchFamily="34" charset="-34"/>
            </a:endParaRPr>
          </a:p>
          <a:p>
            <a:pPr eaLnBrk="1" hangingPunct="1"/>
            <a:r>
              <a:rPr lang="en-US" altLang="en-US" sz="1400">
                <a:latin typeface="Cordia New" pitchFamily="34" charset="-34"/>
                <a:cs typeface="Cordia New" pitchFamily="34" charset="-34"/>
              </a:rPr>
              <a:t> unhappi</a:t>
            </a:r>
            <a:r>
              <a:rPr lang="en-US" altLang="en-US" sz="1400" b="1" u="sng">
                <a:latin typeface="Cordia New" pitchFamily="34" charset="-34"/>
                <a:cs typeface="Cordia New" pitchFamily="34" charset="-34"/>
              </a:rPr>
              <a:t>ly</a:t>
            </a:r>
            <a:endParaRPr lang="th-TH" altLang="en-US" sz="1400" u="sng">
              <a:latin typeface="Cordia New" pitchFamily="34" charset="-34"/>
              <a:cs typeface="Cordia New" pitchFamily="34" charset="-34"/>
            </a:endParaRPr>
          </a:p>
        </p:txBody>
      </p:sp>
      <p:sp>
        <p:nvSpPr>
          <p:cNvPr id="24" name="Line 57"/>
          <p:cNvSpPr>
            <a:spLocks noChangeShapeType="1"/>
          </p:cNvSpPr>
          <p:nvPr/>
        </p:nvSpPr>
        <p:spPr bwMode="auto">
          <a:xfrm>
            <a:off x="8709664" y="3816349"/>
            <a:ext cx="341312" cy="1984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" name="Line 58"/>
          <p:cNvSpPr>
            <a:spLocks noChangeShapeType="1"/>
          </p:cNvSpPr>
          <p:nvPr/>
        </p:nvSpPr>
        <p:spPr bwMode="auto">
          <a:xfrm flipH="1">
            <a:off x="8350889" y="4176712"/>
            <a:ext cx="576262" cy="71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" name="Line 59"/>
          <p:cNvSpPr>
            <a:spLocks noChangeShapeType="1"/>
          </p:cNvSpPr>
          <p:nvPr/>
        </p:nvSpPr>
        <p:spPr bwMode="auto">
          <a:xfrm flipV="1">
            <a:off x="9717726" y="3887787"/>
            <a:ext cx="409575" cy="1317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" name="Line 60"/>
          <p:cNvSpPr>
            <a:spLocks noChangeShapeType="1"/>
          </p:cNvSpPr>
          <p:nvPr/>
        </p:nvSpPr>
        <p:spPr bwMode="auto">
          <a:xfrm>
            <a:off x="9935214" y="4176712"/>
            <a:ext cx="503237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" name="Line 61"/>
          <p:cNvSpPr>
            <a:spLocks noChangeShapeType="1"/>
          </p:cNvSpPr>
          <p:nvPr/>
        </p:nvSpPr>
        <p:spPr bwMode="auto">
          <a:xfrm>
            <a:off x="8206426" y="3317874"/>
            <a:ext cx="0" cy="195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" name="Line 62"/>
          <p:cNvSpPr>
            <a:spLocks noChangeShapeType="1"/>
          </p:cNvSpPr>
          <p:nvPr/>
        </p:nvSpPr>
        <p:spPr bwMode="auto">
          <a:xfrm>
            <a:off x="10367014" y="3240087"/>
            <a:ext cx="0" cy="198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" name="Line 63"/>
          <p:cNvSpPr>
            <a:spLocks noChangeShapeType="1"/>
          </p:cNvSpPr>
          <p:nvPr/>
        </p:nvSpPr>
        <p:spPr bwMode="auto">
          <a:xfrm>
            <a:off x="8277864" y="4679949"/>
            <a:ext cx="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" name="Line 64"/>
          <p:cNvSpPr>
            <a:spLocks noChangeShapeType="1"/>
          </p:cNvSpPr>
          <p:nvPr/>
        </p:nvSpPr>
        <p:spPr bwMode="auto">
          <a:xfrm>
            <a:off x="10438451" y="4752974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453760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38" name="Action Button: Forward or Next 37">
            <a:hlinkClick r:id="" action="ppaction://hlinkshowjump?jump=nextslide" highlightClick="1"/>
          </p:cNvPr>
          <p:cNvSpPr/>
          <p:nvPr/>
        </p:nvSpPr>
        <p:spPr>
          <a:xfrm>
            <a:off x="11291455" y="6095999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6966635" y="751789"/>
            <a:ext cx="4398962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400" b="1" u="sng">
                <a:latin typeface="Cordia New" pitchFamily="34" charset="-34"/>
                <a:cs typeface="Cordia New" pitchFamily="34" charset="-34"/>
              </a:rPr>
              <a:t>ตัวอย่างที่ </a:t>
            </a:r>
            <a:r>
              <a:rPr lang="en-US" altLang="en-US" sz="1400" b="1" u="sng">
                <a:latin typeface="Cordia New" pitchFamily="34" charset="-34"/>
                <a:cs typeface="Cordia New" pitchFamily="34" charset="-34"/>
              </a:rPr>
              <a:t>2</a:t>
            </a:r>
            <a:endParaRPr lang="th-TH" altLang="en-US" sz="1400">
              <a:latin typeface="Cordia New" pitchFamily="34" charset="-34"/>
              <a:cs typeface="Cordia New" pitchFamily="34" charset="-34"/>
            </a:endParaRPr>
          </a:p>
          <a:p>
            <a:pPr eaLnBrk="1" hangingPunct="1">
              <a:spcBef>
                <a:spcPct val="0"/>
              </a:spcBef>
            </a:pPr>
            <a:r>
              <a:rPr lang="th-TH" altLang="en-US" sz="1400">
                <a:latin typeface="Cordia New" pitchFamily="34" charset="-34"/>
                <a:cs typeface="Cordia New" pitchFamily="34" charset="-34"/>
              </a:rPr>
              <a:t> ทำผังคำเหมือน </a:t>
            </a:r>
            <a:r>
              <a:rPr lang="en-US" altLang="en-US" sz="1400">
                <a:latin typeface="Cordia New" pitchFamily="34" charset="-34"/>
                <a:cs typeface="Cordia New" pitchFamily="34" charset="-34"/>
              </a:rPr>
              <a:t>(Synonym) </a:t>
            </a:r>
            <a:r>
              <a:rPr lang="th-TH" altLang="en-US" sz="1400">
                <a:latin typeface="Cordia New" pitchFamily="34" charset="-34"/>
                <a:cs typeface="Cordia New" pitchFamily="34" charset="-34"/>
              </a:rPr>
              <a:t>และคำตรงข้าม </a:t>
            </a:r>
            <a:r>
              <a:rPr lang="en-US" altLang="en-US" sz="1400">
                <a:latin typeface="Cordia New" pitchFamily="34" charset="-34"/>
                <a:cs typeface="Cordia New" pitchFamily="34" charset="-34"/>
              </a:rPr>
              <a:t>(Antonym) </a:t>
            </a:r>
            <a:r>
              <a:rPr lang="th-TH" altLang="en-US" sz="1400">
                <a:latin typeface="Cordia New" pitchFamily="34" charset="-34"/>
                <a:cs typeface="Cordia New" pitchFamily="34" charset="-34"/>
              </a:rPr>
              <a:t>ของคำศัพท์ใหม่ที่เรียนรู้</a:t>
            </a:r>
            <a:endParaRPr lang="en-US" altLang="en-US" sz="1400">
              <a:latin typeface="Cordia New" pitchFamily="34" charset="-34"/>
              <a:cs typeface="Cordia New" pitchFamily="34" charset="-34"/>
            </a:endParaRPr>
          </a:p>
        </p:txBody>
      </p:sp>
      <p:sp>
        <p:nvSpPr>
          <p:cNvPr id="7" name="Oval 18"/>
          <p:cNvSpPr>
            <a:spLocks noChangeArrowheads="1"/>
          </p:cNvSpPr>
          <p:nvPr/>
        </p:nvSpPr>
        <p:spPr bwMode="auto">
          <a:xfrm>
            <a:off x="8771622" y="3744227"/>
            <a:ext cx="1006475" cy="401637"/>
          </a:xfrm>
          <a:prstGeom prst="ellipse">
            <a:avLst/>
          </a:prstGeom>
          <a:noFill/>
          <a:ln w="9525" algn="ctr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 b="1">
                <a:solidFill>
                  <a:schemeClr val="tx2"/>
                </a:solidFill>
                <a:cs typeface="Tahoma" pitchFamily="34" charset="0"/>
              </a:rPr>
              <a:t>dis-</a:t>
            </a:r>
            <a:endParaRPr lang="th-TH" altLang="en-US" sz="1400" b="1">
              <a:solidFill>
                <a:schemeClr val="tx2"/>
              </a:solidFill>
              <a:cs typeface="Tahoma" pitchFamily="34" charset="0"/>
            </a:endParaRPr>
          </a:p>
        </p:txBody>
      </p:sp>
      <p:sp>
        <p:nvSpPr>
          <p:cNvPr id="8" name="Rectangle 36"/>
          <p:cNvSpPr>
            <a:spLocks noChangeArrowheads="1"/>
          </p:cNvSpPr>
          <p:nvPr/>
        </p:nvSpPr>
        <p:spPr bwMode="auto">
          <a:xfrm>
            <a:off x="7403197" y="3487052"/>
            <a:ext cx="1008063" cy="314325"/>
          </a:xfrm>
          <a:prstGeom prst="rect">
            <a:avLst/>
          </a:prstGeom>
          <a:noFill/>
          <a:ln w="9525" algn="ctr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>
                <a:latin typeface="Cordia New" pitchFamily="34" charset="-34"/>
                <a:cs typeface="Cordia New" pitchFamily="34" charset="-34"/>
              </a:rPr>
              <a:t>disconnect </a:t>
            </a:r>
            <a:endParaRPr lang="th-TH" altLang="en-US" sz="1400">
              <a:latin typeface="Cordia New" pitchFamily="34" charset="-34"/>
              <a:cs typeface="Cordia New" pitchFamily="34" charset="-34"/>
            </a:endParaRPr>
          </a:p>
        </p:txBody>
      </p:sp>
      <p:sp>
        <p:nvSpPr>
          <p:cNvPr id="9" name="Rectangle 38"/>
          <p:cNvSpPr>
            <a:spLocks noChangeArrowheads="1"/>
          </p:cNvSpPr>
          <p:nvPr/>
        </p:nvSpPr>
        <p:spPr bwMode="auto">
          <a:xfrm>
            <a:off x="6971397" y="2139264"/>
            <a:ext cx="936625" cy="1165225"/>
          </a:xfrm>
          <a:prstGeom prst="rect">
            <a:avLst/>
          </a:prstGeom>
          <a:noFill/>
          <a:ln w="9525" algn="ctr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b="1">
                <a:latin typeface="Cordia New" pitchFamily="34" charset="-34"/>
                <a:cs typeface="Cordia New" pitchFamily="34" charset="-34"/>
              </a:rPr>
              <a:t>Synonym </a:t>
            </a:r>
            <a:br>
              <a:rPr lang="en-US" altLang="en-US" sz="1400" b="1">
                <a:latin typeface="Cordia New" pitchFamily="34" charset="-34"/>
                <a:cs typeface="Cordia New" pitchFamily="34" charset="-34"/>
              </a:rPr>
            </a:br>
            <a:r>
              <a:rPr lang="en-US" altLang="en-US" sz="1400">
                <a:latin typeface="Cordia New" pitchFamily="34" charset="-34"/>
                <a:cs typeface="Cordia New" pitchFamily="34" charset="-34"/>
              </a:rPr>
              <a:t>= separate, part, divide, detach, unfasten</a:t>
            </a:r>
            <a:endParaRPr lang="th-TH" altLang="en-US" sz="1400">
              <a:latin typeface="Cordia New" pitchFamily="34" charset="-34"/>
              <a:cs typeface="Cordia New" pitchFamily="34" charset="-34"/>
            </a:endParaRPr>
          </a:p>
        </p:txBody>
      </p:sp>
      <p:sp>
        <p:nvSpPr>
          <p:cNvPr id="10" name="Rectangle 40"/>
          <p:cNvSpPr>
            <a:spLocks noChangeArrowheads="1"/>
          </p:cNvSpPr>
          <p:nvPr/>
        </p:nvSpPr>
        <p:spPr bwMode="auto">
          <a:xfrm>
            <a:off x="8123922" y="2374214"/>
            <a:ext cx="1008063" cy="952500"/>
          </a:xfrm>
          <a:prstGeom prst="rect">
            <a:avLst/>
          </a:prstGeom>
          <a:noFill/>
          <a:ln w="9525" algn="ctr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b="1">
                <a:latin typeface="Cordia New" pitchFamily="34" charset="-34"/>
                <a:cs typeface="Cordia New" pitchFamily="34" charset="-34"/>
              </a:rPr>
              <a:t>Antonym</a:t>
            </a:r>
            <a:r>
              <a:rPr lang="en-US" altLang="en-US" sz="1400">
                <a:latin typeface="Cordia New" pitchFamily="34" charset="-34"/>
                <a:cs typeface="Cordia New" pitchFamily="34" charset="-34"/>
              </a:rPr>
              <a:t>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>
                <a:latin typeface="Cordia New" pitchFamily="34" charset="-34"/>
                <a:cs typeface="Cordia New" pitchFamily="34" charset="-34"/>
              </a:rPr>
              <a:t>= link, join, couple, attach, fasten, unite </a:t>
            </a:r>
            <a:endParaRPr lang="th-TH" altLang="en-US" sz="1400">
              <a:latin typeface="Cordia New" pitchFamily="34" charset="-34"/>
              <a:cs typeface="Cordia New" pitchFamily="34" charset="-34"/>
            </a:endParaRPr>
          </a:p>
        </p:txBody>
      </p:sp>
      <p:sp>
        <p:nvSpPr>
          <p:cNvPr id="11" name="Rectangle 41"/>
          <p:cNvSpPr>
            <a:spLocks noChangeArrowheads="1"/>
          </p:cNvSpPr>
          <p:nvPr/>
        </p:nvSpPr>
        <p:spPr bwMode="auto">
          <a:xfrm>
            <a:off x="7042835" y="1405839"/>
            <a:ext cx="4321175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400">
                <a:latin typeface="Cordia New" pitchFamily="34" charset="-34"/>
                <a:cs typeface="Cordia New" pitchFamily="34" charset="-34"/>
              </a:rPr>
              <a:t>นอกเหนือจากการใช้พจนานุกรมในการค้นหาแล้ว น้องๆอาจลองใช้ </a:t>
            </a:r>
            <a:r>
              <a:rPr lang="en-US" altLang="en-US" sz="1400" b="1">
                <a:latin typeface="Cordia New" pitchFamily="34" charset="-34"/>
                <a:cs typeface="Cordia New" pitchFamily="34" charset="-34"/>
              </a:rPr>
              <a:t>Thesaurus </a:t>
            </a:r>
            <a:r>
              <a:rPr lang="th-TH" altLang="en-US" sz="1400">
                <a:latin typeface="Cordia New" pitchFamily="34" charset="-34"/>
                <a:cs typeface="Cordia New" pitchFamily="34" charset="-34"/>
              </a:rPr>
              <a:t>ซึ่งเป็นพจนานุกรมที่รวบรวม เฉพาะคำเหมือนและคำตรงข้ามไว้อย่างละเอียด</a:t>
            </a:r>
            <a:r>
              <a:rPr lang="en-US" altLang="en-US" sz="1400">
                <a:latin typeface="Cordia New" pitchFamily="34" charset="-34"/>
                <a:cs typeface="Cordia New" pitchFamily="34" charset="-34"/>
              </a:rPr>
              <a:t> </a:t>
            </a:r>
            <a:r>
              <a:rPr lang="th-TH" altLang="en-US" sz="1400">
                <a:latin typeface="Cordia New" pitchFamily="34" charset="-34"/>
                <a:cs typeface="Cordia New" pitchFamily="34" charset="-34"/>
              </a:rPr>
              <a:t>ถ้ามีเวลาลองไปสำรวจ </a:t>
            </a:r>
            <a:r>
              <a:rPr lang="en-US" altLang="en-US" sz="1400">
                <a:latin typeface="Cordia New" pitchFamily="34" charset="-34"/>
                <a:cs typeface="Cordia New" pitchFamily="34" charset="-34"/>
              </a:rPr>
              <a:t>Thesaurus </a:t>
            </a:r>
            <a:r>
              <a:rPr lang="th-TH" altLang="en-US" sz="1400">
                <a:latin typeface="Cordia New" pitchFamily="34" charset="-34"/>
                <a:cs typeface="Cordia New" pitchFamily="34" charset="-34"/>
              </a:rPr>
              <a:t>ที่ห้องสมุดต่างๆในหมวดภาษาอังกฤษ หรือหารือคุณครูผู้สอนดู</a:t>
            </a:r>
          </a:p>
        </p:txBody>
      </p:sp>
      <p:sp>
        <p:nvSpPr>
          <p:cNvPr id="12" name="Rectangle 42"/>
          <p:cNvSpPr>
            <a:spLocks noChangeArrowheads="1"/>
          </p:cNvSpPr>
          <p:nvPr/>
        </p:nvSpPr>
        <p:spPr bwMode="auto">
          <a:xfrm>
            <a:off x="7979460" y="4269689"/>
            <a:ext cx="863600" cy="314325"/>
          </a:xfrm>
          <a:prstGeom prst="rect">
            <a:avLst/>
          </a:prstGeom>
          <a:noFill/>
          <a:ln w="9525" algn="ctr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>
                <a:latin typeface="Cordia New" pitchFamily="34" charset="-34"/>
                <a:cs typeface="Cordia New" pitchFamily="34" charset="-34"/>
              </a:rPr>
              <a:t>disagree</a:t>
            </a:r>
            <a:endParaRPr lang="th-TH" altLang="en-US" sz="1400">
              <a:latin typeface="Cordia New" pitchFamily="34" charset="-34"/>
              <a:cs typeface="Cordia New" pitchFamily="34" charset="-34"/>
            </a:endParaRPr>
          </a:p>
        </p:txBody>
      </p:sp>
      <p:sp>
        <p:nvSpPr>
          <p:cNvPr id="13" name="Rectangle 43"/>
          <p:cNvSpPr>
            <a:spLocks noChangeArrowheads="1"/>
          </p:cNvSpPr>
          <p:nvPr/>
        </p:nvSpPr>
        <p:spPr bwMode="auto">
          <a:xfrm>
            <a:off x="7042835" y="4711014"/>
            <a:ext cx="1800225" cy="952500"/>
          </a:xfrm>
          <a:prstGeom prst="rect">
            <a:avLst/>
          </a:prstGeom>
          <a:noFill/>
          <a:ln w="9525" algn="ctr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b="1">
                <a:latin typeface="Cordia New" pitchFamily="34" charset="-34"/>
                <a:cs typeface="Cordia New" pitchFamily="34" charset="-34"/>
              </a:rPr>
              <a:t>Synonym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>
                <a:latin typeface="Cordia New" pitchFamily="34" charset="-34"/>
                <a:cs typeface="Cordia New" pitchFamily="34" charset="-34"/>
              </a:rPr>
              <a:t>= deny, dispute, differ, dissent, contradict, refute, retract, rebut</a:t>
            </a:r>
            <a:endParaRPr lang="th-TH" altLang="en-US" sz="1400">
              <a:latin typeface="Cordia New" pitchFamily="34" charset="-34"/>
              <a:cs typeface="Cordia New" pitchFamily="34" charset="-34"/>
            </a:endParaRPr>
          </a:p>
        </p:txBody>
      </p:sp>
      <p:sp>
        <p:nvSpPr>
          <p:cNvPr id="14" name="Rectangle 44"/>
          <p:cNvSpPr>
            <a:spLocks noChangeArrowheads="1"/>
          </p:cNvSpPr>
          <p:nvPr/>
        </p:nvSpPr>
        <p:spPr bwMode="auto">
          <a:xfrm>
            <a:off x="9131985" y="4568139"/>
            <a:ext cx="1871662" cy="1165225"/>
          </a:xfrm>
          <a:prstGeom prst="rect">
            <a:avLst/>
          </a:prstGeom>
          <a:noFill/>
          <a:ln w="9525" algn="ctr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b="1">
                <a:latin typeface="Cordia New" pitchFamily="34" charset="-34"/>
                <a:cs typeface="Cordia New" pitchFamily="34" charset="-34"/>
              </a:rPr>
              <a:t>Antonym</a:t>
            </a:r>
            <a:r>
              <a:rPr lang="en-US" altLang="en-US" sz="1400">
                <a:latin typeface="Cordia New" pitchFamily="34" charset="-34"/>
                <a:cs typeface="Cordia New" pitchFamily="34" charset="-34"/>
              </a:rPr>
              <a:t>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>
                <a:latin typeface="Cordia New" pitchFamily="34" charset="-34"/>
                <a:cs typeface="Cordia New" pitchFamily="34" charset="-34"/>
              </a:rPr>
              <a:t>= concur, engage, be as one, sympathize, assent, see eye to eye, be of the same opinion, </a:t>
            </a:r>
            <a:br>
              <a:rPr lang="en-US" altLang="en-US" sz="1400">
                <a:latin typeface="Cordia New" pitchFamily="34" charset="-34"/>
                <a:cs typeface="Cordia New" pitchFamily="34" charset="-34"/>
              </a:rPr>
            </a:br>
            <a:r>
              <a:rPr lang="en-US" altLang="en-US" sz="1400">
                <a:latin typeface="Cordia New" pitchFamily="34" charset="-34"/>
                <a:cs typeface="Cordia New" pitchFamily="34" charset="-34"/>
              </a:rPr>
              <a:t>be of the same mind </a:t>
            </a:r>
            <a:endParaRPr lang="th-TH" altLang="en-US" sz="1400">
              <a:latin typeface="Cordia New" pitchFamily="34" charset="-34"/>
              <a:cs typeface="Cordia New" pitchFamily="34" charset="-34"/>
            </a:endParaRPr>
          </a:p>
        </p:txBody>
      </p:sp>
      <p:sp>
        <p:nvSpPr>
          <p:cNvPr id="15" name="Rectangle 45"/>
          <p:cNvSpPr>
            <a:spLocks noChangeArrowheads="1"/>
          </p:cNvSpPr>
          <p:nvPr/>
        </p:nvSpPr>
        <p:spPr bwMode="auto">
          <a:xfrm>
            <a:off x="9995585" y="3982352"/>
            <a:ext cx="1079500" cy="314325"/>
          </a:xfrm>
          <a:prstGeom prst="rect">
            <a:avLst/>
          </a:prstGeom>
          <a:noFill/>
          <a:ln w="9525" algn="ctr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>
                <a:latin typeface="Cordia New" pitchFamily="34" charset="-34"/>
                <a:cs typeface="Cordia New" pitchFamily="34" charset="-34"/>
              </a:rPr>
              <a:t>discontinue</a:t>
            </a:r>
            <a:endParaRPr lang="th-TH" altLang="en-US" sz="1400">
              <a:latin typeface="Cordia New" pitchFamily="34" charset="-34"/>
              <a:cs typeface="Cordia New" pitchFamily="34" charset="-34"/>
            </a:endParaRPr>
          </a:p>
        </p:txBody>
      </p:sp>
      <p:sp>
        <p:nvSpPr>
          <p:cNvPr id="16" name="Rectangle 46"/>
          <p:cNvSpPr>
            <a:spLocks noChangeArrowheads="1"/>
          </p:cNvSpPr>
          <p:nvPr/>
        </p:nvSpPr>
        <p:spPr bwMode="auto">
          <a:xfrm>
            <a:off x="9276447" y="2283727"/>
            <a:ext cx="1081088" cy="1165225"/>
          </a:xfrm>
          <a:prstGeom prst="rect">
            <a:avLst/>
          </a:prstGeom>
          <a:noFill/>
          <a:ln w="9525" algn="ctr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b="1">
                <a:latin typeface="Cordia New" pitchFamily="34" charset="-34"/>
                <a:cs typeface="Cordia New" pitchFamily="34" charset="-34"/>
              </a:rPr>
              <a:t>Synonym </a:t>
            </a:r>
            <a:br>
              <a:rPr lang="en-US" altLang="en-US" sz="1400" b="1">
                <a:latin typeface="Cordia New" pitchFamily="34" charset="-34"/>
                <a:cs typeface="Cordia New" pitchFamily="34" charset="-34"/>
              </a:rPr>
            </a:br>
            <a:r>
              <a:rPr lang="en-US" altLang="en-US" sz="1400">
                <a:latin typeface="Cordia New" pitchFamily="34" charset="-34"/>
                <a:cs typeface="Cordia New" pitchFamily="34" charset="-34"/>
              </a:rPr>
              <a:t>= stop, give up, quit, cease, break off, pack in, leave off</a:t>
            </a:r>
            <a:endParaRPr lang="th-TH" altLang="en-US" sz="1400">
              <a:latin typeface="Cordia New" pitchFamily="34" charset="-34"/>
              <a:cs typeface="Cordia New" pitchFamily="34" charset="-34"/>
            </a:endParaRPr>
          </a:p>
        </p:txBody>
      </p:sp>
      <p:sp>
        <p:nvSpPr>
          <p:cNvPr id="17" name="Rectangle 47"/>
          <p:cNvSpPr>
            <a:spLocks noChangeArrowheads="1"/>
          </p:cNvSpPr>
          <p:nvPr/>
        </p:nvSpPr>
        <p:spPr bwMode="auto">
          <a:xfrm>
            <a:off x="10500410" y="2336114"/>
            <a:ext cx="1079500" cy="1377950"/>
          </a:xfrm>
          <a:prstGeom prst="rect">
            <a:avLst/>
          </a:prstGeom>
          <a:noFill/>
          <a:ln w="9525" algn="ctr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b="1">
                <a:latin typeface="Cordia New" pitchFamily="34" charset="-34"/>
                <a:cs typeface="Cordia New" pitchFamily="34" charset="-34"/>
              </a:rPr>
              <a:t>Antonym</a:t>
            </a:r>
            <a:r>
              <a:rPr lang="en-US" altLang="en-US" sz="1400">
                <a:latin typeface="Cordia New" pitchFamily="34" charset="-34"/>
                <a:cs typeface="Cordia New" pitchFamily="34" charset="-34"/>
              </a:rPr>
              <a:t>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>
                <a:latin typeface="Cordia New" pitchFamily="34" charset="-34"/>
                <a:cs typeface="Cordia New" pitchFamily="34" charset="-34"/>
              </a:rPr>
              <a:t>= keep on, go on, maintain, pursue, sustain, carry on, </a:t>
            </a:r>
            <a:br>
              <a:rPr lang="en-US" altLang="en-US" sz="1400">
                <a:latin typeface="Cordia New" pitchFamily="34" charset="-34"/>
                <a:cs typeface="Cordia New" pitchFamily="34" charset="-34"/>
              </a:rPr>
            </a:br>
            <a:r>
              <a:rPr lang="en-US" altLang="en-US" sz="1400">
                <a:latin typeface="Cordia New" pitchFamily="34" charset="-34"/>
                <a:cs typeface="Cordia New" pitchFamily="34" charset="-34"/>
              </a:rPr>
              <a:t>stick to</a:t>
            </a:r>
            <a:endParaRPr lang="th-TH" altLang="en-US" sz="1400">
              <a:latin typeface="Cordia New" pitchFamily="34" charset="-34"/>
              <a:cs typeface="Cordia New" pitchFamily="34" charset="-34"/>
            </a:endParaRPr>
          </a:p>
        </p:txBody>
      </p:sp>
      <p:sp>
        <p:nvSpPr>
          <p:cNvPr id="18" name="Line 49"/>
          <p:cNvSpPr>
            <a:spLocks noChangeShapeType="1"/>
          </p:cNvSpPr>
          <p:nvPr/>
        </p:nvSpPr>
        <p:spPr bwMode="auto">
          <a:xfrm>
            <a:off x="8411260" y="3775977"/>
            <a:ext cx="360362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" name="Line 50"/>
          <p:cNvSpPr>
            <a:spLocks noChangeShapeType="1"/>
          </p:cNvSpPr>
          <p:nvPr/>
        </p:nvSpPr>
        <p:spPr bwMode="auto">
          <a:xfrm>
            <a:off x="9779685" y="3923614"/>
            <a:ext cx="215900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" name="Line 51"/>
          <p:cNvSpPr>
            <a:spLocks noChangeShapeType="1"/>
          </p:cNvSpPr>
          <p:nvPr/>
        </p:nvSpPr>
        <p:spPr bwMode="auto">
          <a:xfrm flipH="1">
            <a:off x="8843060" y="4139514"/>
            <a:ext cx="73025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" name="Line 52"/>
          <p:cNvSpPr>
            <a:spLocks noChangeShapeType="1"/>
          </p:cNvSpPr>
          <p:nvPr/>
        </p:nvSpPr>
        <p:spPr bwMode="auto">
          <a:xfrm flipH="1" flipV="1">
            <a:off x="7331760" y="3344177"/>
            <a:ext cx="71437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" name="Line 53"/>
          <p:cNvSpPr>
            <a:spLocks noChangeShapeType="1"/>
          </p:cNvSpPr>
          <p:nvPr/>
        </p:nvSpPr>
        <p:spPr bwMode="auto">
          <a:xfrm flipV="1">
            <a:off x="8268385" y="3344177"/>
            <a:ext cx="73025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" name="Line 54"/>
          <p:cNvSpPr>
            <a:spLocks noChangeShapeType="1"/>
          </p:cNvSpPr>
          <p:nvPr/>
        </p:nvSpPr>
        <p:spPr bwMode="auto">
          <a:xfrm flipH="1">
            <a:off x="7834997" y="4572902"/>
            <a:ext cx="144463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" name="Line 55"/>
          <p:cNvSpPr>
            <a:spLocks noChangeShapeType="1"/>
          </p:cNvSpPr>
          <p:nvPr/>
        </p:nvSpPr>
        <p:spPr bwMode="auto">
          <a:xfrm>
            <a:off x="8843060" y="4572902"/>
            <a:ext cx="288925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" name="Line 56"/>
          <p:cNvSpPr>
            <a:spLocks noChangeShapeType="1"/>
          </p:cNvSpPr>
          <p:nvPr/>
        </p:nvSpPr>
        <p:spPr bwMode="auto">
          <a:xfrm flipH="1" flipV="1">
            <a:off x="10068610" y="3463239"/>
            <a:ext cx="287337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" name="Line 57"/>
          <p:cNvSpPr>
            <a:spLocks noChangeShapeType="1"/>
          </p:cNvSpPr>
          <p:nvPr/>
        </p:nvSpPr>
        <p:spPr bwMode="auto">
          <a:xfrm flipV="1">
            <a:off x="10571847" y="3780739"/>
            <a:ext cx="71438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aphicFrame>
        <p:nvGraphicFramePr>
          <p:cNvPr id="27" name="Group 1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270594"/>
              </p:ext>
            </p:extLst>
          </p:nvPr>
        </p:nvGraphicFramePr>
        <p:xfrm>
          <a:off x="576263" y="1183589"/>
          <a:ext cx="4105275" cy="4297650"/>
        </p:xfrm>
        <a:graphic>
          <a:graphicData uri="http://schemas.openxmlformats.org/drawingml/2006/table">
            <a:tbl>
              <a:tblPr/>
              <a:tblGrid>
                <a:gridCol w="1081087"/>
                <a:gridCol w="1062038"/>
                <a:gridCol w="957262"/>
                <a:gridCol w="1004888"/>
              </a:tblGrid>
              <a:tr h="51812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th-TH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ข้อสังเกต</a:t>
                      </a:r>
                      <a:endParaRPr kumimoji="0" lang="en-US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th-TH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ส่วนที่เติม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th-TH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ท้ายคำ</a:t>
                      </a:r>
                      <a:endParaRPr kumimoji="0" lang="en-US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th-TH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ความหมาย</a:t>
                      </a:r>
                      <a:endParaRPr kumimoji="0" lang="en-US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th-TH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ตัวอย่าง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endParaRPr kumimoji="0" lang="en-US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4481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1. </a:t>
                      </a:r>
                      <a:r>
                        <a:rPr kumimoji="0" lang="th-TH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เติมแล้วทำให้คำมีหน้าที่เป็นคำนาม</a:t>
                      </a:r>
                      <a:endParaRPr kumimoji="0" lang="en-US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-ation, -ition, </a:t>
                      </a:r>
                      <a:b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</a:b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  -ment,-hood, </a:t>
                      </a:r>
                      <a:b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</a:b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  -ness, -ence, </a:t>
                      </a:r>
                      <a:b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</a:b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  -ance, -ty, -ity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</a:t>
                      </a:r>
                      <a:r>
                        <a:rPr kumimoji="0" lang="th-TH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สภาวะ</a:t>
                      </a: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, </a:t>
                      </a:r>
                      <a:r>
                        <a:rPr kumimoji="0" lang="th-TH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/>
                      </a:r>
                      <a:br>
                        <a:rPr kumimoji="0" lang="th-TH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</a:br>
                      <a:r>
                        <a:rPr kumimoji="0" lang="th-TH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  การกระทำ</a:t>
                      </a:r>
                      <a:endParaRPr kumimoji="0" lang="en-US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creation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creativity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7149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2. </a:t>
                      </a:r>
                      <a:r>
                        <a:rPr kumimoji="0" lang="th-TH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เติมแล้วทำให้คำมีหน้าที่เป็นคำคุณศัพท์</a:t>
                      </a:r>
                      <a:endParaRPr kumimoji="0" lang="en-US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endParaRPr kumimoji="0" lang="en-US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-able, -</a:t>
                      </a:r>
                      <a:r>
                        <a:rPr kumimoji="0" lang="en-US" alt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ible</a:t>
                      </a:r>
                      <a:endParaRPr kumimoji="0" lang="en-US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-full, -y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-less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-</a:t>
                      </a:r>
                      <a:r>
                        <a:rPr kumimoji="0" lang="en-US" alt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en</a:t>
                      </a: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, -</a:t>
                      </a:r>
                      <a:r>
                        <a:rPr kumimoji="0" lang="en-US" alt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ic</a:t>
                      </a: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, -</a:t>
                      </a:r>
                      <a:r>
                        <a:rPr kumimoji="0" lang="en-US" alt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ical</a:t>
                      </a: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, </a:t>
                      </a:r>
                      <a:b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</a:b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  -</a:t>
                      </a:r>
                      <a:r>
                        <a:rPr kumimoji="0" lang="en-US" alt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itive</a:t>
                      </a: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, -</a:t>
                      </a:r>
                      <a:r>
                        <a:rPr kumimoji="0" lang="en-US" alt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ative</a:t>
                      </a: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,      </a:t>
                      </a:r>
                      <a:b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</a:b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  -</a:t>
                      </a:r>
                      <a:r>
                        <a:rPr kumimoji="0" lang="en-US" alt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ious</a:t>
                      </a:r>
                      <a:endParaRPr kumimoji="0" lang="en-US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</a:t>
                      </a:r>
                      <a:r>
                        <a:rPr kumimoji="0" lang="th-TH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ที่สามารถ</a:t>
                      </a:r>
                      <a:endParaRPr kumimoji="0" lang="en-US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</a:t>
                      </a:r>
                      <a:r>
                        <a:rPr kumimoji="0" lang="th-TH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เต็มไปด้วย</a:t>
                      </a:r>
                      <a:endParaRPr kumimoji="0" lang="en-US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</a:t>
                      </a:r>
                      <a:r>
                        <a:rPr kumimoji="0" lang="th-TH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ปราศจาก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th-TH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ที่มี </a:t>
                      </a:r>
                      <a:br>
                        <a:rPr kumimoji="0" lang="th-TH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</a:br>
                      <a:r>
                        <a:rPr kumimoji="0" lang="th-TH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  ลักษณะ</a:t>
                      </a: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…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readable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hopeful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homeless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golden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endParaRPr kumimoji="0" lang="en-US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146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3. </a:t>
                      </a:r>
                      <a:r>
                        <a:rPr kumimoji="0" lang="th-TH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เติมแล้วทำให้คำมีหน้าที่เป็นคำกริยา</a:t>
                      </a:r>
                      <a:endParaRPr kumimoji="0" lang="en-US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-ate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-ify, -en, -ize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</a:t>
                      </a:r>
                      <a:r>
                        <a:rPr kumimoji="0" lang="th-TH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มีผลให้</a:t>
                      </a: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…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</a:t>
                      </a:r>
                      <a:r>
                        <a:rPr kumimoji="0" lang="th-TH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ทำให้...</a:t>
                      </a:r>
                      <a:endParaRPr kumimoji="0" lang="en-US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activate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clarify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146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4. </a:t>
                      </a:r>
                      <a:r>
                        <a:rPr kumimoji="0" lang="th-TH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เติมแล้วทำให้คำมีหน้าที่เป็นคำกริยาวิเศษณ์</a:t>
                      </a:r>
                      <a:endParaRPr kumimoji="0" lang="en-US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-y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endParaRPr kumimoji="0" lang="en-US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 </a:t>
                      </a:r>
                      <a:r>
                        <a:rPr kumimoji="0" lang="th-TH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อย่าง...</a:t>
                      </a:r>
                      <a:endParaRPr kumimoji="0" lang="en-US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endParaRPr kumimoji="0" lang="en-US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actively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endParaRPr kumimoji="0" lang="en-US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8" name="Rectangle 103"/>
          <p:cNvSpPr>
            <a:spLocks noChangeArrowheads="1"/>
          </p:cNvSpPr>
          <p:nvPr/>
        </p:nvSpPr>
        <p:spPr bwMode="auto">
          <a:xfrm>
            <a:off x="455613" y="751789"/>
            <a:ext cx="43211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th-TH" altLang="en-US" sz="1600" b="1">
                <a:latin typeface="Cordia New" pitchFamily="34" charset="-34"/>
                <a:cs typeface="Cordia New" pitchFamily="34" charset="-34"/>
              </a:rPr>
              <a:t>หลักการสังเกตส่วนที่เติมท้ายคำแล้วทำให้คำมีหน้าที่ต่างกันออกไป</a:t>
            </a:r>
            <a:endParaRPr lang="en-US" altLang="en-US" sz="1600" b="1">
              <a:latin typeface="Cordia New" pitchFamily="34" charset="-34"/>
              <a:cs typeface="Cordia New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943762143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38" name="Action Button: Forward or Next 37">
            <a:hlinkClick r:id="" action="ppaction://hlinkshowjump?jump=nextslide" highlightClick="1"/>
          </p:cNvPr>
          <p:cNvSpPr/>
          <p:nvPr/>
        </p:nvSpPr>
        <p:spPr>
          <a:xfrm>
            <a:off x="11291455" y="6095999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576263" y="1063625"/>
            <a:ext cx="10795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9pPr>
          </a:lstStyle>
          <a:p>
            <a:pPr eaLnBrk="1" hangingPunct="1"/>
            <a:r>
              <a:rPr lang="th-TH" altLang="en-US" sz="1600" b="1">
                <a:latin typeface="Cordia New" pitchFamily="34" charset="-34"/>
                <a:cs typeface="Times New Roman" pitchFamily="18" charset="0"/>
              </a:rPr>
              <a:t>เคล็ดลับที่ </a:t>
            </a:r>
            <a:r>
              <a:rPr lang="en-US" altLang="en-US" sz="1600" b="1">
                <a:latin typeface="Cordia New" pitchFamily="34" charset="-34"/>
                <a:cs typeface="Times New Roman" pitchFamily="18" charset="0"/>
              </a:rPr>
              <a:t>2</a:t>
            </a:r>
          </a:p>
        </p:txBody>
      </p:sp>
      <p:pic>
        <p:nvPicPr>
          <p:cNvPr id="5" name="Picture 4" descr="วรรค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0075" y="3149600"/>
            <a:ext cx="647700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720725" y="4679950"/>
            <a:ext cx="3529013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th-TH" altLang="en-US" sz="1400">
                <a:latin typeface="Cordia New" pitchFamily="34" charset="-34"/>
                <a:cs typeface="Cordia New" pitchFamily="34" charset="-34"/>
              </a:rPr>
              <a:t> น้องๆก็สามารถทำพจนานุกรมของตนเองได้โดยเลือกบรรจุเฉพาะส่วนที่ต้องการเน้น ลองดูตัวอย่างในหน้าถัดไป</a:t>
            </a:r>
          </a:p>
        </p:txBody>
      </p:sp>
      <p:sp>
        <p:nvSpPr>
          <p:cNvPr id="9" name="Text Box 11"/>
          <p:cNvSpPr txBox="1">
            <a:spLocks noChangeArrowheads="1"/>
          </p:cNvSpPr>
          <p:nvPr/>
        </p:nvSpPr>
        <p:spPr bwMode="auto">
          <a:xfrm>
            <a:off x="1944688" y="1079500"/>
            <a:ext cx="2232025" cy="355600"/>
          </a:xfrm>
          <a:prstGeom prst="rect">
            <a:avLst/>
          </a:prstGeom>
          <a:solidFill>
            <a:schemeClr val="bg2"/>
          </a:solidFill>
          <a:ln w="9525" cap="rnd">
            <a:solidFill>
              <a:srgbClr val="99CCFF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514350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028700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543050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057400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514600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2971800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429000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3886200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th-TH" altLang="en-US" sz="1600" b="1">
                <a:solidFill>
                  <a:schemeClr val="bg1"/>
                </a:solidFill>
                <a:latin typeface="Cordia New" pitchFamily="34" charset="-34"/>
                <a:cs typeface="Cordia New" pitchFamily="34" charset="-34"/>
              </a:rPr>
              <a:t>ทำพจนานุกรมส่วนตัว</a:t>
            </a:r>
          </a:p>
        </p:txBody>
      </p:sp>
      <p:pic>
        <p:nvPicPr>
          <p:cNvPr id="10" name="Picture 59" descr="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800" y="1439863"/>
            <a:ext cx="1089025" cy="1198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75"/>
          <p:cNvSpPr>
            <a:spLocks noChangeArrowheads="1"/>
          </p:cNvSpPr>
          <p:nvPr/>
        </p:nvSpPr>
        <p:spPr bwMode="auto">
          <a:xfrm>
            <a:off x="7777290" y="2092541"/>
            <a:ext cx="1841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200">
              <a:latin typeface="Tahoma" pitchFamily="34" charset="0"/>
              <a:cs typeface="Tahoma" pitchFamily="34" charset="0"/>
            </a:endParaRPr>
          </a:p>
        </p:txBody>
      </p:sp>
      <p:sp>
        <p:nvSpPr>
          <p:cNvPr id="12" name="Rectangle 79"/>
          <p:cNvSpPr>
            <a:spLocks noChangeArrowheads="1"/>
          </p:cNvSpPr>
          <p:nvPr/>
        </p:nvSpPr>
        <p:spPr bwMode="auto">
          <a:xfrm>
            <a:off x="10514140" y="3029166"/>
            <a:ext cx="1841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200">
              <a:latin typeface="Tahoma" pitchFamily="34" charset="0"/>
              <a:cs typeface="Tahoma" pitchFamily="34" charset="0"/>
            </a:endParaRPr>
          </a:p>
        </p:txBody>
      </p:sp>
      <p:sp>
        <p:nvSpPr>
          <p:cNvPr id="13" name="Rectangle 81"/>
          <p:cNvSpPr>
            <a:spLocks noChangeArrowheads="1"/>
          </p:cNvSpPr>
          <p:nvPr/>
        </p:nvSpPr>
        <p:spPr bwMode="auto">
          <a:xfrm>
            <a:off x="10369677" y="1516278"/>
            <a:ext cx="1841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200">
              <a:latin typeface="Tahoma" pitchFamily="34" charset="0"/>
              <a:cs typeface="Tahoma" pitchFamily="34" charset="0"/>
            </a:endParaRPr>
          </a:p>
        </p:txBody>
      </p:sp>
      <p:sp>
        <p:nvSpPr>
          <p:cNvPr id="14" name="Rectangle 83"/>
          <p:cNvSpPr>
            <a:spLocks noChangeArrowheads="1"/>
          </p:cNvSpPr>
          <p:nvPr/>
        </p:nvSpPr>
        <p:spPr bwMode="auto">
          <a:xfrm>
            <a:off x="9433052" y="2956141"/>
            <a:ext cx="1841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200">
              <a:latin typeface="Tahoma" pitchFamily="34" charset="0"/>
              <a:cs typeface="Tahoma" pitchFamily="34" charset="0"/>
            </a:endParaRPr>
          </a:p>
        </p:txBody>
      </p:sp>
      <p:sp>
        <p:nvSpPr>
          <p:cNvPr id="15" name="Rectangle 141"/>
          <p:cNvSpPr>
            <a:spLocks noChangeArrowheads="1"/>
          </p:cNvSpPr>
          <p:nvPr/>
        </p:nvSpPr>
        <p:spPr bwMode="auto">
          <a:xfrm>
            <a:off x="1368425" y="1512888"/>
            <a:ext cx="3529013" cy="307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400" b="1">
                <a:latin typeface="Cordia New" pitchFamily="34" charset="-34"/>
                <a:cs typeface="Cordia New" pitchFamily="34" charset="-34"/>
              </a:rPr>
              <a:t>ตามปรกติแล้ว...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th-TH" altLang="en-US" sz="1400" b="1">
              <a:latin typeface="Cordia New" pitchFamily="34" charset="-34"/>
              <a:cs typeface="Cordia New" pitchFamily="34" charset="-34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400">
                <a:latin typeface="Cordia New" pitchFamily="34" charset="-34"/>
                <a:cs typeface="Cordia New" pitchFamily="34" charset="-34"/>
              </a:rPr>
              <a:t>เราใช้พจนานุกรมในค้นหาข้อมูลด้านต่างๆของคำไม่ว่าจะเป็นด้าน</a:t>
            </a:r>
          </a:p>
          <a:p>
            <a:pPr eaLnBrk="1" hangingPunct="1">
              <a:spcBef>
                <a:spcPct val="0"/>
              </a:spcBef>
            </a:pPr>
            <a:r>
              <a:rPr lang="th-TH" altLang="en-US" sz="1400">
                <a:latin typeface="Cordia New" pitchFamily="34" charset="-34"/>
                <a:cs typeface="Cordia New" pitchFamily="34" charset="-34"/>
              </a:rPr>
              <a:t> การเน้นเสียงคำ </a:t>
            </a:r>
            <a:r>
              <a:rPr lang="en-US" altLang="en-US" sz="1400">
                <a:latin typeface="Cordia New" pitchFamily="34" charset="-34"/>
                <a:cs typeface="Cordia New" pitchFamily="34" charset="-34"/>
              </a:rPr>
              <a:t>(Stress)</a:t>
            </a:r>
            <a:endParaRPr lang="th-TH" altLang="en-US" sz="1400">
              <a:latin typeface="Cordia New" pitchFamily="34" charset="-34"/>
              <a:cs typeface="Cordia New" pitchFamily="34" charset="-34"/>
            </a:endParaRPr>
          </a:p>
          <a:p>
            <a:pPr eaLnBrk="1" hangingPunct="1">
              <a:spcBef>
                <a:spcPct val="0"/>
              </a:spcBef>
            </a:pPr>
            <a:r>
              <a:rPr lang="th-TH" altLang="en-US" sz="1400">
                <a:latin typeface="Cordia New" pitchFamily="34" charset="-34"/>
                <a:cs typeface="Cordia New" pitchFamily="34" charset="-34"/>
              </a:rPr>
              <a:t> การแบ่งคำตามพยางค์</a:t>
            </a:r>
          </a:p>
          <a:p>
            <a:pPr eaLnBrk="1" hangingPunct="1">
              <a:spcBef>
                <a:spcPct val="0"/>
              </a:spcBef>
            </a:pPr>
            <a:r>
              <a:rPr lang="th-TH" altLang="en-US" sz="1400">
                <a:latin typeface="Cordia New" pitchFamily="34" charset="-34"/>
                <a:cs typeface="Cordia New" pitchFamily="34" charset="-34"/>
              </a:rPr>
              <a:t> หน้าที่ของคำ </a:t>
            </a:r>
            <a:r>
              <a:rPr lang="en-US" altLang="en-US" sz="1400">
                <a:latin typeface="Cordia New" pitchFamily="34" charset="-34"/>
                <a:cs typeface="Cordia New" pitchFamily="34" charset="-34"/>
              </a:rPr>
              <a:t>(Part of speech)</a:t>
            </a:r>
            <a:r>
              <a:rPr lang="th-TH" altLang="en-US" sz="1400">
                <a:latin typeface="Cordia New" pitchFamily="34" charset="-34"/>
                <a:cs typeface="Cordia New" pitchFamily="34" charset="-34"/>
              </a:rPr>
              <a:t> เช่น คำนาม คำกริยา</a:t>
            </a:r>
          </a:p>
          <a:p>
            <a:pPr eaLnBrk="1" hangingPunct="1">
              <a:spcBef>
                <a:spcPct val="0"/>
              </a:spcBef>
            </a:pPr>
            <a:r>
              <a:rPr lang="th-TH" altLang="en-US" sz="1400">
                <a:latin typeface="Cordia New" pitchFamily="34" charset="-34"/>
                <a:cs typeface="Cordia New" pitchFamily="34" charset="-34"/>
              </a:rPr>
              <a:t> ความหมายของคำ </a:t>
            </a:r>
            <a:r>
              <a:rPr lang="en-US" altLang="en-US" sz="1400">
                <a:latin typeface="Cordia New" pitchFamily="34" charset="-34"/>
                <a:cs typeface="Cordia New" pitchFamily="34" charset="-34"/>
              </a:rPr>
              <a:t>(Meaning)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400">
                <a:latin typeface="Cordia New" pitchFamily="34" charset="-34"/>
                <a:cs typeface="Cordia New" pitchFamily="34" charset="-34"/>
              </a:rPr>
              <a:t> </a:t>
            </a:r>
            <a:r>
              <a:rPr lang="th-TH" altLang="en-US" sz="1400">
                <a:latin typeface="Cordia New" pitchFamily="34" charset="-34"/>
                <a:cs typeface="Cordia New" pitchFamily="34" charset="-34"/>
              </a:rPr>
              <a:t>ตัวอย่างประโยค </a:t>
            </a:r>
            <a:r>
              <a:rPr lang="en-US" altLang="en-US" sz="1400">
                <a:latin typeface="Cordia New" pitchFamily="34" charset="-34"/>
                <a:cs typeface="Cordia New" pitchFamily="34" charset="-34"/>
              </a:rPr>
              <a:t>(Sample sentence)</a:t>
            </a:r>
            <a:endParaRPr lang="th-TH" altLang="en-US" sz="1400">
              <a:latin typeface="Cordia New" pitchFamily="34" charset="-34"/>
              <a:cs typeface="Cordia New" pitchFamily="34" charset="-34"/>
            </a:endParaRPr>
          </a:p>
          <a:p>
            <a:pPr eaLnBrk="1" hangingPunct="1">
              <a:spcBef>
                <a:spcPct val="0"/>
              </a:spcBef>
            </a:pPr>
            <a:r>
              <a:rPr lang="th-TH" altLang="en-US" sz="1400">
                <a:latin typeface="Cordia New" pitchFamily="34" charset="-34"/>
                <a:cs typeface="Cordia New" pitchFamily="34" charset="-34"/>
              </a:rPr>
              <a:t> ที่มาของคำ </a:t>
            </a:r>
            <a:r>
              <a:rPr lang="en-US" altLang="en-US" sz="1400">
                <a:latin typeface="Cordia New" pitchFamily="34" charset="-34"/>
                <a:cs typeface="Cordia New" pitchFamily="34" charset="-34"/>
              </a:rPr>
              <a:t>(Origin)</a:t>
            </a:r>
            <a:r>
              <a:rPr lang="th-TH" altLang="en-US" sz="1400">
                <a:latin typeface="Cordia New" pitchFamily="34" charset="-34"/>
                <a:cs typeface="Cordia New" pitchFamily="34" charset="-34"/>
              </a:rPr>
              <a:t> เช่น กรีก ลาติน</a:t>
            </a:r>
          </a:p>
          <a:p>
            <a:pPr eaLnBrk="1" hangingPunct="1">
              <a:spcBef>
                <a:spcPct val="0"/>
              </a:spcBef>
            </a:pPr>
            <a:r>
              <a:rPr lang="th-TH" altLang="en-US" sz="1400">
                <a:latin typeface="Cordia New" pitchFamily="34" charset="-34"/>
                <a:cs typeface="Cordia New" pitchFamily="34" charset="-34"/>
              </a:rPr>
              <a:t> การเลือกใช้คำให้เหมาะสมกับสถานการณ์  </a:t>
            </a:r>
            <a:br>
              <a:rPr lang="th-TH" altLang="en-US" sz="1400">
                <a:latin typeface="Cordia New" pitchFamily="34" charset="-34"/>
                <a:cs typeface="Cordia New" pitchFamily="34" charset="-34"/>
              </a:rPr>
            </a:br>
            <a:r>
              <a:rPr lang="th-TH" altLang="en-US" sz="1400">
                <a:latin typeface="Cordia New" pitchFamily="34" charset="-34"/>
                <a:cs typeface="Cordia New" pitchFamily="34" charset="-34"/>
              </a:rPr>
              <a:t>   เช่น คำทีใช้เป็นทางการหรือไม่เป็นทางการ </a:t>
            </a:r>
            <a:endParaRPr lang="en-US" altLang="en-US" sz="1400">
              <a:latin typeface="Cordia New" pitchFamily="34" charset="-34"/>
              <a:cs typeface="Cordia New" pitchFamily="34" charset="-34"/>
            </a:endParaRPr>
          </a:p>
          <a:p>
            <a:pPr eaLnBrk="1" hangingPunct="1">
              <a:spcBef>
                <a:spcPct val="0"/>
              </a:spcBef>
            </a:pPr>
            <a:r>
              <a:rPr lang="th-TH" altLang="en-US" sz="1400">
                <a:latin typeface="Cordia New" pitchFamily="34" charset="-34"/>
                <a:cs typeface="Cordia New" pitchFamily="34" charset="-34"/>
              </a:rPr>
              <a:t> คำที่เหมือนกัน </a:t>
            </a:r>
            <a:r>
              <a:rPr lang="en-US" altLang="en-US" sz="1400">
                <a:latin typeface="Cordia New" pitchFamily="34" charset="-34"/>
                <a:cs typeface="Cordia New" pitchFamily="34" charset="-34"/>
              </a:rPr>
              <a:t>(Synonym) </a:t>
            </a:r>
            <a:r>
              <a:rPr lang="th-TH" altLang="en-US" sz="1400">
                <a:latin typeface="Cordia New" pitchFamily="34" charset="-34"/>
                <a:cs typeface="Cordia New" pitchFamily="34" charset="-34"/>
              </a:rPr>
              <a:t>และคำตรงข้าม </a:t>
            </a:r>
            <a:r>
              <a:rPr lang="en-US" altLang="en-US" sz="1400">
                <a:latin typeface="Cordia New" pitchFamily="34" charset="-34"/>
                <a:cs typeface="Cordia New" pitchFamily="34" charset="-34"/>
              </a:rPr>
              <a:t>(Antonym)</a:t>
            </a:r>
            <a:r>
              <a:rPr lang="th-TH" altLang="en-US" sz="1400">
                <a:latin typeface="Cordia New" pitchFamily="34" charset="-34"/>
                <a:cs typeface="Cordia New" pitchFamily="34" charset="-34"/>
              </a:rPr>
              <a:t>  </a:t>
            </a:r>
          </a:p>
          <a:p>
            <a:pPr eaLnBrk="1" hangingPunct="1">
              <a:spcBef>
                <a:spcPct val="0"/>
              </a:spcBef>
            </a:pPr>
            <a:r>
              <a:rPr lang="th-TH" altLang="en-US" sz="1400">
                <a:latin typeface="Cordia New" pitchFamily="34" charset="-34"/>
                <a:cs typeface="Cordia New" pitchFamily="34" charset="-34"/>
              </a:rPr>
              <a:t> สำนวนที่เกี่ยวข้อง </a:t>
            </a:r>
            <a:r>
              <a:rPr lang="en-US" altLang="en-US" sz="1400">
                <a:latin typeface="Cordia New" pitchFamily="34" charset="-34"/>
                <a:cs typeface="Cordia New" pitchFamily="34" charset="-34"/>
              </a:rPr>
              <a:t>(Expressions)</a:t>
            </a:r>
            <a:endParaRPr lang="th-TH" altLang="en-US" sz="1400">
              <a:latin typeface="Cordia New" pitchFamily="34" charset="-34"/>
              <a:cs typeface="Cordia New" pitchFamily="34" charset="-34"/>
            </a:endParaRPr>
          </a:p>
          <a:p>
            <a:pPr eaLnBrk="1" hangingPunct="1">
              <a:spcBef>
                <a:spcPct val="0"/>
              </a:spcBef>
            </a:pPr>
            <a:r>
              <a:rPr lang="th-TH" altLang="en-US" sz="1400">
                <a:latin typeface="Cordia New" pitchFamily="34" charset="-34"/>
                <a:cs typeface="Cordia New" pitchFamily="34" charset="-34"/>
              </a:rPr>
              <a:t> การใช้คำนั้นๆร่วมกับคำอื่น </a:t>
            </a:r>
            <a:r>
              <a:rPr lang="en-US" altLang="en-US" sz="1400">
                <a:latin typeface="Cordia New" pitchFamily="34" charset="-34"/>
                <a:cs typeface="Cordia New" pitchFamily="34" charset="-34"/>
              </a:rPr>
              <a:t>(Collocation)  </a:t>
            </a:r>
            <a:r>
              <a:rPr lang="th-TH" altLang="en-US" sz="1400">
                <a:latin typeface="Cordia New" pitchFamily="34" charset="-34"/>
                <a:cs typeface="Cordia New" pitchFamily="34" charset="-34"/>
              </a:rPr>
              <a:t>เป็นต้น</a:t>
            </a:r>
            <a:endParaRPr lang="en-US" altLang="en-US" sz="1400">
              <a:latin typeface="Cordia New" pitchFamily="34" charset="-34"/>
              <a:cs typeface="Cordia New" pitchFamily="34" charset="-34"/>
            </a:endParaRPr>
          </a:p>
        </p:txBody>
      </p:sp>
      <p:sp>
        <p:nvSpPr>
          <p:cNvPr id="16" name="Text Box 166"/>
          <p:cNvSpPr txBox="1">
            <a:spLocks noChangeArrowheads="1"/>
          </p:cNvSpPr>
          <p:nvPr/>
        </p:nvSpPr>
        <p:spPr bwMode="auto">
          <a:xfrm>
            <a:off x="8640890" y="1013041"/>
            <a:ext cx="1152525" cy="1177925"/>
          </a:xfrm>
          <a:prstGeom prst="rect">
            <a:avLst/>
          </a:prstGeom>
          <a:solidFill>
            <a:schemeClr val="bg1"/>
          </a:solidFill>
          <a:ln w="12700" cap="rnd">
            <a:solidFill>
              <a:srgbClr val="808080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2870" tIns="51435" rIns="102870" bIns="51435">
            <a:spAutoFit/>
          </a:bodyPr>
          <a:lstStyle>
            <a:lvl1pPr marL="533400" indent="-533400"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1047750" indent="-53340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562100" indent="-5334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2076450" indent="-5334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590800" indent="-5334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3048000" indent="-5334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505200" indent="-5334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962400" indent="-5334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419600" indent="-5334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400">
                <a:latin typeface="Cordia New" pitchFamily="34" charset="-34"/>
                <a:cs typeface="Cordia New" pitchFamily="34" charset="-34"/>
              </a:rPr>
              <a:t>บันทึกหน้าที่ของ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400">
                <a:latin typeface="Cordia New" pitchFamily="34" charset="-34"/>
                <a:cs typeface="Cordia New" pitchFamily="34" charset="-34"/>
              </a:rPr>
              <a:t>คำ ได้แก่ คำนาม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400">
                <a:latin typeface="Cordia New" pitchFamily="34" charset="-34"/>
                <a:cs typeface="Cordia New" pitchFamily="34" charset="-34"/>
              </a:rPr>
              <a:t>คำกริยา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400">
                <a:latin typeface="Cordia New" pitchFamily="34" charset="-34"/>
                <a:cs typeface="Cordia New" pitchFamily="34" charset="-34"/>
              </a:rPr>
              <a:t>คำคุณศัพท์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400">
                <a:latin typeface="Cordia New" pitchFamily="34" charset="-34"/>
                <a:cs typeface="Cordia New" pitchFamily="34" charset="-34"/>
              </a:rPr>
              <a:t>หรือคำวิเศษณ์</a:t>
            </a:r>
          </a:p>
        </p:txBody>
      </p:sp>
      <p:sp>
        <p:nvSpPr>
          <p:cNvPr id="17" name="Text Box 172"/>
          <p:cNvSpPr txBox="1">
            <a:spLocks noChangeArrowheads="1"/>
          </p:cNvSpPr>
          <p:nvPr/>
        </p:nvSpPr>
        <p:spPr bwMode="auto">
          <a:xfrm>
            <a:off x="9937877" y="940016"/>
            <a:ext cx="1511300" cy="1390650"/>
          </a:xfrm>
          <a:prstGeom prst="rect">
            <a:avLst/>
          </a:prstGeom>
          <a:solidFill>
            <a:schemeClr val="bg1"/>
          </a:solidFill>
          <a:ln w="12700" cap="rnd">
            <a:solidFill>
              <a:srgbClr val="808080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2870" tIns="51435" rIns="102870" bIns="51435">
            <a:spAutoFit/>
          </a:bodyPr>
          <a:lstStyle>
            <a:lvl1pPr marL="533400" indent="-533400"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1047750" indent="-53340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562100" indent="-5334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2076450" indent="-5334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590800" indent="-5334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3048000" indent="-5334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505200" indent="-5334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962400" indent="-5334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419600" indent="-5334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400">
                <a:latin typeface="Cordia New" pitchFamily="34" charset="-34"/>
                <a:cs typeface="Cordia New" pitchFamily="34" charset="-34"/>
              </a:rPr>
              <a:t>คำบางคำก็อาจมีมากกว่า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400">
                <a:latin typeface="Cordia New" pitchFamily="34" charset="-34"/>
                <a:cs typeface="Cordia New" pitchFamily="34" charset="-34"/>
              </a:rPr>
              <a:t>หนึ่งความหมายและถ้า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400">
                <a:latin typeface="Cordia New" pitchFamily="34" charset="-34"/>
                <a:cs typeface="Cordia New" pitchFamily="34" charset="-34"/>
              </a:rPr>
              <a:t>น้องๆชอบวาดรูปอาจวาด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400">
                <a:latin typeface="Cordia New" pitchFamily="34" charset="-34"/>
                <a:cs typeface="Cordia New" pitchFamily="34" charset="-34"/>
              </a:rPr>
              <a:t>รูปที่เกี่ยวข้องกับ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400">
                <a:latin typeface="Cordia New" pitchFamily="34" charset="-34"/>
                <a:cs typeface="Cordia New" pitchFamily="34" charset="-34"/>
              </a:rPr>
              <a:t>ประสบการณ์ของตัวเองก็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400">
                <a:latin typeface="Cordia New" pitchFamily="34" charset="-34"/>
                <a:cs typeface="Cordia New" pitchFamily="34" charset="-34"/>
              </a:rPr>
              <a:t>จะช่วยในการจดจำได้ดี</a:t>
            </a:r>
          </a:p>
        </p:txBody>
      </p:sp>
      <p:graphicFrame>
        <p:nvGraphicFramePr>
          <p:cNvPr id="18" name="Group 28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8397188"/>
              </p:ext>
            </p:extLst>
          </p:nvPr>
        </p:nvGraphicFramePr>
        <p:xfrm>
          <a:off x="7056565" y="2524341"/>
          <a:ext cx="4464050" cy="1898793"/>
        </p:xfrm>
        <a:graphic>
          <a:graphicData uri="http://schemas.openxmlformats.org/drawingml/2006/table">
            <a:tbl>
              <a:tblPr/>
              <a:tblGrid>
                <a:gridCol w="863600"/>
                <a:gridCol w="720725"/>
                <a:gridCol w="1150937"/>
                <a:gridCol w="938213"/>
                <a:gridCol w="790575"/>
              </a:tblGrid>
              <a:tr h="517987">
                <a:tc>
                  <a:txBody>
                    <a:bodyPr/>
                    <a:lstStyle>
                      <a:lvl1pPr defTabSz="102870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 marL="514350" defTabSz="10287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 marL="1028700" defTabSz="1028700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 marL="154305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 marL="205740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marL="25146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marL="29718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marL="34290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marL="38862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Stress</a:t>
                      </a:r>
                      <a:endParaRPr kumimoji="0" lang="th-TH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T="45705" marB="4570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2870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 marL="514350" defTabSz="10287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 marL="1028700" defTabSz="1028700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 marL="154305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 marL="205740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marL="25146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marL="29718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marL="34290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marL="38862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Part of speech</a:t>
                      </a:r>
                      <a:endParaRPr kumimoji="0" lang="th-TH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2870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 marL="514350" defTabSz="10287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 marL="1028700" defTabSz="1028700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 marL="154305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 marL="205740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marL="25146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marL="29718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marL="34290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marL="38862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Meaning</a:t>
                      </a:r>
                      <a:endParaRPr kumimoji="0" lang="th-TH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2870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 marL="514350" defTabSz="10287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 marL="1028700" defTabSz="1028700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 marL="154305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 marL="205740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marL="25146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marL="29718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marL="34290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marL="38862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Sample sentence</a:t>
                      </a:r>
                      <a:endParaRPr kumimoji="0" lang="th-TH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2870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 marL="514350" defTabSz="10287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 marL="1028700" defTabSz="1028700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 marL="154305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 marL="205740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marL="25146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marL="29718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marL="34290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marL="38862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Note</a:t>
                      </a:r>
                      <a:endParaRPr kumimoji="0" lang="th-TH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80663">
                <a:tc>
                  <a:txBody>
                    <a:bodyPr/>
                    <a:lstStyle>
                      <a:lvl1pPr defTabSz="102870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 marL="514350" defTabSz="10287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 marL="1028700" defTabSz="1028700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 marL="154305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 marL="205740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marL="25146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marL="29718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marL="34290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marL="38862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unfamiliar</a:t>
                      </a:r>
                      <a:endParaRPr kumimoji="0" lang="th-TH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T="45705" marB="4570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2870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 marL="514350" defTabSz="10287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 marL="1028700" defTabSz="1028700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 marL="154305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 marL="205740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marL="25146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marL="29718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marL="34290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marL="38862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Adj.</a:t>
                      </a:r>
                      <a:endParaRPr kumimoji="0" lang="th-TH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2870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 marL="514350" defTabSz="10287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 marL="1028700" defTabSz="1028700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 marL="154305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 marL="205740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marL="25146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marL="29718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marL="34290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marL="38862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h-TH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ไม่คุ้นเคย</a:t>
                      </a:r>
                      <a:endParaRPr kumimoji="0" lang="en-US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h-TH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2870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 marL="514350" defTabSz="10287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 marL="1028700" defTabSz="1028700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 marL="154305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 marL="205740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marL="25146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marL="29718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marL="34290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marL="38862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We are unfamiliar with the  technique.</a:t>
                      </a:r>
                      <a:endParaRPr kumimoji="0" lang="th-TH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h-TH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2870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 marL="514350" defTabSz="10287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 marL="1028700" defTabSz="1028700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 marL="154305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 marL="205740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marL="25146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marL="29718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marL="34290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marL="38862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-</a:t>
                      </a:r>
                      <a:r>
                        <a:rPr kumimoji="0" lang="th-TH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ใช้กับ</a:t>
                      </a:r>
                      <a:br>
                        <a:rPr kumimoji="0" lang="th-TH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</a:br>
                      <a:r>
                        <a:rPr kumimoji="0" lang="th-TH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บุพบท </a:t>
                      </a: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with</a:t>
                      </a: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h-TH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9" name="Picture 205" descr="1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6790" y="3532403"/>
            <a:ext cx="630237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Rectangle 167"/>
          <p:cNvSpPr>
            <a:spLocks noChangeArrowheads="1"/>
          </p:cNvSpPr>
          <p:nvPr/>
        </p:nvSpPr>
        <p:spPr bwMode="auto">
          <a:xfrm>
            <a:off x="7272465" y="3100603"/>
            <a:ext cx="2889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9pPr>
          </a:lstStyle>
          <a:p>
            <a:pPr eaLnBrk="1" hangingPunct="1"/>
            <a:r>
              <a:rPr lang="en-US" altLang="en-US">
                <a:cs typeface="Angsana New" pitchFamily="18" charset="-34"/>
              </a:rPr>
              <a:t>●</a:t>
            </a:r>
            <a:endParaRPr lang="en-US" altLang="en-US" sz="3200">
              <a:cs typeface="Angsana New" pitchFamily="18" charset="-34"/>
            </a:endParaRPr>
          </a:p>
        </p:txBody>
      </p:sp>
      <p:sp>
        <p:nvSpPr>
          <p:cNvPr id="21" name="Text Box 265"/>
          <p:cNvSpPr txBox="1">
            <a:spLocks noChangeArrowheads="1"/>
          </p:cNvSpPr>
          <p:nvPr/>
        </p:nvSpPr>
        <p:spPr bwMode="auto">
          <a:xfrm>
            <a:off x="6985127" y="1155916"/>
            <a:ext cx="1439863" cy="965200"/>
          </a:xfrm>
          <a:prstGeom prst="rect">
            <a:avLst/>
          </a:prstGeom>
          <a:solidFill>
            <a:schemeClr val="bg1"/>
          </a:solidFill>
          <a:ln w="12700" cap="rnd">
            <a:solidFill>
              <a:srgbClr val="808080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2870" tIns="51435" rIns="102870" bIns="51435">
            <a:spAutoFit/>
          </a:bodyPr>
          <a:lstStyle>
            <a:lvl1pPr marL="533400" indent="-533400"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1047750" indent="-53340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562100" indent="-5334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2076450" indent="-5334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590800" indent="-5334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3048000" indent="-5334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505200" indent="-5334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962400" indent="-5334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419600" indent="-5334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400">
                <a:latin typeface="Cordia New" pitchFamily="34" charset="-34"/>
                <a:cs typeface="Cordia New" pitchFamily="34" charset="-34"/>
              </a:rPr>
              <a:t>บันทึกการเน้นเสียงคำ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400">
                <a:latin typeface="Cordia New" pitchFamily="34" charset="-34"/>
                <a:cs typeface="Cordia New" pitchFamily="34" charset="-34"/>
              </a:rPr>
              <a:t>อาจใช้เครื่องหมายหรือ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400">
                <a:latin typeface="Cordia New" pitchFamily="34" charset="-34"/>
                <a:cs typeface="Cordia New" pitchFamily="34" charset="-34"/>
              </a:rPr>
              <a:t>การขีดเส้นใต้ตรงพยางค์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400">
                <a:latin typeface="Cordia New" pitchFamily="34" charset="-34"/>
                <a:cs typeface="Cordia New" pitchFamily="34" charset="-34"/>
              </a:rPr>
              <a:t>ที่ออกเสียงหนัก</a:t>
            </a:r>
          </a:p>
        </p:txBody>
      </p:sp>
      <p:sp>
        <p:nvSpPr>
          <p:cNvPr id="22" name="Text Box 266"/>
          <p:cNvSpPr txBox="1">
            <a:spLocks noChangeArrowheads="1"/>
          </p:cNvSpPr>
          <p:nvPr/>
        </p:nvSpPr>
        <p:spPr bwMode="auto">
          <a:xfrm>
            <a:off x="6985127" y="4540466"/>
            <a:ext cx="2376488" cy="1177925"/>
          </a:xfrm>
          <a:prstGeom prst="rect">
            <a:avLst/>
          </a:prstGeom>
          <a:solidFill>
            <a:schemeClr val="bg1"/>
          </a:solidFill>
          <a:ln w="12700" cap="rnd">
            <a:solidFill>
              <a:srgbClr val="808080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2870" tIns="51435" rIns="102870" bIns="51435">
            <a:spAutoFit/>
          </a:bodyPr>
          <a:lstStyle>
            <a:lvl1pPr marL="533400" indent="-533400"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1047750" indent="-53340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562100" indent="-5334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2076450" indent="-5334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590800" indent="-5334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3048000" indent="-5334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505200" indent="-5334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962400" indent="-5334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419600" indent="-5334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400">
                <a:latin typeface="Cordia New" pitchFamily="34" charset="-34"/>
                <a:cs typeface="Cordia New" pitchFamily="34" charset="-34"/>
              </a:rPr>
              <a:t>ตัวอย่างประโยคที่อาจค้นจากอินเตอร์เนท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400">
                <a:latin typeface="Cordia New" pitchFamily="34" charset="-34"/>
                <a:cs typeface="Cordia New" pitchFamily="34" charset="-34"/>
              </a:rPr>
              <a:t>เพื่อศึกษาการใช้ในชีวิตจริง การหาตัวอย่างที่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400">
                <a:latin typeface="Cordia New" pitchFamily="34" charset="-34"/>
                <a:cs typeface="Cordia New" pitchFamily="34" charset="-34"/>
              </a:rPr>
              <a:t>หลากหลายจะช่วยให้น้องๆเข้าใจและ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400">
                <a:latin typeface="Cordia New" pitchFamily="34" charset="-34"/>
                <a:cs typeface="Cordia New" pitchFamily="34" charset="-34"/>
              </a:rPr>
              <a:t>สามารถนำคำใหม่ไปใช้ได้อย่างถูกต้องไม่ว่า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400">
                <a:latin typeface="Cordia New" pitchFamily="34" charset="-34"/>
                <a:cs typeface="Cordia New" pitchFamily="34" charset="-34"/>
              </a:rPr>
              <a:t>จะเป็นในด้านการพูดหรือการเขียน</a:t>
            </a:r>
          </a:p>
        </p:txBody>
      </p:sp>
      <p:sp>
        <p:nvSpPr>
          <p:cNvPr id="23" name="Text Box 267"/>
          <p:cNvSpPr txBox="1">
            <a:spLocks noChangeArrowheads="1"/>
          </p:cNvSpPr>
          <p:nvPr/>
        </p:nvSpPr>
        <p:spPr bwMode="auto">
          <a:xfrm>
            <a:off x="9864852" y="4756366"/>
            <a:ext cx="1441450" cy="965200"/>
          </a:xfrm>
          <a:prstGeom prst="rect">
            <a:avLst/>
          </a:prstGeom>
          <a:solidFill>
            <a:schemeClr val="bg1"/>
          </a:solidFill>
          <a:ln w="12700" cap="rnd">
            <a:solidFill>
              <a:srgbClr val="808080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2870" tIns="51435" rIns="102870" bIns="51435">
            <a:spAutoFit/>
          </a:bodyPr>
          <a:lstStyle>
            <a:lvl1pPr marL="533400" indent="-533400"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1047750" indent="-53340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562100" indent="-5334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2076450" indent="-5334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590800" indent="-5334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3048000" indent="-5334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505200" indent="-5334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962400" indent="-5334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419600" indent="-5334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400">
                <a:latin typeface="Cordia New" pitchFamily="34" charset="-34"/>
                <a:cs typeface="Cordia New" pitchFamily="34" charset="-34"/>
              </a:rPr>
              <a:t>บันทึกข้อสังเกตต่างๆ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400">
                <a:latin typeface="Cordia New" pitchFamily="34" charset="-34"/>
                <a:cs typeface="Cordia New" pitchFamily="34" charset="-34"/>
              </a:rPr>
              <a:t>เช่น ด้าน ไวยากรณ์ หรือ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400">
                <a:latin typeface="Cordia New" pitchFamily="34" charset="-34"/>
                <a:cs typeface="Cordia New" pitchFamily="34" charset="-34"/>
              </a:rPr>
              <a:t>การใช้คำให้เหมาะสม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400">
                <a:latin typeface="Cordia New" pitchFamily="34" charset="-34"/>
                <a:cs typeface="Cordia New" pitchFamily="34" charset="-34"/>
              </a:rPr>
              <a:t>กับสถานการณ์</a:t>
            </a:r>
          </a:p>
        </p:txBody>
      </p:sp>
      <p:sp>
        <p:nvSpPr>
          <p:cNvPr id="24" name="Line 268"/>
          <p:cNvSpPr>
            <a:spLocks noChangeShapeType="1"/>
          </p:cNvSpPr>
          <p:nvPr/>
        </p:nvSpPr>
        <p:spPr bwMode="auto">
          <a:xfrm flipH="1">
            <a:off x="7561390" y="2092541"/>
            <a:ext cx="0" cy="358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" name="Line 269"/>
          <p:cNvSpPr>
            <a:spLocks noChangeShapeType="1"/>
          </p:cNvSpPr>
          <p:nvPr/>
        </p:nvSpPr>
        <p:spPr bwMode="auto">
          <a:xfrm flipH="1">
            <a:off x="8353552" y="2092541"/>
            <a:ext cx="360363" cy="4333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" name="Line 270"/>
          <p:cNvSpPr>
            <a:spLocks noChangeShapeType="1"/>
          </p:cNvSpPr>
          <p:nvPr/>
        </p:nvSpPr>
        <p:spPr bwMode="auto">
          <a:xfrm flipH="1">
            <a:off x="9433052" y="2237003"/>
            <a:ext cx="576263" cy="2349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" name="Line 271"/>
          <p:cNvSpPr>
            <a:spLocks noChangeShapeType="1"/>
          </p:cNvSpPr>
          <p:nvPr/>
        </p:nvSpPr>
        <p:spPr bwMode="auto">
          <a:xfrm flipV="1">
            <a:off x="9290177" y="4469028"/>
            <a:ext cx="788988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" name="Line 272"/>
          <p:cNvSpPr>
            <a:spLocks noChangeShapeType="1"/>
          </p:cNvSpPr>
          <p:nvPr/>
        </p:nvSpPr>
        <p:spPr bwMode="auto">
          <a:xfrm flipV="1">
            <a:off x="11017377" y="4396003"/>
            <a:ext cx="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9605024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30" name="Action Button: Forward or Next 29">
            <a:hlinkClick r:id="" action="ppaction://hlinkshowjump?jump=nextslide" highlightClick="1"/>
          </p:cNvPr>
          <p:cNvSpPr/>
          <p:nvPr/>
        </p:nvSpPr>
        <p:spPr>
          <a:xfrm>
            <a:off x="11291455" y="6095999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33" name="Rectangle 100"/>
          <p:cNvSpPr>
            <a:spLocks noChangeArrowheads="1"/>
          </p:cNvSpPr>
          <p:nvPr/>
        </p:nvSpPr>
        <p:spPr bwMode="auto">
          <a:xfrm>
            <a:off x="576263" y="1136650"/>
            <a:ext cx="11525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9pPr>
          </a:lstStyle>
          <a:p>
            <a:pPr eaLnBrk="1" hangingPunct="1"/>
            <a:r>
              <a:rPr lang="th-TH" altLang="en-US" sz="1600" b="1">
                <a:latin typeface="Cordia New" pitchFamily="34" charset="-34"/>
                <a:cs typeface="Times New Roman" pitchFamily="18" charset="0"/>
              </a:rPr>
              <a:t>เคล็ดลับที่ </a:t>
            </a:r>
            <a:r>
              <a:rPr lang="en-US" altLang="en-US" sz="1600" b="1">
                <a:latin typeface="Cordia New" pitchFamily="34" charset="-34"/>
                <a:cs typeface="Times New Roman" pitchFamily="18" charset="0"/>
              </a:rPr>
              <a:t>3</a:t>
            </a:r>
          </a:p>
        </p:txBody>
      </p:sp>
      <p:pic>
        <p:nvPicPr>
          <p:cNvPr id="34" name="Picture 101" descr="1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4550" y="576263"/>
            <a:ext cx="1243013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Text Box 138"/>
          <p:cNvSpPr txBox="1">
            <a:spLocks noChangeArrowheads="1"/>
          </p:cNvSpPr>
          <p:nvPr/>
        </p:nvSpPr>
        <p:spPr bwMode="auto">
          <a:xfrm>
            <a:off x="1944688" y="1223963"/>
            <a:ext cx="1512887" cy="355600"/>
          </a:xfrm>
          <a:prstGeom prst="rect">
            <a:avLst/>
          </a:prstGeom>
          <a:solidFill>
            <a:schemeClr val="bg2"/>
          </a:solidFill>
          <a:ln w="9525" cap="rnd">
            <a:solidFill>
              <a:srgbClr val="99CCFF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514350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028700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543050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057400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514600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2971800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429000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3886200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th-TH" altLang="en-US" sz="1600" b="1">
                <a:solidFill>
                  <a:schemeClr val="bg1"/>
                </a:solidFill>
                <a:latin typeface="Cordia New" pitchFamily="34" charset="-34"/>
                <a:cs typeface="Cordia New" pitchFamily="34" charset="-34"/>
              </a:rPr>
              <a:t>ทำบัตรคำด้วยตัวเอง</a:t>
            </a:r>
          </a:p>
        </p:txBody>
      </p:sp>
      <p:sp>
        <p:nvSpPr>
          <p:cNvPr id="36" name="Rectangle 139"/>
          <p:cNvSpPr>
            <a:spLocks noChangeArrowheads="1"/>
          </p:cNvSpPr>
          <p:nvPr/>
        </p:nvSpPr>
        <p:spPr bwMode="auto">
          <a:xfrm>
            <a:off x="431800" y="1871663"/>
            <a:ext cx="4032250" cy="1155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400">
                <a:latin typeface="Cordia New" pitchFamily="34" charset="-34"/>
                <a:cs typeface="Cordia New" pitchFamily="34" charset="-34"/>
              </a:rPr>
              <a:t>ในการเรียนรู้และทำความคุ้นเคยกับคำ </a:t>
            </a:r>
            <a:r>
              <a:rPr lang="en-US" altLang="en-US" sz="1400">
                <a:latin typeface="Cordia New" pitchFamily="34" charset="-34"/>
                <a:cs typeface="Cordia New" pitchFamily="34" charset="-34"/>
              </a:rPr>
              <a:t>Synonym </a:t>
            </a:r>
            <a:r>
              <a:rPr lang="th-TH" altLang="en-US" sz="1400">
                <a:latin typeface="Cordia New" pitchFamily="34" charset="-34"/>
                <a:cs typeface="Cordia New" pitchFamily="34" charset="-34"/>
              </a:rPr>
              <a:t>และ </a:t>
            </a:r>
            <a:r>
              <a:rPr lang="en-US" altLang="en-US" sz="1400">
                <a:latin typeface="Cordia New" pitchFamily="34" charset="-34"/>
                <a:cs typeface="Cordia New" pitchFamily="34" charset="-34"/>
              </a:rPr>
              <a:t>Antonym </a:t>
            </a:r>
            <a:r>
              <a:rPr lang="th-TH" altLang="en-US" sz="1400">
                <a:latin typeface="Cordia New" pitchFamily="34" charset="-34"/>
                <a:cs typeface="Cordia New" pitchFamily="34" charset="-34"/>
              </a:rPr>
              <a:t>นอกจากจะบันทึกในรูปแบบตารางแล้วอาจทำเป็นบัตรคำเพื่อพกพาไปในที่ต่างๆได้อย่างสะดวก โดยด้านหน้าของบัตรคำเขียนคำที่เรียนรู้ใหม่ และด้านหลังเขียนคำเหมือนหรือคำตรงข้าม และรายละเอียดต่างๆที่ได้ค้นคว้ามา ลองดูตัวอย่างต่อไปนี้....</a:t>
            </a:r>
          </a:p>
        </p:txBody>
      </p:sp>
      <p:sp>
        <p:nvSpPr>
          <p:cNvPr id="39" name="AutoShape 140"/>
          <p:cNvSpPr>
            <a:spLocks noChangeArrowheads="1"/>
          </p:cNvSpPr>
          <p:nvPr/>
        </p:nvSpPr>
        <p:spPr bwMode="auto">
          <a:xfrm>
            <a:off x="792163" y="3384550"/>
            <a:ext cx="3168650" cy="1800225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0" name="Rectangle 141"/>
          <p:cNvSpPr>
            <a:spLocks noChangeArrowheads="1"/>
          </p:cNvSpPr>
          <p:nvPr/>
        </p:nvSpPr>
        <p:spPr bwMode="auto">
          <a:xfrm>
            <a:off x="1368425" y="2952750"/>
            <a:ext cx="20875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th-TH" altLang="en-US" sz="1600" b="1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ตัวอย่างบัตรคำด้านหน้า</a:t>
            </a:r>
          </a:p>
        </p:txBody>
      </p:sp>
      <p:pic>
        <p:nvPicPr>
          <p:cNvPr id="41" name="Picture 145" descr="2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7213" y="3960813"/>
            <a:ext cx="574675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Rectangle 146"/>
          <p:cNvSpPr>
            <a:spLocks noChangeArrowheads="1"/>
          </p:cNvSpPr>
          <p:nvPr/>
        </p:nvSpPr>
        <p:spPr bwMode="auto">
          <a:xfrm>
            <a:off x="1512888" y="3960813"/>
            <a:ext cx="1439862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9pPr>
          </a:lstStyle>
          <a:p>
            <a:pPr algn="ctr" eaLnBrk="1" hangingPunct="1"/>
            <a:r>
              <a:rPr lang="en-US" altLang="en-US" b="1">
                <a:solidFill>
                  <a:schemeClr val="tx2"/>
                </a:solidFill>
                <a:cs typeface="Tahoma" pitchFamily="34" charset="0"/>
              </a:rPr>
              <a:t>incorrect</a:t>
            </a:r>
            <a:r>
              <a:rPr lang="en-US" altLang="en-US" b="1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 (V.)</a:t>
            </a:r>
            <a:endParaRPr lang="th-TH" altLang="en-US" b="1">
              <a:solidFill>
                <a:schemeClr val="tx2"/>
              </a:solidFill>
              <a:latin typeface="Tahoma" pitchFamily="34" charset="0"/>
              <a:cs typeface="Tahoma" pitchFamily="34" charset="0"/>
            </a:endParaRPr>
          </a:p>
          <a:p>
            <a:pPr algn="ctr" eaLnBrk="1" hangingPunct="1"/>
            <a:r>
              <a:rPr lang="th-TH" altLang="en-US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  ไม่ถูกต้อง</a:t>
            </a:r>
            <a:r>
              <a:rPr lang="en-US" altLang="en-US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 </a:t>
            </a:r>
          </a:p>
        </p:txBody>
      </p:sp>
      <p:sp>
        <p:nvSpPr>
          <p:cNvPr id="43" name="Rectangle 147"/>
          <p:cNvSpPr>
            <a:spLocks noChangeArrowheads="1"/>
          </p:cNvSpPr>
          <p:nvPr/>
        </p:nvSpPr>
        <p:spPr bwMode="auto">
          <a:xfrm>
            <a:off x="8351062" y="1055688"/>
            <a:ext cx="20875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th-TH" altLang="en-US" sz="1600" b="1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ตัวอย่างบัตรคำด้านหลัง</a:t>
            </a:r>
          </a:p>
        </p:txBody>
      </p:sp>
      <p:sp>
        <p:nvSpPr>
          <p:cNvPr id="44" name="Text Box 148"/>
          <p:cNvSpPr txBox="1">
            <a:spLocks noChangeArrowheads="1"/>
          </p:cNvSpPr>
          <p:nvPr/>
        </p:nvSpPr>
        <p:spPr bwMode="auto">
          <a:xfrm>
            <a:off x="7558900" y="1774825"/>
            <a:ext cx="1727200" cy="1997075"/>
          </a:xfrm>
          <a:prstGeom prst="rect">
            <a:avLst/>
          </a:prstGeom>
          <a:solidFill>
            <a:schemeClr val="bg2"/>
          </a:solidFill>
          <a:ln w="9525" cap="rnd">
            <a:solidFill>
              <a:srgbClr val="99CCFF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2870" tIns="51435" rIns="102870" bIns="51435">
            <a:spAutoFit/>
          </a:bodyPr>
          <a:lstStyle>
            <a:lvl1pPr marL="533400" indent="-533400"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1047750" indent="-53340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562100" indent="-5334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2076450" indent="-5334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590800" indent="-5334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3048000" indent="-5334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505200" indent="-5334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962400" indent="-5334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419600" indent="-5334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Syn.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chemeClr val="bg1"/>
                </a:solidFill>
                <a:cs typeface="Tahoma" pitchFamily="34" charset="0"/>
              </a:rPr>
              <a:t>1. = </a:t>
            </a:r>
            <a:r>
              <a:rPr lang="en-US" altLang="en-US" sz="1200" u="sng">
                <a:solidFill>
                  <a:schemeClr val="bg1"/>
                </a:solidFill>
                <a:cs typeface="Tahoma" pitchFamily="34" charset="0"/>
              </a:rPr>
              <a:t>false</a:t>
            </a:r>
            <a:r>
              <a:rPr lang="en-US" altLang="en-US" sz="1200">
                <a:solidFill>
                  <a:schemeClr val="bg1"/>
                </a:solidFill>
                <a:cs typeface="Tahoma" pitchFamily="34" charset="0"/>
              </a:rPr>
              <a:t>,  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chemeClr val="bg1"/>
                </a:solidFill>
                <a:cs typeface="Tahoma" pitchFamily="34" charset="0"/>
              </a:rPr>
              <a:t>wrong, mistaken,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chemeClr val="bg1"/>
                </a:solidFill>
                <a:cs typeface="Tahoma" pitchFamily="34" charset="0"/>
              </a:rPr>
              <a:t>flawed, faulty,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chemeClr val="bg1"/>
                </a:solidFill>
                <a:cs typeface="Tahoma" pitchFamily="34" charset="0"/>
              </a:rPr>
              <a:t>unfitting, inaccurate,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chemeClr val="bg1"/>
                </a:solidFill>
                <a:cs typeface="Tahoma" pitchFamily="34" charset="0"/>
              </a:rPr>
              <a:t>untrue, improper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Ant.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right, true, accurate,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exact, fitting ,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flawless, faultless</a:t>
            </a:r>
            <a:endParaRPr lang="th-TH" altLang="en-US" sz="1400">
              <a:solidFill>
                <a:schemeClr val="bg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45" name="Text Box 149"/>
          <p:cNvSpPr txBox="1">
            <a:spLocks noChangeArrowheads="1"/>
          </p:cNvSpPr>
          <p:nvPr/>
        </p:nvSpPr>
        <p:spPr bwMode="auto">
          <a:xfrm>
            <a:off x="9430562" y="1774825"/>
            <a:ext cx="1727200" cy="1997075"/>
          </a:xfrm>
          <a:prstGeom prst="rect">
            <a:avLst/>
          </a:prstGeom>
          <a:solidFill>
            <a:schemeClr val="bg2"/>
          </a:solidFill>
          <a:ln w="9525" cap="rnd">
            <a:solidFill>
              <a:srgbClr val="99CCFF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2870" tIns="51435" rIns="102870" bIns="51435">
            <a:spAutoFit/>
          </a:bodyPr>
          <a:lstStyle>
            <a:lvl1pPr marL="533400" indent="-533400"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1047750" indent="-53340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562100" indent="-5334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2076450" indent="-5334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590800" indent="-5334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3048000" indent="-5334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505200" indent="-5334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962400" indent="-5334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419600" indent="-5334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Syn.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chemeClr val="bg1"/>
                </a:solidFill>
                <a:cs typeface="Tahoma" pitchFamily="34" charset="0"/>
              </a:rPr>
              <a:t>2. = </a:t>
            </a:r>
            <a:r>
              <a:rPr lang="en-US" altLang="en-US" sz="1200" u="sng">
                <a:solidFill>
                  <a:schemeClr val="bg1"/>
                </a:solidFill>
                <a:cs typeface="Tahoma" pitchFamily="34" charset="0"/>
              </a:rPr>
              <a:t>inappropriate</a:t>
            </a:r>
            <a:r>
              <a:rPr lang="en-US" altLang="en-US" sz="1200">
                <a:solidFill>
                  <a:schemeClr val="bg1"/>
                </a:solidFill>
                <a:cs typeface="Tahoma" pitchFamily="34" charset="0"/>
              </a:rPr>
              <a:t>,  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chemeClr val="bg1"/>
                </a:solidFill>
                <a:cs typeface="Tahoma" pitchFamily="34" charset="0"/>
              </a:rPr>
              <a:t>wrong, unsuitable,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chemeClr val="bg1"/>
                </a:solidFill>
                <a:cs typeface="Tahoma" pitchFamily="34" charset="0"/>
              </a:rPr>
              <a:t>unfit, improper,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chemeClr val="bg1"/>
                </a:solidFill>
                <a:cs typeface="Tahoma" pitchFamily="34" charset="0"/>
              </a:rPr>
              <a:t>unseemly, ill-suited,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chemeClr val="bg1"/>
                </a:solidFill>
                <a:cs typeface="Tahoma" pitchFamily="34" charset="0"/>
              </a:rPr>
              <a:t>inapt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Ant.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appropriate, right,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fitting, correct,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suitable</a:t>
            </a:r>
            <a:endParaRPr lang="th-TH" altLang="en-US" sz="1400">
              <a:solidFill>
                <a:schemeClr val="bg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46" name="AutoShape 150"/>
          <p:cNvSpPr>
            <a:spLocks noChangeArrowheads="1"/>
          </p:cNvSpPr>
          <p:nvPr/>
        </p:nvSpPr>
        <p:spPr bwMode="auto">
          <a:xfrm>
            <a:off x="7343000" y="1630363"/>
            <a:ext cx="3960812" cy="2303462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9pPr>
          </a:lstStyle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42540723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30" name="Action Button: Forward or Next 29">
            <a:hlinkClick r:id="" action="ppaction://hlinkshowjump?jump=nextslide" highlightClick="1"/>
          </p:cNvPr>
          <p:cNvSpPr/>
          <p:nvPr/>
        </p:nvSpPr>
        <p:spPr>
          <a:xfrm>
            <a:off x="11291455" y="6095999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4" name="Picture 4" descr="วรรค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0075" y="3149600"/>
            <a:ext cx="647700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142"/>
          <p:cNvSpPr txBox="1">
            <a:spLocks noChangeArrowheads="1"/>
          </p:cNvSpPr>
          <p:nvPr/>
        </p:nvSpPr>
        <p:spPr bwMode="auto">
          <a:xfrm>
            <a:off x="287338" y="1728788"/>
            <a:ext cx="4535487" cy="4368800"/>
          </a:xfrm>
          <a:prstGeom prst="rect">
            <a:avLst/>
          </a:prstGeom>
          <a:solidFill>
            <a:schemeClr val="bg1"/>
          </a:solidFill>
          <a:ln w="12700" cap="rnd">
            <a:solidFill>
              <a:srgbClr val="808080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2870" tIns="51435" rIns="102870" bIns="51435">
            <a:spAutoFit/>
          </a:bodyPr>
          <a:lstStyle>
            <a:lvl1pPr marL="533400" indent="-533400"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1047750" indent="-53340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562100" indent="-5334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2076450" indent="-5334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590800" indent="-5334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3048000" indent="-5334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505200" indent="-5334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962400" indent="-5334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419600" indent="-5334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400">
                <a:latin typeface="Cordia New" pitchFamily="34" charset="-34"/>
                <a:cs typeface="Cordia New" pitchFamily="34" charset="-34"/>
              </a:rPr>
              <a:t>แฟ้มบันทึกการเรียนรู้คำศัพท์ คือ แฟ้มงานที่น้องๆสามารถเก็บใบบันทึกการเรียนรู้ศัพท์ที่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400">
                <a:latin typeface="Cordia New" pitchFamily="34" charset="-34"/>
                <a:cs typeface="Cordia New" pitchFamily="34" charset="-34"/>
              </a:rPr>
              <a:t>ทำด้วยตนเอง มีข้อดีคือสะดวกต่อการแทรกหรือสลับที่ข้อมูล ไม่เหมือนกับการจดศัพท์ใน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400">
                <a:latin typeface="Cordia New" pitchFamily="34" charset="-34"/>
                <a:cs typeface="Cordia New" pitchFamily="34" charset="-34"/>
              </a:rPr>
              <a:t>สมุดซึ่งจะต้องจดเรียงไปเรื่อยๆ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th-TH" altLang="en-US" sz="1400">
              <a:latin typeface="Cordia New" pitchFamily="34" charset="-34"/>
              <a:cs typeface="Cordia New" pitchFamily="34" charset="-34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400">
                <a:latin typeface="Cordia New" pitchFamily="34" charset="-34"/>
                <a:cs typeface="Cordia New" pitchFamily="34" charset="-34"/>
              </a:rPr>
              <a:t>สำหรับใบบันทึกไม่จำเป็นต้องเป็นเฉพาะแบบที่แนะนำในคู่มือเล่มนี้ น้องๆสามารถ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400">
                <a:latin typeface="Cordia New" pitchFamily="34" charset="-34"/>
                <a:cs typeface="Cordia New" pitchFamily="34" charset="-34"/>
              </a:rPr>
              <a:t>ออกแบบเพิ่มเติมได้ด้วยตนเอง น้องๆบางคนที่ชอบการวาดรูปอาจใช้จินตนาการในการ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400">
                <a:latin typeface="Cordia New" pitchFamily="34" charset="-34"/>
                <a:cs typeface="Cordia New" pitchFamily="34" charset="-34"/>
              </a:rPr>
              <a:t>ถ่ายทอดสิ่งที่เรียนรู้มาใหม่เป็นภาพหรือเรื่องราวที่ใกล้กับตัว ก็จะช่วยให้การเรียนรู้ฝังลึก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400">
                <a:latin typeface="Cordia New" pitchFamily="34" charset="-34"/>
                <a:cs typeface="Cordia New" pitchFamily="34" charset="-34"/>
              </a:rPr>
              <a:t>มากขึ้นไปอีก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400">
                <a:latin typeface="Cordia New" pitchFamily="34" charset="-34"/>
                <a:cs typeface="Cordia New" pitchFamily="34" charset="-34"/>
              </a:rPr>
              <a:t>                     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400">
                <a:latin typeface="Cordia New" pitchFamily="34" charset="-34"/>
                <a:cs typeface="Cordia New" pitchFamily="34" charset="-34"/>
              </a:rPr>
              <a:t>เมื่อน้องๆเก็บใบบันทึกไปได้ระยะหนึ่งแล้ว ก็อาจหาเวลาในการจัดระบบแฟ้ม โดยแบ่ง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400">
                <a:latin typeface="Cordia New" pitchFamily="34" charset="-34"/>
                <a:cs typeface="Cordia New" pitchFamily="34" charset="-34"/>
              </a:rPr>
              <a:t>หมวดหมู่ตามการเรียนรู้ เช่น หมวดที่ทำการค้นคว้าตัวอย่างสำนวนหรือประโยคจริงจาก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400">
                <a:latin typeface="Cordia New" pitchFamily="34" charset="-34"/>
                <a:cs typeface="Cordia New" pitchFamily="34" charset="-34"/>
              </a:rPr>
              <a:t>อินเตอร์เนท หรือหมวดความรู้เกี่ยวกับคำที่ได้จากการอ่านนิตยสารหรือบทความใน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400">
                <a:latin typeface="Cordia New" pitchFamily="34" charset="-34"/>
                <a:cs typeface="Cordia New" pitchFamily="34" charset="-34"/>
              </a:rPr>
              <a:t>หนังสือพิมพ์ </a:t>
            </a:r>
            <a:r>
              <a:rPr lang="en-US" altLang="en-US" sz="1400">
                <a:latin typeface="Cordia New" pitchFamily="34" charset="-34"/>
                <a:cs typeface="Cordia New" pitchFamily="34" charset="-34"/>
              </a:rPr>
              <a:t>(</a:t>
            </a:r>
            <a:r>
              <a:rPr lang="th-TH" altLang="en-US" sz="1400">
                <a:latin typeface="Cordia New" pitchFamily="34" charset="-34"/>
                <a:cs typeface="Cordia New" pitchFamily="34" charset="-34"/>
              </a:rPr>
              <a:t>อาจถ่ายสำเนาหรือตัดข้อความติดไว้ในแฟ้ม</a:t>
            </a:r>
            <a:r>
              <a:rPr lang="en-US" altLang="en-US" sz="1400">
                <a:latin typeface="Cordia New" pitchFamily="34" charset="-34"/>
                <a:cs typeface="Cordia New" pitchFamily="34" charset="-34"/>
              </a:rPr>
              <a:t>)</a:t>
            </a:r>
            <a:endParaRPr lang="th-TH" altLang="en-US" sz="1400">
              <a:latin typeface="Cordia New" pitchFamily="34" charset="-34"/>
              <a:cs typeface="Cordia New" pitchFamily="34" charset="-34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th-TH" altLang="en-US" sz="1400">
              <a:latin typeface="Cordia New" pitchFamily="34" charset="-34"/>
              <a:cs typeface="Cordia New" pitchFamily="34" charset="-34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400">
                <a:latin typeface="Cordia New" pitchFamily="34" charset="-34"/>
                <a:cs typeface="Cordia New" pitchFamily="34" charset="-34"/>
              </a:rPr>
              <a:t>การเก็บรวมรวมใบบันทึกอย่างเป็นระบบจะช่วยให้ค้นหาศัพท์ได้ง่ายเมื่อทบทวน  ความจริง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400">
                <a:latin typeface="Cordia New" pitchFamily="34" charset="-34"/>
                <a:cs typeface="Cordia New" pitchFamily="34" charset="-34"/>
              </a:rPr>
              <a:t>แล้วเราทุกคนสามารถเรียนรู้คำใหม่ๆได้มากมาย แต่ถ้าเวลาผ่านไปยิ่งนานเท่าไรความจำ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400">
                <a:latin typeface="Cordia New" pitchFamily="34" charset="-34"/>
                <a:cs typeface="Cordia New" pitchFamily="34" charset="-34"/>
              </a:rPr>
              <a:t>ของเราก็จะยิ่งลดลง เราจึงต้องทำการทบทวนเสมอๆ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th-TH" altLang="en-US" sz="1400">
              <a:latin typeface="Cordia New" pitchFamily="34" charset="-34"/>
              <a:cs typeface="Cordia New" pitchFamily="34" charset="-34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400">
                <a:latin typeface="Cordia New" pitchFamily="34" charset="-34"/>
                <a:cs typeface="Cordia New" pitchFamily="34" charset="-34"/>
              </a:rPr>
              <a:t>การจดบันทึกที่มาของการค้นคว้า เช่น ได้ศัพท์คำนี้มาอย่างไร หรือเรียนรู้ไปเมื่อไร ก็มี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400">
                <a:latin typeface="Cordia New" pitchFamily="34" charset="-34"/>
                <a:cs typeface="Cordia New" pitchFamily="34" charset="-34"/>
              </a:rPr>
              <a:t>ส่วนช่วยในการจดจำในระยะยาวได้อย่างดีด้วยเช่นกัน</a:t>
            </a:r>
          </a:p>
        </p:txBody>
      </p:sp>
      <p:sp>
        <p:nvSpPr>
          <p:cNvPr id="7" name="Rectangle 143"/>
          <p:cNvSpPr>
            <a:spLocks noChangeArrowheads="1"/>
          </p:cNvSpPr>
          <p:nvPr/>
        </p:nvSpPr>
        <p:spPr bwMode="auto">
          <a:xfrm>
            <a:off x="863600" y="1008063"/>
            <a:ext cx="11525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600" b="1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เคล็ดลับที่ </a:t>
            </a:r>
            <a:r>
              <a:rPr lang="en-US" altLang="en-US" sz="1600" b="1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4</a:t>
            </a:r>
            <a:endParaRPr lang="th-TH" altLang="en-US" sz="1600" b="1">
              <a:solidFill>
                <a:schemeClr val="tx2"/>
              </a:solidFill>
              <a:latin typeface="Cordia New" pitchFamily="34" charset="-34"/>
              <a:cs typeface="Cordia New" pitchFamily="34" charset="-34"/>
            </a:endParaRPr>
          </a:p>
        </p:txBody>
      </p:sp>
      <p:sp>
        <p:nvSpPr>
          <p:cNvPr id="8" name="Text Box 144"/>
          <p:cNvSpPr txBox="1">
            <a:spLocks noChangeArrowheads="1"/>
          </p:cNvSpPr>
          <p:nvPr/>
        </p:nvSpPr>
        <p:spPr bwMode="auto">
          <a:xfrm>
            <a:off x="2160588" y="863600"/>
            <a:ext cx="1295400" cy="600075"/>
          </a:xfrm>
          <a:prstGeom prst="rect">
            <a:avLst/>
          </a:prstGeom>
          <a:solidFill>
            <a:schemeClr val="bg2"/>
          </a:solidFill>
          <a:ln w="9525" cap="rnd">
            <a:solidFill>
              <a:srgbClr val="99CCFF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514350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028700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543050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057400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514600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2971800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429000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3886200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th-TH" altLang="en-US" sz="1600" b="1">
                <a:solidFill>
                  <a:schemeClr val="bg1"/>
                </a:solidFill>
                <a:latin typeface="Cordia New" pitchFamily="34" charset="-34"/>
                <a:cs typeface="Cordia New" pitchFamily="34" charset="-34"/>
              </a:rPr>
              <a:t>ทำแฟ้มบันทึก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th-TH" altLang="en-US" sz="1600" b="1">
                <a:solidFill>
                  <a:schemeClr val="bg1"/>
                </a:solidFill>
                <a:latin typeface="Cordia New" pitchFamily="34" charset="-34"/>
                <a:cs typeface="Cordia New" pitchFamily="34" charset="-34"/>
              </a:rPr>
              <a:t>การเรียนรู้คำศัพท์</a:t>
            </a:r>
          </a:p>
        </p:txBody>
      </p:sp>
      <p:pic>
        <p:nvPicPr>
          <p:cNvPr id="9" name="Picture 147" descr="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1888" y="504825"/>
            <a:ext cx="1114425" cy="122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" name="Group 148"/>
          <p:cNvGrpSpPr>
            <a:grpSpLocks/>
          </p:cNvGrpSpPr>
          <p:nvPr/>
        </p:nvGrpSpPr>
        <p:grpSpPr bwMode="auto">
          <a:xfrm>
            <a:off x="7426240" y="1109147"/>
            <a:ext cx="3095625" cy="936625"/>
            <a:chOff x="1701" y="10444"/>
            <a:chExt cx="9000" cy="5974"/>
          </a:xfrm>
        </p:grpSpPr>
        <p:pic>
          <p:nvPicPr>
            <p:cNvPr id="11" name="Picture 149" descr="Resize of LEARNING_0001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01" y="10444"/>
              <a:ext cx="9000" cy="59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Text Box 150"/>
            <p:cNvSpPr txBox="1">
              <a:spLocks noChangeArrowheads="1"/>
            </p:cNvSpPr>
            <p:nvPr/>
          </p:nvSpPr>
          <p:spPr bwMode="auto">
            <a:xfrm>
              <a:off x="2061" y="11524"/>
              <a:ext cx="8100" cy="4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defTabSz="1028700">
                <a:spcBef>
                  <a:spcPct val="20000"/>
                </a:spcBef>
                <a:buChar char="•"/>
                <a:defRPr sz="36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1pPr>
              <a:lvl2pPr marL="836613" indent="-322263" defTabSz="1028700">
                <a:spcBef>
                  <a:spcPct val="20000"/>
                </a:spcBef>
                <a:buChar char="–"/>
                <a:defRPr sz="32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2pPr>
              <a:lvl3pPr marL="1285875" indent="-257175" defTabSz="1028700">
                <a:spcBef>
                  <a:spcPct val="20000"/>
                </a:spcBef>
                <a:buChar char="•"/>
                <a:defRPr sz="27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3pPr>
              <a:lvl4pPr marL="1800225" indent="-257175" defTabSz="1028700">
                <a:spcBef>
                  <a:spcPct val="20000"/>
                </a:spcBef>
                <a:buChar char="–"/>
                <a:defRPr sz="23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4pPr>
              <a:lvl5pPr marL="2314575" indent="-257175" defTabSz="1028700">
                <a:spcBef>
                  <a:spcPct val="20000"/>
                </a:spcBef>
                <a:buChar char="»"/>
                <a:defRPr sz="23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5pPr>
              <a:lvl6pPr marL="2771775" indent="-257175" defTabSz="10287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6pPr>
              <a:lvl7pPr marL="3228975" indent="-257175" defTabSz="10287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7pPr>
              <a:lvl8pPr marL="3686175" indent="-257175" defTabSz="10287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8pPr>
              <a:lvl9pPr marL="4143375" indent="-257175" defTabSz="10287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th-TH" altLang="en-US" sz="1400">
                  <a:latin typeface="Cordia New" pitchFamily="34" charset="-34"/>
                  <a:cs typeface="Cordia New" pitchFamily="34" charset="-34"/>
                </a:rPr>
                <a:t>ตัวอย่างใบบันทึกที่แสดงการเน้นเสียง รวบรวมไว้สำหรับฝึกออกเสียงให้ถูกต้อง</a:t>
              </a:r>
            </a:p>
          </p:txBody>
        </p:sp>
      </p:grpSp>
      <p:pic>
        <p:nvPicPr>
          <p:cNvPr id="13" name="Picture 173" descr="1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78990" y="893247"/>
            <a:ext cx="1177925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4" name="Group 28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3505312"/>
              </p:ext>
            </p:extLst>
          </p:nvPr>
        </p:nvGraphicFramePr>
        <p:xfrm>
          <a:off x="7497678" y="2188647"/>
          <a:ext cx="4032250" cy="2405328"/>
        </p:xfrm>
        <a:graphic>
          <a:graphicData uri="http://schemas.openxmlformats.org/drawingml/2006/table">
            <a:tbl>
              <a:tblPr/>
              <a:tblGrid>
                <a:gridCol w="1081087"/>
                <a:gridCol w="574675"/>
                <a:gridCol w="1279525"/>
                <a:gridCol w="1096963"/>
              </a:tblGrid>
              <a:tr h="274255">
                <a:tc>
                  <a:txBody>
                    <a:bodyPr/>
                    <a:lstStyle>
                      <a:lvl1pPr defTabSz="102870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 marL="514350" defTabSz="10287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 marL="1028700" defTabSz="1028700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 marL="154305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 marL="205740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marL="25146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marL="29718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marL="34290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marL="38862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ahoma" panose="020B0604030504040204" pitchFamily="34" charset="0"/>
                        </a:rPr>
                        <a:t>Noun</a:t>
                      </a:r>
                      <a:endParaRPr kumimoji="0" lang="th-TH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Tahoma" panose="020B0604030504040204" pitchFamily="34" charset="0"/>
                      </a:endParaRPr>
                    </a:p>
                  </a:txBody>
                  <a:tcPr marT="45709" marB="4570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2870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 marL="514350" defTabSz="10287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 marL="1028700" defTabSz="1028700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 marL="154305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 marL="205740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marL="25146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marL="29718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marL="34290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marL="38862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ahoma" panose="020B0604030504040204" pitchFamily="34" charset="0"/>
                        </a:rPr>
                        <a:t>Verb</a:t>
                      </a:r>
                      <a:endParaRPr kumimoji="0" lang="th-TH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Tahoma" panose="020B0604030504040204" pitchFamily="34" charset="0"/>
                      </a:endParaRP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2870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 marL="514350" defTabSz="10287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 marL="1028700" defTabSz="1028700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 marL="154305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 marL="205740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marL="25146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marL="29718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marL="34290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marL="38862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ahoma" panose="020B0604030504040204" pitchFamily="34" charset="0"/>
                        </a:rPr>
                        <a:t>Adjective</a:t>
                      </a:r>
                      <a:endParaRPr kumimoji="0" lang="th-TH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Tahoma" panose="020B0604030504040204" pitchFamily="34" charset="0"/>
                      </a:endParaRP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2870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 marL="514350" defTabSz="10287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 marL="1028700" defTabSz="1028700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 marL="154305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 marL="205740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marL="25146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marL="29718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marL="34290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marL="38862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ahoma" panose="020B0604030504040204" pitchFamily="34" charset="0"/>
                        </a:rPr>
                        <a:t>Adverb</a:t>
                      </a:r>
                      <a:endParaRPr kumimoji="0" lang="th-TH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Tahoma" panose="020B0604030504040204" pitchFamily="34" charset="0"/>
                      </a:endParaRP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1259">
                <a:tc>
                  <a:txBody>
                    <a:bodyPr/>
                    <a:lstStyle>
                      <a:lvl1pPr defTabSz="102870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 marL="514350" defTabSz="10287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 marL="1028700" defTabSz="1028700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 marL="154305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 marL="205740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marL="25146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marL="29718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marL="34290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marL="38862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Tahoma" panose="020B0604030504040204" pitchFamily="34" charset="0"/>
                      </a:endParaRP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ahoma" panose="020B0604030504040204" pitchFamily="34" charset="0"/>
                        </a:rPr>
                        <a:t>insignificance</a:t>
                      </a:r>
                      <a:endParaRPr kumimoji="0" lang="th-TH" alt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Tahoma" panose="020B0604030504040204" pitchFamily="34" charset="0"/>
                      </a:endParaRPr>
                    </a:p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h-TH" alt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Tahoma" panose="020B0604030504040204" pitchFamily="34" charset="0"/>
                      </a:endParaRPr>
                    </a:p>
                  </a:txBody>
                  <a:tcPr marT="45709" marB="4570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2870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 marL="514350" defTabSz="10287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 marL="1028700" defTabSz="1028700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 marL="154305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 marL="205740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marL="25146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marL="29718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marL="34290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marL="38862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Tahoma" panose="020B0604030504040204" pitchFamily="34" charset="0"/>
                      </a:endParaRPr>
                    </a:p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ahoma" panose="020B0604030504040204" pitchFamily="34" charset="0"/>
                        </a:rPr>
                        <a:t>-</a:t>
                      </a:r>
                      <a:endParaRPr kumimoji="0" lang="th-TH" alt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Tahoma" panose="020B0604030504040204" pitchFamily="34" charset="0"/>
                      </a:endParaRP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2870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 marL="514350" defTabSz="10287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 marL="1028700" defTabSz="1028700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 marL="154305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 marL="205740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marL="25146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marL="29718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marL="34290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marL="38862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Tahoma" panose="020B0604030504040204" pitchFamily="34" charset="0"/>
                      </a:endParaRP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ahoma" panose="020B0604030504040204" pitchFamily="34" charset="0"/>
                        </a:rPr>
                        <a:t>insignificant</a:t>
                      </a:r>
                      <a:endParaRPr kumimoji="0" lang="th-TH" alt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Tahoma" panose="020B0604030504040204" pitchFamily="34" charset="0"/>
                      </a:endParaRPr>
                    </a:p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h-TH" alt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Tahoma" panose="020B0604030504040204" pitchFamily="34" charset="0"/>
                      </a:endParaRP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2870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 marL="514350" defTabSz="10287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 marL="1028700" defTabSz="1028700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 marL="154305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 marL="205740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marL="25146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marL="29718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marL="34290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marL="38862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Tahoma" panose="020B0604030504040204" pitchFamily="34" charset="0"/>
                      </a:endParaRP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ahoma" panose="020B0604030504040204" pitchFamily="34" charset="0"/>
                        </a:rPr>
                        <a:t>insignificantly</a:t>
                      </a:r>
                      <a:endParaRPr kumimoji="0" lang="th-TH" alt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Tahoma" panose="020B0604030504040204" pitchFamily="34" charset="0"/>
                      </a:endParaRPr>
                    </a:p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h-TH" alt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Tahoma" panose="020B0604030504040204" pitchFamily="34" charset="0"/>
                      </a:endParaRP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4705">
                <a:tc>
                  <a:txBody>
                    <a:bodyPr/>
                    <a:lstStyle>
                      <a:lvl1pPr defTabSz="102870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 marL="514350" defTabSz="10287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 marL="1028700" defTabSz="1028700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 marL="154305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 marL="205740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marL="25146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marL="29718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marL="34290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marL="38862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Tahoma" panose="020B0604030504040204" pitchFamily="34" charset="0"/>
                      </a:endParaRPr>
                    </a:p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ahoma" panose="020B0604030504040204" pitchFamily="34" charset="0"/>
                        </a:rPr>
                        <a:t>-</a:t>
                      </a:r>
                      <a:endParaRPr kumimoji="0" lang="th-TH" alt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Tahoma" panose="020B0604030504040204" pitchFamily="34" charset="0"/>
                      </a:endParaRPr>
                    </a:p>
                  </a:txBody>
                  <a:tcPr marT="45709" marB="4570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2870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 marL="514350" defTabSz="10287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 marL="1028700" defTabSz="1028700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 marL="154305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 marL="205740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marL="25146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marL="29718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marL="34290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marL="38862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Tahoma" panose="020B0604030504040204" pitchFamily="34" charset="0"/>
                      </a:endParaRPr>
                    </a:p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ahoma" panose="020B0604030504040204" pitchFamily="34" charset="0"/>
                        </a:rPr>
                        <a:t>-</a:t>
                      </a:r>
                      <a:endParaRPr kumimoji="0" lang="th-TH" alt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Tahoma" panose="020B0604030504040204" pitchFamily="34" charset="0"/>
                      </a:endParaRP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2870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 marL="514350" defTabSz="10287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 marL="1028700" defTabSz="1028700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 marL="154305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 marL="205740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marL="25146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marL="29718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marL="34290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marL="38862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Tahoma" panose="020B0604030504040204" pitchFamily="34" charset="0"/>
                      </a:endParaRPr>
                    </a:p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ahoma" panose="020B0604030504040204" pitchFamily="34" charset="0"/>
                        </a:rPr>
                        <a:t>immeasurable</a:t>
                      </a:r>
                      <a:endParaRPr kumimoji="0" lang="th-TH" alt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Tahoma" panose="020B0604030504040204" pitchFamily="34" charset="0"/>
                      </a:endParaRP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2870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 marL="514350" defTabSz="10287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 marL="1028700" defTabSz="1028700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 marL="154305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 marL="205740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marL="25146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marL="29718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marL="34290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marL="38862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Tahoma" panose="020B0604030504040204" pitchFamily="34" charset="0"/>
                      </a:endParaRPr>
                    </a:p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ahoma" panose="020B0604030504040204" pitchFamily="34" charset="0"/>
                        </a:rPr>
                        <a:t>immeasurably</a:t>
                      </a:r>
                      <a:endParaRPr kumimoji="0" lang="th-TH" alt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Tahoma" panose="020B0604030504040204" pitchFamily="34" charset="0"/>
                      </a:endParaRP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4705">
                <a:tc>
                  <a:txBody>
                    <a:bodyPr/>
                    <a:lstStyle>
                      <a:lvl1pPr defTabSz="102870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 marL="514350" defTabSz="10287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 marL="1028700" defTabSz="1028700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 marL="154305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 marL="205740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marL="25146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marL="29718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marL="34290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marL="38862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Tahoma" panose="020B0604030504040204" pitchFamily="34" charset="0"/>
                      </a:endParaRPr>
                    </a:p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ahoma" panose="020B0604030504040204" pitchFamily="34" charset="0"/>
                        </a:rPr>
                        <a:t>-</a:t>
                      </a:r>
                      <a:endParaRPr kumimoji="0" lang="th-TH" alt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Tahoma" panose="020B0604030504040204" pitchFamily="34" charset="0"/>
                      </a:endParaRPr>
                    </a:p>
                  </a:txBody>
                  <a:tcPr marT="45709" marB="4570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2870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 marL="514350" defTabSz="10287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 marL="1028700" defTabSz="1028700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 marL="154305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 marL="205740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marL="25146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marL="29718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marL="34290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marL="38862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Tahoma" panose="020B0604030504040204" pitchFamily="34" charset="0"/>
                      </a:endParaRPr>
                    </a:p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ahoma" panose="020B0604030504040204" pitchFamily="34" charset="0"/>
                        </a:rPr>
                        <a:t>-</a:t>
                      </a:r>
                      <a:endParaRPr kumimoji="0" lang="th-TH" alt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Tahoma" panose="020B0604030504040204" pitchFamily="34" charset="0"/>
                      </a:endParaRP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2870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 marL="514350" defTabSz="10287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 marL="1028700" defTabSz="1028700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 marL="154305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 marL="205740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marL="25146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marL="29718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marL="34290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marL="38862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Tahoma" panose="020B0604030504040204" pitchFamily="34" charset="0"/>
                      </a:endParaRPr>
                    </a:p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ahoma" panose="020B0604030504040204" pitchFamily="34" charset="0"/>
                        </a:rPr>
                        <a:t>non-returnable</a:t>
                      </a:r>
                      <a:endParaRPr kumimoji="0" lang="th-TH" alt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Tahoma" panose="020B0604030504040204" pitchFamily="34" charset="0"/>
                      </a:endParaRP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2870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 marL="514350" defTabSz="10287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 marL="1028700" defTabSz="1028700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 marL="154305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 marL="205740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marL="25146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marL="29718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marL="34290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marL="38862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Tahoma" panose="020B0604030504040204" pitchFamily="34" charset="0"/>
                      </a:endParaRPr>
                    </a:p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ahoma" panose="020B0604030504040204" pitchFamily="34" charset="0"/>
                        </a:rPr>
                        <a:t>-</a:t>
                      </a:r>
                      <a:endParaRPr kumimoji="0" lang="th-TH" alt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Tahoma" panose="020B0604030504040204" pitchFamily="34" charset="0"/>
                      </a:endParaRP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0139">
                <a:tc>
                  <a:txBody>
                    <a:bodyPr/>
                    <a:lstStyle>
                      <a:lvl1pPr defTabSz="102870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 marL="514350" defTabSz="10287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 marL="1028700" defTabSz="1028700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 marL="154305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 marL="205740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marL="25146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marL="29718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marL="34290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marL="38862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Tahoma" panose="020B0604030504040204" pitchFamily="34" charset="0"/>
                      </a:endParaRPr>
                    </a:p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ahoma" panose="020B0604030504040204" pitchFamily="34" charset="0"/>
                        </a:rPr>
                        <a:t>unwillingness</a:t>
                      </a:r>
                      <a:endParaRPr kumimoji="0" lang="th-TH" alt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Tahoma" panose="020B0604030504040204" pitchFamily="34" charset="0"/>
                      </a:endParaRPr>
                    </a:p>
                  </a:txBody>
                  <a:tcPr marT="45709" marB="4570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2870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 marL="514350" defTabSz="10287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 marL="1028700" defTabSz="1028700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 marL="154305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 marL="205740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marL="25146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marL="29718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marL="34290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marL="38862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Tahoma" panose="020B0604030504040204" pitchFamily="34" charset="0"/>
                      </a:endParaRPr>
                    </a:p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ahoma" panose="020B0604030504040204" pitchFamily="34" charset="0"/>
                        </a:rPr>
                        <a:t>-</a:t>
                      </a:r>
                      <a:endParaRPr kumimoji="0" lang="th-TH" alt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Tahoma" panose="020B0604030504040204" pitchFamily="34" charset="0"/>
                      </a:endParaRP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2870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 marL="514350" defTabSz="10287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 marL="1028700" defTabSz="1028700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 marL="154305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 marL="205740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marL="25146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marL="29718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marL="34290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marL="38862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Tahoma" panose="020B0604030504040204" pitchFamily="34" charset="0"/>
                      </a:endParaRPr>
                    </a:p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ahoma" panose="020B0604030504040204" pitchFamily="34" charset="0"/>
                        </a:rPr>
                        <a:t>unwilling</a:t>
                      </a:r>
                      <a:endParaRPr kumimoji="0" lang="th-TH" alt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Tahoma" panose="020B0604030504040204" pitchFamily="34" charset="0"/>
                      </a:endParaRP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2870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 marL="514350" defTabSz="10287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 marL="1028700" defTabSz="1028700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 marL="154305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 marL="205740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marL="25146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marL="29718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marL="34290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marL="38862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Tahoma" panose="020B0604030504040204" pitchFamily="34" charset="0"/>
                      </a:endParaRPr>
                    </a:p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ahoma" panose="020B0604030504040204" pitchFamily="34" charset="0"/>
                        </a:rPr>
                        <a:t>unwillingly</a:t>
                      </a:r>
                      <a:endParaRPr kumimoji="0" lang="th-TH" alt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Tahoma" panose="020B0604030504040204" pitchFamily="34" charset="0"/>
                      </a:endParaRP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" name="Rectangle 217"/>
          <p:cNvSpPr>
            <a:spLocks noChangeArrowheads="1"/>
          </p:cNvSpPr>
          <p:nvPr/>
        </p:nvSpPr>
        <p:spPr bwMode="auto">
          <a:xfrm>
            <a:off x="10594890" y="2477572"/>
            <a:ext cx="2889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9pPr>
          </a:lstStyle>
          <a:p>
            <a:pPr eaLnBrk="1" hangingPunct="1"/>
            <a:r>
              <a:rPr lang="en-US" altLang="en-US">
                <a:cs typeface="Angsana New" pitchFamily="18" charset="-34"/>
              </a:rPr>
              <a:t>●</a:t>
            </a:r>
            <a:endParaRPr lang="en-US" altLang="en-US" sz="3200">
              <a:cs typeface="Angsana New" pitchFamily="18" charset="-34"/>
            </a:endParaRPr>
          </a:p>
        </p:txBody>
      </p:sp>
      <p:sp>
        <p:nvSpPr>
          <p:cNvPr id="16" name="Rectangle 218"/>
          <p:cNvSpPr>
            <a:spLocks noChangeArrowheads="1"/>
          </p:cNvSpPr>
          <p:nvPr/>
        </p:nvSpPr>
        <p:spPr bwMode="auto">
          <a:xfrm>
            <a:off x="9342353" y="2490272"/>
            <a:ext cx="2159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9pPr>
          </a:lstStyle>
          <a:p>
            <a:pPr eaLnBrk="1" hangingPunct="1"/>
            <a:r>
              <a:rPr lang="en-US" altLang="en-US">
                <a:cs typeface="Angsana New" pitchFamily="18" charset="-34"/>
              </a:rPr>
              <a:t>●</a:t>
            </a:r>
            <a:endParaRPr lang="en-US" altLang="en-US" sz="3200">
              <a:cs typeface="Angsana New" pitchFamily="18" charset="-34"/>
            </a:endParaRPr>
          </a:p>
        </p:txBody>
      </p:sp>
      <p:sp>
        <p:nvSpPr>
          <p:cNvPr id="17" name="Rectangle 219"/>
          <p:cNvSpPr>
            <a:spLocks noChangeArrowheads="1"/>
          </p:cNvSpPr>
          <p:nvPr/>
        </p:nvSpPr>
        <p:spPr bwMode="auto">
          <a:xfrm>
            <a:off x="7642140" y="2477572"/>
            <a:ext cx="2889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9pPr>
          </a:lstStyle>
          <a:p>
            <a:pPr eaLnBrk="1" hangingPunct="1"/>
            <a:r>
              <a:rPr lang="en-US" altLang="en-US">
                <a:cs typeface="Angsana New" pitchFamily="18" charset="-34"/>
              </a:rPr>
              <a:t>●</a:t>
            </a:r>
            <a:endParaRPr lang="en-US" altLang="en-US" sz="3200">
              <a:cs typeface="Angsana New" pitchFamily="18" charset="-34"/>
            </a:endParaRPr>
          </a:p>
        </p:txBody>
      </p:sp>
      <p:sp>
        <p:nvSpPr>
          <p:cNvPr id="18" name="Rectangle 221"/>
          <p:cNvSpPr>
            <a:spLocks noChangeArrowheads="1"/>
          </p:cNvSpPr>
          <p:nvPr/>
        </p:nvSpPr>
        <p:spPr bwMode="auto">
          <a:xfrm>
            <a:off x="9226465" y="3158610"/>
            <a:ext cx="2889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9pPr>
          </a:lstStyle>
          <a:p>
            <a:pPr eaLnBrk="1" hangingPunct="1"/>
            <a:r>
              <a:rPr lang="en-US" altLang="en-US">
                <a:cs typeface="Angsana New" pitchFamily="18" charset="-34"/>
              </a:rPr>
              <a:t>●</a:t>
            </a:r>
            <a:endParaRPr lang="en-US" altLang="en-US" sz="3200">
              <a:cs typeface="Angsana New" pitchFamily="18" charset="-34"/>
            </a:endParaRPr>
          </a:p>
        </p:txBody>
      </p:sp>
      <p:sp>
        <p:nvSpPr>
          <p:cNvPr id="19" name="Rectangle 222"/>
          <p:cNvSpPr>
            <a:spLocks noChangeArrowheads="1"/>
          </p:cNvSpPr>
          <p:nvPr/>
        </p:nvSpPr>
        <p:spPr bwMode="auto">
          <a:xfrm>
            <a:off x="10785390" y="4161910"/>
            <a:ext cx="2889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9pPr>
          </a:lstStyle>
          <a:p>
            <a:pPr eaLnBrk="1" hangingPunct="1"/>
            <a:r>
              <a:rPr lang="en-US" altLang="en-US">
                <a:cs typeface="Angsana New" pitchFamily="18" charset="-34"/>
              </a:rPr>
              <a:t>●</a:t>
            </a:r>
            <a:endParaRPr lang="en-US" altLang="en-US" sz="3200">
              <a:cs typeface="Angsana New" pitchFamily="18" charset="-34"/>
            </a:endParaRPr>
          </a:p>
        </p:txBody>
      </p:sp>
      <p:sp>
        <p:nvSpPr>
          <p:cNvPr id="20" name="Rectangle 223"/>
          <p:cNvSpPr>
            <a:spLocks noChangeArrowheads="1"/>
          </p:cNvSpPr>
          <p:nvPr/>
        </p:nvSpPr>
        <p:spPr bwMode="auto">
          <a:xfrm>
            <a:off x="9678903" y="3701535"/>
            <a:ext cx="2889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9pPr>
          </a:lstStyle>
          <a:p>
            <a:pPr eaLnBrk="1" hangingPunct="1"/>
            <a:r>
              <a:rPr lang="en-US" altLang="en-US">
                <a:cs typeface="Angsana New" pitchFamily="18" charset="-34"/>
              </a:rPr>
              <a:t>●</a:t>
            </a:r>
            <a:endParaRPr lang="en-US" altLang="en-US" sz="3200">
              <a:cs typeface="Angsana New" pitchFamily="18" charset="-34"/>
            </a:endParaRPr>
          </a:p>
        </p:txBody>
      </p:sp>
      <p:sp>
        <p:nvSpPr>
          <p:cNvPr id="21" name="Rectangle 273"/>
          <p:cNvSpPr>
            <a:spLocks noChangeArrowheads="1"/>
          </p:cNvSpPr>
          <p:nvPr/>
        </p:nvSpPr>
        <p:spPr bwMode="auto">
          <a:xfrm>
            <a:off x="10450428" y="3144322"/>
            <a:ext cx="2889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9pPr>
          </a:lstStyle>
          <a:p>
            <a:pPr eaLnBrk="1" hangingPunct="1"/>
            <a:r>
              <a:rPr lang="en-US" altLang="en-US">
                <a:cs typeface="Angsana New" pitchFamily="18" charset="-34"/>
              </a:rPr>
              <a:t>●</a:t>
            </a:r>
            <a:endParaRPr lang="en-US" altLang="en-US" sz="3200">
              <a:cs typeface="Angsana New" pitchFamily="18" charset="-34"/>
            </a:endParaRPr>
          </a:p>
        </p:txBody>
      </p:sp>
      <p:sp>
        <p:nvSpPr>
          <p:cNvPr id="22" name="Rectangle 274"/>
          <p:cNvSpPr>
            <a:spLocks noChangeArrowheads="1"/>
          </p:cNvSpPr>
          <p:nvPr/>
        </p:nvSpPr>
        <p:spPr bwMode="auto">
          <a:xfrm>
            <a:off x="9658265" y="4204772"/>
            <a:ext cx="2889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9pPr>
          </a:lstStyle>
          <a:p>
            <a:pPr eaLnBrk="1" hangingPunct="1"/>
            <a:r>
              <a:rPr lang="en-US" altLang="en-US">
                <a:cs typeface="Angsana New" pitchFamily="18" charset="-34"/>
              </a:rPr>
              <a:t>●</a:t>
            </a:r>
            <a:endParaRPr lang="en-US" altLang="en-US" sz="3200">
              <a:cs typeface="Angsana New" pitchFamily="18" charset="-34"/>
            </a:endParaRPr>
          </a:p>
        </p:txBody>
      </p:sp>
      <p:sp>
        <p:nvSpPr>
          <p:cNvPr id="23" name="Rectangle 275"/>
          <p:cNvSpPr>
            <a:spLocks noChangeArrowheads="1"/>
          </p:cNvSpPr>
          <p:nvPr/>
        </p:nvSpPr>
        <p:spPr bwMode="auto">
          <a:xfrm>
            <a:off x="7689765" y="4204772"/>
            <a:ext cx="2889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9pPr>
          </a:lstStyle>
          <a:p>
            <a:pPr eaLnBrk="1" hangingPunct="1"/>
            <a:r>
              <a:rPr lang="en-US" altLang="en-US">
                <a:cs typeface="Angsana New" pitchFamily="18" charset="-34"/>
              </a:rPr>
              <a:t>●</a:t>
            </a:r>
            <a:endParaRPr lang="en-US" altLang="en-US" sz="3200">
              <a:cs typeface="Angsana New" pitchFamily="18" charset="-34"/>
            </a:endParaRPr>
          </a:p>
        </p:txBody>
      </p:sp>
      <p:grpSp>
        <p:nvGrpSpPr>
          <p:cNvPr id="24" name="Group 281"/>
          <p:cNvGrpSpPr>
            <a:grpSpLocks/>
          </p:cNvGrpSpPr>
          <p:nvPr/>
        </p:nvGrpSpPr>
        <p:grpSpPr bwMode="auto">
          <a:xfrm>
            <a:off x="7497678" y="5242997"/>
            <a:ext cx="3600450" cy="574675"/>
            <a:chOff x="3946" y="3720"/>
            <a:chExt cx="2268" cy="362"/>
          </a:xfrm>
        </p:grpSpPr>
        <p:sp>
          <p:nvSpPr>
            <p:cNvPr id="25" name="Rectangle 278"/>
            <p:cNvSpPr>
              <a:spLocks noChangeArrowheads="1"/>
            </p:cNvSpPr>
            <p:nvPr/>
          </p:nvSpPr>
          <p:spPr bwMode="auto">
            <a:xfrm>
              <a:off x="3946" y="3720"/>
              <a:ext cx="2268" cy="181"/>
            </a:xfrm>
            <a:prstGeom prst="rect">
              <a:avLst/>
            </a:prstGeom>
            <a:solidFill>
              <a:srgbClr val="33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102870" tIns="51435" rIns="102870" bIns="51435" anchor="b"/>
            <a:lstStyle>
              <a:lvl1pPr marL="254000" indent="-254000">
                <a:defRPr sz="1400">
                  <a:solidFill>
                    <a:schemeClr val="tx1"/>
                  </a:solidFill>
                  <a:latin typeface="Arial" charset="0"/>
                  <a:cs typeface="Cordia New" pitchFamily="34" charset="-34"/>
                </a:defRPr>
              </a:lvl1pPr>
              <a:lvl2pPr marL="254000" indent="-254000">
                <a:defRPr sz="1400">
                  <a:solidFill>
                    <a:schemeClr val="tx1"/>
                  </a:solidFill>
                  <a:latin typeface="Arial" charset="0"/>
                  <a:cs typeface="Cordia New" pitchFamily="34" charset="-34"/>
                </a:defRPr>
              </a:lvl2pPr>
              <a:lvl3pPr marL="254000" indent="-254000">
                <a:defRPr sz="1400">
                  <a:solidFill>
                    <a:schemeClr val="tx1"/>
                  </a:solidFill>
                  <a:latin typeface="Arial" charset="0"/>
                  <a:cs typeface="Cordia New" pitchFamily="34" charset="-34"/>
                </a:defRPr>
              </a:lvl3pPr>
              <a:lvl4pPr marL="254000" indent="-254000">
                <a:defRPr sz="1400">
                  <a:solidFill>
                    <a:schemeClr val="tx1"/>
                  </a:solidFill>
                  <a:latin typeface="Arial" charset="0"/>
                  <a:cs typeface="Cordia New" pitchFamily="34" charset="-34"/>
                </a:defRPr>
              </a:lvl4pPr>
              <a:lvl5pPr marL="254000" indent="-254000">
                <a:defRPr sz="1400">
                  <a:solidFill>
                    <a:schemeClr val="tx1"/>
                  </a:solidFill>
                  <a:latin typeface="Arial" charset="0"/>
                  <a:cs typeface="Cordia New" pitchFamily="34" charset="-34"/>
                </a:defRPr>
              </a:lvl5pPr>
              <a:lvl6pPr marL="711200" indent="-2540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Cordia New" pitchFamily="34" charset="-34"/>
                </a:defRPr>
              </a:lvl6pPr>
              <a:lvl7pPr marL="1168400" indent="-2540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Cordia New" pitchFamily="34" charset="-34"/>
                </a:defRPr>
              </a:lvl7pPr>
              <a:lvl8pPr marL="1625600" indent="-2540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Cordia New" pitchFamily="34" charset="-34"/>
                </a:defRPr>
              </a:lvl8pPr>
              <a:lvl9pPr marL="2082800" indent="-2540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Cordia New" pitchFamily="34" charset="-34"/>
                </a:defRPr>
              </a:lvl9pPr>
            </a:lstStyle>
            <a:p>
              <a:pPr algn="r" eaLnBrk="1" hangingPunct="1"/>
              <a:r>
                <a:rPr lang="en-US" altLang="en-US" sz="1000">
                  <a:solidFill>
                    <a:schemeClr val="bg1"/>
                  </a:solidFill>
                  <a:cs typeface="Tahoma" pitchFamily="34" charset="0"/>
                </a:rPr>
                <a:t>Self-Access Materials</a:t>
              </a:r>
              <a:endParaRPr lang="th-TH" altLang="en-US" sz="1000">
                <a:solidFill>
                  <a:schemeClr val="bg1"/>
                </a:solidFill>
                <a:cs typeface="Tahoma" pitchFamily="34" charset="0"/>
              </a:endParaRPr>
            </a:p>
          </p:txBody>
        </p:sp>
        <p:sp>
          <p:nvSpPr>
            <p:cNvPr id="26" name="Rectangle 279"/>
            <p:cNvSpPr>
              <a:spLocks noChangeArrowheads="1"/>
            </p:cNvSpPr>
            <p:nvPr/>
          </p:nvSpPr>
          <p:spPr bwMode="auto">
            <a:xfrm>
              <a:off x="3946" y="3901"/>
              <a:ext cx="2268" cy="18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102870" tIns="51435" rIns="102870" bIns="51435" anchor="b"/>
            <a:lstStyle>
              <a:lvl1pPr marL="254000" indent="-254000">
                <a:defRPr sz="1400">
                  <a:solidFill>
                    <a:schemeClr val="tx1"/>
                  </a:solidFill>
                  <a:latin typeface="Arial" charset="0"/>
                  <a:cs typeface="Cordia New" pitchFamily="34" charset="-34"/>
                </a:defRPr>
              </a:lvl1pPr>
              <a:lvl2pPr marL="254000" indent="-254000">
                <a:defRPr sz="1400">
                  <a:solidFill>
                    <a:schemeClr val="tx1"/>
                  </a:solidFill>
                  <a:latin typeface="Arial" charset="0"/>
                  <a:cs typeface="Cordia New" pitchFamily="34" charset="-34"/>
                </a:defRPr>
              </a:lvl2pPr>
              <a:lvl3pPr marL="254000" indent="-254000">
                <a:defRPr sz="1400">
                  <a:solidFill>
                    <a:schemeClr val="tx1"/>
                  </a:solidFill>
                  <a:latin typeface="Arial" charset="0"/>
                  <a:cs typeface="Cordia New" pitchFamily="34" charset="-34"/>
                </a:defRPr>
              </a:lvl3pPr>
              <a:lvl4pPr marL="254000" indent="-254000">
                <a:defRPr sz="1400">
                  <a:solidFill>
                    <a:schemeClr val="tx1"/>
                  </a:solidFill>
                  <a:latin typeface="Arial" charset="0"/>
                  <a:cs typeface="Cordia New" pitchFamily="34" charset="-34"/>
                </a:defRPr>
              </a:lvl4pPr>
              <a:lvl5pPr marL="254000" indent="-254000">
                <a:defRPr sz="1400">
                  <a:solidFill>
                    <a:schemeClr val="tx1"/>
                  </a:solidFill>
                  <a:latin typeface="Arial" charset="0"/>
                  <a:cs typeface="Cordia New" pitchFamily="34" charset="-34"/>
                </a:defRPr>
              </a:lvl5pPr>
              <a:lvl6pPr marL="711200" indent="-2540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Cordia New" pitchFamily="34" charset="-34"/>
                </a:defRPr>
              </a:lvl6pPr>
              <a:lvl7pPr marL="1168400" indent="-2540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Cordia New" pitchFamily="34" charset="-34"/>
                </a:defRPr>
              </a:lvl7pPr>
              <a:lvl8pPr marL="1625600" indent="-2540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Cordia New" pitchFamily="34" charset="-34"/>
                </a:defRPr>
              </a:lvl8pPr>
              <a:lvl9pPr marL="2082800" indent="-2540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Cordia New" pitchFamily="34" charset="-34"/>
                </a:defRPr>
              </a:lvl9pPr>
            </a:lstStyle>
            <a:p>
              <a:pPr algn="r" eaLnBrk="1" hangingPunct="1"/>
              <a:r>
                <a:rPr lang="en-US" altLang="en-US" sz="1000">
                  <a:solidFill>
                    <a:schemeClr val="bg1"/>
                  </a:solidFill>
                </a:rPr>
                <a:t>Self-Access Learning Centre, KMUTT</a:t>
              </a:r>
              <a:endParaRPr lang="th-TH" altLang="en-US" sz="1000">
                <a:solidFill>
                  <a:schemeClr val="bg1"/>
                </a:solidFill>
              </a:endParaRPr>
            </a:p>
          </p:txBody>
        </p:sp>
      </p:grpSp>
      <p:pic>
        <p:nvPicPr>
          <p:cNvPr id="27" name="Picture 280" descr="14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02728" y="4781035"/>
            <a:ext cx="1295400" cy="541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04869686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625</TotalTime>
  <Words>2012</Words>
  <Application>Microsoft Office PowerPoint</Application>
  <PresentationFormat>Custom</PresentationFormat>
  <Paragraphs>324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Natsinee.wim</dc:creator>
  <cp:lastModifiedBy>Student</cp:lastModifiedBy>
  <cp:revision>34</cp:revision>
  <dcterms:created xsi:type="dcterms:W3CDTF">2015-01-09T05:03:30Z</dcterms:created>
  <dcterms:modified xsi:type="dcterms:W3CDTF">2015-05-13T06:09:54Z</dcterms:modified>
</cp:coreProperties>
</file>