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9</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25921860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053934130"/>
              </p:ext>
            </p:extLst>
          </p:nvPr>
        </p:nvGraphicFramePr>
        <p:xfrm>
          <a:off x="1488033"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9</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2" name="Rectangle 119"/>
          <p:cNvSpPr>
            <a:spLocks noChangeArrowheads="1"/>
          </p:cNvSpPr>
          <p:nvPr/>
        </p:nvSpPr>
        <p:spPr bwMode="auto">
          <a:xfrm>
            <a:off x="248171" y="1352543"/>
            <a:ext cx="4992922" cy="4781309"/>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t>   </a:t>
            </a:r>
            <a:r>
              <a:rPr lang="en-US" sz="1950" dirty="0" smtClean="0">
                <a:latin typeface="+mn-lt"/>
              </a:rPr>
              <a:t>Greece </a:t>
            </a:r>
            <a:r>
              <a:rPr lang="en-US" sz="1950" dirty="0">
                <a:latin typeface="+mn-lt"/>
              </a:rPr>
              <a:t>may leave the Eurozone for a while. More than 60% of Greek voters do not want another bailout from the Eurozone. They are unhappy with banks being closed and the austerity measures. Most Greeks want normal life to return. Currently, Greece has to pay back a large debt to the Eurozone, and it is causing great hardship for people in Greece. Many people in Greece worry that their savings will be lost and that there future will not be good.</a:t>
            </a:r>
          </a:p>
          <a:p>
            <a:pPr>
              <a:buNone/>
            </a:pPr>
            <a:r>
              <a:rPr lang="en-US" sz="1950" dirty="0" smtClean="0">
                <a:latin typeface="+mn-lt"/>
              </a:rPr>
              <a:t>   Some </a:t>
            </a:r>
            <a:r>
              <a:rPr lang="en-US" sz="1950" dirty="0">
                <a:latin typeface="+mn-lt"/>
              </a:rPr>
              <a:t>people such as the French leader are optimistic that a solution will be found; however, the German leader is less optimistic. </a:t>
            </a:r>
            <a:endParaRPr lang="en-US" sz="1950" dirty="0" smtClean="0">
              <a:latin typeface="+mn-lt"/>
            </a:endParaRPr>
          </a:p>
          <a:p>
            <a:pPr>
              <a:buNone/>
            </a:pPr>
            <a:endParaRPr lang="en-US" sz="1950" dirty="0">
              <a:latin typeface="+mn-lt"/>
            </a:endParaRPr>
          </a:p>
          <a:p>
            <a:pPr>
              <a:buNone/>
            </a:pPr>
            <a:endParaRPr lang="en-US" sz="1950" dirty="0">
              <a:latin typeface="+mn-lt"/>
            </a:endParaRPr>
          </a:p>
        </p:txBody>
      </p:sp>
      <p:pic>
        <p:nvPicPr>
          <p:cNvPr id="9" name="10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72720" y="5416639"/>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149"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623393809"/>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9: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5" name="Rectangle 119"/>
          <p:cNvSpPr>
            <a:spLocks noChangeArrowheads="1"/>
          </p:cNvSpPr>
          <p:nvPr/>
        </p:nvSpPr>
        <p:spPr bwMode="auto">
          <a:xfrm>
            <a:off x="213948" y="791183"/>
            <a:ext cx="4009854"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lgn="ct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cs typeface="+mj-cs"/>
              </a:rPr>
              <a:t>It’s </a:t>
            </a:r>
            <a:r>
              <a:rPr lang="en-US" sz="2000" dirty="0">
                <a:latin typeface="+mn-lt"/>
                <a:cs typeface="+mj-cs"/>
              </a:rPr>
              <a:t>about problems in Greece</a:t>
            </a:r>
            <a:r>
              <a:rPr lang="en-US" sz="2000" dirty="0" smtClean="0">
                <a:latin typeface="+mn-lt"/>
                <a:cs typeface="+mj-cs"/>
              </a:rPr>
              <a:t>.</a:t>
            </a:r>
          </a:p>
          <a:p>
            <a:endParaRPr lang="en-US" sz="2000" dirty="0">
              <a:latin typeface="+mn-lt"/>
              <a:cs typeface="+mj-cs"/>
            </a:endParaRPr>
          </a:p>
          <a:p>
            <a:r>
              <a:rPr lang="en-US" sz="2000" b="1" dirty="0">
                <a:solidFill>
                  <a:srgbClr val="00B050"/>
                </a:solidFill>
                <a:latin typeface="+mn-lt"/>
                <a:cs typeface="+mj-cs"/>
              </a:rPr>
              <a:t>Intermediate </a:t>
            </a:r>
            <a:r>
              <a:rPr lang="en-US" sz="2000" b="1" dirty="0" smtClean="0">
                <a:solidFill>
                  <a:srgbClr val="00B050"/>
                </a:solidFill>
                <a:latin typeface="+mn-lt"/>
                <a:cs typeface="+mj-cs"/>
              </a:rPr>
              <a:t>Level:</a:t>
            </a:r>
            <a:endParaRPr lang="en-US" sz="2000" dirty="0">
              <a:solidFill>
                <a:srgbClr val="00B050"/>
              </a:solidFill>
              <a:latin typeface="+mn-lt"/>
              <a:cs typeface="+mj-cs"/>
            </a:endParaRPr>
          </a:p>
          <a:p>
            <a:pPr>
              <a:buNone/>
            </a:pPr>
            <a:r>
              <a:rPr lang="en-US" sz="2000" dirty="0" smtClean="0">
                <a:latin typeface="+mn-lt"/>
                <a:cs typeface="+mj-cs"/>
              </a:rPr>
              <a:t>This </a:t>
            </a:r>
            <a:r>
              <a:rPr lang="en-US" sz="2000" dirty="0">
                <a:latin typeface="+mn-lt"/>
                <a:cs typeface="+mj-cs"/>
              </a:rPr>
              <a:t>news story is about Greece and its money problems with the Eurozone</a:t>
            </a:r>
            <a:r>
              <a:rPr lang="en-US" sz="2000" dirty="0" smtClean="0">
                <a:latin typeface="+mn-lt"/>
                <a:cs typeface="+mj-cs"/>
              </a:rPr>
              <a:t>.</a:t>
            </a:r>
          </a:p>
          <a:p>
            <a:pPr>
              <a:buNone/>
            </a:pPr>
            <a:endParaRPr lang="en-US" sz="2000" dirty="0">
              <a:latin typeface="+mn-lt"/>
              <a:cs typeface="+mj-cs"/>
            </a:endParaRPr>
          </a:p>
          <a:p>
            <a:r>
              <a:rPr lang="en-US" sz="2000" b="1" dirty="0">
                <a:solidFill>
                  <a:srgbClr val="7030A0"/>
                </a:solidFill>
                <a:latin typeface="+mn-lt"/>
                <a:cs typeface="+mj-cs"/>
              </a:rPr>
              <a:t>Advanced Level:</a:t>
            </a:r>
            <a:r>
              <a:rPr lang="en-US" sz="2000" dirty="0">
                <a:solidFill>
                  <a:srgbClr val="7030A0"/>
                </a:solidFill>
                <a:latin typeface="+mn-lt"/>
                <a:cs typeface="+mj-cs"/>
              </a:rPr>
              <a:t> </a:t>
            </a:r>
            <a:endParaRPr lang="en-US" sz="2000" dirty="0" smtClean="0">
              <a:solidFill>
                <a:srgbClr val="7030A0"/>
              </a:solidFill>
              <a:latin typeface="+mn-lt"/>
              <a:cs typeface="+mj-cs"/>
            </a:endParaRPr>
          </a:p>
          <a:p>
            <a:pPr>
              <a:buNone/>
            </a:pPr>
            <a:r>
              <a:rPr lang="en-US" sz="2000" dirty="0" smtClean="0">
                <a:latin typeface="+mn-lt"/>
                <a:cs typeface="+mj-cs"/>
              </a:rPr>
              <a:t>This </a:t>
            </a:r>
            <a:r>
              <a:rPr lang="en-US" sz="2000" dirty="0">
                <a:latin typeface="+mn-lt"/>
                <a:cs typeface="+mj-cs"/>
              </a:rPr>
              <a:t>news story is about the financial problems in Greece. Greeks are not happy with the debt. Some people feel leaving the Eurozone for a time may help</a:t>
            </a:r>
            <a:r>
              <a:rPr lang="en-US" sz="2000" dirty="0" smtClean="0">
                <a:latin typeface="+mn-lt"/>
                <a:cs typeface="+mj-cs"/>
              </a:rPr>
              <a:t>.</a:t>
            </a:r>
            <a:endParaRPr lang="en-US" sz="2000" dirty="0">
              <a:latin typeface="+mn-lt"/>
              <a:cs typeface="+mj-cs"/>
            </a:endParaRPr>
          </a:p>
        </p:txBody>
      </p:sp>
      <p:pic>
        <p:nvPicPr>
          <p:cNvPr id="36" name="10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311785" y="1547265"/>
            <a:ext cx="609600" cy="609600"/>
          </a:xfrm>
          <a:prstGeom prst="rect">
            <a:avLst/>
          </a:prstGeom>
        </p:spPr>
      </p:pic>
      <p:pic>
        <p:nvPicPr>
          <p:cNvPr id="37" name="10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311785" y="2573831"/>
            <a:ext cx="609600" cy="609600"/>
          </a:xfrm>
          <a:prstGeom prst="rect">
            <a:avLst/>
          </a:prstGeom>
        </p:spPr>
      </p:pic>
      <p:pic>
        <p:nvPicPr>
          <p:cNvPr id="38" name="10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311785" y="4278939"/>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3" fill="hold"/>
                                        <p:tgtEl>
                                          <p:spTgt spid="36"/>
                                        </p:tgtEl>
                                      </p:cBhvr>
                                    </p:cmd>
                                  </p:childTnLst>
                                </p:cTn>
                              </p:par>
                            </p:childTnLst>
                          </p:cTn>
                        </p:par>
                      </p:childTnLst>
                    </p:cTn>
                  </p:par>
                </p:childTnLst>
              </p:cTn>
              <p:nextCondLst>
                <p:cond evt="onClick" delay="0">
                  <p:tgtEl>
                    <p:spTgt spid="36"/>
                  </p:tgtEl>
                </p:cond>
              </p:nextCondLst>
            </p:seq>
            <p:audio>
              <p:cMediaNode vol="80000">
                <p:cTn id="7" fill="hold" display="0">
                  <p:stCondLst>
                    <p:cond delay="indefinite"/>
                  </p:stCondLst>
                  <p:endCondLst>
                    <p:cond evt="onStopAudio" delay="0">
                      <p:tgtEl>
                        <p:sldTgt/>
                      </p:tgtEl>
                    </p:cond>
                  </p:endCondLst>
                </p:cTn>
                <p:tgtEl>
                  <p:spTgt spid="36"/>
                </p:tgtEl>
              </p:cMediaNode>
            </p:audio>
            <p:seq concurrent="1" nextAc="seek">
              <p:cTn id="8" restart="whenNotActive" fill="hold" evtFilter="cancelBubble" nodeType="interactiveSeq">
                <p:stCondLst>
                  <p:cond evt="onClick" delay="0">
                    <p:tgtEl>
                      <p:spTgt spid="3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804" fill="hold"/>
                                        <p:tgtEl>
                                          <p:spTgt spid="37"/>
                                        </p:tgtEl>
                                      </p:cBhvr>
                                    </p:cmd>
                                  </p:childTnLst>
                                </p:cTn>
                              </p:par>
                            </p:childTnLst>
                          </p:cTn>
                        </p:par>
                      </p:childTnLst>
                    </p:cTn>
                  </p:par>
                </p:childTnLst>
              </p:cTn>
              <p:nextCondLst>
                <p:cond evt="onClick" delay="0">
                  <p:tgtEl>
                    <p:spTgt spid="37"/>
                  </p:tgtEl>
                </p:cond>
              </p:nextCondLst>
            </p:seq>
            <p:audio>
              <p:cMediaNode vol="80000">
                <p:cTn id="13" fill="hold" display="0">
                  <p:stCondLst>
                    <p:cond delay="indefinite"/>
                  </p:stCondLst>
                  <p:endCondLst>
                    <p:cond evt="onStopAudio" delay="0">
                      <p:tgtEl>
                        <p:sldTgt/>
                      </p:tgtEl>
                    </p:cond>
                  </p:endCondLst>
                </p:cTn>
                <p:tgtEl>
                  <p:spTgt spid="37"/>
                </p:tgtEl>
              </p:cMediaNode>
            </p:audio>
            <p:seq concurrent="1" nextAc="seek">
              <p:cTn id="14" restart="whenNotActive" fill="hold" evtFilter="cancelBubble" nodeType="interactiveSeq">
                <p:stCondLst>
                  <p:cond evt="onClick" delay="0">
                    <p:tgtEl>
                      <p:spTgt spid="3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1177" fill="hold"/>
                                        <p:tgtEl>
                                          <p:spTgt spid="38"/>
                                        </p:tgtEl>
                                      </p:cBhvr>
                                    </p:cmd>
                                  </p:childTnLst>
                                </p:cTn>
                              </p:par>
                            </p:childTnLst>
                          </p:cTn>
                        </p:par>
                      </p:childTnLst>
                    </p:cTn>
                  </p:par>
                </p:childTnLst>
              </p:cTn>
              <p:nextCondLst>
                <p:cond evt="onClick" delay="0">
                  <p:tgtEl>
                    <p:spTgt spid="38"/>
                  </p:tgtEl>
                </p:cond>
              </p:nextCondLst>
            </p:seq>
            <p:audio>
              <p:cMediaNode vol="80000">
                <p:cTn id="19" fill="hold" display="0">
                  <p:stCondLst>
                    <p:cond delay="indefinite"/>
                  </p:stCondLst>
                  <p:endCondLst>
                    <p:cond evt="onStopAudio" delay="0">
                      <p:tgtEl>
                        <p:sldTgt/>
                      </p:tgtEl>
                    </p:cond>
                  </p:endCondLst>
                </p:cTn>
                <p:tgtEl>
                  <p:spTgt spid="3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1261</TotalTime>
  <Words>642</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130</cp:revision>
  <dcterms:created xsi:type="dcterms:W3CDTF">2015-01-09T05:03:30Z</dcterms:created>
  <dcterms:modified xsi:type="dcterms:W3CDTF">2016-06-22T05:41:26Z</dcterms:modified>
</cp:coreProperties>
</file>