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6</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40959041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ction Button: Forward or Next 8">
            <a:hlinkClick r:id="" action="ppaction://hlinkshowjump?jump=previousslide" highlightClick="1"/>
          </p:cNvPr>
          <p:cNvSpPr/>
          <p:nvPr/>
        </p:nvSpPr>
        <p:spPr>
          <a:xfrm flipH="1">
            <a:off x="244697" y="6284765"/>
            <a:ext cx="669934"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6" name="Group 119"/>
          <p:cNvGraphicFramePr>
            <a:graphicFrameLocks noGrp="1"/>
          </p:cNvGraphicFramePr>
          <p:nvPr>
            <p:extLst>
              <p:ext uri="{D42A27DB-BD31-4B8C-83A1-F6EECF244321}">
                <p14:modId xmlns:p14="http://schemas.microsoft.com/office/powerpoint/2010/main" val="51856806"/>
              </p:ext>
            </p:extLst>
          </p:nvPr>
        </p:nvGraphicFramePr>
        <p:xfrm>
          <a:off x="1455145" y="376093"/>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6</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7" name="Rectangle 119"/>
          <p:cNvSpPr>
            <a:spLocks noChangeArrowheads="1"/>
          </p:cNvSpPr>
          <p:nvPr/>
        </p:nvSpPr>
        <p:spPr bwMode="auto">
          <a:xfrm>
            <a:off x="248171" y="1321003"/>
            <a:ext cx="4992922" cy="5050613"/>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dirty="0"/>
              <a:t> </a:t>
            </a:r>
            <a:r>
              <a:rPr lang="en-US" sz="2000" dirty="0" smtClean="0"/>
              <a:t>  </a:t>
            </a:r>
            <a:r>
              <a:rPr lang="en-US" sz="1900" dirty="0" smtClean="0">
                <a:latin typeface="+mn-lt"/>
              </a:rPr>
              <a:t>A </a:t>
            </a:r>
            <a:r>
              <a:rPr lang="en-US" sz="1900" dirty="0">
                <a:latin typeface="+mn-lt"/>
              </a:rPr>
              <a:t>technology expert has said that the world is not prepared for the Internet of Things. It is the next development of the digital revolution. Devices, services and appliances which we use each day will become connected via the internet. Experts think that by 2020, almost 26 billion devices will be linked on the Internet of Things. They will communicate with each other; for example, your refrigerator would order food from the supermarket, and the food would be delivered to your home. You would not have to go grocery shopping anymore. </a:t>
            </a:r>
          </a:p>
          <a:p>
            <a:pPr>
              <a:buNone/>
            </a:pPr>
            <a:r>
              <a:rPr lang="en-US" sz="1900" dirty="0" smtClean="0">
                <a:latin typeface="+mn-lt"/>
              </a:rPr>
              <a:t>   However</a:t>
            </a:r>
            <a:r>
              <a:rPr lang="en-US" sz="1900" dirty="0">
                <a:latin typeface="+mn-lt"/>
              </a:rPr>
              <a:t>, there are problems with having enough data storage. Also, privacy and security will be an issue</a:t>
            </a:r>
            <a:r>
              <a:rPr lang="en-US" sz="1900" dirty="0" smtClean="0">
                <a:latin typeface="+mn-lt"/>
              </a:rPr>
              <a:t>.</a:t>
            </a:r>
          </a:p>
          <a:p>
            <a:pPr>
              <a:buNone/>
            </a:pPr>
            <a:endParaRPr lang="en-US" sz="1900" dirty="0">
              <a:latin typeface="+mn-lt"/>
            </a:endParaRPr>
          </a:p>
          <a:p>
            <a:pPr>
              <a:buNone/>
            </a:pPr>
            <a:endParaRPr lang="en-US" sz="800" dirty="0">
              <a:latin typeface="+mn-lt"/>
            </a:endParaRPr>
          </a:p>
        </p:txBody>
      </p:sp>
      <p:pic>
        <p:nvPicPr>
          <p:cNvPr id="4" name="7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3331335" y="5676816"/>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405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graphicFrame>
        <p:nvGraphicFramePr>
          <p:cNvPr id="17" name="Group 119"/>
          <p:cNvGraphicFramePr>
            <a:graphicFrameLocks noGrp="1"/>
          </p:cNvGraphicFramePr>
          <p:nvPr>
            <p:extLst>
              <p:ext uri="{D42A27DB-BD31-4B8C-83A1-F6EECF244321}">
                <p14:modId xmlns:p14="http://schemas.microsoft.com/office/powerpoint/2010/main" val="1715409355"/>
              </p:ext>
            </p:extLst>
          </p:nvPr>
        </p:nvGraphicFramePr>
        <p:xfrm>
          <a:off x="773452"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6: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8" name="Rectangle 119"/>
          <p:cNvSpPr>
            <a:spLocks noChangeArrowheads="1"/>
          </p:cNvSpPr>
          <p:nvPr/>
        </p:nvSpPr>
        <p:spPr bwMode="auto">
          <a:xfrm>
            <a:off x="283673" y="747781"/>
            <a:ext cx="4131343" cy="57246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a:t>
            </a:r>
            <a:r>
              <a:rPr lang="en-US" sz="2000" b="1" dirty="0">
                <a:solidFill>
                  <a:srgbClr val="FF0000"/>
                </a:solidFill>
                <a:latin typeface="+mn-lt"/>
              </a:rPr>
              <a:t>Level:</a:t>
            </a:r>
            <a:r>
              <a:rPr lang="en-US" sz="2000" dirty="0">
                <a:solidFill>
                  <a:srgbClr val="FF0000"/>
                </a:solidFill>
                <a:latin typeface="+mn-lt"/>
              </a:rPr>
              <a:t> </a:t>
            </a:r>
            <a:endParaRPr lang="en-US" sz="2000" dirty="0" smtClean="0">
              <a:solidFill>
                <a:srgbClr val="FF0000"/>
              </a:solidFill>
              <a:latin typeface="+mn-lt"/>
            </a:endParaRPr>
          </a:p>
          <a:p>
            <a:pPr>
              <a:buNone/>
            </a:pPr>
            <a:r>
              <a:rPr lang="en-US" sz="2000" dirty="0" smtClean="0">
                <a:latin typeface="+mn-lt"/>
              </a:rPr>
              <a:t>It’s </a:t>
            </a:r>
            <a:r>
              <a:rPr lang="en-US" sz="2000" dirty="0">
                <a:latin typeface="+mn-lt"/>
              </a:rPr>
              <a:t>about a new internet</a:t>
            </a:r>
            <a:r>
              <a:rPr lang="en-US" sz="2000" dirty="0" smtClean="0">
                <a:latin typeface="+mn-lt"/>
              </a:rPr>
              <a:t>.</a:t>
            </a:r>
          </a:p>
          <a:p>
            <a:pPr>
              <a:buNone/>
            </a:pPr>
            <a:endParaRPr lang="en-US" sz="2000" dirty="0">
              <a:latin typeface="+mn-lt"/>
            </a:endParaRPr>
          </a:p>
          <a:p>
            <a:r>
              <a:rPr lang="en-US" sz="2000" b="1" dirty="0">
                <a:solidFill>
                  <a:srgbClr val="00B050"/>
                </a:solidFill>
                <a:latin typeface="+mn-lt"/>
              </a:rPr>
              <a:t>Intermediate Level:</a:t>
            </a:r>
            <a:r>
              <a:rPr lang="en-US" sz="2000" dirty="0">
                <a:solidFill>
                  <a:srgbClr val="00B050"/>
                </a:solidFill>
                <a:latin typeface="+mn-lt"/>
              </a:rPr>
              <a:t> </a:t>
            </a:r>
            <a:endParaRPr lang="en-US" sz="2000" dirty="0" smtClean="0">
              <a:solidFill>
                <a:srgbClr val="00B050"/>
              </a:solidFill>
              <a:latin typeface="+mn-lt"/>
            </a:endParaRPr>
          </a:p>
          <a:p>
            <a:pPr>
              <a:buNone/>
            </a:pPr>
            <a:r>
              <a:rPr lang="en-US" sz="2000" dirty="0" smtClean="0">
                <a:latin typeface="+mn-lt"/>
              </a:rPr>
              <a:t>This </a:t>
            </a:r>
            <a:r>
              <a:rPr lang="en-US" sz="2000" dirty="0">
                <a:latin typeface="+mn-lt"/>
              </a:rPr>
              <a:t>news story talks about </a:t>
            </a:r>
            <a:r>
              <a:rPr lang="en-US" sz="2000" dirty="0" smtClean="0">
                <a:latin typeface="+mn-lt"/>
              </a:rPr>
              <a:t>   something </a:t>
            </a:r>
            <a:r>
              <a:rPr lang="en-US" sz="2000" dirty="0">
                <a:latin typeface="+mn-lt"/>
              </a:rPr>
              <a:t>called the internet of things. Everything will be joined.</a:t>
            </a:r>
          </a:p>
          <a:p>
            <a:pPr>
              <a:buNone/>
            </a:pPr>
            <a:endParaRPr lang="en-US" sz="2000" dirty="0">
              <a:latin typeface="+mn-lt"/>
            </a:endParaRPr>
          </a:p>
          <a:p>
            <a:r>
              <a:rPr lang="en-US" sz="2000" b="1" dirty="0">
                <a:solidFill>
                  <a:srgbClr val="7030A0"/>
                </a:solidFill>
                <a:latin typeface="+mn-lt"/>
              </a:rPr>
              <a:t>Advanced Level:</a:t>
            </a:r>
            <a:r>
              <a:rPr lang="en-US" sz="2000" dirty="0">
                <a:solidFill>
                  <a:srgbClr val="7030A0"/>
                </a:solidFill>
                <a:latin typeface="+mn-lt"/>
              </a:rPr>
              <a:t> </a:t>
            </a:r>
            <a:endParaRPr lang="en-US" sz="2000" dirty="0" smtClean="0">
              <a:solidFill>
                <a:srgbClr val="7030A0"/>
              </a:solidFill>
              <a:latin typeface="+mn-lt"/>
            </a:endParaRPr>
          </a:p>
          <a:p>
            <a:pPr>
              <a:buNone/>
            </a:pPr>
            <a:r>
              <a:rPr lang="en-US" sz="2000" dirty="0" smtClean="0">
                <a:latin typeface="+mn-lt"/>
              </a:rPr>
              <a:t>This </a:t>
            </a:r>
            <a:r>
              <a:rPr lang="en-US" sz="2000" dirty="0">
                <a:latin typeface="+mn-lt"/>
              </a:rPr>
              <a:t>news story talks about the internet of things. It means that all of our devices will be connected online, so our refrigerator could order food from the supermarket for us</a:t>
            </a:r>
            <a:r>
              <a:rPr lang="en-US" sz="2000" dirty="0" smtClean="0">
                <a:latin typeface="+mn-lt"/>
              </a:rPr>
              <a:t>.</a:t>
            </a:r>
            <a:endParaRPr lang="en-US" sz="2000" dirty="0">
              <a:latin typeface="+mn-lt"/>
            </a:endParaRPr>
          </a:p>
        </p:txBody>
      </p:sp>
      <p:pic>
        <p:nvPicPr>
          <p:cNvPr id="19" name="7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589554" y="1551623"/>
            <a:ext cx="609600" cy="609600"/>
          </a:xfrm>
          <a:prstGeom prst="rect">
            <a:avLst/>
          </a:prstGeom>
        </p:spPr>
      </p:pic>
      <p:pic>
        <p:nvPicPr>
          <p:cNvPr id="20" name="7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589554" y="2571695"/>
            <a:ext cx="609600" cy="609600"/>
          </a:xfrm>
          <a:prstGeom prst="rect">
            <a:avLst/>
          </a:prstGeom>
        </p:spPr>
      </p:pic>
      <p:pic>
        <p:nvPicPr>
          <p:cNvPr id="21" name="7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558839" y="4227829"/>
            <a:ext cx="609600" cy="609600"/>
          </a:xfrm>
          <a:prstGeom prst="rect">
            <a:avLst/>
          </a:prstGeom>
        </p:spPr>
      </p:pic>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69" fill="hold"/>
                                        <p:tgtEl>
                                          <p:spTgt spid="19"/>
                                        </p:tgtEl>
                                      </p:cBhvr>
                                    </p:cmd>
                                  </p:childTnLst>
                                </p:cTn>
                              </p:par>
                            </p:childTnLst>
                          </p:cTn>
                        </p:par>
                      </p:childTnLst>
                    </p:cTn>
                  </p:par>
                </p:childTnLst>
              </p:cTn>
              <p:nextCondLst>
                <p:cond evt="onClick" delay="0">
                  <p:tgtEl>
                    <p:spTgt spid="19"/>
                  </p:tgtEl>
                </p:cond>
              </p:nextCondLst>
            </p:seq>
            <p:audio>
              <p:cMediaNode vol="80000">
                <p:cTn id="7" fill="hold" display="0">
                  <p:stCondLst>
                    <p:cond delay="indefinite"/>
                  </p:stCondLst>
                  <p:endCondLst>
                    <p:cond evt="onStopAudio" delay="0">
                      <p:tgtEl>
                        <p:sldTgt/>
                      </p:tgtEl>
                    </p:cond>
                  </p:endCondLst>
                </p:cTn>
                <p:tgtEl>
                  <p:spTgt spid="19"/>
                </p:tgtEl>
              </p:cMediaNode>
            </p:audio>
            <p:seq concurrent="1" nextAc="seek">
              <p:cTn id="8" restart="whenNotActive" fill="hold" evtFilter="cancelBubble" nodeType="interactiveSeq">
                <p:stCondLst>
                  <p:cond evt="onClick" delay="0">
                    <p:tgtEl>
                      <p:spTgt spid="20"/>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7007" fill="hold"/>
                                        <p:tgtEl>
                                          <p:spTgt spid="20"/>
                                        </p:tgtEl>
                                      </p:cBhvr>
                                    </p:cmd>
                                  </p:childTnLst>
                                </p:cTn>
                              </p:par>
                            </p:childTnLst>
                          </p:cTn>
                        </p:par>
                      </p:childTnLst>
                    </p:cTn>
                  </p:par>
                </p:childTnLst>
              </p:cTn>
              <p:nextCondLst>
                <p:cond evt="onClick" delay="0">
                  <p:tgtEl>
                    <p:spTgt spid="20"/>
                  </p:tgtEl>
                </p:cond>
              </p:nextCondLst>
            </p:seq>
            <p:audio>
              <p:cMediaNode vol="80000">
                <p:cTn id="13" fill="hold" display="0">
                  <p:stCondLst>
                    <p:cond delay="indefinite"/>
                  </p:stCondLst>
                  <p:endCondLst>
                    <p:cond evt="onStopAudio" delay="0">
                      <p:tgtEl>
                        <p:sldTgt/>
                      </p:tgtEl>
                    </p:cond>
                  </p:endCondLst>
                </p:cTn>
                <p:tgtEl>
                  <p:spTgt spid="20"/>
                </p:tgtEl>
              </p:cMediaNode>
            </p:audio>
            <p:seq concurrent="1" nextAc="seek">
              <p:cTn id="14" restart="whenNotActive" fill="hold" evtFilter="cancelBubble" nodeType="interactiveSeq">
                <p:stCondLst>
                  <p:cond evt="onClick" delay="0">
                    <p:tgtEl>
                      <p:spTgt spid="21"/>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3012" fill="hold"/>
                                        <p:tgtEl>
                                          <p:spTgt spid="21"/>
                                        </p:tgtEl>
                                      </p:cBhvr>
                                    </p:cmd>
                                  </p:childTnLst>
                                </p:cTn>
                              </p:par>
                            </p:childTnLst>
                          </p:cTn>
                        </p:par>
                      </p:childTnLst>
                    </p:cTn>
                  </p:par>
                </p:childTnLst>
              </p:cTn>
              <p:nextCondLst>
                <p:cond evt="onClick" delay="0">
                  <p:tgtEl>
                    <p:spTgt spid="21"/>
                  </p:tgtEl>
                </p:cond>
              </p:nextCondLst>
            </p:seq>
            <p:audio>
              <p:cMediaNode vol="80000">
                <p:cTn id="19" fill="hold" display="0">
                  <p:stCondLst>
                    <p:cond delay="indefinite"/>
                  </p:stCondLst>
                  <p:endCondLst>
                    <p:cond evt="onStopAudio" delay="0">
                      <p:tgtEl>
                        <p:sldTgt/>
                      </p:tgtEl>
                    </p:cond>
                  </p:endCondLst>
                </p:cTn>
                <p:tgtEl>
                  <p:spTgt spid="2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TotalTime>
  <Words>656</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126</cp:revision>
  <dcterms:created xsi:type="dcterms:W3CDTF">2015-01-09T05:03:30Z</dcterms:created>
  <dcterms:modified xsi:type="dcterms:W3CDTF">2016-06-22T05:36:23Z</dcterms:modified>
</cp:coreProperties>
</file>