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68" r:id="rId3"/>
    <p:sldId id="281" r:id="rId4"/>
    <p:sldId id="282" r:id="rId5"/>
    <p:sldId id="280" r:id="rId6"/>
    <p:sldId id="266" r:id="rId7"/>
    <p:sldId id="259" r:id="rId8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atsinee.wim" initials="N" lastIdx="1" clrIdx="0">
    <p:extLst>
      <p:ext uri="{19B8F6BF-5375-455C-9EA6-DF929625EA0E}">
        <p15:presenceInfo xmlns:p15="http://schemas.microsoft.com/office/powerpoint/2012/main" userId="Natsinee.wi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53" autoAdjust="0"/>
    <p:restoredTop sz="94660"/>
  </p:normalViewPr>
  <p:slideViewPr>
    <p:cSldViewPr snapToGrid="0">
      <p:cViewPr varScale="1">
        <p:scale>
          <a:sx n="71" d="100"/>
          <a:sy n="71" d="100"/>
        </p:scale>
        <p:origin x="62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129293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467691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630451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632708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991190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366188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488243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073911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45460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897170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018897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53713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wav"/><Relationship Id="rId13" Type="http://schemas.openxmlformats.org/officeDocument/2006/relationships/image" Target="../media/image6.png"/><Relationship Id="rId3" Type="http://schemas.microsoft.com/office/2007/relationships/media" Target="../media/media2.wav"/><Relationship Id="rId7" Type="http://schemas.microsoft.com/office/2007/relationships/media" Target="../media/media4.wav"/><Relationship Id="rId12" Type="http://schemas.openxmlformats.org/officeDocument/2006/relationships/image" Target="../media/image5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media3.wav"/><Relationship Id="rId11" Type="http://schemas.openxmlformats.org/officeDocument/2006/relationships/image" Target="../media/image4.png"/><Relationship Id="rId5" Type="http://schemas.microsoft.com/office/2007/relationships/media" Target="../media/media3.wav"/><Relationship Id="rId10" Type="http://schemas.openxmlformats.org/officeDocument/2006/relationships/image" Target="../media/image3.png"/><Relationship Id="rId4" Type="http://schemas.openxmlformats.org/officeDocument/2006/relationships/audio" Target="../media/media2.wav"/><Relationship Id="rId9" Type="http://schemas.openxmlformats.org/officeDocument/2006/relationships/slideLayout" Target="../slideLayouts/slideLayout2.xml"/><Relationship Id="rId1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microsoft.com/office/2007/relationships/media" Target="../media/media7.wav"/><Relationship Id="rId7" Type="http://schemas.openxmlformats.org/officeDocument/2006/relationships/slideLayout" Target="../slideLayouts/slideLayout2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audio" Target="../media/media8.wav"/><Relationship Id="rId5" Type="http://schemas.microsoft.com/office/2007/relationships/media" Target="../media/media8.wav"/><Relationship Id="rId4" Type="http://schemas.openxmlformats.org/officeDocument/2006/relationships/audio" Target="../media/media7.wav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562165" y="0"/>
            <a:ext cx="57911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Rectangle 3"/>
          <p:cNvSpPr/>
          <p:nvPr/>
        </p:nvSpPr>
        <p:spPr>
          <a:xfrm>
            <a:off x="5688117" y="0"/>
            <a:ext cx="87404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8" name="Text Box 73"/>
          <p:cNvSpPr txBox="1">
            <a:spLocks noChangeArrowheads="1"/>
          </p:cNvSpPr>
          <p:nvPr/>
        </p:nvSpPr>
        <p:spPr bwMode="auto">
          <a:xfrm>
            <a:off x="7335568" y="3853767"/>
            <a:ext cx="4435978" cy="256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70" tIns="51435" rIns="102870" bIns="51435">
            <a:spAutoFit/>
          </a:bodyPr>
          <a:lstStyle>
            <a:lvl1pPr defTabSz="10287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defTabSz="10287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defTabSz="10287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defTabSz="10287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defTabSz="10287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th-TH" altLang="en-US" sz="3200" b="1" dirty="0" smtClean="0">
                <a:latin typeface="Calibri" panose="020F0502020204030204" pitchFamily="34" charset="0"/>
                <a:cs typeface="+mn-cs"/>
              </a:rPr>
              <a:t>สื่อการเรียนรู้ด้วยตัวเอง</a:t>
            </a:r>
          </a:p>
          <a:p>
            <a:pPr algn="ctr">
              <a:spcBef>
                <a:spcPct val="50000"/>
              </a:spcBef>
              <a:buNone/>
            </a:pPr>
            <a:r>
              <a:rPr lang="th-TH" altLang="en-US" sz="3200" b="1" dirty="0" smtClean="0">
                <a:latin typeface="Calibri" panose="020F0502020204030204" pitchFamily="34" charset="0"/>
                <a:cs typeface="+mn-cs"/>
              </a:rPr>
              <a:t>ชุดฝึกพูดสรุป </a:t>
            </a:r>
            <a:r>
              <a:rPr lang="en-US" altLang="en-US" sz="3200" b="1" dirty="0" smtClean="0">
                <a:latin typeface="Calibri" panose="020F0502020204030204" pitchFamily="34" charset="0"/>
                <a:cs typeface="+mn-cs"/>
              </a:rPr>
              <a:t/>
            </a:r>
            <a:br>
              <a:rPr lang="en-US" altLang="en-US" sz="3200" b="1" dirty="0" smtClean="0">
                <a:latin typeface="Calibri" panose="020F0502020204030204" pitchFamily="34" charset="0"/>
                <a:cs typeface="+mn-cs"/>
              </a:rPr>
            </a:br>
            <a:r>
              <a:rPr lang="en-US" altLang="en-US" sz="2800" b="1" dirty="0" smtClean="0">
                <a:latin typeface="Calibri" panose="020F0502020204030204" pitchFamily="34" charset="0"/>
                <a:cs typeface="+mn-cs"/>
              </a:rPr>
              <a:t>(</a:t>
            </a:r>
            <a:r>
              <a:rPr lang="en-US" altLang="en-US" sz="2800" b="1" dirty="0">
                <a:latin typeface="Calibri" panose="020F0502020204030204" pitchFamily="34" charset="0"/>
              </a:rPr>
              <a:t>Giving </a:t>
            </a:r>
            <a:r>
              <a:rPr lang="en-US" altLang="en-US" sz="2800" b="1" dirty="0" smtClean="0">
                <a:latin typeface="Calibri" panose="020F0502020204030204" pitchFamily="34" charset="0"/>
              </a:rPr>
              <a:t>Summary)</a:t>
            </a:r>
            <a:endParaRPr lang="th-TH" altLang="en-US" sz="2800" b="1" dirty="0" smtClean="0">
              <a:latin typeface="Calibri" panose="020F0502020204030204" pitchFamily="34" charset="0"/>
              <a:cs typeface="+mn-cs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th-TH" altLang="en-US" sz="3200" b="1" dirty="0" smtClean="0">
                <a:latin typeface="Calibri" panose="020F0502020204030204" pitchFamily="34" charset="0"/>
                <a:cs typeface="+mn-cs"/>
              </a:rPr>
              <a:t>เรื่องที่ </a:t>
            </a:r>
            <a:r>
              <a:rPr lang="th-TH" altLang="en-US" sz="3200" b="1" dirty="0" smtClean="0">
                <a:latin typeface="Calibri" panose="020F0502020204030204" pitchFamily="34" charset="0"/>
                <a:cs typeface="+mn-cs"/>
              </a:rPr>
              <a:t>5</a:t>
            </a:r>
            <a:endParaRPr lang="th-TH" altLang="en-US" sz="3200" b="1" dirty="0" smtClean="0">
              <a:latin typeface="Calibri" panose="020F0502020204030204" pitchFamily="34" charset="0"/>
              <a:cs typeface="+mn-cs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7362937" y="6320241"/>
            <a:ext cx="3906076" cy="288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70" tIns="51435" rIns="102870" bIns="51435">
            <a:spAutoFit/>
          </a:bodyPr>
          <a:lstStyle>
            <a:lvl1pPr defTabSz="10287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defTabSz="10287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defTabSz="10287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defTabSz="10287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defTabSz="10287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h-TH" sz="1200" dirty="0">
                <a:latin typeface="Calibri" panose="020F0502020204030204" pitchFamily="34" charset="0"/>
              </a:rPr>
              <a:t>Copyright © </a:t>
            </a:r>
            <a:r>
              <a:rPr lang="en-US" altLang="th-TH" sz="1200" dirty="0" smtClean="0">
                <a:latin typeface="Calibri" panose="020F0502020204030204" pitchFamily="34" charset="0"/>
              </a:rPr>
              <a:t>2015 </a:t>
            </a:r>
            <a:r>
              <a:rPr lang="en-US" altLang="th-TH" sz="1200" dirty="0">
                <a:latin typeface="Calibri" panose="020F0502020204030204" pitchFamily="34" charset="0"/>
              </a:rPr>
              <a:t>Self-access Learning Centre, KMUTT </a:t>
            </a:r>
            <a:endParaRPr lang="th-TH" altLang="th-TH" sz="1200" dirty="0">
              <a:latin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2825" y="416859"/>
            <a:ext cx="4016188" cy="3012141"/>
          </a:xfrm>
          <a:prstGeom prst="rect">
            <a:avLst/>
          </a:prstGeom>
        </p:spPr>
      </p:pic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1518430" y="6308954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904216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1518430" y="6308954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Rectangle 5"/>
          <p:cNvSpPr/>
          <p:nvPr/>
        </p:nvSpPr>
        <p:spPr>
          <a:xfrm>
            <a:off x="5635510" y="9793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22" name="Text Box 73"/>
          <p:cNvSpPr txBox="1">
            <a:spLocks noChangeArrowheads="1"/>
          </p:cNvSpPr>
          <p:nvPr/>
        </p:nvSpPr>
        <p:spPr bwMode="auto">
          <a:xfrm>
            <a:off x="405937" y="153367"/>
            <a:ext cx="3346475" cy="1581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70" tIns="51435" rIns="102870" bIns="51435">
            <a:spAutoFit/>
          </a:bodyPr>
          <a:lstStyle>
            <a:lvl1pPr defTabSz="10287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defTabSz="10287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defTabSz="10287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defTabSz="10287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defTabSz="10287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th-TH" altLang="en-US" sz="3200" b="1" dirty="0" smtClean="0">
                <a:latin typeface="Calibri" panose="020F0502020204030204" pitchFamily="34" charset="0"/>
                <a:cs typeface="Cordia New" panose="020B0304020202020204" pitchFamily="34" charset="-34"/>
              </a:rPr>
              <a:t>การใช้สื่อชิ้นนี้เพื่อพัฒนาตัวคุณเอง</a:t>
            </a:r>
          </a:p>
          <a:p>
            <a:pPr>
              <a:spcBef>
                <a:spcPct val="0"/>
              </a:spcBef>
              <a:buNone/>
            </a:pPr>
            <a:r>
              <a:rPr lang="th-TH" altLang="en-US" sz="3200" b="1" dirty="0" smtClean="0">
                <a:latin typeface="Calibri" panose="020F0502020204030204" pitchFamily="34" charset="0"/>
                <a:cs typeface="Cordia New" panose="020B0304020202020204" pitchFamily="34" charset="-34"/>
              </a:rPr>
              <a:t>ให้ประสบความสำเร็จ</a:t>
            </a:r>
            <a:endParaRPr lang="en-US" altLang="en-US" sz="3200" b="1" dirty="0">
              <a:latin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24" name="Rectangle 119"/>
          <p:cNvSpPr>
            <a:spLocks noChangeArrowheads="1"/>
          </p:cNvSpPr>
          <p:nvPr/>
        </p:nvSpPr>
        <p:spPr bwMode="auto">
          <a:xfrm>
            <a:off x="101962" y="1932175"/>
            <a:ext cx="5366667" cy="4154984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สื่อชิ้นนี้ประกอบด้วยข่าวสั้นๆจำนวน 1 ข่าว สำหรับฝึกการพูด</a:t>
            </a:r>
          </a:p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คุณสามารถฝึกด้วยตนเองโดยอ่านคำแนะนำและศึกษาตัวอย่างก่อนพูด</a:t>
            </a:r>
          </a:p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ทำความเข้าใจความแตกต่างระหว่างการพูด ซึ่งแบ่งระดับความยาก-ง่ายออกเป็น 3 ระดับ</a:t>
            </a:r>
          </a:p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ลองอ่านหรือฟังข่าวและฝึกพูดเกี่ยวกับข่าวด้วยตัวเอง</a:t>
            </a:r>
          </a:p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ตรวจสอบการพูดกับเฉลย</a:t>
            </a:r>
          </a:p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เมื่อฝึกพูดจากสื่อชุดนี้จนชำนาญแล้วคุณก็สามารถเลือกข่าวจากแหล่งต่างๆเพื่อฝึกฝนได้ด้วยตัวเองต่อไป</a:t>
            </a:r>
          </a:p>
        </p:txBody>
      </p:sp>
      <p:sp>
        <p:nvSpPr>
          <p:cNvPr id="17" name="Rectangle 119"/>
          <p:cNvSpPr>
            <a:spLocks noChangeArrowheads="1"/>
          </p:cNvSpPr>
          <p:nvPr/>
        </p:nvSpPr>
        <p:spPr bwMode="auto">
          <a:xfrm>
            <a:off x="6786700" y="359193"/>
            <a:ext cx="4968807" cy="584775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>
              <a:buNone/>
            </a:pPr>
            <a:r>
              <a:rPr lang="th-TH" altLang="th-TH" sz="3200" b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ข้อแนะนำการพูดเกี่ยวกับข่าว</a:t>
            </a:r>
            <a:endParaRPr lang="th-TH" altLang="th-TH" sz="3200" b="1" dirty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21" name="Text Box 73"/>
          <p:cNvSpPr txBox="1">
            <a:spLocks noChangeArrowheads="1"/>
          </p:cNvSpPr>
          <p:nvPr/>
        </p:nvSpPr>
        <p:spPr bwMode="auto">
          <a:xfrm>
            <a:off x="6817046" y="1311432"/>
            <a:ext cx="4992329" cy="5373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70" tIns="51435" rIns="102870" bIns="51435">
            <a:spAutoFit/>
          </a:bodyPr>
          <a:lstStyle>
            <a:lvl1pPr defTabSz="10287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defTabSz="10287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defTabSz="10287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defTabSz="10287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defTabSz="10287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th-TH" altLang="en-US" sz="1400" dirty="0">
              <a:latin typeface="Calibri" panose="020F0502020204030204" pitchFamily="34" charset="0"/>
              <a:cs typeface="Cordia New" panose="020B0304020202020204" pitchFamily="34" charset="-34"/>
            </a:endParaRPr>
          </a:p>
          <a:p>
            <a:pPr>
              <a:spcBef>
                <a:spcPct val="0"/>
              </a:spcBef>
              <a:buNone/>
            </a:pPr>
            <a:r>
              <a:rPr lang="th-TH" altLang="en-US" sz="2600" dirty="0" smtClean="0">
                <a:latin typeface="Calibri" panose="020F0502020204030204" pitchFamily="34" charset="0"/>
                <a:cs typeface="Cordia New" panose="020B0304020202020204" pitchFamily="34" charset="-34"/>
              </a:rPr>
              <a:t>หลักการง่ายๆในการพูดเกี่ยวกับข่าวที่คุณอ่านหรือฟังคือ </a:t>
            </a:r>
          </a:p>
          <a:p>
            <a:pPr>
              <a:spcBef>
                <a:spcPct val="0"/>
              </a:spcBef>
              <a:buNone/>
            </a:pPr>
            <a:r>
              <a:rPr lang="th-TH" altLang="en-US" sz="2600" dirty="0" smtClean="0">
                <a:latin typeface="Calibri" panose="020F0502020204030204" pitchFamily="34" charset="0"/>
                <a:cs typeface="Cordia New" panose="020B0304020202020204" pitchFamily="34" charset="-34"/>
              </a:rPr>
              <a:t>1. ทำความเข้าใจข่าว โดยให้ความสนใจต่อสิ่งต่อไปนี้</a:t>
            </a:r>
            <a:r>
              <a:rPr lang="en-US" sz="2000" b="1" dirty="0" smtClean="0">
                <a:cs typeface="+mn-cs"/>
              </a:rPr>
              <a:t>What</a:t>
            </a:r>
            <a:r>
              <a:rPr lang="en-US" sz="2000" dirty="0" smtClean="0">
                <a:cs typeface="+mn-cs"/>
              </a:rPr>
              <a:t> </a:t>
            </a:r>
            <a:r>
              <a:rPr lang="th-TH" sz="2000" dirty="0" smtClean="0">
                <a:cs typeface="+mn-cs"/>
              </a:rPr>
              <a:t>    เกิดอะไรขึ้น</a:t>
            </a:r>
            <a:endParaRPr lang="th-TH" sz="2000" dirty="0">
              <a:cs typeface="+mn-cs"/>
            </a:endParaRPr>
          </a:p>
          <a:p>
            <a:pPr>
              <a:buNone/>
            </a:pPr>
            <a:r>
              <a:rPr lang="en-US" sz="2000" b="1" dirty="0" smtClean="0">
                <a:cs typeface="+mn-cs"/>
              </a:rPr>
              <a:t>Who </a:t>
            </a:r>
            <a:r>
              <a:rPr lang="th-TH" sz="2000" b="1" dirty="0" smtClean="0">
                <a:cs typeface="+mn-cs"/>
              </a:rPr>
              <a:t>     </a:t>
            </a:r>
            <a:r>
              <a:rPr lang="th-TH" sz="2000" dirty="0" smtClean="0">
                <a:cs typeface="+mn-cs"/>
              </a:rPr>
              <a:t>มี</a:t>
            </a:r>
            <a:r>
              <a:rPr lang="th-TH" sz="2000" dirty="0">
                <a:cs typeface="+mn-cs"/>
              </a:rPr>
              <a:t>ใครเกี่ยวข้อง</a:t>
            </a:r>
            <a:r>
              <a:rPr lang="en-US" sz="2000" dirty="0" smtClean="0">
                <a:cs typeface="+mn-cs"/>
              </a:rPr>
              <a:t>,</a:t>
            </a:r>
            <a:r>
              <a:rPr lang="th-TH" sz="2000" dirty="0" smtClean="0">
                <a:cs typeface="+mn-cs"/>
              </a:rPr>
              <a:t>ได้รับผลกระทบอะไร</a:t>
            </a:r>
            <a:endParaRPr lang="en-US" sz="2000" dirty="0">
              <a:cs typeface="+mn-cs"/>
            </a:endParaRPr>
          </a:p>
          <a:p>
            <a:pPr>
              <a:buNone/>
            </a:pPr>
            <a:r>
              <a:rPr lang="en-US" sz="2000" b="1" dirty="0" smtClean="0">
                <a:cs typeface="+mn-cs"/>
              </a:rPr>
              <a:t>When </a:t>
            </a:r>
            <a:r>
              <a:rPr lang="th-TH" sz="2000" b="1" dirty="0" smtClean="0">
                <a:cs typeface="+mn-cs"/>
              </a:rPr>
              <a:t>  </a:t>
            </a:r>
            <a:r>
              <a:rPr lang="th-TH" sz="2000" dirty="0" smtClean="0">
                <a:cs typeface="+mn-cs"/>
              </a:rPr>
              <a:t>เหตุการณ์เกิดขึ้นเมื่อไร</a:t>
            </a:r>
            <a:endParaRPr lang="en-US" sz="2000" dirty="0">
              <a:cs typeface="+mn-cs"/>
            </a:endParaRPr>
          </a:p>
          <a:p>
            <a:pPr>
              <a:buNone/>
            </a:pPr>
            <a:r>
              <a:rPr lang="en-US" sz="2000" b="1" dirty="0" smtClean="0">
                <a:cs typeface="+mn-cs"/>
              </a:rPr>
              <a:t>Where</a:t>
            </a:r>
            <a:r>
              <a:rPr lang="en-US" sz="2000" dirty="0" smtClean="0">
                <a:cs typeface="+mn-cs"/>
              </a:rPr>
              <a:t> </a:t>
            </a:r>
            <a:r>
              <a:rPr lang="th-TH" sz="2000" dirty="0" smtClean="0">
                <a:cs typeface="+mn-cs"/>
              </a:rPr>
              <a:t> เหตุการณ์เกิดขึ้นที่ไหน</a:t>
            </a:r>
            <a:endParaRPr lang="en-US" sz="2000" dirty="0">
              <a:cs typeface="+mn-cs"/>
            </a:endParaRPr>
          </a:p>
          <a:p>
            <a:pPr>
              <a:buNone/>
            </a:pPr>
            <a:r>
              <a:rPr lang="en-US" sz="2000" b="1" dirty="0" smtClean="0">
                <a:cs typeface="+mn-cs"/>
              </a:rPr>
              <a:t>How</a:t>
            </a:r>
            <a:r>
              <a:rPr lang="en-US" sz="2000" dirty="0" smtClean="0">
                <a:cs typeface="+mn-cs"/>
              </a:rPr>
              <a:t> </a:t>
            </a:r>
            <a:r>
              <a:rPr lang="th-TH" sz="2000" dirty="0" smtClean="0">
                <a:cs typeface="+mn-cs"/>
              </a:rPr>
              <a:t>      เหตุการณ์เกิดขึ้นได้อย่างไร</a:t>
            </a:r>
            <a:r>
              <a:rPr lang="en-US" sz="2000" dirty="0" smtClean="0">
                <a:cs typeface="+mn-cs"/>
              </a:rPr>
              <a:t/>
            </a:r>
            <a:br>
              <a:rPr lang="en-US" sz="2000" dirty="0" smtClean="0">
                <a:cs typeface="+mn-cs"/>
              </a:rPr>
            </a:br>
            <a:r>
              <a:rPr lang="en-US" sz="2000" b="1" dirty="0" smtClean="0">
                <a:cs typeface="+mn-cs"/>
              </a:rPr>
              <a:t>Why</a:t>
            </a:r>
            <a:r>
              <a:rPr lang="en-US" sz="2000" dirty="0" smtClean="0">
                <a:cs typeface="+mn-cs"/>
              </a:rPr>
              <a:t> </a:t>
            </a:r>
            <a:r>
              <a:rPr lang="th-TH" sz="2000" dirty="0" smtClean="0">
                <a:cs typeface="+mn-cs"/>
              </a:rPr>
              <a:t>      ทำไมถึงเกิดเหตุการณ์นี้</a:t>
            </a:r>
          </a:p>
          <a:p>
            <a:pPr>
              <a:buNone/>
            </a:pPr>
            <a:r>
              <a:rPr lang="th-TH" sz="2600" dirty="0" smtClean="0">
                <a:cs typeface="+mn-cs"/>
              </a:rPr>
              <a:t>2. ฝึกรวมรวมความคิด</a:t>
            </a:r>
          </a:p>
          <a:p>
            <a:pPr>
              <a:buNone/>
            </a:pPr>
            <a:r>
              <a:rPr lang="th-TH" sz="2600" dirty="0" smtClean="0">
                <a:cs typeface="+mn-cs"/>
              </a:rPr>
              <a:t>3. ลองฝึกพูดด้วยโครงสร้างประโยคที่ไม่ซับซ้อน หลังจากนั้นฝึกพูดด้วยประโยคที่มีความซับซ้อนระดับต่างๆ</a:t>
            </a:r>
            <a:endParaRPr lang="en-US" sz="2600" dirty="0" smtClean="0">
              <a:cs typeface="+mn-cs"/>
            </a:endParaRPr>
          </a:p>
        </p:txBody>
      </p:sp>
      <p:pic>
        <p:nvPicPr>
          <p:cNvPr id="25" name="Picture 7" descr="6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089" y="82774"/>
            <a:ext cx="1182659" cy="17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20943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1518430" y="6308954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Rectangle 5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graphicFrame>
        <p:nvGraphicFramePr>
          <p:cNvPr id="21" name="Group 119"/>
          <p:cNvGraphicFramePr>
            <a:graphicFrameLocks noGrp="1"/>
          </p:cNvGraphicFramePr>
          <p:nvPr>
            <p:extLst/>
          </p:nvPr>
        </p:nvGraphicFramePr>
        <p:xfrm>
          <a:off x="579870" y="375028"/>
          <a:ext cx="3366251" cy="944910"/>
        </p:xfrm>
        <a:graphic>
          <a:graphicData uri="http://schemas.openxmlformats.org/drawingml/2006/table">
            <a:tbl>
              <a:tblPr/>
              <a:tblGrid>
                <a:gridCol w="3366251"/>
              </a:tblGrid>
              <a:tr h="58589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อ่านหรือฟังข่าวและศึกษาตัวอย่างการพูดในหน้าถัดไป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ordia New" pitchFamily="34" charset="-34"/>
                      </a:endParaRP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Rectangle 119"/>
          <p:cNvSpPr>
            <a:spLocks noChangeArrowheads="1"/>
          </p:cNvSpPr>
          <p:nvPr/>
        </p:nvSpPr>
        <p:spPr bwMode="auto">
          <a:xfrm>
            <a:off x="437882" y="1538031"/>
            <a:ext cx="4674035" cy="46320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>
              <a:buNone/>
            </a:pPr>
            <a:r>
              <a:rPr lang="en-US" sz="1900" dirty="0" smtClean="0">
                <a:latin typeface="+mn-lt"/>
              </a:rPr>
              <a:t>   </a:t>
            </a:r>
            <a:r>
              <a:rPr lang="en-US" sz="1850" dirty="0" smtClean="0">
                <a:latin typeface="+mn-lt"/>
              </a:rPr>
              <a:t>Singapore </a:t>
            </a:r>
            <a:r>
              <a:rPr lang="en-US" sz="1850" dirty="0">
                <a:latin typeface="+mn-lt"/>
              </a:rPr>
              <a:t>is celebrating its </a:t>
            </a:r>
            <a:r>
              <a:rPr lang="en-US" sz="1850" dirty="0" smtClean="0">
                <a:latin typeface="+mn-lt"/>
              </a:rPr>
              <a:t>50</a:t>
            </a:r>
            <a:r>
              <a:rPr lang="en-US" sz="1850" baseline="30000" dirty="0" smtClean="0">
                <a:latin typeface="+mn-lt"/>
              </a:rPr>
              <a:t>th </a:t>
            </a:r>
            <a:r>
              <a:rPr lang="en-US" sz="1850" dirty="0" smtClean="0">
                <a:latin typeface="+mn-lt"/>
              </a:rPr>
              <a:t>anniversary </a:t>
            </a:r>
            <a:r>
              <a:rPr lang="en-US" sz="1850" dirty="0">
                <a:latin typeface="+mn-lt"/>
              </a:rPr>
              <a:t>this year. Singapore </a:t>
            </a:r>
            <a:r>
              <a:rPr lang="en-US" sz="1850" dirty="0" smtClean="0">
                <a:latin typeface="+mn-lt"/>
              </a:rPr>
              <a:t>declared its independence on </a:t>
            </a:r>
            <a:r>
              <a:rPr lang="en-US" sz="1850" dirty="0">
                <a:latin typeface="+mn-lt"/>
              </a:rPr>
              <a:t>the </a:t>
            </a:r>
            <a:r>
              <a:rPr lang="en-US" sz="1850" dirty="0" smtClean="0">
                <a:latin typeface="+mn-lt"/>
              </a:rPr>
              <a:t>8</a:t>
            </a:r>
            <a:r>
              <a:rPr lang="en-US" sz="1850" baseline="30000" dirty="0" smtClean="0">
                <a:latin typeface="+mn-lt"/>
              </a:rPr>
              <a:t>th</a:t>
            </a:r>
            <a:r>
              <a:rPr lang="en-US" sz="1850" dirty="0" smtClean="0">
                <a:latin typeface="+mn-lt"/>
              </a:rPr>
              <a:t> </a:t>
            </a:r>
            <a:r>
              <a:rPr lang="en-US" sz="1850" dirty="0">
                <a:latin typeface="+mn-lt"/>
              </a:rPr>
              <a:t>of August, 1965. At first, Singapore was not a wealthy city, but now it is prosperous. The founding Prime Minister was Lee </a:t>
            </a:r>
            <a:r>
              <a:rPr lang="en-US" sz="1850" dirty="0" err="1">
                <a:latin typeface="+mn-lt"/>
              </a:rPr>
              <a:t>Kuan</a:t>
            </a:r>
            <a:r>
              <a:rPr lang="en-US" sz="1850" dirty="0">
                <a:latin typeface="+mn-lt"/>
              </a:rPr>
              <a:t>, who died earlier this year. Singapore is considered to be the fourth most important financial center in the world</a:t>
            </a:r>
            <a:r>
              <a:rPr lang="en-US" sz="1850" dirty="0" smtClean="0">
                <a:latin typeface="+mn-lt"/>
              </a:rPr>
              <a:t>.</a:t>
            </a:r>
          </a:p>
          <a:p>
            <a:pPr>
              <a:buNone/>
            </a:pPr>
            <a:r>
              <a:rPr lang="en-US" sz="1850" dirty="0" smtClean="0">
                <a:latin typeface="+mn-lt"/>
              </a:rPr>
              <a:t>   There </a:t>
            </a:r>
            <a:r>
              <a:rPr lang="en-US" sz="1850" dirty="0">
                <a:latin typeface="+mn-lt"/>
              </a:rPr>
              <a:t>were many celebrations, and there was a large display of fireworks. There have been many events to celebrate the fiftieth anniversary. In the past, </a:t>
            </a:r>
            <a:r>
              <a:rPr lang="en-US" sz="1850" dirty="0" err="1" smtClean="0">
                <a:latin typeface="+mn-lt"/>
              </a:rPr>
              <a:t>Singaporewas</a:t>
            </a:r>
            <a:r>
              <a:rPr lang="en-US" sz="1850" dirty="0" smtClean="0">
                <a:latin typeface="+mn-lt"/>
              </a:rPr>
              <a:t> </a:t>
            </a:r>
            <a:r>
              <a:rPr lang="en-US" sz="1850" dirty="0">
                <a:latin typeface="+mn-lt"/>
              </a:rPr>
              <a:t>a colony of the United Kingdom </a:t>
            </a:r>
            <a:r>
              <a:rPr lang="en-US" sz="1850" dirty="0" smtClean="0">
                <a:latin typeface="+mn-lt"/>
              </a:rPr>
              <a:t>and </a:t>
            </a:r>
            <a:r>
              <a:rPr lang="en-US" sz="1850" dirty="0">
                <a:latin typeface="+mn-lt"/>
              </a:rPr>
              <a:t>then for a while it was part of Malaysia</a:t>
            </a:r>
            <a:r>
              <a:rPr lang="en-US" sz="1850" dirty="0" smtClean="0">
                <a:latin typeface="+mn-lt"/>
              </a:rPr>
              <a:t>.</a:t>
            </a:r>
          </a:p>
          <a:p>
            <a:pPr>
              <a:buNone/>
            </a:pPr>
            <a:endParaRPr lang="en-US" altLang="th-TH" sz="1850" dirty="0" smtClean="0">
              <a:latin typeface="+mn-lt"/>
              <a:cs typeface="Cordia New" panose="020B0304020202020204" pitchFamily="34" charset="-34"/>
            </a:endParaRPr>
          </a:p>
          <a:p>
            <a:pPr>
              <a:buNone/>
            </a:pPr>
            <a:endParaRPr lang="en-US" altLang="th-TH" sz="800" dirty="0" smtClean="0">
              <a:latin typeface="+mn-lt"/>
              <a:cs typeface="Cordia New" panose="020B0304020202020204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226" y="125773"/>
            <a:ext cx="1229044" cy="135194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5253" y="-32010"/>
            <a:ext cx="1515922" cy="1667514"/>
          </a:xfrm>
          <a:prstGeom prst="rect">
            <a:avLst/>
          </a:prstGeom>
        </p:spPr>
      </p:pic>
      <p:graphicFrame>
        <p:nvGraphicFramePr>
          <p:cNvPr id="13" name="Group 119"/>
          <p:cNvGraphicFramePr>
            <a:graphicFrameLocks noGrp="1"/>
          </p:cNvGraphicFramePr>
          <p:nvPr>
            <p:extLst/>
          </p:nvPr>
        </p:nvGraphicFramePr>
        <p:xfrm>
          <a:off x="7161941" y="263874"/>
          <a:ext cx="3403312" cy="1371630"/>
        </p:xfrm>
        <a:graphic>
          <a:graphicData uri="http://schemas.openxmlformats.org/drawingml/2006/table">
            <a:tbl>
              <a:tblPr/>
              <a:tblGrid>
                <a:gridCol w="3403312"/>
              </a:tblGrid>
              <a:tr h="58589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ตัวอย่างการพูดเกี่ยวกับข่าวด้วยความซับซ้อนระดับต่างๆ</a:t>
                      </a:r>
                      <a:endParaRPr lang="en-US" sz="2800" b="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ordia New" pitchFamily="34" charset="-34"/>
                        </a:rPr>
                        <a:t> </a:t>
                      </a: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Rectangle 119"/>
          <p:cNvSpPr>
            <a:spLocks noChangeArrowheads="1"/>
          </p:cNvSpPr>
          <p:nvPr/>
        </p:nvSpPr>
        <p:spPr bwMode="auto">
          <a:xfrm>
            <a:off x="6859030" y="1282990"/>
            <a:ext cx="3572857" cy="5030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t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>
              <a:buNone/>
            </a:pPr>
            <a:r>
              <a:rPr lang="en-US" sz="2000" b="1" dirty="0">
                <a:latin typeface="+mn-lt"/>
              </a:rPr>
              <a:t>What is this news story about</a:t>
            </a:r>
            <a:r>
              <a:rPr lang="en-US" sz="2000" b="1" dirty="0" smtClean="0">
                <a:latin typeface="+mn-lt"/>
              </a:rPr>
              <a:t>?</a:t>
            </a:r>
          </a:p>
          <a:p>
            <a:pPr>
              <a:buNone/>
            </a:pPr>
            <a:endParaRPr lang="en-US" sz="2000" dirty="0">
              <a:latin typeface="+mn-lt"/>
            </a:endParaRPr>
          </a:p>
          <a:p>
            <a:r>
              <a:rPr lang="en-US" sz="1950" b="1" dirty="0" smtClean="0">
                <a:solidFill>
                  <a:srgbClr val="FF0000"/>
                </a:solidFill>
                <a:latin typeface="+mn-lt"/>
              </a:rPr>
              <a:t>Elementary Level:</a:t>
            </a:r>
            <a:r>
              <a:rPr lang="en-US" sz="1950" dirty="0" smtClean="0">
                <a:solidFill>
                  <a:srgbClr val="FF0000"/>
                </a:solidFill>
                <a:latin typeface="+mn-lt"/>
              </a:rPr>
              <a:t> </a:t>
            </a:r>
          </a:p>
          <a:p>
            <a:pPr>
              <a:buNone/>
            </a:pPr>
            <a:r>
              <a:rPr lang="en-US" sz="1950" dirty="0" smtClean="0">
                <a:latin typeface="+mn-lt"/>
              </a:rPr>
              <a:t>It’s </a:t>
            </a:r>
            <a:r>
              <a:rPr lang="en-US" sz="1950" dirty="0">
                <a:latin typeface="+mn-lt"/>
              </a:rPr>
              <a:t>about Singapore’s birthday</a:t>
            </a:r>
            <a:r>
              <a:rPr lang="en-US" sz="1950" dirty="0" smtClean="0">
                <a:latin typeface="+mn-lt"/>
              </a:rPr>
              <a:t>.</a:t>
            </a:r>
            <a:endParaRPr lang="en-US" sz="1950" dirty="0">
              <a:latin typeface="+mn-lt"/>
            </a:endParaRPr>
          </a:p>
          <a:p>
            <a:r>
              <a:rPr lang="en-US" sz="1950" b="1" dirty="0" smtClean="0">
                <a:solidFill>
                  <a:srgbClr val="00B050"/>
                </a:solidFill>
                <a:latin typeface="+mn-lt"/>
              </a:rPr>
              <a:t>Intermediate Level:</a:t>
            </a:r>
            <a:r>
              <a:rPr lang="en-US" sz="1950" dirty="0" smtClean="0">
                <a:solidFill>
                  <a:srgbClr val="00B050"/>
                </a:solidFill>
                <a:latin typeface="+mn-lt"/>
              </a:rPr>
              <a:t> </a:t>
            </a:r>
          </a:p>
          <a:p>
            <a:pPr>
              <a:buNone/>
            </a:pPr>
            <a:r>
              <a:rPr lang="en-US" sz="1950" dirty="0" smtClean="0">
                <a:latin typeface="+mn-lt"/>
              </a:rPr>
              <a:t>This </a:t>
            </a:r>
            <a:r>
              <a:rPr lang="en-US" sz="1950" dirty="0">
                <a:latin typeface="+mn-lt"/>
              </a:rPr>
              <a:t>news story is about the </a:t>
            </a:r>
            <a:r>
              <a:rPr lang="en-US" sz="1950" dirty="0" smtClean="0">
                <a:latin typeface="+mn-lt"/>
              </a:rPr>
              <a:t>50</a:t>
            </a:r>
            <a:r>
              <a:rPr lang="en-US" sz="1950" baseline="30000" dirty="0" smtClean="0">
                <a:latin typeface="+mn-lt"/>
              </a:rPr>
              <a:t>th</a:t>
            </a:r>
            <a:r>
              <a:rPr lang="en-US" sz="1950" dirty="0" smtClean="0">
                <a:latin typeface="+mn-lt"/>
              </a:rPr>
              <a:t> anniversary </a:t>
            </a:r>
            <a:r>
              <a:rPr lang="en-US" sz="1950" dirty="0">
                <a:latin typeface="+mn-lt"/>
              </a:rPr>
              <a:t>of Singapore, and it tells us some things about there</a:t>
            </a:r>
            <a:r>
              <a:rPr lang="en-US" sz="1950" dirty="0" smtClean="0">
                <a:latin typeface="+mn-lt"/>
              </a:rPr>
              <a:t>.</a:t>
            </a:r>
            <a:endParaRPr lang="en-US" sz="1950" dirty="0">
              <a:latin typeface="+mn-lt"/>
            </a:endParaRPr>
          </a:p>
          <a:p>
            <a:r>
              <a:rPr lang="en-US" sz="1950" b="1" dirty="0">
                <a:solidFill>
                  <a:srgbClr val="7030A0"/>
                </a:solidFill>
                <a:latin typeface="+mn-lt"/>
              </a:rPr>
              <a:t>Advanced Level:</a:t>
            </a:r>
            <a:r>
              <a:rPr lang="en-US" sz="1950" dirty="0">
                <a:solidFill>
                  <a:srgbClr val="7030A0"/>
                </a:solidFill>
                <a:latin typeface="+mn-lt"/>
              </a:rPr>
              <a:t> </a:t>
            </a:r>
            <a:endParaRPr lang="en-US" sz="1950" dirty="0" smtClean="0">
              <a:solidFill>
                <a:srgbClr val="7030A0"/>
              </a:solidFill>
              <a:latin typeface="+mn-lt"/>
            </a:endParaRPr>
          </a:p>
          <a:p>
            <a:pPr>
              <a:buNone/>
            </a:pPr>
            <a:r>
              <a:rPr lang="en-US" sz="1950" dirty="0" smtClean="0">
                <a:latin typeface="+mn-lt"/>
              </a:rPr>
              <a:t>This </a:t>
            </a:r>
            <a:r>
              <a:rPr lang="en-US" sz="1950" dirty="0">
                <a:latin typeface="+mn-lt"/>
              </a:rPr>
              <a:t>news story is about Singapore and its 50</a:t>
            </a:r>
            <a:r>
              <a:rPr lang="en-US" sz="1950" baseline="30000" dirty="0">
                <a:latin typeface="+mn-lt"/>
              </a:rPr>
              <a:t>th</a:t>
            </a:r>
            <a:r>
              <a:rPr lang="en-US" sz="1950" dirty="0">
                <a:latin typeface="+mn-lt"/>
              </a:rPr>
              <a:t> anniversary. It tells us a little about the history, and how Singapore was poor, but it is now a developed country.</a:t>
            </a:r>
          </a:p>
        </p:txBody>
      </p:sp>
      <p:pic>
        <p:nvPicPr>
          <p:cNvPr id="2" name="10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>
            <a:clrChange>
              <a:clrFrom>
                <a:srgbClr val="000000">
                  <a:alpha val="14510"/>
                </a:srgbClr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rgbClr val="00B0F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3833691" y="5476974"/>
            <a:ext cx="557444" cy="55744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4" name="10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>
            <a:duotone>
              <a:prstClr val="black"/>
              <a:srgbClr val="7030A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10822609" y="3884053"/>
            <a:ext cx="609600" cy="609600"/>
          </a:xfrm>
          <a:prstGeom prst="rect">
            <a:avLst/>
          </a:prstGeom>
        </p:spPr>
      </p:pic>
      <p:pic>
        <p:nvPicPr>
          <p:cNvPr id="16" name="new102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22609" y="1922341"/>
            <a:ext cx="609600" cy="60960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7" name="new10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>
            <a:clrChange>
              <a:clrFrom>
                <a:srgbClr val="000000">
                  <a:alpha val="16078"/>
                </a:srgbClr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rgbClr val="00B05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10822609" y="26828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9760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5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31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96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697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1518430" y="6308954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Rectangle 5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0" name="Cloud Callout 9"/>
          <p:cNvSpPr/>
          <p:nvPr/>
        </p:nvSpPr>
        <p:spPr>
          <a:xfrm>
            <a:off x="7800593" y="1388359"/>
            <a:ext cx="3397758" cy="1612033"/>
          </a:xfrm>
          <a:prstGeom prst="cloudCallout">
            <a:avLst/>
          </a:prstGeom>
          <a:ln>
            <a:solidFill>
              <a:schemeClr val="tx1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aphicFrame>
        <p:nvGraphicFramePr>
          <p:cNvPr id="11" name="Group 119"/>
          <p:cNvGraphicFramePr>
            <a:graphicFrameLocks noGrp="1"/>
          </p:cNvGraphicFramePr>
          <p:nvPr>
            <p:extLst/>
          </p:nvPr>
        </p:nvGraphicFramePr>
        <p:xfrm>
          <a:off x="8209985" y="1901426"/>
          <a:ext cx="2578974" cy="585897"/>
        </p:xfrm>
        <a:graphic>
          <a:graphicData uri="http://schemas.openxmlformats.org/drawingml/2006/table">
            <a:tbl>
              <a:tblPr/>
              <a:tblGrid>
                <a:gridCol w="2578974"/>
              </a:tblGrid>
              <a:tr h="58589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ดูเฉลยในหน้าถัดไป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ordia New" pitchFamily="34" charset="-34"/>
                      </a:endParaRP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902" y="3000390"/>
            <a:ext cx="1515922" cy="1667514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graphicFrame>
        <p:nvGraphicFramePr>
          <p:cNvPr id="13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2304569"/>
              </p:ext>
            </p:extLst>
          </p:nvPr>
        </p:nvGraphicFramePr>
        <p:xfrm>
          <a:off x="1455145" y="376093"/>
          <a:ext cx="2578974" cy="944910"/>
        </p:xfrm>
        <a:graphic>
          <a:graphicData uri="http://schemas.openxmlformats.org/drawingml/2006/table">
            <a:tbl>
              <a:tblPr/>
              <a:tblGrid>
                <a:gridCol w="2578974"/>
              </a:tblGrid>
              <a:tr h="58589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มาลองฝึกกัน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N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ordia New" pitchFamily="34" charset="-34"/>
                        </a:rPr>
                        <a:t>ews no. 5</a:t>
                      </a: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Rectangle 119"/>
          <p:cNvSpPr>
            <a:spLocks noChangeArrowheads="1"/>
          </p:cNvSpPr>
          <p:nvPr/>
        </p:nvSpPr>
        <p:spPr bwMode="auto">
          <a:xfrm>
            <a:off x="248170" y="1545678"/>
            <a:ext cx="5148077" cy="4395049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>
              <a:buNone/>
            </a:pPr>
            <a:r>
              <a:rPr lang="en-US" sz="1850" dirty="0" smtClean="0">
                <a:latin typeface="+mn-lt"/>
              </a:rPr>
              <a:t>   </a:t>
            </a:r>
            <a:r>
              <a:rPr lang="en-US" sz="1900" dirty="0" smtClean="0">
                <a:latin typeface="+mn-lt"/>
              </a:rPr>
              <a:t>The </a:t>
            </a:r>
            <a:r>
              <a:rPr lang="en-US" sz="1900" dirty="0">
                <a:latin typeface="+mn-lt"/>
              </a:rPr>
              <a:t>Japanese toymaker that created Hello Kitty, Sanrio, said Hello Kitty is not a cat. Sanrio commented that Kitty is not a cat. She is a little girl and a friend. She is never shown to be a cat. These comments were released because an exhibition for Hello Kitty in the United States indicated that hello Kitty was a cat.</a:t>
            </a:r>
          </a:p>
          <a:p>
            <a:pPr>
              <a:buNone/>
            </a:pPr>
            <a:r>
              <a:rPr lang="en-US" sz="1900" dirty="0" smtClean="0">
                <a:latin typeface="+mn-lt"/>
              </a:rPr>
              <a:t>   Hello </a:t>
            </a:r>
            <a:r>
              <a:rPr lang="en-US" sz="1900" dirty="0">
                <a:latin typeface="+mn-lt"/>
              </a:rPr>
              <a:t>Kitty began in 1974. She appears on things from chopsticks to airplanes. A Japanese carmaker even sold a Hello Kitty car. Sanrio said the character represents cuteness. She hasn’t any mouth since she speaks with her heart. The news has surprised many fans of Hello Kitty</a:t>
            </a:r>
            <a:r>
              <a:rPr lang="en-US" sz="1900" dirty="0" smtClean="0">
                <a:latin typeface="+mn-lt"/>
              </a:rPr>
              <a:t>.</a:t>
            </a:r>
          </a:p>
          <a:p>
            <a:pPr>
              <a:buNone/>
            </a:pPr>
            <a:endParaRPr lang="en-US" sz="2400" dirty="0">
              <a:latin typeface="+mn-lt"/>
            </a:endParaRPr>
          </a:p>
        </p:txBody>
      </p:sp>
      <p:pic>
        <p:nvPicPr>
          <p:cNvPr id="3" name="60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358627" y="520768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3547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02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0" name="Text Box 42"/>
          <p:cNvSpPr txBox="1">
            <a:spLocks noChangeArrowheads="1"/>
          </p:cNvSpPr>
          <p:nvPr/>
        </p:nvSpPr>
        <p:spPr bwMode="auto">
          <a:xfrm>
            <a:off x="6980741" y="294835"/>
            <a:ext cx="4796679" cy="461664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lang="th-TH" altLang="en-US" sz="28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สำหรับนักศึกษาและพนักงาน </a:t>
            </a:r>
            <a:r>
              <a:rPr lang="th-TH" altLang="en-US" sz="2800" dirty="0" err="1" smtClean="0">
                <a:latin typeface="Cordia New" panose="020B0304020202020204" pitchFamily="34" charset="-34"/>
                <a:cs typeface="Cordia New" panose="020B0304020202020204" pitchFamily="34" charset="-34"/>
              </a:rPr>
              <a:t>มจธ</a:t>
            </a:r>
            <a:r>
              <a:rPr lang="th-TH" altLang="en-US" sz="28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. ถ้าต้องการคำปรึกษาเพิ่มเติมเกี่ยวกับการพัฒนาภาษาอังกฤษ ติดต่อ</a:t>
            </a:r>
          </a:p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lang="th-TH" sz="2800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lang="th-TH" sz="2800" dirty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lang="th-TH" sz="2800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lang="th-TH" sz="2800" dirty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lang="en-US" sz="2800" dirty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0698" y="1810614"/>
            <a:ext cx="1516764" cy="1801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6980741" y="4028547"/>
            <a:ext cx="4884662" cy="218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/>
            <a:r>
              <a:rPr lang="th-TH" altLang="en-US" sz="2000" i="1" dirty="0">
                <a:latin typeface="Cordia New" panose="020B0304020202020204" pitchFamily="34" charset="-34"/>
                <a:cs typeface="Cordia New" panose="020B0304020202020204" pitchFamily="34" charset="-34"/>
              </a:rPr>
              <a:t>ที่ปรึกษาประจำศูนย์การเรียนรู้แบบพึ่งตนเอง </a:t>
            </a:r>
            <a:r>
              <a:rPr lang="th-TH" altLang="en-US" sz="20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คณะ</a:t>
            </a:r>
            <a:r>
              <a:rPr lang="th-TH" altLang="en-US" sz="2000" i="1" dirty="0" err="1">
                <a:latin typeface="Cordia New" panose="020B0304020202020204" pitchFamily="34" charset="-34"/>
                <a:cs typeface="Cordia New" panose="020B0304020202020204" pitchFamily="34" charset="-34"/>
              </a:rPr>
              <a:t>ศิลป</a:t>
            </a:r>
            <a:r>
              <a:rPr lang="th-TH" altLang="en-US" sz="2000" i="1" dirty="0">
                <a:latin typeface="Cordia New" panose="020B0304020202020204" pitchFamily="34" charset="-34"/>
                <a:cs typeface="Cordia New" panose="020B0304020202020204" pitchFamily="34" charset="-34"/>
              </a:rPr>
              <a:t>ศาสตร์ </a:t>
            </a:r>
            <a:r>
              <a:rPr lang="th-TH" altLang="en-US" sz="2000" i="1" dirty="0" err="1" smtClean="0">
                <a:latin typeface="Cordia New" panose="020B0304020202020204" pitchFamily="34" charset="-34"/>
                <a:cs typeface="Cordia New" panose="020B0304020202020204" pitchFamily="34" charset="-34"/>
              </a:rPr>
              <a:t>มจธ</a:t>
            </a:r>
            <a:r>
              <a:rPr lang="en-US" altLang="en-US" sz="20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.</a:t>
            </a:r>
            <a:r>
              <a:rPr lang="th-TH" altLang="en-US" sz="20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</a:p>
          <a:p>
            <a:pPr algn="ctr"/>
            <a:r>
              <a:rPr lang="th-TH" altLang="en-US" sz="20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อาคารภาษาและสังคม ชั้น 4 ห้อง </a:t>
            </a:r>
            <a:r>
              <a:rPr lang="en-US" altLang="en-US" sz="20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SOLA 401</a:t>
            </a:r>
          </a:p>
          <a:p>
            <a:pPr algn="ctr"/>
            <a:endParaRPr lang="th-TH" altLang="en-US" sz="2400" i="1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/>
            <a:endParaRPr lang="en-US" altLang="en-US" sz="2400" i="1" dirty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/>
            <a:r>
              <a:rPr lang="en-US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Download </a:t>
            </a:r>
            <a:r>
              <a:rPr lang="th-TH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สื่อการเรียนรู้ด้วยตัวเองชุดอื่นๆ</a:t>
            </a:r>
          </a:p>
          <a:p>
            <a:pPr algn="ctr"/>
            <a:r>
              <a:rPr lang="th-TH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ของศูนย์ </a:t>
            </a:r>
            <a:r>
              <a:rPr lang="en-US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SALC </a:t>
            </a:r>
            <a:r>
              <a:rPr lang="th-TH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ที่ </a:t>
            </a:r>
            <a:r>
              <a:rPr lang="en-US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http://kmuttsalc.wikispaces.com</a:t>
            </a:r>
            <a:endParaRPr lang="en-US" altLang="en-US" sz="2400" dirty="0"/>
          </a:p>
        </p:txBody>
      </p:sp>
      <p:graphicFrame>
        <p:nvGraphicFramePr>
          <p:cNvPr id="13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3998010"/>
              </p:ext>
            </p:extLst>
          </p:nvPr>
        </p:nvGraphicFramePr>
        <p:xfrm>
          <a:off x="552976" y="555387"/>
          <a:ext cx="4120902" cy="822990"/>
        </p:xfrm>
        <a:graphic>
          <a:graphicData uri="http://schemas.openxmlformats.org/drawingml/2006/table">
            <a:tbl>
              <a:tblPr/>
              <a:tblGrid>
                <a:gridCol w="4120902"/>
              </a:tblGrid>
              <a:tr h="58589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N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ordia New" pitchFamily="34" charset="-34"/>
                        </a:rPr>
                        <a:t>ews no. 5: </a:t>
                      </a:r>
                      <a:r>
                        <a:rPr lang="en-US" sz="24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Possible Answers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ordia New" pitchFamily="34" charset="-34"/>
                        </a:rPr>
                        <a:t> </a:t>
                      </a: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Rectangle 119"/>
          <p:cNvSpPr>
            <a:spLocks noChangeArrowheads="1"/>
          </p:cNvSpPr>
          <p:nvPr/>
        </p:nvSpPr>
        <p:spPr bwMode="auto">
          <a:xfrm>
            <a:off x="216114" y="1076531"/>
            <a:ext cx="3945928" cy="5262979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xtLst/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>
              <a:buNone/>
            </a:pPr>
            <a:r>
              <a:rPr lang="en-US" sz="2000" b="1" dirty="0" smtClean="0">
                <a:latin typeface="+mn-lt"/>
              </a:rPr>
              <a:t>What </a:t>
            </a:r>
            <a:r>
              <a:rPr lang="en-US" sz="2000" b="1" dirty="0">
                <a:latin typeface="+mn-lt"/>
              </a:rPr>
              <a:t>is this news story about</a:t>
            </a:r>
            <a:r>
              <a:rPr lang="en-US" sz="2000" b="1" dirty="0" smtClean="0">
                <a:latin typeface="+mn-lt"/>
              </a:rPr>
              <a:t>?</a:t>
            </a:r>
            <a:r>
              <a:rPr lang="en-US" sz="2000" b="1" dirty="0">
                <a:latin typeface="+mn-lt"/>
              </a:rPr>
              <a:t> </a:t>
            </a:r>
            <a:endParaRPr lang="en-US" sz="2000" b="1" dirty="0" smtClean="0">
              <a:latin typeface="+mn-lt"/>
            </a:endParaRPr>
          </a:p>
          <a:p>
            <a:endParaRPr lang="en-US" sz="2000" b="1" dirty="0">
              <a:latin typeface="+mn-lt"/>
            </a:endParaRPr>
          </a:p>
          <a:p>
            <a:r>
              <a:rPr lang="en-US" sz="2000" b="1" dirty="0" smtClean="0">
                <a:solidFill>
                  <a:srgbClr val="FF0000"/>
                </a:solidFill>
                <a:latin typeface="+mn-lt"/>
              </a:rPr>
              <a:t>Elementary </a:t>
            </a:r>
            <a:r>
              <a:rPr lang="en-US" sz="2000" b="1" dirty="0">
                <a:solidFill>
                  <a:srgbClr val="FF0000"/>
                </a:solidFill>
                <a:latin typeface="+mn-lt"/>
              </a:rPr>
              <a:t>Level:</a:t>
            </a:r>
            <a:r>
              <a:rPr lang="en-US" sz="2000" dirty="0">
                <a:solidFill>
                  <a:srgbClr val="FF0000"/>
                </a:solidFill>
                <a:latin typeface="+mn-lt"/>
              </a:rPr>
              <a:t> </a:t>
            </a:r>
            <a:endParaRPr lang="en-US" sz="2000" dirty="0" smtClean="0">
              <a:solidFill>
                <a:srgbClr val="FF0000"/>
              </a:solidFill>
              <a:latin typeface="+mn-lt"/>
            </a:endParaRPr>
          </a:p>
          <a:p>
            <a:pPr>
              <a:buNone/>
            </a:pPr>
            <a:r>
              <a:rPr lang="en-US" sz="2000" dirty="0" smtClean="0">
                <a:latin typeface="+mn-lt"/>
              </a:rPr>
              <a:t>It’s </a:t>
            </a:r>
            <a:r>
              <a:rPr lang="en-US" sz="2000" dirty="0">
                <a:latin typeface="+mn-lt"/>
              </a:rPr>
              <a:t>about Hello Kitty.</a:t>
            </a:r>
          </a:p>
          <a:p>
            <a:pPr>
              <a:buNone/>
            </a:pPr>
            <a:endParaRPr lang="en-US" sz="2000" dirty="0">
              <a:latin typeface="+mn-lt"/>
            </a:endParaRPr>
          </a:p>
          <a:p>
            <a:r>
              <a:rPr lang="en-US" sz="2000" b="1" dirty="0">
                <a:solidFill>
                  <a:srgbClr val="00B050"/>
                </a:solidFill>
                <a:latin typeface="+mn-lt"/>
              </a:rPr>
              <a:t>Intermediate Level:</a:t>
            </a:r>
            <a:r>
              <a:rPr lang="en-US" sz="2000" dirty="0">
                <a:solidFill>
                  <a:srgbClr val="00B050"/>
                </a:solidFill>
                <a:latin typeface="+mn-lt"/>
              </a:rPr>
              <a:t> </a:t>
            </a:r>
            <a:endParaRPr lang="en-US" sz="2000" dirty="0" smtClean="0">
              <a:solidFill>
                <a:srgbClr val="00B050"/>
              </a:solidFill>
              <a:latin typeface="+mn-lt"/>
            </a:endParaRPr>
          </a:p>
          <a:p>
            <a:pPr>
              <a:buNone/>
            </a:pPr>
            <a:r>
              <a:rPr lang="en-US" sz="2000" dirty="0" smtClean="0">
                <a:latin typeface="+mn-lt"/>
              </a:rPr>
              <a:t>This </a:t>
            </a:r>
            <a:r>
              <a:rPr lang="en-US" sz="2000" dirty="0">
                <a:latin typeface="+mn-lt"/>
              </a:rPr>
              <a:t>news story talks about Hello Kitty. The company says that she’s a girl not a cat.</a:t>
            </a:r>
          </a:p>
          <a:p>
            <a:pPr>
              <a:buNone/>
            </a:pPr>
            <a:endParaRPr lang="en-US" sz="2000" dirty="0">
              <a:latin typeface="+mn-lt"/>
            </a:endParaRPr>
          </a:p>
          <a:p>
            <a:r>
              <a:rPr lang="en-US" sz="2000" b="1" dirty="0">
                <a:solidFill>
                  <a:srgbClr val="7030A0"/>
                </a:solidFill>
                <a:latin typeface="+mn-lt"/>
              </a:rPr>
              <a:t>Advanced Level:</a:t>
            </a:r>
            <a:r>
              <a:rPr lang="en-US" sz="2000" dirty="0">
                <a:solidFill>
                  <a:srgbClr val="7030A0"/>
                </a:solidFill>
                <a:latin typeface="+mn-lt"/>
              </a:rPr>
              <a:t> </a:t>
            </a:r>
            <a:endParaRPr lang="en-US" sz="2000" dirty="0" smtClean="0">
              <a:solidFill>
                <a:srgbClr val="7030A0"/>
              </a:solidFill>
              <a:latin typeface="+mn-lt"/>
            </a:endParaRPr>
          </a:p>
          <a:p>
            <a:pPr>
              <a:buNone/>
            </a:pPr>
            <a:r>
              <a:rPr lang="en-US" sz="2000" dirty="0" smtClean="0">
                <a:latin typeface="+mn-lt"/>
              </a:rPr>
              <a:t>This </a:t>
            </a:r>
            <a:r>
              <a:rPr lang="en-US" sz="2000" dirty="0">
                <a:latin typeface="+mn-lt"/>
              </a:rPr>
              <a:t>news story talks about Hello Kitty. Most people thought she was a cat, but the toy company says that she is supposed to be a little girl. </a:t>
            </a:r>
          </a:p>
        </p:txBody>
      </p:sp>
      <p:pic>
        <p:nvPicPr>
          <p:cNvPr id="2" name="60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>
            <a:duotone>
              <a:prstClr val="black"/>
              <a:srgbClr val="FF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347021" y="1688998"/>
            <a:ext cx="609600" cy="609600"/>
          </a:xfrm>
          <a:prstGeom prst="rect">
            <a:avLst/>
          </a:prstGeom>
        </p:spPr>
      </p:pic>
      <p:pic>
        <p:nvPicPr>
          <p:cNvPr id="3" name="60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>
            <a:duotone>
              <a:prstClr val="black"/>
              <a:srgbClr val="00B05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347021" y="2679870"/>
            <a:ext cx="609600" cy="609600"/>
          </a:xfrm>
          <a:prstGeom prst="rect">
            <a:avLst/>
          </a:prstGeom>
        </p:spPr>
      </p:pic>
      <p:pic>
        <p:nvPicPr>
          <p:cNvPr id="15" name="604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>
            <a:duotone>
              <a:prstClr val="black"/>
              <a:srgbClr val="7030A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347021" y="4301883"/>
            <a:ext cx="609600" cy="609600"/>
          </a:xfrm>
          <a:prstGeom prst="rect">
            <a:avLst/>
          </a:prstGeom>
        </p:spPr>
      </p:pic>
      <p:sp>
        <p:nvSpPr>
          <p:cNvPr id="16" name="Action Button: Forward or Next 15">
            <a:hlinkClick r:id="" action="ppaction://hlinkshowjump?jump=nextslide" highlightClick="1"/>
          </p:cNvPr>
          <p:cNvSpPr/>
          <p:nvPr/>
        </p:nvSpPr>
        <p:spPr>
          <a:xfrm>
            <a:off x="11518430" y="6308954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467924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87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094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1291455" y="6095999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Rectangle 5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358" y="2414844"/>
            <a:ext cx="3267075" cy="2724150"/>
          </a:xfrm>
          <a:prstGeom prst="rect">
            <a:avLst/>
          </a:prstGeom>
        </p:spPr>
      </p:pic>
      <p:graphicFrame>
        <p:nvGraphicFramePr>
          <p:cNvPr id="10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7395108"/>
              </p:ext>
            </p:extLst>
          </p:nvPr>
        </p:nvGraphicFramePr>
        <p:xfrm>
          <a:off x="1801865" y="1303319"/>
          <a:ext cx="2578974" cy="705785"/>
        </p:xfrm>
        <a:graphic>
          <a:graphicData uri="http://schemas.openxmlformats.org/drawingml/2006/table">
            <a:tbl>
              <a:tblPr/>
              <a:tblGrid>
                <a:gridCol w="2578974"/>
              </a:tblGrid>
              <a:tr h="70578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Produced by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ordia New" pitchFamily="34" charset="-34"/>
                      </a:endParaRP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69839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-143414" y="0"/>
            <a:ext cx="57911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Rectangle 4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5362917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1236</TotalTime>
  <Words>651</Words>
  <Application>Microsoft Office PowerPoint</Application>
  <PresentationFormat>Widescreen</PresentationFormat>
  <Paragraphs>63</Paragraphs>
  <Slides>7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Angsana New</vt:lpstr>
      <vt:lpstr>Arial</vt:lpstr>
      <vt:lpstr>Calibri</vt:lpstr>
      <vt:lpstr>Calibri Light</vt:lpstr>
      <vt:lpstr>Cordia New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Natsinee.wim</dc:creator>
  <cp:lastModifiedBy>Y54_Shannoy.vas</cp:lastModifiedBy>
  <cp:revision>126</cp:revision>
  <dcterms:created xsi:type="dcterms:W3CDTF">2015-01-09T05:03:30Z</dcterms:created>
  <dcterms:modified xsi:type="dcterms:W3CDTF">2016-06-22T03:12:46Z</dcterms:modified>
</cp:coreProperties>
</file>