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4"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660"/>
  </p:normalViewPr>
  <p:slideViewPr>
    <p:cSldViewPr snapToGrid="0">
      <p:cViewPr varScale="1">
        <p:scale>
          <a:sx n="71" d="100"/>
          <a:sy n="71" d="100"/>
        </p:scale>
        <p:origin x="6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22/06/59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22/06/59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22/06/59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22/06/59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6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a:spcBef>
                <a:spcPct val="50000"/>
              </a:spcBef>
              <a:buNone/>
            </a:pPr>
            <a:r>
              <a:rPr lang="th-TH" altLang="en-US" sz="3200" b="1" dirty="0" smtClean="0">
                <a:latin typeface="Calibri" panose="020F0502020204030204" pitchFamily="34" charset="0"/>
                <a:cs typeface="+mn-cs"/>
              </a:rPr>
              <a:t>ชุดฝึกพูดสรุป </a:t>
            </a:r>
            <a:r>
              <a:rPr lang="en-US" altLang="en-US" sz="3200" b="1" dirty="0" smtClean="0">
                <a:latin typeface="Calibri" panose="020F0502020204030204" pitchFamily="34" charset="0"/>
                <a:cs typeface="+mn-cs"/>
              </a:rPr>
              <a:t/>
            </a:r>
            <a:br>
              <a:rPr lang="en-US" altLang="en-US" sz="3200" b="1" dirty="0" smtClean="0">
                <a:latin typeface="Calibri" panose="020F0502020204030204" pitchFamily="34" charset="0"/>
                <a:cs typeface="+mn-cs"/>
              </a:rPr>
            </a:br>
            <a:r>
              <a:rPr lang="en-US" altLang="en-US" sz="2800" b="1" dirty="0" smtClean="0">
                <a:latin typeface="Calibri" panose="020F0502020204030204" pitchFamily="34" charset="0"/>
                <a:cs typeface="+mn-cs"/>
              </a:rPr>
              <a:t>(</a:t>
            </a:r>
            <a:r>
              <a:rPr lang="en-US" altLang="en-US" sz="2800" b="1" dirty="0">
                <a:latin typeface="Calibri" panose="020F0502020204030204" pitchFamily="34" charset="0"/>
              </a:rPr>
              <a:t>Giving </a:t>
            </a:r>
            <a:r>
              <a:rPr lang="en-US" altLang="en-US" sz="2800" b="1" dirty="0" smtClean="0">
                <a:latin typeface="Calibri" panose="020F0502020204030204" pitchFamily="34" charset="0"/>
              </a:rPr>
              <a:t>Summary)</a:t>
            </a:r>
            <a:endParaRPr lang="th-TH" altLang="en-US" sz="2800" b="1" dirty="0" smtClean="0">
              <a:latin typeface="Calibri" panose="020F0502020204030204" pitchFamily="34" charset="0"/>
              <a:cs typeface="+mn-cs"/>
            </a:endParaRPr>
          </a:p>
          <a:p>
            <a:pPr algn="ctr" eaLnBrk="1" hangingPunct="1">
              <a:spcBef>
                <a:spcPct val="50000"/>
              </a:spcBef>
              <a:buFontTx/>
              <a:buNone/>
            </a:pPr>
            <a:r>
              <a:rPr lang="th-TH" altLang="en-US" sz="3200" b="1" dirty="0" smtClean="0">
                <a:latin typeface="Calibri" panose="020F0502020204030204" pitchFamily="34" charset="0"/>
                <a:cs typeface="+mn-cs"/>
              </a:rPr>
              <a:t>เรื่อง</a:t>
            </a:r>
            <a:r>
              <a:rPr lang="th-TH" altLang="en-US" sz="3200" b="1" smtClean="0">
                <a:latin typeface="Calibri" panose="020F0502020204030204" pitchFamily="34" charset="0"/>
                <a:cs typeface="+mn-cs"/>
              </a:rPr>
              <a:t>ที่ </a:t>
            </a:r>
            <a:r>
              <a:rPr lang="th-TH" altLang="en-US" sz="3200" b="1" smtClean="0">
                <a:latin typeface="Calibri" panose="020F0502020204030204" pitchFamily="34" charset="0"/>
                <a:cs typeface="+mn-cs"/>
              </a:rPr>
              <a:t>19</a:t>
            </a:r>
            <a:endParaRPr lang="th-TH" altLang="en-US" sz="3200" b="1" dirty="0" smtClean="0">
              <a:latin typeface="Calibri" panose="020F0502020204030204" pitchFamily="34" charset="0"/>
              <a:cs typeface="+mn-cs"/>
            </a:endParaRP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7694062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3526505005"/>
              </p:ext>
            </p:extLst>
          </p:nvPr>
        </p:nvGraphicFramePr>
        <p:xfrm>
          <a:off x="1455145" y="277596"/>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19</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41" name="Rectangle 119"/>
          <p:cNvSpPr>
            <a:spLocks noChangeArrowheads="1"/>
          </p:cNvSpPr>
          <p:nvPr/>
        </p:nvSpPr>
        <p:spPr bwMode="auto">
          <a:xfrm>
            <a:off x="248170" y="1391773"/>
            <a:ext cx="5212471" cy="4702826"/>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dirty="0" smtClean="0"/>
              <a:t>   </a:t>
            </a:r>
            <a:r>
              <a:rPr lang="en-US" sz="1900" dirty="0" smtClean="0">
                <a:latin typeface="+mn-lt"/>
              </a:rPr>
              <a:t>French </a:t>
            </a:r>
            <a:r>
              <a:rPr lang="en-US" sz="1900" dirty="0">
                <a:latin typeface="+mn-lt"/>
              </a:rPr>
              <a:t>radio stations are not happy with a possible new government rule. Disc jockeys were already unhappy with a system that forces them to play 40 per cent of songs in French. The French government wants them to make sure the songs in French are not the same popular hits. Radio company mangers worry that the new rule will stop French people from listening to the radio. Many people already choose internet music services to listen to American or British songs.</a:t>
            </a:r>
          </a:p>
          <a:p>
            <a:pPr>
              <a:buNone/>
            </a:pPr>
            <a:r>
              <a:rPr lang="en-US" sz="1900" dirty="0" smtClean="0">
                <a:latin typeface="+mn-lt"/>
              </a:rPr>
              <a:t>   France's </a:t>
            </a:r>
            <a:r>
              <a:rPr lang="en-US" sz="1900" dirty="0">
                <a:latin typeface="+mn-lt"/>
              </a:rPr>
              <a:t>government says the new law is to protect its culture from American and British influences. Some French musicians say the law is necessary to protect French musicians. </a:t>
            </a:r>
            <a:endParaRPr lang="en-US" sz="1900" dirty="0" smtClean="0">
              <a:latin typeface="+mn-lt"/>
            </a:endParaRPr>
          </a:p>
          <a:p>
            <a:pPr>
              <a:buNone/>
            </a:pPr>
            <a:endParaRPr lang="en-US" sz="2400" dirty="0">
              <a:latin typeface="+mn-lt"/>
            </a:endParaRPr>
          </a:p>
        </p:txBody>
      </p:sp>
      <p:pic>
        <p:nvPicPr>
          <p:cNvPr id="42" name="20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487280" y="5390881"/>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3620" fill="hold"/>
                                        <p:tgtEl>
                                          <p:spTgt spid="42"/>
                                        </p:tgtEl>
                                      </p:cBhvr>
                                    </p:cmd>
                                  </p:childTnLst>
                                </p:cTn>
                              </p:par>
                            </p:childTnLst>
                          </p:cTn>
                        </p:par>
                      </p:childTnLst>
                    </p:cTn>
                  </p:par>
                </p:childTnLst>
              </p:cTn>
              <p:nextCondLst>
                <p:cond evt="onClick" delay="0">
                  <p:tgtEl>
                    <p:spTgt spid="42"/>
                  </p:tgtEl>
                </p:cond>
              </p:nextCondLst>
            </p:seq>
            <p:audio>
              <p:cMediaNode vol="80000">
                <p:cTn id="7" fill="hold" display="0">
                  <p:stCondLst>
                    <p:cond delay="indefinite"/>
                  </p:stCondLst>
                  <p:endCondLst>
                    <p:cond evt="onStopAudio" delay="0">
                      <p:tgtEl>
                        <p:sldTgt/>
                      </p:tgtEl>
                    </p:cond>
                  </p:endCondLst>
                </p:cTn>
                <p:tgtEl>
                  <p:spTgt spid="4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900842418"/>
              </p:ext>
            </p:extLst>
          </p:nvPr>
        </p:nvGraphicFramePr>
        <p:xfrm>
          <a:off x="676671"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19: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77" name="Rectangle 119"/>
          <p:cNvSpPr>
            <a:spLocks noChangeArrowheads="1"/>
          </p:cNvSpPr>
          <p:nvPr/>
        </p:nvSpPr>
        <p:spPr bwMode="auto">
          <a:xfrm>
            <a:off x="213948" y="793782"/>
            <a:ext cx="4100475" cy="5776966"/>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lgn="ct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1900" b="1" dirty="0" smtClean="0">
                <a:solidFill>
                  <a:srgbClr val="FF0000"/>
                </a:solidFill>
                <a:latin typeface="+mn-lt"/>
              </a:rPr>
              <a:t>Elementary Level</a:t>
            </a:r>
            <a:r>
              <a:rPr lang="en-US" sz="1900" b="1" dirty="0" smtClean="0">
                <a:solidFill>
                  <a:srgbClr val="FF0000"/>
                </a:solidFill>
                <a:latin typeface="+mn-lt"/>
                <a:cs typeface="+mj-cs"/>
              </a:rPr>
              <a:t>: </a:t>
            </a:r>
          </a:p>
          <a:p>
            <a:pPr>
              <a:buNone/>
            </a:pPr>
            <a:r>
              <a:rPr lang="en-US" sz="1900" dirty="0" smtClean="0">
                <a:latin typeface="+mn-lt"/>
              </a:rPr>
              <a:t>It’s </a:t>
            </a:r>
            <a:r>
              <a:rPr lang="en-US" sz="1900" dirty="0">
                <a:latin typeface="+mn-lt"/>
              </a:rPr>
              <a:t>about a new rule for French radio stations</a:t>
            </a:r>
            <a:r>
              <a:rPr lang="en-US" sz="1900" dirty="0" smtClean="0">
                <a:latin typeface="+mn-lt"/>
              </a:rPr>
              <a:t>.</a:t>
            </a:r>
          </a:p>
          <a:p>
            <a:endParaRPr lang="en-US" sz="1900" dirty="0" smtClean="0">
              <a:latin typeface="+mn-lt"/>
            </a:endParaRPr>
          </a:p>
          <a:p>
            <a:r>
              <a:rPr lang="en-US" sz="1900" b="1" dirty="0" smtClean="0">
                <a:solidFill>
                  <a:srgbClr val="00B050"/>
                </a:solidFill>
                <a:latin typeface="+mn-lt"/>
                <a:cs typeface="+mj-cs"/>
              </a:rPr>
              <a:t>Intermediate Level:</a:t>
            </a:r>
            <a:r>
              <a:rPr lang="en-US" sz="1900" dirty="0" smtClean="0">
                <a:solidFill>
                  <a:srgbClr val="00B050"/>
                </a:solidFill>
                <a:latin typeface="+mn-lt"/>
                <a:cs typeface="+mj-cs"/>
              </a:rPr>
              <a:t> </a:t>
            </a:r>
          </a:p>
          <a:p>
            <a:pPr>
              <a:buNone/>
            </a:pPr>
            <a:r>
              <a:rPr lang="en-US" sz="1900" dirty="0" smtClean="0">
                <a:latin typeface="+mn-lt"/>
              </a:rPr>
              <a:t>This </a:t>
            </a:r>
            <a:r>
              <a:rPr lang="en-US" sz="1900" dirty="0">
                <a:latin typeface="+mn-lt"/>
              </a:rPr>
              <a:t>news story is about music in English and a new rule in France for radio stations</a:t>
            </a:r>
            <a:r>
              <a:rPr lang="en-US" sz="1900" dirty="0" smtClean="0">
                <a:latin typeface="+mn-lt"/>
              </a:rPr>
              <a:t>.</a:t>
            </a:r>
          </a:p>
          <a:p>
            <a:endParaRPr lang="en-US" sz="1900" dirty="0">
              <a:latin typeface="+mn-lt"/>
            </a:endParaRPr>
          </a:p>
          <a:p>
            <a:r>
              <a:rPr lang="en-US" sz="1900" b="1" dirty="0" smtClean="0">
                <a:solidFill>
                  <a:srgbClr val="7030A0"/>
                </a:solidFill>
                <a:latin typeface="+mn-lt"/>
                <a:cs typeface="+mj-cs"/>
              </a:rPr>
              <a:t>Advanced Level:</a:t>
            </a:r>
            <a:r>
              <a:rPr lang="en-US" sz="1900" dirty="0" smtClean="0">
                <a:solidFill>
                  <a:srgbClr val="7030A0"/>
                </a:solidFill>
                <a:latin typeface="+mn-lt"/>
                <a:cs typeface="+mj-cs"/>
              </a:rPr>
              <a:t> </a:t>
            </a:r>
          </a:p>
          <a:p>
            <a:pPr>
              <a:buNone/>
            </a:pPr>
            <a:r>
              <a:rPr lang="en-US" sz="1900" dirty="0" smtClean="0">
                <a:latin typeface="+mn-lt"/>
              </a:rPr>
              <a:t>This </a:t>
            </a:r>
            <a:r>
              <a:rPr lang="en-US" sz="1900" dirty="0">
                <a:latin typeface="+mn-lt"/>
              </a:rPr>
              <a:t>news story is about a possible new rule for French radio stations. The French government is worried about too much English language influence on French culture. Not everyone agrees.</a:t>
            </a:r>
          </a:p>
        </p:txBody>
      </p:sp>
      <p:pic>
        <p:nvPicPr>
          <p:cNvPr id="78" name="20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676300" y="1547265"/>
            <a:ext cx="609600" cy="609600"/>
          </a:xfrm>
          <a:prstGeom prst="rect">
            <a:avLst/>
          </a:prstGeom>
        </p:spPr>
      </p:pic>
      <p:pic>
        <p:nvPicPr>
          <p:cNvPr id="79" name="20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676300" y="2819400"/>
            <a:ext cx="609600" cy="609600"/>
          </a:xfrm>
          <a:prstGeom prst="rect">
            <a:avLst/>
          </a:prstGeom>
        </p:spPr>
      </p:pic>
      <p:pic>
        <p:nvPicPr>
          <p:cNvPr id="80" name="20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676300" y="4346554"/>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404" fill="hold"/>
                                        <p:tgtEl>
                                          <p:spTgt spid="78"/>
                                        </p:tgtEl>
                                      </p:cBhvr>
                                    </p:cmd>
                                  </p:childTnLst>
                                </p:cTn>
                              </p:par>
                            </p:childTnLst>
                          </p:cTn>
                        </p:par>
                      </p:childTnLst>
                    </p:cTn>
                  </p:par>
                </p:childTnLst>
              </p:cTn>
              <p:nextCondLst>
                <p:cond evt="onClick" delay="0">
                  <p:tgtEl>
                    <p:spTgt spid="78"/>
                  </p:tgtEl>
                </p:cond>
              </p:nextCondLst>
            </p:seq>
            <p:audio>
              <p:cMediaNode vol="80000">
                <p:cTn id="7" fill="hold" display="0">
                  <p:stCondLst>
                    <p:cond delay="indefinite"/>
                  </p:stCondLst>
                  <p:endCondLst>
                    <p:cond evt="onStopAudio" delay="0">
                      <p:tgtEl>
                        <p:sldTgt/>
                      </p:tgtEl>
                    </p:cond>
                  </p:endCondLst>
                </p:cTn>
                <p:tgtEl>
                  <p:spTgt spid="78"/>
                </p:tgtEl>
              </p:cMediaNode>
            </p:audio>
            <p:seq concurrent="1" nextAc="seek">
              <p:cTn id="8" restart="whenNotActive" fill="hold" evtFilter="cancelBubble" nodeType="interactiveSeq">
                <p:stCondLst>
                  <p:cond evt="onClick" delay="0">
                    <p:tgtEl>
                      <p:spTgt spid="79"/>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7340" fill="hold"/>
                                        <p:tgtEl>
                                          <p:spTgt spid="79"/>
                                        </p:tgtEl>
                                      </p:cBhvr>
                                    </p:cmd>
                                  </p:childTnLst>
                                </p:cTn>
                              </p:par>
                            </p:childTnLst>
                          </p:cTn>
                        </p:par>
                      </p:childTnLst>
                    </p:cTn>
                  </p:par>
                </p:childTnLst>
              </p:cTn>
              <p:nextCondLst>
                <p:cond evt="onClick" delay="0">
                  <p:tgtEl>
                    <p:spTgt spid="79"/>
                  </p:tgtEl>
                </p:cond>
              </p:nextCondLst>
            </p:seq>
            <p:audio>
              <p:cMediaNode vol="80000">
                <p:cTn id="13" fill="hold" display="0">
                  <p:stCondLst>
                    <p:cond delay="indefinite"/>
                  </p:stCondLst>
                  <p:endCondLst>
                    <p:cond evt="onStopAudio" delay="0">
                      <p:tgtEl>
                        <p:sldTgt/>
                      </p:tgtEl>
                    </p:cond>
                  </p:endCondLst>
                </p:cTn>
                <p:tgtEl>
                  <p:spTgt spid="79"/>
                </p:tgtEl>
              </p:cMediaNode>
            </p:audio>
            <p:seq concurrent="1" nextAc="seek">
              <p:cTn id="14" restart="whenNotActive" fill="hold" evtFilter="cancelBubble" nodeType="interactiveSeq">
                <p:stCondLst>
                  <p:cond evt="onClick" delay="0">
                    <p:tgtEl>
                      <p:spTgt spid="80"/>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3179" fill="hold"/>
                                        <p:tgtEl>
                                          <p:spTgt spid="80"/>
                                        </p:tgtEl>
                                      </p:cBhvr>
                                    </p:cmd>
                                  </p:childTnLst>
                                </p:cTn>
                              </p:par>
                            </p:childTnLst>
                          </p:cTn>
                        </p:par>
                      </p:childTnLst>
                    </p:cTn>
                  </p:par>
                </p:childTnLst>
              </p:cTn>
              <p:nextCondLst>
                <p:cond evt="onClick" delay="0">
                  <p:tgtEl>
                    <p:spTgt spid="80"/>
                  </p:tgtEl>
                </p:cond>
              </p:nextCondLst>
            </p:seq>
            <p:audio>
              <p:cMediaNode vol="80000">
                <p:cTn id="19" fill="hold" display="0">
                  <p:stCondLst>
                    <p:cond delay="indefinite"/>
                  </p:stCondLst>
                  <p:endCondLst>
                    <p:cond evt="onStopAudio" delay="0">
                      <p:tgtEl>
                        <p:sldTgt/>
                      </p:tgtEl>
                    </p:cond>
                  </p:endCondLst>
                </p:cTn>
                <p:tgtEl>
                  <p:spTgt spid="8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TotalTime>
  <Words>653</Words>
  <Application>Microsoft Office PowerPoint</Application>
  <PresentationFormat>Widescreen</PresentationFormat>
  <Paragraphs>64</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Y54_Shannoy.vas</cp:lastModifiedBy>
  <cp:revision>142</cp:revision>
  <dcterms:created xsi:type="dcterms:W3CDTF">2015-01-09T05:03:30Z</dcterms:created>
  <dcterms:modified xsi:type="dcterms:W3CDTF">2016-06-22T06:05:24Z</dcterms:modified>
</cp:coreProperties>
</file>