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4"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79" autoAdjust="0"/>
    <p:restoredTop sz="94660"/>
  </p:normalViewPr>
  <p:slideViewPr>
    <p:cSldViewPr snapToGrid="0">
      <p:cViewPr varScale="1">
        <p:scale>
          <a:sx n="71" d="100"/>
          <a:sy n="71" d="100"/>
        </p:scale>
        <p:origin x="62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22/06/59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22/06/59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22/06/59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22/06/59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6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a:spcBef>
                <a:spcPct val="50000"/>
              </a:spcBef>
              <a:buNone/>
            </a:pPr>
            <a:r>
              <a:rPr lang="th-TH" altLang="en-US" sz="3200" b="1" dirty="0" smtClean="0">
                <a:latin typeface="Calibri" panose="020F0502020204030204" pitchFamily="34" charset="0"/>
                <a:cs typeface="+mn-cs"/>
              </a:rPr>
              <a:t>ชุดฝึกพูดสรุป </a:t>
            </a:r>
            <a:r>
              <a:rPr lang="en-US" altLang="en-US" sz="3200" b="1" dirty="0" smtClean="0">
                <a:latin typeface="Calibri" panose="020F0502020204030204" pitchFamily="34" charset="0"/>
                <a:cs typeface="+mn-cs"/>
              </a:rPr>
              <a:t/>
            </a:r>
            <a:br>
              <a:rPr lang="en-US" altLang="en-US" sz="3200" b="1" dirty="0" smtClean="0">
                <a:latin typeface="Calibri" panose="020F0502020204030204" pitchFamily="34" charset="0"/>
                <a:cs typeface="+mn-cs"/>
              </a:rPr>
            </a:br>
            <a:r>
              <a:rPr lang="en-US" altLang="en-US" sz="2800" b="1" dirty="0" smtClean="0">
                <a:latin typeface="Calibri" panose="020F0502020204030204" pitchFamily="34" charset="0"/>
                <a:cs typeface="+mn-cs"/>
              </a:rPr>
              <a:t>(</a:t>
            </a:r>
            <a:r>
              <a:rPr lang="en-US" altLang="en-US" sz="2800" b="1" dirty="0">
                <a:latin typeface="Calibri" panose="020F0502020204030204" pitchFamily="34" charset="0"/>
              </a:rPr>
              <a:t>Giving </a:t>
            </a:r>
            <a:r>
              <a:rPr lang="en-US" altLang="en-US" sz="2800" b="1" dirty="0" smtClean="0">
                <a:latin typeface="Calibri" panose="020F0502020204030204" pitchFamily="34" charset="0"/>
              </a:rPr>
              <a:t>Summary)</a:t>
            </a:r>
            <a:endParaRPr lang="th-TH" altLang="en-US" sz="2800" b="1" dirty="0" smtClean="0">
              <a:latin typeface="Calibri" panose="020F0502020204030204" pitchFamily="34" charset="0"/>
              <a:cs typeface="+mn-cs"/>
            </a:endParaRP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th-TH" altLang="en-US" sz="3200" b="1" dirty="0" smtClean="0">
                <a:latin typeface="Calibri" panose="020F0502020204030204" pitchFamily="34" charset="0"/>
                <a:cs typeface="+mn-cs"/>
              </a:rPr>
              <a:t>17</a:t>
            </a:r>
            <a:endParaRPr lang="th-TH" altLang="en-US" sz="3200" b="1" dirty="0" smtClean="0">
              <a:latin typeface="Calibri" panose="020F0502020204030204" pitchFamily="34" charset="0"/>
              <a:cs typeface="+mn-cs"/>
            </a:endParaRP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313909995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2809473885"/>
              </p:ext>
            </p:extLst>
          </p:nvPr>
        </p:nvGraphicFramePr>
        <p:xfrm>
          <a:off x="1455145" y="277596"/>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17</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37" name="Rectangle 119"/>
          <p:cNvSpPr>
            <a:spLocks noChangeArrowheads="1"/>
          </p:cNvSpPr>
          <p:nvPr/>
        </p:nvSpPr>
        <p:spPr bwMode="auto">
          <a:xfrm>
            <a:off x="248171" y="1216343"/>
            <a:ext cx="4992922" cy="5053691"/>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Germany </a:t>
            </a:r>
            <a:r>
              <a:rPr lang="en-US" sz="1900" dirty="0">
                <a:latin typeface="+mn-lt"/>
              </a:rPr>
              <a:t>and Austria accepted thousands of refugees yesterday. The refugees arrived at train stations in Germany and at the Austrian border. Local people applauded and gave them water, food and clothes. German and Austrian children carried baskets of sweets to give to the children from Syria.</a:t>
            </a:r>
          </a:p>
          <a:p>
            <a:pPr>
              <a:buNone/>
            </a:pPr>
            <a:r>
              <a:rPr lang="en-US" sz="1900" dirty="0">
                <a:latin typeface="+mn-lt"/>
              </a:rPr>
              <a:t> </a:t>
            </a:r>
            <a:r>
              <a:rPr lang="en-US" sz="1900" dirty="0" smtClean="0">
                <a:latin typeface="+mn-lt"/>
              </a:rPr>
              <a:t>  For </a:t>
            </a:r>
            <a:r>
              <a:rPr lang="en-US" sz="1900" dirty="0">
                <a:latin typeface="+mn-lt"/>
              </a:rPr>
              <a:t>many of the refugees, it was the end of a long journey which began in Syria and ended with a long walk through Hungary. The United Nations (UN) has praised Austria and Germany for their actions. Germany expects around 800,000 Syrians to arrive this year because of the continuing uncertainty about the future of Syria due to the ongoing war</a:t>
            </a:r>
            <a:r>
              <a:rPr lang="en-US" sz="1900" dirty="0" smtClean="0">
                <a:latin typeface="+mn-lt"/>
              </a:rPr>
              <a:t>.</a:t>
            </a:r>
          </a:p>
          <a:p>
            <a:pPr>
              <a:buNone/>
            </a:pPr>
            <a:endParaRPr lang="en-US" sz="2400" dirty="0">
              <a:latin typeface="+mn-lt"/>
            </a:endParaRPr>
          </a:p>
        </p:txBody>
      </p:sp>
      <p:pic>
        <p:nvPicPr>
          <p:cNvPr id="38" name="18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3754305" y="5532550"/>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5088" fill="hold"/>
                                        <p:tgtEl>
                                          <p:spTgt spid="38"/>
                                        </p:tgtEl>
                                      </p:cBhvr>
                                    </p:cmd>
                                  </p:childTnLst>
                                </p:cTn>
                              </p:par>
                            </p:childTnLst>
                          </p:cTn>
                        </p:par>
                      </p:childTnLst>
                    </p:cTn>
                  </p:par>
                </p:childTnLst>
              </p:cTn>
              <p:nextCondLst>
                <p:cond evt="onClick" delay="0">
                  <p:tgtEl>
                    <p:spTgt spid="38"/>
                  </p:tgtEl>
                </p:cond>
              </p:nextCondLst>
            </p:seq>
            <p:audio>
              <p:cMediaNode vol="80000">
                <p:cTn id="7" fill="hold" display="0">
                  <p:stCondLst>
                    <p:cond delay="indefinite"/>
                  </p:stCondLst>
                  <p:endCondLst>
                    <p:cond evt="onStopAudio" delay="0">
                      <p:tgtEl>
                        <p:sldTgt/>
                      </p:tgtEl>
                    </p:cond>
                  </p:endCondLst>
                </p:cTn>
                <p:tgtEl>
                  <p:spTgt spid="3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1222789715"/>
              </p:ext>
            </p:extLst>
          </p:nvPr>
        </p:nvGraphicFramePr>
        <p:xfrm>
          <a:off x="676671"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17: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69" name="Rectangle 119"/>
          <p:cNvSpPr>
            <a:spLocks noChangeArrowheads="1"/>
          </p:cNvSpPr>
          <p:nvPr/>
        </p:nvSpPr>
        <p:spPr bwMode="auto">
          <a:xfrm>
            <a:off x="213949" y="824376"/>
            <a:ext cx="4422446" cy="5484578"/>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1900" b="1" dirty="0" smtClean="0">
                <a:solidFill>
                  <a:srgbClr val="FF0000"/>
                </a:solidFill>
                <a:latin typeface="+mn-lt"/>
              </a:rPr>
              <a:t>Elementary Level</a:t>
            </a:r>
            <a:r>
              <a:rPr lang="en-US" sz="1900" b="1" dirty="0" smtClean="0">
                <a:solidFill>
                  <a:srgbClr val="FF0000"/>
                </a:solidFill>
                <a:latin typeface="+mn-lt"/>
                <a:cs typeface="+mj-cs"/>
              </a:rPr>
              <a:t>: </a:t>
            </a:r>
          </a:p>
          <a:p>
            <a:pPr>
              <a:buNone/>
            </a:pPr>
            <a:r>
              <a:rPr lang="en-US" sz="1900" dirty="0" smtClean="0">
                <a:latin typeface="+mn-lt"/>
              </a:rPr>
              <a:t>It’s </a:t>
            </a:r>
            <a:r>
              <a:rPr lang="en-US" sz="1900" dirty="0">
                <a:latin typeface="+mn-lt"/>
              </a:rPr>
              <a:t>about refugees going to Germany and Austria</a:t>
            </a:r>
            <a:r>
              <a:rPr lang="en-US" sz="1900" dirty="0" smtClean="0">
                <a:latin typeface="+mn-lt"/>
              </a:rPr>
              <a:t>.</a:t>
            </a:r>
          </a:p>
          <a:p>
            <a:pPr>
              <a:buNone/>
            </a:pPr>
            <a:endParaRPr lang="en-US" sz="1900" dirty="0" smtClean="0">
              <a:latin typeface="+mn-lt"/>
            </a:endParaRPr>
          </a:p>
          <a:p>
            <a:r>
              <a:rPr lang="en-US" sz="1900" b="1" dirty="0" smtClean="0">
                <a:solidFill>
                  <a:srgbClr val="00B050"/>
                </a:solidFill>
                <a:latin typeface="+mn-lt"/>
                <a:cs typeface="+mj-cs"/>
              </a:rPr>
              <a:t>Intermediate Level:</a:t>
            </a:r>
            <a:r>
              <a:rPr lang="en-US" sz="1900" dirty="0" smtClean="0">
                <a:solidFill>
                  <a:srgbClr val="00B050"/>
                </a:solidFill>
                <a:latin typeface="+mn-lt"/>
                <a:cs typeface="+mj-cs"/>
              </a:rPr>
              <a:t> </a:t>
            </a:r>
          </a:p>
          <a:p>
            <a:pPr>
              <a:buNone/>
            </a:pPr>
            <a:r>
              <a:rPr lang="en-US" sz="1900" dirty="0" smtClean="0">
                <a:latin typeface="+mn-lt"/>
              </a:rPr>
              <a:t>This </a:t>
            </a:r>
            <a:r>
              <a:rPr lang="en-US" sz="1900" dirty="0">
                <a:latin typeface="+mn-lt"/>
              </a:rPr>
              <a:t>news story is about Austria and Germany. They are accepting refugees from Syria.</a:t>
            </a:r>
          </a:p>
          <a:p>
            <a:pPr>
              <a:buNone/>
            </a:pPr>
            <a:endParaRPr lang="en-US" sz="1900" dirty="0">
              <a:solidFill>
                <a:srgbClr val="7030A0"/>
              </a:solidFill>
              <a:latin typeface="+mn-lt"/>
            </a:endParaRPr>
          </a:p>
          <a:p>
            <a:r>
              <a:rPr lang="en-US" sz="1900" b="1" dirty="0" smtClean="0">
                <a:solidFill>
                  <a:srgbClr val="7030A0"/>
                </a:solidFill>
                <a:latin typeface="+mn-lt"/>
                <a:cs typeface="+mj-cs"/>
              </a:rPr>
              <a:t>Advanced Level:</a:t>
            </a:r>
            <a:r>
              <a:rPr lang="en-US" sz="1900" dirty="0" smtClean="0">
                <a:solidFill>
                  <a:srgbClr val="7030A0"/>
                </a:solidFill>
                <a:latin typeface="+mn-lt"/>
                <a:cs typeface="+mj-cs"/>
              </a:rPr>
              <a:t> </a:t>
            </a:r>
          </a:p>
          <a:p>
            <a:pPr>
              <a:buNone/>
            </a:pPr>
            <a:r>
              <a:rPr lang="en-US" sz="1900" dirty="0" smtClean="0">
                <a:latin typeface="+mn-lt"/>
              </a:rPr>
              <a:t>This </a:t>
            </a:r>
            <a:r>
              <a:rPr lang="en-US" sz="1900" dirty="0">
                <a:latin typeface="+mn-lt"/>
              </a:rPr>
              <a:t>news story is about Germany and Austria accepting lots of refugees from Syria. There’s a war in Syria. Many of the refugees had a long walk through Hungary.</a:t>
            </a:r>
          </a:p>
        </p:txBody>
      </p:sp>
      <p:pic>
        <p:nvPicPr>
          <p:cNvPr id="70" name="18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748211" y="1547265"/>
            <a:ext cx="609600" cy="609600"/>
          </a:xfrm>
          <a:prstGeom prst="rect">
            <a:avLst/>
          </a:prstGeom>
        </p:spPr>
      </p:pic>
      <p:pic>
        <p:nvPicPr>
          <p:cNvPr id="71" name="18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748211" y="2848377"/>
            <a:ext cx="609600" cy="609600"/>
          </a:xfrm>
          <a:prstGeom prst="rect">
            <a:avLst/>
          </a:prstGeom>
        </p:spPr>
      </p:pic>
      <p:pic>
        <p:nvPicPr>
          <p:cNvPr id="72" name="18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771815" y="4410948"/>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437" fill="hold"/>
                                        <p:tgtEl>
                                          <p:spTgt spid="70"/>
                                        </p:tgtEl>
                                      </p:cBhvr>
                                    </p:cmd>
                                  </p:childTnLst>
                                </p:cTn>
                              </p:par>
                            </p:childTnLst>
                          </p:cTn>
                        </p:par>
                      </p:childTnLst>
                    </p:cTn>
                  </p:par>
                </p:childTnLst>
              </p:cTn>
              <p:nextCondLst>
                <p:cond evt="onClick" delay="0">
                  <p:tgtEl>
                    <p:spTgt spid="70"/>
                  </p:tgtEl>
                </p:cond>
              </p:nextCondLst>
            </p:seq>
            <p:audio>
              <p:cMediaNode vol="80000">
                <p:cTn id="7" fill="hold" display="0">
                  <p:stCondLst>
                    <p:cond delay="indefinite"/>
                  </p:stCondLst>
                  <p:endCondLst>
                    <p:cond evt="onStopAudio" delay="0">
                      <p:tgtEl>
                        <p:sldTgt/>
                      </p:tgtEl>
                    </p:cond>
                  </p:endCondLst>
                </p:cTn>
                <p:tgtEl>
                  <p:spTgt spid="70"/>
                </p:tgtEl>
              </p:cMediaNode>
            </p:audio>
            <p:seq concurrent="1" nextAc="seek">
              <p:cTn id="8" restart="whenNotActive" fill="hold" evtFilter="cancelBubble" nodeType="interactiveSeq">
                <p:stCondLst>
                  <p:cond evt="onClick" delay="0">
                    <p:tgtEl>
                      <p:spTgt spid="71"/>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8141" fill="hold"/>
                                        <p:tgtEl>
                                          <p:spTgt spid="71"/>
                                        </p:tgtEl>
                                      </p:cBhvr>
                                    </p:cmd>
                                  </p:childTnLst>
                                </p:cTn>
                              </p:par>
                            </p:childTnLst>
                          </p:cTn>
                        </p:par>
                      </p:childTnLst>
                    </p:cTn>
                  </p:par>
                </p:childTnLst>
              </p:cTn>
              <p:nextCondLst>
                <p:cond evt="onClick" delay="0">
                  <p:tgtEl>
                    <p:spTgt spid="71"/>
                  </p:tgtEl>
                </p:cond>
              </p:nextCondLst>
            </p:seq>
            <p:audio>
              <p:cMediaNode vol="80000">
                <p:cTn id="13" fill="hold" display="0">
                  <p:stCondLst>
                    <p:cond delay="indefinite"/>
                  </p:stCondLst>
                  <p:endCondLst>
                    <p:cond evt="onStopAudio" delay="0">
                      <p:tgtEl>
                        <p:sldTgt/>
                      </p:tgtEl>
                    </p:cond>
                  </p:endCondLst>
                </p:cTn>
                <p:tgtEl>
                  <p:spTgt spid="71"/>
                </p:tgtEl>
              </p:cMediaNode>
            </p:audio>
            <p:seq concurrent="1" nextAc="seek">
              <p:cTn id="14" restart="whenNotActive" fill="hold" evtFilter="cancelBubble" nodeType="interactiveSeq">
                <p:stCondLst>
                  <p:cond evt="onClick" delay="0">
                    <p:tgtEl>
                      <p:spTgt spid="72"/>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4314" fill="hold"/>
                                        <p:tgtEl>
                                          <p:spTgt spid="72"/>
                                        </p:tgtEl>
                                      </p:cBhvr>
                                    </p:cmd>
                                  </p:childTnLst>
                                </p:cTn>
                              </p:par>
                            </p:childTnLst>
                          </p:cTn>
                        </p:par>
                      </p:childTnLst>
                    </p:cTn>
                  </p:par>
                </p:childTnLst>
              </p:cTn>
              <p:nextCondLst>
                <p:cond evt="onClick" delay="0">
                  <p:tgtEl>
                    <p:spTgt spid="72"/>
                  </p:tgtEl>
                </p:cond>
              </p:nextCondLst>
            </p:seq>
            <p:audio>
              <p:cMediaNode vol="80000">
                <p:cTn id="19" fill="hold" display="0">
                  <p:stCondLst>
                    <p:cond delay="indefinite"/>
                  </p:stCondLst>
                  <p:endCondLst>
                    <p:cond evt="onStopAudio" delay="0">
                      <p:tgtEl>
                        <p:sldTgt/>
                      </p:tgtEl>
                    </p:cond>
                  </p:endCondLst>
                </p:cTn>
                <p:tgtEl>
                  <p:spTgt spid="7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TotalTime>
  <Words>651</Words>
  <Application>Microsoft Office PowerPoint</Application>
  <PresentationFormat>Widescreen</PresentationFormat>
  <Paragraphs>64</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Y54_Shannoy.vas</cp:lastModifiedBy>
  <cp:revision>140</cp:revision>
  <dcterms:created xsi:type="dcterms:W3CDTF">2015-01-09T05:03:30Z</dcterms:created>
  <dcterms:modified xsi:type="dcterms:W3CDTF">2016-06-22T06:04:33Z</dcterms:modified>
</cp:coreProperties>
</file>