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1" d="100"/>
          <a:sy n="71"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22/06/59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22/06/59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22/06/59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22/06/59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22/06/59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22/06/59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6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a:spcBef>
                <a:spcPct val="50000"/>
              </a:spcBef>
              <a:buNone/>
            </a:pPr>
            <a:r>
              <a:rPr lang="th-TH" altLang="en-US" sz="3200" b="1" dirty="0" smtClean="0">
                <a:latin typeface="Calibri" panose="020F0502020204030204" pitchFamily="34" charset="0"/>
                <a:cs typeface="+mn-cs"/>
              </a:rPr>
              <a:t>ชุดฝึกพูดสรุป </a:t>
            </a:r>
            <a:r>
              <a:rPr lang="en-US" altLang="en-US" sz="3200" b="1" dirty="0" smtClean="0">
                <a:latin typeface="Calibri" panose="020F0502020204030204" pitchFamily="34" charset="0"/>
                <a:cs typeface="+mn-cs"/>
              </a:rPr>
              <a:t/>
            </a:r>
            <a:br>
              <a:rPr lang="en-US" altLang="en-US" sz="3200" b="1" dirty="0" smtClean="0">
                <a:latin typeface="Calibri" panose="020F0502020204030204" pitchFamily="34" charset="0"/>
                <a:cs typeface="+mn-cs"/>
              </a:rPr>
            </a:br>
            <a:r>
              <a:rPr lang="en-US" altLang="en-US" sz="2800" b="1" dirty="0" smtClean="0">
                <a:latin typeface="Calibri" panose="020F0502020204030204" pitchFamily="34" charset="0"/>
                <a:cs typeface="+mn-cs"/>
              </a:rPr>
              <a:t>(</a:t>
            </a:r>
            <a:r>
              <a:rPr lang="en-US" altLang="en-US" sz="2800" b="1" dirty="0">
                <a:latin typeface="Calibri" panose="020F0502020204030204" pitchFamily="34" charset="0"/>
              </a:rPr>
              <a:t>Giving </a:t>
            </a:r>
            <a:r>
              <a:rPr lang="en-US" altLang="en-US" sz="2800" b="1" dirty="0" smtClean="0">
                <a:latin typeface="Calibri" panose="020F0502020204030204" pitchFamily="34" charset="0"/>
              </a:rPr>
              <a:t>Summary)</a:t>
            </a:r>
            <a:endParaRPr lang="th-TH" altLang="en-US" sz="2800" b="1" dirty="0" smtClean="0">
              <a:latin typeface="Calibri" panose="020F0502020204030204" pitchFamily="34" charset="0"/>
              <a:cs typeface="+mn-cs"/>
            </a:endParaRP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th-TH" altLang="en-US" sz="3200" b="1" dirty="0" smtClean="0">
                <a:latin typeface="Calibri" panose="020F0502020204030204" pitchFamily="34" charset="0"/>
                <a:cs typeface="+mn-cs"/>
              </a:rPr>
              <a:t>16</a:t>
            </a:r>
            <a:endParaRPr lang="th-TH" altLang="en-US" sz="3200" b="1" dirty="0" smtClean="0">
              <a:latin typeface="Calibri" panose="020F0502020204030204" pitchFamily="34" charset="0"/>
              <a:cs typeface="+mn-cs"/>
            </a:endParaRP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8503940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a:t>
            </a:r>
            <a:r>
              <a:rPr lang="en-US" sz="1850">
                <a:latin typeface="+mn-lt"/>
              </a:rPr>
              <a:t>, </a:t>
            </a:r>
            <a:r>
              <a:rPr lang="en-US" sz="1850" smtClean="0">
                <a:latin typeface="+mn-lt"/>
              </a:rPr>
              <a:t>Singapore was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130968489"/>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16</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5" name="Rectangle 119"/>
          <p:cNvSpPr>
            <a:spLocks noChangeArrowheads="1"/>
          </p:cNvSpPr>
          <p:nvPr/>
        </p:nvSpPr>
        <p:spPr bwMode="auto">
          <a:xfrm>
            <a:off x="248171" y="1264212"/>
            <a:ext cx="4992922" cy="5139869"/>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950" dirty="0" smtClean="0">
                <a:latin typeface="+mn-lt"/>
              </a:rPr>
              <a:t>The </a:t>
            </a:r>
            <a:r>
              <a:rPr lang="en-US" sz="1950" dirty="0" err="1">
                <a:latin typeface="+mn-lt"/>
              </a:rPr>
              <a:t>blobfish</a:t>
            </a:r>
            <a:r>
              <a:rPr lang="en-US" sz="1950" dirty="0">
                <a:latin typeface="+mn-lt"/>
              </a:rPr>
              <a:t> was voted the world's ugliest animal. It has become the new mascot of the Ugly Animal Preservation Society (UAPS). Thousands of people voted to decide the winner. The president of the UAPS said he didn't want to use a cute animal as the society's mascot. He wanted people to know that ugly animals are in danger as well. </a:t>
            </a:r>
          </a:p>
          <a:p>
            <a:pPr>
              <a:buNone/>
            </a:pPr>
            <a:r>
              <a:rPr lang="en-US" sz="1950" dirty="0">
                <a:latin typeface="+mn-lt"/>
              </a:rPr>
              <a:t> </a:t>
            </a:r>
            <a:r>
              <a:rPr lang="en-US" sz="1950" dirty="0" smtClean="0">
                <a:latin typeface="+mn-lt"/>
              </a:rPr>
              <a:t> </a:t>
            </a:r>
            <a:r>
              <a:rPr lang="en-US" sz="1950" dirty="0" err="1" smtClean="0">
                <a:latin typeface="+mn-lt"/>
              </a:rPr>
              <a:t>Blobfish</a:t>
            </a:r>
            <a:r>
              <a:rPr lang="en-US" sz="1950" dirty="0" smtClean="0">
                <a:latin typeface="+mn-lt"/>
              </a:rPr>
              <a:t> </a:t>
            </a:r>
            <a:r>
              <a:rPr lang="en-US" sz="1950" dirty="0">
                <a:latin typeface="+mn-lt"/>
              </a:rPr>
              <a:t>live in the seas near Australia and New Zealand. Their name comes from the fact that they look like a large blob of jelly. This is because they have no muscles. Humans do not eat </a:t>
            </a:r>
            <a:r>
              <a:rPr lang="en-US" sz="1950" dirty="0" err="1">
                <a:latin typeface="+mn-lt"/>
              </a:rPr>
              <a:t>blobfish</a:t>
            </a:r>
            <a:r>
              <a:rPr lang="en-US" sz="1950" dirty="0">
                <a:latin typeface="+mn-lt"/>
              </a:rPr>
              <a:t> because they are inedible. Unfortunately, fishermen kill thousands of them accidently every year</a:t>
            </a:r>
            <a:r>
              <a:rPr lang="en-US" sz="1950" dirty="0" smtClean="0">
                <a:latin typeface="+mn-lt"/>
              </a:rPr>
              <a:t>.</a:t>
            </a:r>
          </a:p>
          <a:p>
            <a:pPr>
              <a:buNone/>
            </a:pPr>
            <a:r>
              <a:rPr lang="en-US" sz="1950" dirty="0" smtClean="0">
                <a:latin typeface="+mn-lt"/>
              </a:rPr>
              <a:t> </a:t>
            </a:r>
            <a:endParaRPr lang="en-US" sz="1950" dirty="0">
              <a:latin typeface="+mn-lt"/>
            </a:endParaRPr>
          </a:p>
        </p:txBody>
      </p:sp>
      <p:pic>
        <p:nvPicPr>
          <p:cNvPr id="36" name="17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625107"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88" fill="hold"/>
                                        <p:tgtEl>
                                          <p:spTgt spid="36"/>
                                        </p:tgtEl>
                                      </p:cBhvr>
                                    </p:cmd>
                                  </p:childTnLst>
                                </p:cTn>
                              </p:par>
                            </p:childTnLst>
                          </p:cTn>
                        </p:par>
                      </p:childTnLst>
                    </p:cTn>
                  </p:par>
                </p:childTnLst>
              </p:cTn>
              <p:nextCondLst>
                <p:cond evt="onClick" delay="0">
                  <p:tgtEl>
                    <p:spTgt spid="36"/>
                  </p:tgtEl>
                </p:cond>
              </p:nextCondLst>
            </p:seq>
            <p:audio>
              <p:cMediaNode vol="80000">
                <p:cTn id="7" fill="hold" display="0">
                  <p:stCondLst>
                    <p:cond delay="indefinite"/>
                  </p:stCondLst>
                  <p:endCondLst>
                    <p:cond evt="onStopAudio" delay="0">
                      <p:tgtEl>
                        <p:sldTgt/>
                      </p:tgtEl>
                    </p:cond>
                  </p:endCondLst>
                </p:cTn>
                <p:tgtEl>
                  <p:spTgt spid="3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352447609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16: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5" name="Rectangle 119"/>
          <p:cNvSpPr>
            <a:spLocks noChangeArrowheads="1"/>
          </p:cNvSpPr>
          <p:nvPr/>
        </p:nvSpPr>
        <p:spPr bwMode="auto">
          <a:xfrm>
            <a:off x="213949" y="939978"/>
            <a:ext cx="4332294" cy="548457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an ugly fish called a </a:t>
            </a:r>
            <a:r>
              <a:rPr lang="en-US" sz="1900" dirty="0" err="1">
                <a:latin typeface="+mn-lt"/>
              </a:rPr>
              <a:t>blobfish</a:t>
            </a:r>
            <a:r>
              <a:rPr lang="en-US" sz="1900" dirty="0" smtClean="0">
                <a:latin typeface="+mn-lt"/>
              </a:rPr>
              <a:t>.</a:t>
            </a:r>
          </a:p>
          <a:p>
            <a:pPr>
              <a:buNone/>
            </a:pPr>
            <a:endParaRPr lang="en-US" sz="1900" dirty="0" smtClean="0">
              <a:solidFill>
                <a:srgbClr val="00B050"/>
              </a:solidFill>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the </a:t>
            </a:r>
            <a:r>
              <a:rPr lang="en-US" sz="1900" dirty="0" err="1">
                <a:latin typeface="+mn-lt"/>
              </a:rPr>
              <a:t>blobfish</a:t>
            </a:r>
            <a:r>
              <a:rPr lang="en-US" sz="1900" dirty="0">
                <a:latin typeface="+mn-lt"/>
              </a:rPr>
              <a:t>. It was voted the world’s ugliest animal. It’s in danger.</a:t>
            </a:r>
          </a:p>
          <a:p>
            <a:pPr>
              <a:buNone/>
            </a:pPr>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the world’s ugliest animal called the </a:t>
            </a:r>
            <a:r>
              <a:rPr lang="en-US" sz="1900" dirty="0" err="1">
                <a:latin typeface="+mn-lt"/>
              </a:rPr>
              <a:t>blobfish</a:t>
            </a:r>
            <a:r>
              <a:rPr lang="en-US" sz="1900" dirty="0">
                <a:latin typeface="+mn-lt"/>
              </a:rPr>
              <a:t>. A lot of people voted. The idea is to make people understand that ugly animals are in danger, too.</a:t>
            </a:r>
          </a:p>
        </p:txBody>
      </p:sp>
      <p:pic>
        <p:nvPicPr>
          <p:cNvPr id="66" name="17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13075" y="1630250"/>
            <a:ext cx="609600" cy="609600"/>
          </a:xfrm>
          <a:prstGeom prst="rect">
            <a:avLst/>
          </a:prstGeom>
        </p:spPr>
      </p:pic>
      <p:pic>
        <p:nvPicPr>
          <p:cNvPr id="67" name="17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13075" y="2662632"/>
            <a:ext cx="609600" cy="609600"/>
          </a:xfrm>
          <a:prstGeom prst="rect">
            <a:avLst/>
          </a:prstGeom>
        </p:spPr>
      </p:pic>
      <p:pic>
        <p:nvPicPr>
          <p:cNvPr id="68" name="17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13075" y="4266060"/>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205" fill="hold"/>
                                        <p:tgtEl>
                                          <p:spTgt spid="66"/>
                                        </p:tgtEl>
                                      </p:cBhvr>
                                    </p:cmd>
                                  </p:childTnLst>
                                </p:cTn>
                              </p:par>
                            </p:childTnLst>
                          </p:cTn>
                        </p:par>
                      </p:childTnLst>
                    </p:cTn>
                  </p:par>
                </p:childTnLst>
              </p:cTn>
              <p:nextCondLst>
                <p:cond evt="onClick" delay="0">
                  <p:tgtEl>
                    <p:spTgt spid="66"/>
                  </p:tgtEl>
                </p:cond>
              </p:nextCondLst>
            </p:seq>
            <p:audio>
              <p:cMediaNode vol="80000">
                <p:cTn id="7" fill="hold" display="0">
                  <p:stCondLst>
                    <p:cond delay="indefinite"/>
                  </p:stCondLst>
                  <p:endCondLst>
                    <p:cond evt="onStopAudio" delay="0">
                      <p:tgtEl>
                        <p:sldTgt/>
                      </p:tgtEl>
                    </p:cond>
                  </p:endCondLst>
                </p:cTn>
                <p:tgtEl>
                  <p:spTgt spid="66"/>
                </p:tgtEl>
              </p:cMediaNode>
            </p:audio>
            <p:seq concurrent="1" nextAc="seek">
              <p:cTn id="8" restart="whenNotActive" fill="hold" evtFilter="cancelBubble" nodeType="interactiveSeq">
                <p:stCondLst>
                  <p:cond evt="onClick" delay="0">
                    <p:tgtEl>
                      <p:spTgt spid="6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041" fill="hold"/>
                                        <p:tgtEl>
                                          <p:spTgt spid="67"/>
                                        </p:tgtEl>
                                      </p:cBhvr>
                                    </p:cmd>
                                  </p:childTnLst>
                                </p:cTn>
                              </p:par>
                            </p:childTnLst>
                          </p:cTn>
                        </p:par>
                      </p:childTnLst>
                    </p:cTn>
                  </p:par>
                </p:childTnLst>
              </p:cTn>
              <p:nextCondLst>
                <p:cond evt="onClick" delay="0">
                  <p:tgtEl>
                    <p:spTgt spid="67"/>
                  </p:tgtEl>
                </p:cond>
              </p:nextCondLst>
            </p:seq>
            <p:audio>
              <p:cMediaNode vol="80000">
                <p:cTn id="13" fill="hold" display="0">
                  <p:stCondLst>
                    <p:cond delay="indefinite"/>
                  </p:stCondLst>
                  <p:endCondLst>
                    <p:cond evt="onStopAudio" delay="0">
                      <p:tgtEl>
                        <p:sldTgt/>
                      </p:tgtEl>
                    </p:cond>
                  </p:endCondLst>
                </p:cTn>
                <p:tgtEl>
                  <p:spTgt spid="67"/>
                </p:tgtEl>
              </p:cMediaNode>
            </p:audio>
            <p:seq concurrent="1" nextAc="seek">
              <p:cTn id="14" restart="whenNotActive" fill="hold" evtFilter="cancelBubble" nodeType="interactiveSeq">
                <p:stCondLst>
                  <p:cond evt="onClick" delay="0">
                    <p:tgtEl>
                      <p:spTgt spid="6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047" fill="hold"/>
                                        <p:tgtEl>
                                          <p:spTgt spid="68"/>
                                        </p:tgtEl>
                                      </p:cBhvr>
                                    </p:cmd>
                                  </p:childTnLst>
                                </p:cTn>
                              </p:par>
                            </p:childTnLst>
                          </p:cTn>
                        </p:par>
                      </p:childTnLst>
                    </p:cTn>
                  </p:par>
                </p:childTnLst>
              </p:cTn>
              <p:nextCondLst>
                <p:cond evt="onClick" delay="0">
                  <p:tgtEl>
                    <p:spTgt spid="68"/>
                  </p:tgtEl>
                </p:cond>
              </p:nextCondLst>
            </p:seq>
            <p:audio>
              <p:cMediaNode vol="80000">
                <p:cTn id="19" fill="hold" display="0">
                  <p:stCondLst>
                    <p:cond delay="indefinite"/>
                  </p:stCondLst>
                  <p:endCondLst>
                    <p:cond evt="onStopAudio" delay="0">
                      <p:tgtEl>
                        <p:sldTgt/>
                      </p:tgtEl>
                    </p:cond>
                  </p:endCondLst>
                </p:cTn>
                <p:tgtEl>
                  <p:spTgt spid="6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TotalTime>
  <Words>664</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Y54_Shannoy.vas</cp:lastModifiedBy>
  <cp:revision>139</cp:revision>
  <dcterms:created xsi:type="dcterms:W3CDTF">2015-01-09T05:03:30Z</dcterms:created>
  <dcterms:modified xsi:type="dcterms:W3CDTF">2016-06-22T06:04:10Z</dcterms:modified>
</cp:coreProperties>
</file>