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12</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3364653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1934753836"/>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12</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7" name="Rectangle 119"/>
          <p:cNvSpPr>
            <a:spLocks noChangeArrowheads="1"/>
          </p:cNvSpPr>
          <p:nvPr/>
        </p:nvSpPr>
        <p:spPr bwMode="auto">
          <a:xfrm>
            <a:off x="248171" y="1356387"/>
            <a:ext cx="4992922" cy="477361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a:latin typeface="+mn-lt"/>
              </a:rPr>
              <a:t> </a:t>
            </a:r>
            <a:r>
              <a:rPr lang="en-US" sz="1900" dirty="0" smtClean="0">
                <a:latin typeface="+mn-lt"/>
              </a:rPr>
              <a:t>  </a:t>
            </a:r>
            <a:r>
              <a:rPr lang="en-US" sz="1950" dirty="0" smtClean="0">
                <a:latin typeface="+mn-lt"/>
              </a:rPr>
              <a:t>Scientists </a:t>
            </a:r>
            <a:r>
              <a:rPr lang="en-US" sz="1950" dirty="0">
                <a:latin typeface="+mn-lt"/>
              </a:rPr>
              <a:t>at Cambridge University have found a simple and easy way to help people to stop eating too much. They say that using smaller plates could reduce the amount of food we eat. Many people use the size of the plate to measure how much they can eat. If we use a large plate, we fill the plate with food. We eat more than we need. </a:t>
            </a:r>
          </a:p>
          <a:p>
            <a:pPr>
              <a:buNone/>
            </a:pPr>
            <a:r>
              <a:rPr lang="en-US" sz="1950" dirty="0" smtClean="0">
                <a:latin typeface="+mn-lt"/>
              </a:rPr>
              <a:t>   British </a:t>
            </a:r>
            <a:r>
              <a:rPr lang="en-US" sz="1950" dirty="0">
                <a:latin typeface="+mn-lt"/>
              </a:rPr>
              <a:t>people could reduce their calorie intake by up to 16 per cent and Americans up to 29 per cent. The researchers looked at data from over 6,700 people. Using smaller plates is a simple method that will help people eat less</a:t>
            </a:r>
            <a:r>
              <a:rPr lang="en-US" sz="1950" dirty="0" smtClean="0">
                <a:latin typeface="+mn-lt"/>
              </a:rPr>
              <a:t>.</a:t>
            </a:r>
          </a:p>
          <a:p>
            <a:pPr>
              <a:buNone/>
            </a:pPr>
            <a:endParaRPr lang="en-US" sz="1950" dirty="0">
              <a:latin typeface="+mn-lt"/>
            </a:endParaRPr>
          </a:p>
          <a:p>
            <a:pPr>
              <a:buNone/>
            </a:pPr>
            <a:endParaRPr lang="en-US" sz="1950" dirty="0">
              <a:latin typeface="+mn-lt"/>
            </a:endParaRPr>
          </a:p>
        </p:txBody>
      </p:sp>
      <p:pic>
        <p:nvPicPr>
          <p:cNvPr id="28" name="13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52711" y="548176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181" fill="hold"/>
                                        <p:tgtEl>
                                          <p:spTgt spid="28"/>
                                        </p:tgtEl>
                                      </p:cBhvr>
                                    </p:cmd>
                                  </p:childTnLst>
                                </p:cTn>
                              </p:par>
                            </p:childTnLst>
                          </p:cTn>
                        </p:par>
                      </p:childTnLst>
                    </p:cTn>
                  </p:par>
                </p:childTnLst>
              </p:cTn>
              <p:nextCondLst>
                <p:cond evt="onClick" delay="0">
                  <p:tgtEl>
                    <p:spTgt spid="28"/>
                  </p:tgtEl>
                </p:cond>
              </p:nextCondLst>
            </p:seq>
            <p:audio>
              <p:cMediaNode vol="80000">
                <p:cTn id="7" fill="hold" display="0">
                  <p:stCondLst>
                    <p:cond delay="indefinite"/>
                  </p:stCondLst>
                  <p:endCondLst>
                    <p:cond evt="onStopAudio" delay="0">
                      <p:tgtEl>
                        <p:sldTgt/>
                      </p:tgtEl>
                    </p:cond>
                  </p:endCondLst>
                </p:cTn>
                <p:tgtEl>
                  <p:spTgt spid="2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2001323900"/>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12: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47" name="Rectangle 119"/>
          <p:cNvSpPr>
            <a:spLocks noChangeArrowheads="1"/>
          </p:cNvSpPr>
          <p:nvPr/>
        </p:nvSpPr>
        <p:spPr bwMode="auto">
          <a:xfrm>
            <a:off x="213948" y="819944"/>
            <a:ext cx="3793871"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lgn="ct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rPr>
              <a:t>It’s </a:t>
            </a:r>
            <a:r>
              <a:rPr lang="en-US" sz="2000" dirty="0">
                <a:latin typeface="+mn-lt"/>
              </a:rPr>
              <a:t>about smaller plates and eating less food.</a:t>
            </a:r>
          </a:p>
          <a:p>
            <a:pPr>
              <a:buNone/>
            </a:pPr>
            <a:endParaRPr lang="en-US" sz="2000" dirty="0">
              <a:solidFill>
                <a:srgbClr val="00B050"/>
              </a:solidFill>
              <a:latin typeface="+mn-lt"/>
              <a:cs typeface="+mj-cs"/>
            </a:endParaRPr>
          </a:p>
          <a:p>
            <a:r>
              <a:rPr lang="en-US" sz="2000" b="1" dirty="0">
                <a:solidFill>
                  <a:srgbClr val="00B050"/>
                </a:solidFill>
                <a:latin typeface="+mn-lt"/>
                <a:cs typeface="+mj-cs"/>
              </a:rPr>
              <a:t>Intermediate Level:</a:t>
            </a:r>
            <a:r>
              <a:rPr lang="en-US" sz="2000" dirty="0">
                <a:solidFill>
                  <a:srgbClr val="00B050"/>
                </a:solidFill>
                <a:latin typeface="+mn-lt"/>
                <a:cs typeface="+mj-cs"/>
              </a:rPr>
              <a:t> </a:t>
            </a:r>
            <a:endParaRPr lang="en-US" sz="2000" dirty="0" smtClean="0">
              <a:solidFill>
                <a:srgbClr val="00B050"/>
              </a:solidFill>
              <a:latin typeface="+mn-lt"/>
              <a:cs typeface="+mj-cs"/>
            </a:endParaRPr>
          </a:p>
          <a:p>
            <a:pPr>
              <a:buNone/>
            </a:pPr>
            <a:r>
              <a:rPr lang="en-US" sz="2000" dirty="0" smtClean="0">
                <a:latin typeface="+mn-lt"/>
              </a:rPr>
              <a:t>This </a:t>
            </a:r>
            <a:r>
              <a:rPr lang="en-US" sz="2000" dirty="0">
                <a:latin typeface="+mn-lt"/>
              </a:rPr>
              <a:t>news story is about a simple way to lose weight. Use smaller plates.</a:t>
            </a:r>
          </a:p>
          <a:p>
            <a:pPr>
              <a:buNone/>
            </a:pPr>
            <a:endParaRPr lang="en-US" sz="2000" dirty="0">
              <a:latin typeface="+mn-lt"/>
              <a:cs typeface="+mj-cs"/>
            </a:endParaRPr>
          </a:p>
          <a:p>
            <a:r>
              <a:rPr lang="en-US" sz="2000" b="1" dirty="0">
                <a:solidFill>
                  <a:srgbClr val="7030A0"/>
                </a:solidFill>
                <a:latin typeface="+mn-lt"/>
                <a:cs typeface="+mj-cs"/>
              </a:rPr>
              <a:t>Advanced Level:</a:t>
            </a:r>
            <a:r>
              <a:rPr lang="en-US" sz="2000" dirty="0">
                <a:solidFill>
                  <a:srgbClr val="7030A0"/>
                </a:solidFill>
                <a:latin typeface="+mn-lt"/>
                <a:cs typeface="+mj-cs"/>
              </a:rPr>
              <a:t> </a:t>
            </a:r>
            <a:endParaRPr lang="en-US" sz="2000" dirty="0" smtClean="0">
              <a:solidFill>
                <a:srgbClr val="7030A0"/>
              </a:solidFill>
              <a:latin typeface="+mn-lt"/>
              <a:cs typeface="+mj-cs"/>
            </a:endParaRPr>
          </a:p>
          <a:p>
            <a:pPr>
              <a:buNone/>
            </a:pPr>
            <a:r>
              <a:rPr lang="en-US" sz="2000" dirty="0" smtClean="0">
                <a:latin typeface="+mn-lt"/>
              </a:rPr>
              <a:t>This </a:t>
            </a:r>
            <a:r>
              <a:rPr lang="en-US" sz="2000" dirty="0">
                <a:latin typeface="+mn-lt"/>
              </a:rPr>
              <a:t>news story is about how we overeat if we use a big plate. Using a smaller plate is an easy way to reduce the amount of food we eat.</a:t>
            </a:r>
          </a:p>
        </p:txBody>
      </p:sp>
      <p:pic>
        <p:nvPicPr>
          <p:cNvPr id="48" name="13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chemeClr val="accent2">
                <a:tint val="45000"/>
                <a:satMod val="400000"/>
              </a:schemeClr>
            </a:duotone>
          </a:blip>
          <a:stretch>
            <a:fillRect/>
          </a:stretch>
        </p:blipFill>
        <p:spPr>
          <a:xfrm>
            <a:off x="4522998" y="1547265"/>
            <a:ext cx="609600" cy="609600"/>
          </a:xfrm>
          <a:prstGeom prst="rect">
            <a:avLst/>
          </a:prstGeom>
        </p:spPr>
      </p:pic>
      <p:pic>
        <p:nvPicPr>
          <p:cNvPr id="49" name="13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22998" y="2752785"/>
            <a:ext cx="609600" cy="609600"/>
          </a:xfrm>
          <a:prstGeom prst="rect">
            <a:avLst/>
          </a:prstGeom>
        </p:spPr>
      </p:pic>
      <p:pic>
        <p:nvPicPr>
          <p:cNvPr id="50" name="13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22998" y="4532223"/>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71" fill="hold"/>
                                        <p:tgtEl>
                                          <p:spTgt spid="48"/>
                                        </p:tgtEl>
                                      </p:cBhvr>
                                    </p:cmd>
                                  </p:childTnLst>
                                </p:cTn>
                              </p:par>
                            </p:childTnLst>
                          </p:cTn>
                        </p:par>
                      </p:childTnLst>
                    </p:cTn>
                  </p:par>
                </p:childTnLst>
              </p:cTn>
              <p:nextCondLst>
                <p:cond evt="onClick" delay="0">
                  <p:tgtEl>
                    <p:spTgt spid="48"/>
                  </p:tgtEl>
                </p:cond>
              </p:nextCondLst>
            </p:seq>
            <p:audio>
              <p:cMediaNode vol="80000">
                <p:cTn id="7" fill="hold" display="0">
                  <p:stCondLst>
                    <p:cond delay="indefinite"/>
                  </p:stCondLst>
                  <p:endCondLst>
                    <p:cond evt="onStopAudio" delay="0">
                      <p:tgtEl>
                        <p:sldTgt/>
                      </p:tgtEl>
                    </p:cond>
                  </p:endCondLst>
                </p:cTn>
                <p:tgtEl>
                  <p:spTgt spid="48"/>
                </p:tgtEl>
              </p:cMediaNode>
            </p:audio>
            <p:seq concurrent="1" nextAc="seek">
              <p:cTn id="8" restart="whenNotActive" fill="hold" evtFilter="cancelBubble" nodeType="interactiveSeq">
                <p:stCondLst>
                  <p:cond evt="onClick" delay="0">
                    <p:tgtEl>
                      <p:spTgt spid="4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940" fill="hold"/>
                                        <p:tgtEl>
                                          <p:spTgt spid="49"/>
                                        </p:tgtEl>
                                      </p:cBhvr>
                                    </p:cmd>
                                  </p:childTnLst>
                                </p:cTn>
                              </p:par>
                            </p:childTnLst>
                          </p:cTn>
                        </p:par>
                      </p:childTnLst>
                    </p:cTn>
                  </p:par>
                </p:childTnLst>
              </p:cTn>
              <p:nextCondLst>
                <p:cond evt="onClick" delay="0">
                  <p:tgtEl>
                    <p:spTgt spid="49"/>
                  </p:tgtEl>
                </p:cond>
              </p:nextCondLst>
            </p:seq>
            <p:audio>
              <p:cMediaNode vol="80000">
                <p:cTn id="13" fill="hold" display="0">
                  <p:stCondLst>
                    <p:cond delay="indefinite"/>
                  </p:stCondLst>
                  <p:endCondLst>
                    <p:cond evt="onStopAudio" delay="0">
                      <p:tgtEl>
                        <p:sldTgt/>
                      </p:tgtEl>
                    </p:cond>
                  </p:endCondLst>
                </p:cTn>
                <p:tgtEl>
                  <p:spTgt spid="49"/>
                </p:tgtEl>
              </p:cMediaNode>
            </p:audio>
            <p:seq concurrent="1" nextAc="seek">
              <p:cTn id="14" restart="whenNotActive" fill="hold" evtFilter="cancelBubble" nodeType="interactiveSeq">
                <p:stCondLst>
                  <p:cond evt="onClick" delay="0">
                    <p:tgtEl>
                      <p:spTgt spid="50"/>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944" fill="hold"/>
                                        <p:tgtEl>
                                          <p:spTgt spid="50"/>
                                        </p:tgtEl>
                                      </p:cBhvr>
                                    </p:cmd>
                                  </p:childTnLst>
                                </p:cTn>
                              </p:par>
                            </p:childTnLst>
                          </p:cTn>
                        </p:par>
                      </p:childTnLst>
                    </p:cTn>
                  </p:par>
                </p:childTnLst>
              </p:cTn>
              <p:nextCondLst>
                <p:cond evt="onClick" delay="0">
                  <p:tgtEl>
                    <p:spTgt spid="50"/>
                  </p:tgtEl>
                </p:cond>
              </p:nextCondLst>
            </p:seq>
            <p:audio>
              <p:cMediaNode vol="80000">
                <p:cTn id="19" fill="hold" display="0">
                  <p:stCondLst>
                    <p:cond delay="indefinite"/>
                  </p:stCondLst>
                  <p:endCondLst>
                    <p:cond evt="onStopAudio" delay="0">
                      <p:tgtEl>
                        <p:sldTgt/>
                      </p:tgtEl>
                    </p:cond>
                  </p:endCondLst>
                </p:cTn>
                <p:tgtEl>
                  <p:spTgt spid="5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1275</TotalTime>
  <Words>650</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133</cp:revision>
  <dcterms:created xsi:type="dcterms:W3CDTF">2015-01-09T05:03:30Z</dcterms:created>
  <dcterms:modified xsi:type="dcterms:W3CDTF">2016-06-22T06:02:15Z</dcterms:modified>
</cp:coreProperties>
</file>