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8" r:id="rId3"/>
    <p:sldId id="281" r:id="rId4"/>
    <p:sldId id="282" r:id="rId5"/>
    <p:sldId id="280" r:id="rId6"/>
    <p:sldId id="266" r:id="rId7"/>
    <p:sldId id="25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9" autoAdjust="0"/>
    <p:restoredTop sz="9466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png"/><Relationship Id="rId5" Type="http://schemas.microsoft.com/office/2007/relationships/media" Target="../media/media3.wav"/><Relationship Id="rId10" Type="http://schemas.openxmlformats.org/officeDocument/2006/relationships/image" Target="../media/image3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5" Type="http://schemas.microsoft.com/office/2007/relationships/media" Target="../media/media8.wav"/><Relationship Id="rId4" Type="http://schemas.openxmlformats.org/officeDocument/2006/relationships/audio" Target="../media/media7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2165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5688117" y="0"/>
            <a:ext cx="87404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7335568" y="3853767"/>
            <a:ext cx="4435978" cy="256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สื่อการเรียนรู้ด้วยตัวเอง</a:t>
            </a:r>
          </a:p>
          <a:p>
            <a:pPr algn="ctr">
              <a:spcBef>
                <a:spcPct val="5000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ชุดฝึกพูดสรุป </a:t>
            </a:r>
            <a:r>
              <a:rPr lang="en-US" altLang="en-US" sz="3200" b="1" dirty="0" smtClean="0">
                <a:latin typeface="Calibri" panose="020F0502020204030204" pitchFamily="34" charset="0"/>
                <a:cs typeface="+mn-cs"/>
              </a:rPr>
              <a:t/>
            </a:r>
            <a:br>
              <a:rPr lang="en-US" altLang="en-US" sz="3200" b="1" dirty="0" smtClean="0">
                <a:latin typeface="Calibri" panose="020F0502020204030204" pitchFamily="34" charset="0"/>
                <a:cs typeface="+mn-cs"/>
              </a:rPr>
            </a:br>
            <a:r>
              <a:rPr lang="en-US" altLang="en-US" sz="2800" b="1" dirty="0" smtClean="0">
                <a:latin typeface="Calibri" panose="020F0502020204030204" pitchFamily="34" charset="0"/>
                <a:cs typeface="+mn-cs"/>
              </a:rPr>
              <a:t>(</a:t>
            </a:r>
            <a:r>
              <a:rPr lang="en-US" altLang="en-US" sz="2800" b="1" dirty="0">
                <a:latin typeface="Calibri" panose="020F0502020204030204" pitchFamily="34" charset="0"/>
              </a:rPr>
              <a:t>Giving </a:t>
            </a:r>
            <a:r>
              <a:rPr lang="en-US" altLang="en-US" sz="2800" b="1" dirty="0" smtClean="0">
                <a:latin typeface="Calibri" panose="020F0502020204030204" pitchFamily="34" charset="0"/>
              </a:rPr>
              <a:t>Summary)</a:t>
            </a:r>
            <a:endParaRPr lang="th-TH" altLang="en-US" sz="2800" b="1" dirty="0" smtClean="0">
              <a:latin typeface="Calibri" panose="020F0502020204030204" pitchFamily="34" charset="0"/>
              <a:cs typeface="+mn-cs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เรื่องที่ </a:t>
            </a: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10</a:t>
            </a:r>
            <a:endParaRPr lang="th-TH" altLang="en-US" sz="3200" b="1" dirty="0" smtClean="0"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62937" y="6320241"/>
            <a:ext cx="3906076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200" dirty="0">
                <a:latin typeface="Calibri" panose="020F0502020204030204" pitchFamily="34" charset="0"/>
              </a:rPr>
              <a:t>Copyright © </a:t>
            </a:r>
            <a:r>
              <a:rPr lang="en-US" altLang="th-TH" sz="1200" dirty="0" smtClean="0">
                <a:latin typeface="Calibri" panose="020F0502020204030204" pitchFamily="34" charset="0"/>
              </a:rPr>
              <a:t>2015 </a:t>
            </a:r>
            <a:r>
              <a:rPr lang="en-US" altLang="th-TH" sz="1200" dirty="0">
                <a:latin typeface="Calibri" panose="020F0502020204030204" pitchFamily="34" charset="0"/>
              </a:rPr>
              <a:t>Self-access Learning Centre, KMUTT </a:t>
            </a:r>
            <a:endParaRPr lang="th-TH" altLang="th-TH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25" y="416859"/>
            <a:ext cx="4016188" cy="3012141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09258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35510" y="9793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Text Box 73"/>
          <p:cNvSpPr txBox="1">
            <a:spLocks noChangeArrowheads="1"/>
          </p:cNvSpPr>
          <p:nvPr/>
        </p:nvSpPr>
        <p:spPr bwMode="auto">
          <a:xfrm>
            <a:off x="405937" y="153367"/>
            <a:ext cx="3346475" cy="15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การใช้สื่อชิ้นนี้เพื่อพัฒนาตัวคุณเอง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ให้ประสบความสำเร็จ</a:t>
            </a:r>
            <a:endParaRPr lang="en-US" altLang="en-US" sz="3200" b="1" dirty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4" name="Rectangle 119"/>
          <p:cNvSpPr>
            <a:spLocks noChangeArrowheads="1"/>
          </p:cNvSpPr>
          <p:nvPr/>
        </p:nvSpPr>
        <p:spPr bwMode="auto">
          <a:xfrm>
            <a:off x="101962" y="1932175"/>
            <a:ext cx="5366667" cy="4154984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สื่อชิ้นนี้ประกอบด้วยข่าวสั้นๆจำนวน 1 ข่าว สำหรับฝึกการพูด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คุณสามารถฝึกด้วยตนเองโดยอ่านคำแนะนำและศึกษาตัวอย่างก่อนพูด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ทำความเข้าใจความแตกต่างระหว่างการพูด ซึ่งแบ่งระดับความยาก-ง่ายออกเป็น 3 ระดับ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ลองอ่านหรือฟังข่าวและฝึกพูดเกี่ยวกับข่าวด้วยตัวเอง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ตรวจสอบการพูดกับเฉลย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เมื่อฝึกพูดจากสื่อชุดนี้จนชำนาญแล้วคุณก็สามารถเลือกข่าวจากแหล่งต่างๆเพื่อฝึกฝนได้ด้วยตัวเองต่อไป</a:t>
            </a:r>
          </a:p>
        </p:txBody>
      </p:sp>
      <p:sp>
        <p:nvSpPr>
          <p:cNvPr id="17" name="Rectangle 119"/>
          <p:cNvSpPr>
            <a:spLocks noChangeArrowheads="1"/>
          </p:cNvSpPr>
          <p:nvPr/>
        </p:nvSpPr>
        <p:spPr bwMode="auto">
          <a:xfrm>
            <a:off x="6786700" y="359193"/>
            <a:ext cx="4968807" cy="58477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r>
              <a:rPr lang="th-TH" altLang="th-TH" sz="32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ข้อแนะนำการพูดเกี่ยวกับข่าว</a:t>
            </a:r>
            <a:endParaRPr lang="th-TH" altLang="th-TH" sz="32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1" name="Text Box 73"/>
          <p:cNvSpPr txBox="1">
            <a:spLocks noChangeArrowheads="1"/>
          </p:cNvSpPr>
          <p:nvPr/>
        </p:nvSpPr>
        <p:spPr bwMode="auto">
          <a:xfrm>
            <a:off x="6817046" y="1311432"/>
            <a:ext cx="4992329" cy="537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th-TH" altLang="en-US" sz="1400" dirty="0">
              <a:latin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หลักการง่ายๆในการพูดเกี่ยวกับข่าวที่คุณอ่านหรือฟังคือ 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1. ทำความเข้าใจข่าว โดยให้ความสนใจต่อสิ่งต่อไปนี้</a:t>
            </a:r>
            <a:r>
              <a:rPr lang="en-US" sz="2000" b="1" dirty="0" smtClean="0">
                <a:cs typeface="+mn-cs"/>
              </a:rPr>
              <a:t>What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เกิดอะไรขึ้น</a:t>
            </a:r>
            <a:endParaRPr lang="th-TH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Who </a:t>
            </a:r>
            <a:r>
              <a:rPr lang="th-TH" sz="2000" b="1" dirty="0" smtClean="0">
                <a:cs typeface="+mn-cs"/>
              </a:rPr>
              <a:t>     </a:t>
            </a:r>
            <a:r>
              <a:rPr lang="th-TH" sz="2000" dirty="0" smtClean="0">
                <a:cs typeface="+mn-cs"/>
              </a:rPr>
              <a:t>มี</a:t>
            </a:r>
            <a:r>
              <a:rPr lang="th-TH" sz="2000" dirty="0">
                <a:cs typeface="+mn-cs"/>
              </a:rPr>
              <a:t>ใครเกี่ยวข้อง</a:t>
            </a:r>
            <a:r>
              <a:rPr lang="en-US" sz="2000" dirty="0" smtClean="0">
                <a:cs typeface="+mn-cs"/>
              </a:rPr>
              <a:t>,</a:t>
            </a:r>
            <a:r>
              <a:rPr lang="th-TH" sz="2000" dirty="0" smtClean="0">
                <a:cs typeface="+mn-cs"/>
              </a:rPr>
              <a:t>ได้รับผลกระทบอะไร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When </a:t>
            </a:r>
            <a:r>
              <a:rPr lang="th-TH" sz="2000" b="1" dirty="0" smtClean="0">
                <a:cs typeface="+mn-cs"/>
              </a:rPr>
              <a:t>  </a:t>
            </a:r>
            <a:r>
              <a:rPr lang="th-TH" sz="2000" dirty="0" smtClean="0">
                <a:cs typeface="+mn-cs"/>
              </a:rPr>
              <a:t>เหตุการณ์เกิดขึ้นเมื่อไร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Where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เหตุการณ์เกิดขึ้นที่ไหน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How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เหตุการณ์เกิดขึ้นได้อย่างไร</a:t>
            </a:r>
            <a:r>
              <a:rPr lang="en-US" sz="2000" dirty="0" smtClean="0">
                <a:cs typeface="+mn-cs"/>
              </a:rPr>
              <a:t/>
            </a:r>
            <a:br>
              <a:rPr lang="en-US" sz="2000" dirty="0" smtClean="0">
                <a:cs typeface="+mn-cs"/>
              </a:rPr>
            </a:br>
            <a:r>
              <a:rPr lang="en-US" sz="2000" b="1" dirty="0" smtClean="0">
                <a:cs typeface="+mn-cs"/>
              </a:rPr>
              <a:t>Why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ทำไมถึงเกิดเหตุการณ์นี้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2. ฝึกรวมรวมความคิด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3. ลองฝึกพูดด้วยโครงสร้างประโยคที่ไม่ซับซ้อน หลังจากนั้นฝึกพูดด้วยประโยคที่มีความซับซ้อนระดับต่างๆ</a:t>
            </a:r>
            <a:endParaRPr lang="en-US" sz="2600" dirty="0" smtClean="0">
              <a:cs typeface="+mn-cs"/>
            </a:endParaRPr>
          </a:p>
        </p:txBody>
      </p:sp>
      <p:pic>
        <p:nvPicPr>
          <p:cNvPr id="25" name="Picture 7" descr="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89" y="82774"/>
            <a:ext cx="1182659" cy="17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9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aphicFrame>
        <p:nvGraphicFramePr>
          <p:cNvPr id="21" name="Group 119"/>
          <p:cNvGraphicFramePr>
            <a:graphicFrameLocks noGrp="1"/>
          </p:cNvGraphicFramePr>
          <p:nvPr>
            <p:extLst/>
          </p:nvPr>
        </p:nvGraphicFramePr>
        <p:xfrm>
          <a:off x="579870" y="375028"/>
          <a:ext cx="3366251" cy="944910"/>
        </p:xfrm>
        <a:graphic>
          <a:graphicData uri="http://schemas.openxmlformats.org/drawingml/2006/table">
            <a:tbl>
              <a:tblPr/>
              <a:tblGrid>
                <a:gridCol w="3366251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อ่านหรือฟังข่าวและศึกษาตัวอย่างการพูดในหน้าถัดไป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19"/>
          <p:cNvSpPr>
            <a:spLocks noChangeArrowheads="1"/>
          </p:cNvSpPr>
          <p:nvPr/>
        </p:nvSpPr>
        <p:spPr bwMode="auto">
          <a:xfrm>
            <a:off x="437882" y="1538031"/>
            <a:ext cx="4674035" cy="463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Singapore </a:t>
            </a:r>
            <a:r>
              <a:rPr lang="en-US" sz="1850" dirty="0">
                <a:latin typeface="+mn-lt"/>
              </a:rPr>
              <a:t>is celebrating its </a:t>
            </a:r>
            <a:r>
              <a:rPr lang="en-US" sz="1850" dirty="0" smtClean="0">
                <a:latin typeface="+mn-lt"/>
              </a:rPr>
              <a:t>50</a:t>
            </a:r>
            <a:r>
              <a:rPr lang="en-US" sz="1850" baseline="30000" dirty="0" smtClean="0">
                <a:latin typeface="+mn-lt"/>
              </a:rPr>
              <a:t>th </a:t>
            </a:r>
            <a:r>
              <a:rPr lang="en-US" sz="1850" dirty="0" smtClean="0">
                <a:latin typeface="+mn-lt"/>
              </a:rPr>
              <a:t>anniversary </a:t>
            </a:r>
            <a:r>
              <a:rPr lang="en-US" sz="1850" dirty="0">
                <a:latin typeface="+mn-lt"/>
              </a:rPr>
              <a:t>this year. Singapore </a:t>
            </a:r>
            <a:r>
              <a:rPr lang="en-US" sz="1850" dirty="0" smtClean="0">
                <a:latin typeface="+mn-lt"/>
              </a:rPr>
              <a:t>declared its independence on </a:t>
            </a:r>
            <a:r>
              <a:rPr lang="en-US" sz="1850" dirty="0">
                <a:latin typeface="+mn-lt"/>
              </a:rPr>
              <a:t>the </a:t>
            </a:r>
            <a:r>
              <a:rPr lang="en-US" sz="1850" dirty="0" smtClean="0">
                <a:latin typeface="+mn-lt"/>
              </a:rPr>
              <a:t>8</a:t>
            </a:r>
            <a:r>
              <a:rPr lang="en-US" sz="1850" baseline="30000" dirty="0" smtClean="0">
                <a:latin typeface="+mn-lt"/>
              </a:rPr>
              <a:t>th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of August, 1965. At first, Singapore was not a wealthy city, but now it is prosperous. The founding Prime Minister was Lee </a:t>
            </a:r>
            <a:r>
              <a:rPr lang="en-US" sz="1850" dirty="0" err="1">
                <a:latin typeface="+mn-lt"/>
              </a:rPr>
              <a:t>Kuan</a:t>
            </a:r>
            <a:r>
              <a:rPr lang="en-US" sz="1850" dirty="0">
                <a:latin typeface="+mn-lt"/>
              </a:rPr>
              <a:t>, who died earlier this year. Singapore is considered to be the fourth most important financial center in the world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There </a:t>
            </a:r>
            <a:r>
              <a:rPr lang="en-US" sz="1850" dirty="0">
                <a:latin typeface="+mn-lt"/>
              </a:rPr>
              <a:t>were many celebrations, and there was a large display of fireworks. There have been many events to celebrate the fiftieth anniversary. In the past, </a:t>
            </a:r>
            <a:r>
              <a:rPr lang="en-US" sz="1850" dirty="0" err="1" smtClean="0">
                <a:latin typeface="+mn-lt"/>
              </a:rPr>
              <a:t>Singaporewas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a colony of the United Kingdom </a:t>
            </a:r>
            <a:r>
              <a:rPr lang="en-US" sz="1850" dirty="0" smtClean="0">
                <a:latin typeface="+mn-lt"/>
              </a:rPr>
              <a:t>and </a:t>
            </a:r>
            <a:r>
              <a:rPr lang="en-US" sz="1850" dirty="0">
                <a:latin typeface="+mn-lt"/>
              </a:rPr>
              <a:t>then for a while it was part of Malaysia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altLang="th-TH" sz="1850" dirty="0" smtClean="0">
              <a:latin typeface="+mn-lt"/>
              <a:cs typeface="Cordia New" panose="020B0304020202020204" pitchFamily="34" charset="-34"/>
            </a:endParaRPr>
          </a:p>
          <a:p>
            <a:pPr>
              <a:buNone/>
            </a:pPr>
            <a:endParaRPr lang="en-US" altLang="th-TH" sz="800" dirty="0" smtClean="0">
              <a:latin typeface="+mn-lt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26" y="125773"/>
            <a:ext cx="1229044" cy="13519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253" y="-32010"/>
            <a:ext cx="1515922" cy="1667514"/>
          </a:xfrm>
          <a:prstGeom prst="rect">
            <a:avLst/>
          </a:prstGeom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/>
          </p:nvPr>
        </p:nvGraphicFramePr>
        <p:xfrm>
          <a:off x="7161941" y="263874"/>
          <a:ext cx="3403312" cy="1371630"/>
        </p:xfrm>
        <a:graphic>
          <a:graphicData uri="http://schemas.openxmlformats.org/drawingml/2006/table">
            <a:tbl>
              <a:tblPr/>
              <a:tblGrid>
                <a:gridCol w="340331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ตัวอย่างการพูดเกี่ยวกับข่าวด้วยความซับซ้อนระดับต่างๆ</a:t>
                      </a:r>
                      <a:endParaRPr lang="en-US" sz="2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6859030" y="1282990"/>
            <a:ext cx="3572857" cy="503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>
                <a:latin typeface="+mn-lt"/>
              </a:rPr>
              <a:t>What is this news story about</a:t>
            </a:r>
            <a:r>
              <a:rPr lang="en-US" sz="2000" b="1" dirty="0" smtClean="0">
                <a:latin typeface="+mn-lt"/>
              </a:rPr>
              <a:t>?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1950" dirty="0" smtClean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Singapore’s birthday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the </a:t>
            </a:r>
            <a:r>
              <a:rPr lang="en-US" sz="1950" dirty="0" smtClean="0">
                <a:latin typeface="+mn-lt"/>
              </a:rPr>
              <a:t>50</a:t>
            </a:r>
            <a:r>
              <a:rPr lang="en-US" sz="1950" baseline="30000" dirty="0" smtClean="0">
                <a:latin typeface="+mn-lt"/>
              </a:rPr>
              <a:t>th</a:t>
            </a:r>
            <a:r>
              <a:rPr lang="en-US" sz="1950" dirty="0" smtClean="0">
                <a:latin typeface="+mn-lt"/>
              </a:rPr>
              <a:t> anniversary </a:t>
            </a:r>
            <a:r>
              <a:rPr lang="en-US" sz="1950" dirty="0">
                <a:latin typeface="+mn-lt"/>
              </a:rPr>
              <a:t>of Singapore, and it tells us some things about there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1950" dirty="0">
                <a:solidFill>
                  <a:srgbClr val="7030A0"/>
                </a:solidFill>
                <a:latin typeface="+mn-lt"/>
              </a:rPr>
              <a:t> </a:t>
            </a:r>
            <a:endParaRPr lang="en-US" sz="195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Singapore and its 50</a:t>
            </a:r>
            <a:r>
              <a:rPr lang="en-US" sz="1950" baseline="30000" dirty="0">
                <a:latin typeface="+mn-lt"/>
              </a:rPr>
              <a:t>th</a:t>
            </a:r>
            <a:r>
              <a:rPr lang="en-US" sz="1950" dirty="0">
                <a:latin typeface="+mn-lt"/>
              </a:rPr>
              <a:t> anniversary. It tells us a little about the history, and how Singapore was poor, but it is now a developed country.</a:t>
            </a:r>
          </a:p>
        </p:txBody>
      </p:sp>
      <p:pic>
        <p:nvPicPr>
          <p:cNvPr id="2" name="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clrChange>
              <a:clrFrom>
                <a:srgbClr val="000000">
                  <a:alpha val="1451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833691" y="5476974"/>
            <a:ext cx="557444" cy="557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1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3884053"/>
            <a:ext cx="609600" cy="609600"/>
          </a:xfrm>
          <a:prstGeom prst="rect">
            <a:avLst/>
          </a:prstGeom>
        </p:spPr>
      </p:pic>
      <p:pic>
        <p:nvPicPr>
          <p:cNvPr id="16" name="new1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2609" y="1922341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new1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clrChange>
              <a:clrFrom>
                <a:srgbClr val="000000">
                  <a:alpha val="16078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268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76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9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Cloud Callout 9"/>
          <p:cNvSpPr/>
          <p:nvPr/>
        </p:nvSpPr>
        <p:spPr>
          <a:xfrm>
            <a:off x="7800593" y="1388359"/>
            <a:ext cx="3397758" cy="1612033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1" name="Group 119"/>
          <p:cNvGraphicFramePr>
            <a:graphicFrameLocks noGrp="1"/>
          </p:cNvGraphicFramePr>
          <p:nvPr>
            <p:extLst/>
          </p:nvPr>
        </p:nvGraphicFramePr>
        <p:xfrm>
          <a:off x="8209985" y="1901426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ดูเฉลยในหน้าถัดไป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02" y="3000390"/>
            <a:ext cx="1515922" cy="16675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8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730784"/>
              </p:ext>
            </p:extLst>
          </p:nvPr>
        </p:nvGraphicFramePr>
        <p:xfrm>
          <a:off x="1455145" y="277596"/>
          <a:ext cx="2578974" cy="944910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มาลองฝึกกัน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10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Rectangle 119"/>
          <p:cNvSpPr>
            <a:spLocks noChangeArrowheads="1"/>
          </p:cNvSpPr>
          <p:nvPr/>
        </p:nvSpPr>
        <p:spPr bwMode="auto">
          <a:xfrm>
            <a:off x="415010" y="1388359"/>
            <a:ext cx="4992922" cy="504138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dirty="0" smtClean="0">
                <a:latin typeface="+mn-lt"/>
              </a:rPr>
              <a:t>   A </a:t>
            </a:r>
            <a:r>
              <a:rPr lang="en-US" sz="2000" dirty="0">
                <a:latin typeface="+mn-lt"/>
              </a:rPr>
              <a:t>movie made the headlines for scaring farm animals. Filming of the movie is taking place in the countryside in Northern Ireland in the U.K. </a:t>
            </a:r>
          </a:p>
          <a:p>
            <a:pPr>
              <a:buNone/>
            </a:pPr>
            <a:r>
              <a:rPr lang="en-US" sz="2000" dirty="0" smtClean="0">
                <a:latin typeface="+mn-lt"/>
              </a:rPr>
              <a:t>   The </a:t>
            </a:r>
            <a:r>
              <a:rPr lang="en-US" sz="2000" dirty="0">
                <a:latin typeface="+mn-lt"/>
              </a:rPr>
              <a:t>title of the movie is The Lost City of Z. The movie is set in the 1920s. It is about a British soldier who disappeared in the Brazilian jungle in 1925 with his son. Nobody ever saw the soldier and his son again. They were searching for a lost civilization, which the soldier called Z. </a:t>
            </a:r>
          </a:p>
          <a:p>
            <a:pPr>
              <a:buNone/>
            </a:pPr>
            <a:r>
              <a:rPr lang="en-US" sz="2000" dirty="0" smtClean="0">
                <a:latin typeface="+mn-lt"/>
              </a:rPr>
              <a:t>   Film </a:t>
            </a:r>
            <a:r>
              <a:rPr lang="en-US" sz="2000" dirty="0">
                <a:latin typeface="+mn-lt"/>
              </a:rPr>
              <a:t>makers needed to create some explosions and loud noises for special effects in the movie. Farmers complained that the loud bangs frightened their animals. </a:t>
            </a:r>
            <a:endParaRPr lang="en-US" sz="2000" dirty="0" smtClean="0">
              <a:latin typeface="+mn-lt"/>
            </a:endParaRP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pPr>
              <a:buNone/>
            </a:pPr>
            <a:endParaRPr lang="en-US" sz="800" dirty="0">
              <a:latin typeface="+mn-lt"/>
            </a:endParaRPr>
          </a:p>
        </p:txBody>
      </p:sp>
      <p:pic>
        <p:nvPicPr>
          <p:cNvPr id="24" name="1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36148" y="56993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5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18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7045137" y="336286"/>
            <a:ext cx="4796679" cy="46166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สำหรับนักศึกษาและพนักงาน </a:t>
            </a:r>
            <a:r>
              <a:rPr lang="th-TH" altLang="en-US" sz="2800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 ถ้าต้องการคำปรึกษาเพิ่มเติมเกี่ยวกับการพัฒนาภาษาอังกฤษ ติดต่อ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en-US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094" y="1852065"/>
            <a:ext cx="1516764" cy="180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045137" y="4069998"/>
            <a:ext cx="48846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ที่ปรึกษาประจำศูนย์การเรียนรู้แบบพึ่งตนเอง 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คณะ</a:t>
            </a:r>
            <a:r>
              <a:rPr lang="th-TH" altLang="en-US" sz="2000" i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ศิลป</a:t>
            </a:r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ศาสตร์ </a:t>
            </a:r>
            <a:r>
              <a:rPr lang="th-TH" altLang="en-US" sz="2000" i="1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อาคารภาษาและสังคม ชั้น 4 ห้อง 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SOLA 401</a:t>
            </a:r>
          </a:p>
          <a:p>
            <a:pPr algn="ctr"/>
            <a:endParaRPr lang="th-TH" altLang="en-US" sz="2400" i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endParaRPr lang="en-US" altLang="en-US" sz="2400" i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Download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สื่อการเรียนรู้ด้วยตัวเองชุดอื่นๆ</a:t>
            </a:r>
          </a:p>
          <a:p>
            <a:pPr algn="ctr"/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ของศูนย์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SALC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ที่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http://kmuttsalc.wikispaces.com</a:t>
            </a:r>
            <a:endParaRPr lang="en-US" altLang="en-US" sz="2400" dirty="0"/>
          </a:p>
        </p:txBody>
      </p:sp>
      <p:sp>
        <p:nvSpPr>
          <p:cNvPr id="22" name="Action Button: Forward or Next 21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2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105872"/>
              </p:ext>
            </p:extLst>
          </p:nvPr>
        </p:nvGraphicFramePr>
        <p:xfrm>
          <a:off x="573818" y="336286"/>
          <a:ext cx="4120902" cy="822990"/>
        </p:xfrm>
        <a:graphic>
          <a:graphicData uri="http://schemas.openxmlformats.org/drawingml/2006/table">
            <a:tbl>
              <a:tblPr/>
              <a:tblGrid>
                <a:gridCol w="412090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10: </a:t>
                      </a: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Answers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" name="Rectangle 119"/>
          <p:cNvSpPr>
            <a:spLocks noChangeArrowheads="1"/>
          </p:cNvSpPr>
          <p:nvPr/>
        </p:nvSpPr>
        <p:spPr bwMode="auto">
          <a:xfrm>
            <a:off x="226827" y="773775"/>
            <a:ext cx="4023201" cy="572464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endParaRPr lang="en-US" sz="600" b="1" dirty="0" smtClean="0">
              <a:latin typeface="+mn-lt"/>
            </a:endParaRPr>
          </a:p>
          <a:p>
            <a:pPr>
              <a:buNone/>
            </a:pPr>
            <a:r>
              <a:rPr lang="en-US" sz="2000" b="1" dirty="0" smtClean="0">
                <a:latin typeface="+mn-lt"/>
              </a:rPr>
              <a:t>What </a:t>
            </a:r>
            <a:r>
              <a:rPr lang="en-US" sz="2000" b="1" dirty="0">
                <a:latin typeface="+mn-lt"/>
              </a:rPr>
              <a:t>is this news story about</a:t>
            </a:r>
            <a:r>
              <a:rPr lang="en-US" sz="2000" b="1" dirty="0" smtClean="0">
                <a:latin typeface="+mn-lt"/>
              </a:rPr>
              <a:t>?</a:t>
            </a:r>
            <a:r>
              <a:rPr lang="en-US" sz="2000" b="1" dirty="0">
                <a:latin typeface="+mn-lt"/>
              </a:rPr>
              <a:t> </a:t>
            </a:r>
            <a:endParaRPr lang="en-US" sz="2000" b="1" dirty="0" smtClean="0">
              <a:latin typeface="+mn-lt"/>
            </a:endParaRPr>
          </a:p>
          <a:p>
            <a:endParaRPr lang="en-US" sz="2000" b="1" dirty="0">
              <a:latin typeface="+mn-lt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latin typeface="+mn-lt"/>
              </a:rPr>
              <a:t>Elementary Level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+mj-cs"/>
              </a:rPr>
              <a:t>: </a:t>
            </a:r>
          </a:p>
          <a:p>
            <a:pPr>
              <a:buNone/>
            </a:pPr>
            <a:r>
              <a:rPr lang="en-US" sz="2000" dirty="0" smtClean="0">
                <a:latin typeface="+mn-lt"/>
              </a:rPr>
              <a:t>It’s </a:t>
            </a:r>
            <a:r>
              <a:rPr lang="en-US" sz="2000" dirty="0">
                <a:latin typeface="+mn-lt"/>
              </a:rPr>
              <a:t>about a movie scaring animals.</a:t>
            </a:r>
            <a:endParaRPr lang="en-US" sz="2000" dirty="0" smtClean="0">
              <a:latin typeface="+mn-lt"/>
              <a:cs typeface="+mj-cs"/>
            </a:endParaRPr>
          </a:p>
          <a:p>
            <a:endParaRPr lang="en-US" sz="2000" dirty="0">
              <a:latin typeface="+mn-lt"/>
              <a:cs typeface="+mj-cs"/>
            </a:endParaRPr>
          </a:p>
          <a:p>
            <a:r>
              <a:rPr lang="en-US" sz="2000" b="1" dirty="0">
                <a:solidFill>
                  <a:srgbClr val="00B050"/>
                </a:solidFill>
                <a:latin typeface="+mn-lt"/>
                <a:cs typeface="+mj-cs"/>
              </a:rPr>
              <a:t>Intermediate Level: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j-cs"/>
              </a:rPr>
              <a:t> </a:t>
            </a:r>
            <a:endParaRPr lang="en-US" sz="2000" dirty="0" smtClean="0">
              <a:solidFill>
                <a:srgbClr val="00B050"/>
              </a:solidFill>
              <a:latin typeface="+mn-lt"/>
              <a:cs typeface="+mj-cs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is about a movie. They made loud noises, and it scared some farm animals.</a:t>
            </a:r>
          </a:p>
          <a:p>
            <a:pPr>
              <a:buNone/>
            </a:pPr>
            <a:endParaRPr lang="en-US" sz="2000" dirty="0">
              <a:latin typeface="+mn-lt"/>
              <a:cs typeface="+mj-cs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+mn-lt"/>
                <a:cs typeface="+mj-cs"/>
              </a:rPr>
              <a:t>Advanced Level:</a:t>
            </a:r>
            <a:r>
              <a:rPr lang="en-US" sz="2000" dirty="0">
                <a:solidFill>
                  <a:srgbClr val="7030A0"/>
                </a:solidFill>
                <a:latin typeface="+mn-lt"/>
                <a:cs typeface="+mj-cs"/>
              </a:rPr>
              <a:t> </a:t>
            </a:r>
            <a:endParaRPr lang="en-US" sz="2000" dirty="0" smtClean="0">
              <a:solidFill>
                <a:srgbClr val="7030A0"/>
              </a:solidFill>
              <a:latin typeface="+mn-lt"/>
              <a:cs typeface="+mj-cs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is about a movie. The movie is about a soldier, who got lost in Brazil with his son. The movie uses some loud noises, and these sounds scared the farm animals.</a:t>
            </a:r>
          </a:p>
        </p:txBody>
      </p:sp>
      <p:pic>
        <p:nvPicPr>
          <p:cNvPr id="40" name="11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60407" y="1547265"/>
            <a:ext cx="609600" cy="609600"/>
          </a:xfrm>
          <a:prstGeom prst="rect">
            <a:avLst/>
          </a:prstGeom>
        </p:spPr>
      </p:pic>
      <p:pic>
        <p:nvPicPr>
          <p:cNvPr id="41" name="11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41459" y="2564043"/>
            <a:ext cx="609600" cy="609600"/>
          </a:xfrm>
          <a:prstGeom prst="rect">
            <a:avLst/>
          </a:prstGeom>
        </p:spPr>
      </p:pic>
      <p:pic>
        <p:nvPicPr>
          <p:cNvPr id="42" name="11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60407" y="42736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008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680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291455" y="6095999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8" y="2414844"/>
            <a:ext cx="3267075" cy="2724150"/>
          </a:xfrm>
          <a:prstGeom prst="rect">
            <a:avLst/>
          </a:prstGeom>
        </p:spPr>
      </p:pic>
      <p:graphicFrame>
        <p:nvGraphicFramePr>
          <p:cNvPr id="1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95108"/>
              </p:ext>
            </p:extLst>
          </p:nvPr>
        </p:nvGraphicFramePr>
        <p:xfrm>
          <a:off x="1801865" y="1303319"/>
          <a:ext cx="2578974" cy="705785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70578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Produced by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98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43414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</TotalTime>
  <Words>659</Words>
  <Application>Microsoft Office PowerPoint</Application>
  <PresentationFormat>Widescreen</PresentationFormat>
  <Paragraphs>65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131</cp:revision>
  <dcterms:created xsi:type="dcterms:W3CDTF">2015-01-09T05:03:30Z</dcterms:created>
  <dcterms:modified xsi:type="dcterms:W3CDTF">2016-06-22T05:41:46Z</dcterms:modified>
</cp:coreProperties>
</file>