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3" r:id="rId3"/>
    <p:sldId id="264" r:id="rId4"/>
    <p:sldId id="259" r:id="rId5"/>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24" autoAdjust="0"/>
    <p:restoredTop sz="94660"/>
  </p:normalViewPr>
  <p:slideViewPr>
    <p:cSldViewPr snapToGrid="0">
      <p:cViewPr>
        <p:scale>
          <a:sx n="142" d="100"/>
          <a:sy n="142" d="100"/>
        </p:scale>
        <p:origin x="-2616" y="-13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16/05/58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16/05/58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16/05/58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16/05/58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77108" y="0"/>
            <a:ext cx="5791191" cy="6858000"/>
          </a:xfrm>
          <a:prstGeom prst="rect">
            <a:avLst/>
          </a:prstGeom>
          <a:solidFill>
            <a:schemeClr val="accent6">
              <a:lumMod val="20000"/>
              <a:lumOff val="80000"/>
            </a:schemeClr>
          </a:solidFill>
          <a:ln>
            <a:solidFill>
              <a:schemeClr val="accent5">
                <a:lumMod val="40000"/>
                <a:lumOff val="60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dirty="0"/>
          </a:p>
        </p:txBody>
      </p:sp>
      <p:sp>
        <p:nvSpPr>
          <p:cNvPr id="4" name="Rectangle 3"/>
          <p:cNvSpPr/>
          <p:nvPr/>
        </p:nvSpPr>
        <p:spPr>
          <a:xfrm>
            <a:off x="5635961"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132" descr="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7640" y="329404"/>
            <a:ext cx="2357527" cy="2833716"/>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129"/>
          <p:cNvSpPr txBox="1">
            <a:spLocks noChangeArrowheads="1"/>
          </p:cNvSpPr>
          <p:nvPr/>
        </p:nvSpPr>
        <p:spPr bwMode="auto">
          <a:xfrm>
            <a:off x="7218237" y="6326238"/>
            <a:ext cx="4473763" cy="31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400" dirty="0">
                <a:latin typeface="Calibri" panose="020F0502020204030204" pitchFamily="34" charset="0"/>
              </a:rPr>
              <a:t>Copyright © 2011 Self-access Learning Centre, KMUTT </a:t>
            </a:r>
            <a:endParaRPr lang="th-TH" altLang="th-TH" sz="1400" dirty="0">
              <a:latin typeface="Calibri" panose="020F0502020204030204" pitchFamily="34" charset="0"/>
            </a:endParaRPr>
          </a:p>
        </p:txBody>
      </p:sp>
      <p:sp>
        <p:nvSpPr>
          <p:cNvPr id="13" name="Rectangle 173"/>
          <p:cNvSpPr>
            <a:spLocks noChangeArrowheads="1"/>
          </p:cNvSpPr>
          <p:nvPr/>
        </p:nvSpPr>
        <p:spPr bwMode="auto">
          <a:xfrm>
            <a:off x="7461075" y="3532809"/>
            <a:ext cx="4131157" cy="1765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3600" b="1" dirty="0">
                <a:latin typeface="Calibri" panose="020F0502020204030204" pitchFamily="34" charset="0"/>
                <a:cs typeface="Tahoma" panose="020B0604030504040204" pitchFamily="34" charset="0"/>
              </a:rPr>
              <a:t>‘Holidays’ </a:t>
            </a:r>
          </a:p>
          <a:p>
            <a:pPr algn="ctr"/>
            <a:r>
              <a:rPr lang="en-US" altLang="th-TH" sz="3600" b="1" dirty="0">
                <a:latin typeface="Calibri" panose="020F0502020204030204" pitchFamily="34" charset="0"/>
                <a:cs typeface="Tahoma" panose="020B0604030504040204" pitchFamily="34" charset="0"/>
              </a:rPr>
              <a:t>Speaking</a:t>
            </a:r>
            <a:endParaRPr lang="th-TH" altLang="th-TH" sz="3600" b="1" dirty="0">
              <a:latin typeface="Calibri" panose="020F0502020204030204" pitchFamily="34" charset="0"/>
              <a:cs typeface="Tahoma" panose="020B0604030504040204" pitchFamily="34" charset="0"/>
            </a:endParaRPr>
          </a:p>
          <a:p>
            <a:pPr algn="ctr"/>
            <a:r>
              <a:rPr lang="en-US" altLang="th-TH" sz="3600" b="1" dirty="0">
                <a:latin typeface="Calibri" panose="020F0502020204030204" pitchFamily="34" charset="0"/>
                <a:cs typeface="Tahoma" panose="020B0604030504040204" pitchFamily="34" charset="0"/>
              </a:rPr>
              <a:t>Web</a:t>
            </a:r>
            <a:endParaRPr lang="th-TH" altLang="th-TH" sz="3600" b="1" dirty="0">
              <a:latin typeface="Calibri" panose="020F0502020204030204" pitchFamily="34" charset="0"/>
              <a:cs typeface="Tahoma" panose="020B0604030504040204" pitchFamily="34" charset="0"/>
            </a:endParaRPr>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ction Button: Forward or Next 5">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7" name="Rectangle 6"/>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 name="Text Box 128"/>
          <p:cNvSpPr txBox="1">
            <a:spLocks noChangeArrowheads="1"/>
          </p:cNvSpPr>
          <p:nvPr/>
        </p:nvSpPr>
        <p:spPr bwMode="auto">
          <a:xfrm>
            <a:off x="821526" y="5419724"/>
            <a:ext cx="3095625" cy="842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en-US" altLang="th-TH" sz="2400" dirty="0">
                <a:latin typeface="Calibri" panose="020F0502020204030204" pitchFamily="34" charset="0"/>
              </a:rPr>
              <a:t>SALC In-house Material for speaking No.9</a:t>
            </a:r>
          </a:p>
        </p:txBody>
      </p:sp>
      <p:sp>
        <p:nvSpPr>
          <p:cNvPr id="5" name="Line 213"/>
          <p:cNvSpPr>
            <a:spLocks noChangeShapeType="1"/>
          </p:cNvSpPr>
          <p:nvPr/>
        </p:nvSpPr>
        <p:spPr bwMode="auto">
          <a:xfrm flipH="1">
            <a:off x="3271038" y="2205256"/>
            <a:ext cx="1394763" cy="40776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8" name="Line 215"/>
          <p:cNvSpPr>
            <a:spLocks noChangeShapeType="1"/>
          </p:cNvSpPr>
          <p:nvPr/>
        </p:nvSpPr>
        <p:spPr bwMode="auto">
          <a:xfrm>
            <a:off x="3126576" y="3043236"/>
            <a:ext cx="576263" cy="9366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9" name="Line 216"/>
          <p:cNvSpPr>
            <a:spLocks noChangeShapeType="1"/>
          </p:cNvSpPr>
          <p:nvPr/>
        </p:nvSpPr>
        <p:spPr bwMode="auto">
          <a:xfrm flipV="1">
            <a:off x="1613689" y="3043236"/>
            <a:ext cx="935037" cy="9350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0" name="Line 224"/>
          <p:cNvSpPr>
            <a:spLocks noChangeShapeType="1"/>
          </p:cNvSpPr>
          <p:nvPr/>
        </p:nvSpPr>
        <p:spPr bwMode="auto">
          <a:xfrm flipV="1">
            <a:off x="3486939" y="2395536"/>
            <a:ext cx="431800" cy="11525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1" name="Line 225"/>
          <p:cNvSpPr>
            <a:spLocks noChangeShapeType="1"/>
          </p:cNvSpPr>
          <p:nvPr/>
        </p:nvSpPr>
        <p:spPr bwMode="auto">
          <a:xfrm flipH="1" flipV="1">
            <a:off x="3702839" y="2971799"/>
            <a:ext cx="1223962" cy="5032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2" name="Line 228"/>
          <p:cNvSpPr>
            <a:spLocks noChangeShapeType="1"/>
          </p:cNvSpPr>
          <p:nvPr/>
        </p:nvSpPr>
        <p:spPr bwMode="auto">
          <a:xfrm flipV="1">
            <a:off x="2550314" y="3548061"/>
            <a:ext cx="217487" cy="12969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3" name="AutoShape 234"/>
          <p:cNvSpPr>
            <a:spLocks noChangeArrowheads="1"/>
          </p:cNvSpPr>
          <p:nvPr/>
        </p:nvSpPr>
        <p:spPr bwMode="auto">
          <a:xfrm>
            <a:off x="2405851" y="2322511"/>
            <a:ext cx="865188" cy="720725"/>
          </a:xfrm>
          <a:prstGeom prst="pentagon">
            <a:avLst/>
          </a:prstGeom>
          <a:noFill/>
          <a:ln w="9525" algn="ctr">
            <a:solidFill>
              <a:schemeClr val="tx1"/>
            </a:solidFill>
            <a:miter lim="800000"/>
            <a:headEnd/>
            <a:tailEnd/>
          </a:ln>
          <a:effectLst/>
          <a:extLst>
            <a:ext uri="{909E8E84-426E-40DD-AFC4-6F175D3DCCD1}">
              <a14:hiddenFill xmlns:a14="http://schemas.microsoft.com/office/drawing/2010/main">
                <a:solidFill>
                  <a:srgbClr val="CC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th-TH"/>
          </a:p>
        </p:txBody>
      </p:sp>
      <p:sp>
        <p:nvSpPr>
          <p:cNvPr id="14" name="Rectangle 173"/>
          <p:cNvSpPr>
            <a:spLocks noChangeArrowheads="1"/>
          </p:cNvSpPr>
          <p:nvPr/>
        </p:nvSpPr>
        <p:spPr bwMode="auto">
          <a:xfrm rot="180071">
            <a:off x="2336001" y="2465386"/>
            <a:ext cx="949325" cy="46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dirty="0">
                <a:latin typeface="Calibri" panose="020F0502020204030204" pitchFamily="34" charset="0"/>
                <a:cs typeface="Tahoma" panose="020B0604030504040204" pitchFamily="34" charset="0"/>
              </a:rPr>
              <a:t>‘Holidays’ </a:t>
            </a:r>
          </a:p>
          <a:p>
            <a:pPr algn="ctr"/>
            <a:r>
              <a:rPr lang="en-US" altLang="th-TH" sz="800" b="1" dirty="0">
                <a:latin typeface="Calibri" panose="020F0502020204030204" pitchFamily="34" charset="0"/>
                <a:cs typeface="Tahoma" panose="020B0604030504040204" pitchFamily="34" charset="0"/>
              </a:rPr>
              <a:t>Speaking</a:t>
            </a:r>
            <a:endParaRPr lang="th-TH" altLang="th-TH" sz="800" b="1" dirty="0">
              <a:latin typeface="Calibri" panose="020F0502020204030204" pitchFamily="34" charset="0"/>
              <a:cs typeface="Tahoma" panose="020B0604030504040204" pitchFamily="34" charset="0"/>
            </a:endParaRPr>
          </a:p>
          <a:p>
            <a:pPr algn="ctr"/>
            <a:r>
              <a:rPr lang="en-US" altLang="th-TH" sz="800" b="1" dirty="0">
                <a:latin typeface="Calibri" panose="020F0502020204030204" pitchFamily="34" charset="0"/>
                <a:cs typeface="Tahoma" panose="020B0604030504040204" pitchFamily="34" charset="0"/>
              </a:rPr>
              <a:t>Web</a:t>
            </a:r>
            <a:endParaRPr lang="th-TH" altLang="th-TH" sz="800" b="1" dirty="0">
              <a:latin typeface="Calibri" panose="020F0502020204030204" pitchFamily="34" charset="0"/>
              <a:cs typeface="Tahoma" panose="020B0604030504040204" pitchFamily="34" charset="0"/>
            </a:endParaRPr>
          </a:p>
        </p:txBody>
      </p:sp>
      <p:sp>
        <p:nvSpPr>
          <p:cNvPr id="15" name="Line 239"/>
          <p:cNvSpPr>
            <a:spLocks noChangeShapeType="1"/>
          </p:cNvSpPr>
          <p:nvPr/>
        </p:nvSpPr>
        <p:spPr bwMode="auto">
          <a:xfrm flipV="1">
            <a:off x="3342476" y="863599"/>
            <a:ext cx="719138" cy="11509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pic>
        <p:nvPicPr>
          <p:cNvPr id="16" name="Picture 284" descr="5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6002" y="4613274"/>
            <a:ext cx="1111798" cy="1821914"/>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296"/>
          <p:cNvSpPr>
            <a:spLocks noChangeArrowheads="1"/>
          </p:cNvSpPr>
          <p:nvPr/>
        </p:nvSpPr>
        <p:spPr bwMode="auto">
          <a:xfrm rot="17279777">
            <a:off x="2986082" y="2678906"/>
            <a:ext cx="936625" cy="46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What usually  happens </a:t>
            </a:r>
          </a:p>
          <a:p>
            <a:pPr algn="ctr"/>
            <a:r>
              <a:rPr lang="en-US" altLang="th-TH" sz="800" b="1">
                <a:latin typeface="Calibri" panose="020F0502020204030204" pitchFamily="34" charset="0"/>
                <a:cs typeface="Tahoma" panose="020B0604030504040204" pitchFamily="34" charset="0"/>
              </a:rPr>
              <a:t>on the holiday</a:t>
            </a:r>
            <a:endParaRPr lang="th-TH" altLang="th-TH" sz="800" b="1">
              <a:latin typeface="Calibri" panose="020F0502020204030204" pitchFamily="34" charset="0"/>
              <a:cs typeface="Tahoma" panose="020B0604030504040204" pitchFamily="34" charset="0"/>
            </a:endParaRPr>
          </a:p>
        </p:txBody>
      </p:sp>
      <p:sp>
        <p:nvSpPr>
          <p:cNvPr id="18" name="Rectangle 297"/>
          <p:cNvSpPr>
            <a:spLocks noChangeArrowheads="1"/>
          </p:cNvSpPr>
          <p:nvPr/>
        </p:nvSpPr>
        <p:spPr bwMode="auto">
          <a:xfrm rot="182985">
            <a:off x="2405851" y="3114674"/>
            <a:ext cx="936625" cy="22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Types of holiday</a:t>
            </a:r>
            <a:endParaRPr lang="th-TH" altLang="th-TH" sz="800" b="1">
              <a:latin typeface="Calibri" panose="020F0502020204030204" pitchFamily="34" charset="0"/>
              <a:cs typeface="Tahoma" panose="020B0604030504040204" pitchFamily="34" charset="0"/>
            </a:endParaRPr>
          </a:p>
        </p:txBody>
      </p:sp>
      <p:sp>
        <p:nvSpPr>
          <p:cNvPr id="19" name="Rectangle 298"/>
          <p:cNvSpPr>
            <a:spLocks noChangeArrowheads="1"/>
          </p:cNvSpPr>
          <p:nvPr/>
        </p:nvSpPr>
        <p:spPr bwMode="auto">
          <a:xfrm rot="14545741">
            <a:off x="1760533" y="2751930"/>
            <a:ext cx="915987"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Cordia New" panose="020B0304020202020204" pitchFamily="34" charset="-34"/>
              </a:rPr>
              <a:t>What to do on this holiday</a:t>
            </a:r>
            <a:endParaRPr lang="th-TH" altLang="th-TH" sz="1600">
              <a:latin typeface="Cordia New" panose="020B0304020202020204" pitchFamily="34" charset="-34"/>
              <a:cs typeface="Cordia New" panose="020B0304020202020204" pitchFamily="34" charset="-34"/>
            </a:endParaRPr>
          </a:p>
        </p:txBody>
      </p:sp>
      <p:sp>
        <p:nvSpPr>
          <p:cNvPr id="20" name="Line 217"/>
          <p:cNvSpPr>
            <a:spLocks noChangeShapeType="1"/>
          </p:cNvSpPr>
          <p:nvPr/>
        </p:nvSpPr>
        <p:spPr bwMode="auto">
          <a:xfrm>
            <a:off x="1111740" y="2274018"/>
            <a:ext cx="1293813" cy="3603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1" name="Line 222"/>
          <p:cNvSpPr>
            <a:spLocks noChangeShapeType="1"/>
          </p:cNvSpPr>
          <p:nvPr/>
        </p:nvSpPr>
        <p:spPr bwMode="auto">
          <a:xfrm flipV="1">
            <a:off x="1688003" y="1697755"/>
            <a:ext cx="1150937" cy="7207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2" name="Line 232"/>
          <p:cNvSpPr>
            <a:spLocks noChangeShapeType="1"/>
          </p:cNvSpPr>
          <p:nvPr/>
        </p:nvSpPr>
        <p:spPr bwMode="auto">
          <a:xfrm flipH="1" flipV="1">
            <a:off x="2838940" y="1050055"/>
            <a:ext cx="0" cy="12493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3" name="Line 237"/>
          <p:cNvSpPr>
            <a:spLocks noChangeShapeType="1"/>
          </p:cNvSpPr>
          <p:nvPr/>
        </p:nvSpPr>
        <p:spPr bwMode="auto">
          <a:xfrm>
            <a:off x="2838940" y="1697755"/>
            <a:ext cx="1081088" cy="7207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4" name="Line 238"/>
          <p:cNvSpPr>
            <a:spLocks noChangeShapeType="1"/>
          </p:cNvSpPr>
          <p:nvPr/>
        </p:nvSpPr>
        <p:spPr bwMode="auto">
          <a:xfrm flipH="1" flipV="1">
            <a:off x="1327640" y="1050055"/>
            <a:ext cx="863600" cy="10080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5" name="Rectangle 299"/>
          <p:cNvSpPr>
            <a:spLocks noChangeArrowheads="1"/>
          </p:cNvSpPr>
          <p:nvPr/>
        </p:nvSpPr>
        <p:spPr bwMode="auto">
          <a:xfrm rot="-45222825">
            <a:off x="1983278" y="2020018"/>
            <a:ext cx="889000" cy="46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solidFill>
                  <a:schemeClr val="tx2"/>
                </a:solidFill>
                <a:latin typeface="Calibri" panose="020F0502020204030204" pitchFamily="34" charset="0"/>
                <a:cs typeface="Cordia New" panose="020B0304020202020204" pitchFamily="34" charset="-34"/>
              </a:rPr>
              <a:t>Why is this holiday celebrated?</a:t>
            </a:r>
            <a:r>
              <a:rPr lang="en-US" altLang="th-TH" sz="800">
                <a:solidFill>
                  <a:schemeClr val="tx2"/>
                </a:solidFill>
                <a:latin typeface="Calibri" panose="020F0502020204030204" pitchFamily="34" charset="0"/>
                <a:cs typeface="Cordia New" panose="020B0304020202020204" pitchFamily="34" charset="-34"/>
              </a:rPr>
              <a:t> </a:t>
            </a:r>
            <a:endParaRPr lang="th-TH" altLang="th-TH" sz="800">
              <a:solidFill>
                <a:schemeClr val="tx2"/>
              </a:solidFill>
              <a:latin typeface="Calibri" panose="020F0502020204030204" pitchFamily="34" charset="0"/>
              <a:cs typeface="Cordia New" panose="020B0304020202020204" pitchFamily="34" charset="-34"/>
            </a:endParaRPr>
          </a:p>
        </p:txBody>
      </p:sp>
      <p:sp>
        <p:nvSpPr>
          <p:cNvPr id="26" name="Rectangle 300"/>
          <p:cNvSpPr>
            <a:spLocks noChangeArrowheads="1"/>
          </p:cNvSpPr>
          <p:nvPr/>
        </p:nvSpPr>
        <p:spPr bwMode="auto">
          <a:xfrm rot="-19538917">
            <a:off x="2838940" y="2058118"/>
            <a:ext cx="915988"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dirty="0">
                <a:solidFill>
                  <a:schemeClr val="tx2"/>
                </a:solidFill>
                <a:latin typeface="Calibri" panose="020F0502020204030204" pitchFamily="34" charset="0"/>
                <a:cs typeface="Cordia New" panose="020B0304020202020204" pitchFamily="34" charset="-34"/>
              </a:rPr>
              <a:t>When is the holiday</a:t>
            </a:r>
            <a:endParaRPr lang="en-US" altLang="th-TH" sz="800" dirty="0">
              <a:solidFill>
                <a:schemeClr val="tx2"/>
              </a:solidFill>
              <a:latin typeface="Calibri" panose="020F0502020204030204" pitchFamily="34" charset="0"/>
              <a:cs typeface="Cordia New" panose="020B0304020202020204" pitchFamily="34" charset="-34"/>
            </a:endParaRPr>
          </a:p>
        </p:txBody>
      </p:sp>
      <p:sp>
        <p:nvSpPr>
          <p:cNvPr id="27" name="Line 222"/>
          <p:cNvSpPr>
            <a:spLocks noChangeShapeType="1"/>
          </p:cNvSpPr>
          <p:nvPr/>
        </p:nvSpPr>
        <p:spPr bwMode="auto">
          <a:xfrm flipV="1">
            <a:off x="643304" y="3043235"/>
            <a:ext cx="1215918" cy="44083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8" name="Line 222"/>
          <p:cNvSpPr>
            <a:spLocks noChangeShapeType="1"/>
          </p:cNvSpPr>
          <p:nvPr/>
        </p:nvSpPr>
        <p:spPr bwMode="auto">
          <a:xfrm>
            <a:off x="2191241" y="3496047"/>
            <a:ext cx="1294410" cy="11955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9" name="Line 222"/>
          <p:cNvSpPr>
            <a:spLocks noChangeShapeType="1"/>
          </p:cNvSpPr>
          <p:nvPr/>
        </p:nvSpPr>
        <p:spPr bwMode="auto">
          <a:xfrm>
            <a:off x="1676731" y="2451904"/>
            <a:ext cx="486545" cy="959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0" name="Rectangle 5"/>
          <p:cNvSpPr>
            <a:spLocks noChangeArrowheads="1"/>
          </p:cNvSpPr>
          <p:nvPr/>
        </p:nvSpPr>
        <p:spPr bwMode="auto">
          <a:xfrm>
            <a:off x="9992465" y="3703116"/>
            <a:ext cx="1223962" cy="176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th-TH" altLang="th-TH" sz="1000">
                <a:solidFill>
                  <a:schemeClr val="tx1"/>
                </a:solidFill>
              </a:rPr>
              <a:t>วันหยุดในแต่ละประเทศอาจแตกต่างกันไป บ้างก็เป็นวันหยุดสากล บ้างก็เป็นวันหยุดประจำชาติ และชาวต่างชาติบางคนอาจลังเลที่จะเข้าร่วมกิจกรรมวันหยุดหรือเทศกาลที่เขาไม่รู้จัก เราในฐานะเจ้าของบ้านคงไม่ต้องรอให้เพื่อนชาวต่างชาติถาม ลองฝึกซ้อมให้ชำนาญ แล้วเป็นฝ่ายบอกเพื่อนคุณก่อนเลย</a:t>
            </a:r>
            <a:r>
              <a:rPr lang="en-US" altLang="th-TH" sz="1000">
                <a:solidFill>
                  <a:schemeClr val="tx1"/>
                </a:solidFill>
              </a:rPr>
              <a:t>!</a:t>
            </a:r>
            <a:endParaRPr lang="th-TH" altLang="th-TH" sz="1000">
              <a:solidFill>
                <a:schemeClr val="tx1"/>
              </a:solidFill>
            </a:endParaRPr>
          </a:p>
        </p:txBody>
      </p:sp>
      <p:sp>
        <p:nvSpPr>
          <p:cNvPr id="31" name="Text Box 6"/>
          <p:cNvSpPr txBox="1">
            <a:spLocks noChangeArrowheads="1"/>
          </p:cNvSpPr>
          <p:nvPr/>
        </p:nvSpPr>
        <p:spPr bwMode="auto">
          <a:xfrm>
            <a:off x="9970240" y="750366"/>
            <a:ext cx="1223962"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spcBef>
                <a:spcPct val="50000"/>
              </a:spcBef>
            </a:pPr>
            <a:r>
              <a:rPr lang="th-TH" altLang="th-TH" sz="1600" b="1" dirty="0">
                <a:latin typeface="Cordia New" panose="020B0304020202020204" pitchFamily="34" charset="-34"/>
                <a:cs typeface="Cordia New" panose="020B0304020202020204" pitchFamily="34" charset="-34"/>
              </a:rPr>
              <a:t>มาฝึกพูด</a:t>
            </a:r>
          </a:p>
          <a:p>
            <a:pPr algn="ctr">
              <a:spcBef>
                <a:spcPct val="50000"/>
              </a:spcBef>
            </a:pPr>
            <a:r>
              <a:rPr lang="th-TH" altLang="th-TH" sz="1600" b="1" dirty="0">
                <a:latin typeface="Cordia New" panose="020B0304020202020204" pitchFamily="34" charset="-34"/>
                <a:cs typeface="Cordia New" panose="020B0304020202020204" pitchFamily="34" charset="-34"/>
              </a:rPr>
              <a:t>เกี่ยวกับ</a:t>
            </a:r>
          </a:p>
          <a:p>
            <a:pPr algn="ctr">
              <a:spcBef>
                <a:spcPct val="50000"/>
              </a:spcBef>
            </a:pPr>
            <a:r>
              <a:rPr lang="th-TH" altLang="th-TH" sz="1600" b="1" dirty="0">
                <a:latin typeface="Cordia New" panose="020B0304020202020204" pitchFamily="34" charset="-34"/>
                <a:cs typeface="Cordia New" panose="020B0304020202020204" pitchFamily="34" charset="-34"/>
              </a:rPr>
              <a:t>วันหยุดกัน</a:t>
            </a:r>
          </a:p>
        </p:txBody>
      </p:sp>
      <p:sp>
        <p:nvSpPr>
          <p:cNvPr id="32" name="Text Box 9"/>
          <p:cNvSpPr txBox="1">
            <a:spLocks noChangeArrowheads="1"/>
          </p:cNvSpPr>
          <p:nvPr/>
        </p:nvSpPr>
        <p:spPr bwMode="auto">
          <a:xfrm>
            <a:off x="7881090" y="-329134"/>
            <a:ext cx="3527425"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spcBef>
                <a:spcPct val="50000"/>
              </a:spcBef>
            </a:pPr>
            <a:r>
              <a:rPr lang="th-TH" altLang="th-TH" sz="2400" b="1" dirty="0">
                <a:latin typeface="Calibri" panose="020F0502020204030204" pitchFamily="34" charset="0"/>
                <a:cs typeface="Cordia New" panose="020B0304020202020204" pitchFamily="34" charset="-34"/>
              </a:rPr>
              <a:t>  </a:t>
            </a:r>
            <a:r>
              <a:rPr lang="en-US" altLang="th-TH" sz="2400" dirty="0">
                <a:latin typeface="Calibri" panose="020F0502020204030204" pitchFamily="34" charset="0"/>
                <a:cs typeface="Cordia New" panose="020B0304020202020204" pitchFamily="34" charset="-34"/>
              </a:rPr>
              <a:t>Let’s talk about ‘holidays’</a:t>
            </a:r>
            <a:endParaRPr lang="th-TH" altLang="th-TH" sz="2400" dirty="0">
              <a:latin typeface="Calibri" panose="020F0502020204030204" pitchFamily="34" charset="0"/>
              <a:cs typeface="Cordia New" panose="020B0304020202020204" pitchFamily="34" charset="-34"/>
            </a:endParaRPr>
          </a:p>
        </p:txBody>
      </p:sp>
      <p:pic>
        <p:nvPicPr>
          <p:cNvPr id="33" name="Picture 14" descr="6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7490" y="-257697"/>
            <a:ext cx="1079500" cy="1081088"/>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17"/>
          <p:cNvSpPr>
            <a:spLocks noChangeArrowheads="1"/>
          </p:cNvSpPr>
          <p:nvPr/>
        </p:nvSpPr>
        <p:spPr bwMode="auto">
          <a:xfrm>
            <a:off x="7088927" y="823391"/>
            <a:ext cx="2952750" cy="176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dirty="0">
                <a:solidFill>
                  <a:schemeClr val="tx1"/>
                </a:solidFill>
                <a:latin typeface="Calibri" panose="020F0502020204030204" pitchFamily="34" charset="0"/>
              </a:rPr>
              <a:t>Holidays  are varied from country to country; some are internationalized and some exist only in certain countries. </a:t>
            </a:r>
            <a:br>
              <a:rPr lang="en-US" altLang="th-TH" sz="1200" dirty="0">
                <a:solidFill>
                  <a:schemeClr val="tx1"/>
                </a:solidFill>
                <a:latin typeface="Calibri" panose="020F0502020204030204" pitchFamily="34" charset="0"/>
              </a:rPr>
            </a:br>
            <a:r>
              <a:rPr lang="en-US" altLang="th-TH" sz="1200" dirty="0">
                <a:solidFill>
                  <a:schemeClr val="tx1"/>
                </a:solidFill>
                <a:latin typeface="Calibri" panose="020F0502020204030204" pitchFamily="34" charset="0"/>
              </a:rPr>
              <a:t>A foreigner may feel reluctant to join an unfamiliar holiday.  Do not wait until you are asked, but rather prepare and be ready to give information and suggestions to our foreign visitors and friends.</a:t>
            </a:r>
            <a:endParaRPr lang="th-TH" altLang="th-TH" sz="1200" dirty="0">
              <a:solidFill>
                <a:schemeClr val="tx1"/>
              </a:solidFill>
              <a:latin typeface="Calibri" panose="020F0502020204030204" pitchFamily="34" charset="0"/>
            </a:endParaRPr>
          </a:p>
          <a:p>
            <a:r>
              <a:rPr lang="th-TH" altLang="th-TH" sz="1400" dirty="0">
                <a:solidFill>
                  <a:schemeClr val="tx1"/>
                </a:solidFill>
              </a:rPr>
              <a:t>      </a:t>
            </a:r>
          </a:p>
        </p:txBody>
      </p:sp>
      <p:pic>
        <p:nvPicPr>
          <p:cNvPr id="35" name="Picture 51" descr="2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86140" y="2406128"/>
            <a:ext cx="936625" cy="1079500"/>
          </a:xfrm>
          <a:prstGeom prst="rect">
            <a:avLst/>
          </a:prstGeom>
          <a:noFill/>
          <a:extLst>
            <a:ext uri="{909E8E84-426E-40DD-AFC4-6F175D3DCCD1}">
              <a14:hiddenFill xmlns:a14="http://schemas.microsoft.com/office/drawing/2010/main">
                <a:solidFill>
                  <a:srgbClr val="FFFFFF"/>
                </a:solidFill>
              </a14:hiddenFill>
            </a:ext>
          </a:extLst>
        </p:spPr>
      </p:pic>
      <p:grpSp>
        <p:nvGrpSpPr>
          <p:cNvPr id="36" name="Group 54"/>
          <p:cNvGrpSpPr>
            <a:grpSpLocks/>
          </p:cNvGrpSpPr>
          <p:nvPr/>
        </p:nvGrpSpPr>
        <p:grpSpPr bwMode="auto">
          <a:xfrm>
            <a:off x="7017490" y="2858566"/>
            <a:ext cx="4116387" cy="3868737"/>
            <a:chOff x="219" y="1962"/>
            <a:chExt cx="2593" cy="2437"/>
          </a:xfrm>
        </p:grpSpPr>
        <p:sp>
          <p:nvSpPr>
            <p:cNvPr id="37" name="Rectangle 55"/>
            <p:cNvSpPr>
              <a:spLocks noChangeArrowheads="1"/>
            </p:cNvSpPr>
            <p:nvPr/>
          </p:nvSpPr>
          <p:spPr bwMode="auto">
            <a:xfrm>
              <a:off x="227" y="3765"/>
              <a:ext cx="2585" cy="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th-TH" altLang="th-TH" sz="1000" b="1" u="sng">
                  <a:solidFill>
                    <a:schemeClr val="tx1"/>
                  </a:solidFill>
                </a:rPr>
                <a:t>การเตรียมตัวพูด </a:t>
              </a:r>
            </a:p>
            <a:p>
              <a:endParaRPr lang="th-TH" altLang="th-TH" sz="1000" b="1" u="sng">
                <a:solidFill>
                  <a:schemeClr val="tx1"/>
                </a:solidFill>
              </a:endParaRPr>
            </a:p>
            <a:p>
              <a:r>
                <a:rPr lang="th-TH" altLang="th-TH" sz="1000" b="1" u="sng">
                  <a:solidFill>
                    <a:schemeClr val="tx1"/>
                  </a:solidFill>
                </a:rPr>
                <a:t>ขั้นตอนที่ </a:t>
              </a:r>
              <a:r>
                <a:rPr lang="en-US" altLang="th-TH" sz="1000" b="1" u="sng">
                  <a:solidFill>
                    <a:schemeClr val="tx1"/>
                  </a:solidFill>
                </a:rPr>
                <a:t>1</a:t>
              </a:r>
              <a:r>
                <a:rPr lang="en-US" altLang="th-TH" sz="1000">
                  <a:solidFill>
                    <a:schemeClr val="tx1"/>
                  </a:solidFill>
                </a:rPr>
                <a:t>   </a:t>
              </a:r>
              <a:r>
                <a:rPr lang="th-TH" altLang="th-TH" sz="1000">
                  <a:solidFill>
                    <a:schemeClr val="tx1"/>
                  </a:solidFill>
                </a:rPr>
                <a:t>ศึกษา </a:t>
              </a:r>
              <a:r>
                <a:rPr lang="en-US" altLang="th-TH" sz="1000" b="1">
                  <a:solidFill>
                    <a:schemeClr val="tx1"/>
                  </a:solidFill>
                </a:rPr>
                <a:t>‘</a:t>
              </a:r>
              <a:r>
                <a:rPr lang="en-US" altLang="th-TH" sz="1000">
                  <a:solidFill>
                    <a:schemeClr val="tx1"/>
                  </a:solidFill>
                  <a:latin typeface="Calibri" panose="020F0502020204030204" pitchFamily="34" charset="0"/>
                </a:rPr>
                <a:t>Holidays’ Speaking Web</a:t>
              </a:r>
              <a:r>
                <a:rPr lang="en-US" altLang="th-TH" sz="1000" b="1">
                  <a:solidFill>
                    <a:schemeClr val="tx1"/>
                  </a:solidFill>
                </a:rPr>
                <a:t> </a:t>
              </a:r>
              <a:r>
                <a:rPr lang="th-TH" altLang="th-TH" sz="1000" u="sng">
                  <a:solidFill>
                    <a:schemeClr val="tx1"/>
                  </a:solidFill>
                </a:rPr>
                <a:t>ที่หน้า </a:t>
              </a:r>
              <a:r>
                <a:rPr lang="en-US" altLang="th-TH" sz="1000" u="sng">
                  <a:solidFill>
                    <a:schemeClr val="tx1"/>
                  </a:solidFill>
                </a:rPr>
                <a:t>4</a:t>
              </a:r>
              <a:r>
                <a:rPr lang="th-TH" altLang="th-TH" sz="1000">
                  <a:solidFill>
                    <a:schemeClr val="tx1"/>
                  </a:solidFill>
                </a:rPr>
                <a:t> เพื่อให้ได้แนวคิดเกี่ยวกับเรื่องที่จะพูด </a:t>
              </a:r>
              <a:br>
                <a:rPr lang="th-TH" altLang="th-TH" sz="1000">
                  <a:solidFill>
                    <a:schemeClr val="tx1"/>
                  </a:solidFill>
                </a:rPr>
              </a:br>
              <a:r>
                <a:rPr lang="th-TH" altLang="th-TH" sz="1000">
                  <a:solidFill>
                    <a:schemeClr val="tx1"/>
                  </a:solidFill>
                </a:rPr>
                <a:t>แล้วศึกษาตัวอย่างการพูดประกอบ</a:t>
              </a:r>
              <a:r>
                <a:rPr lang="th-TH" altLang="th-TH" sz="1000"/>
                <a:t> </a:t>
              </a:r>
              <a:endParaRPr lang="th-TH" altLang="th-TH" sz="1000">
                <a:solidFill>
                  <a:schemeClr val="tx1"/>
                </a:solidFill>
              </a:endParaRPr>
            </a:p>
            <a:p>
              <a:r>
                <a:rPr lang="th-TH" altLang="th-TH" sz="1000" b="1" u="sng">
                  <a:solidFill>
                    <a:schemeClr val="tx1"/>
                  </a:solidFill>
                </a:rPr>
                <a:t>ขั้นตอนที่ </a:t>
              </a:r>
              <a:r>
                <a:rPr lang="en-US" altLang="th-TH" sz="1000" b="1" u="sng">
                  <a:solidFill>
                    <a:schemeClr val="tx1"/>
                  </a:solidFill>
                </a:rPr>
                <a:t>2</a:t>
              </a:r>
              <a:r>
                <a:rPr lang="en-US" altLang="th-TH" sz="1000">
                  <a:solidFill>
                    <a:schemeClr val="tx1"/>
                  </a:solidFill>
                </a:rPr>
                <a:t>   </a:t>
              </a:r>
              <a:r>
                <a:rPr lang="th-TH" altLang="th-TH" sz="1000">
                  <a:solidFill>
                    <a:schemeClr val="tx1"/>
                  </a:solidFill>
                </a:rPr>
                <a:t>เลือกสำนวนและโครงสร้างประโยคที่เกี่ยวข้อง จากนั้นเขียนคำสำคัญที่เกี่ยวข้อง </a:t>
              </a:r>
              <a:r>
                <a:rPr lang="en-US" altLang="th-TH" sz="1000">
                  <a:solidFill>
                    <a:schemeClr val="tx1"/>
                  </a:solidFill>
                </a:rPr>
                <a:t>(Key words) </a:t>
              </a:r>
              <a:r>
                <a:rPr lang="th-TH" altLang="th-TH" sz="1000">
                  <a:solidFill>
                    <a:schemeClr val="tx1"/>
                  </a:solidFill>
                </a:rPr>
                <a:t>ลงใน </a:t>
              </a:r>
              <a:r>
                <a:rPr lang="en-US" altLang="th-TH" sz="1000">
                  <a:solidFill>
                    <a:schemeClr val="tx1"/>
                  </a:solidFill>
                  <a:latin typeface="Calibri" panose="020F0502020204030204" pitchFamily="34" charset="0"/>
                </a:rPr>
                <a:t>‘Holidays Speaking Web</a:t>
              </a:r>
              <a:r>
                <a:rPr lang="th-TH" altLang="th-TH" sz="1000" b="1">
                  <a:solidFill>
                    <a:schemeClr val="tx1"/>
                  </a:solidFill>
                </a:rPr>
                <a:t> </a:t>
              </a:r>
              <a:r>
                <a:rPr lang="th-TH" altLang="th-TH" sz="1000"/>
                <a:t>ของคุณ</a:t>
              </a:r>
              <a:r>
                <a:rPr lang="th-TH" altLang="th-TH" sz="1000" u="sng"/>
                <a:t>ในหน้าแรก</a:t>
              </a:r>
              <a:r>
                <a:rPr lang="en-US" altLang="th-TH" sz="1000"/>
                <a:t> </a:t>
              </a:r>
              <a:r>
                <a:rPr lang="th-TH" altLang="th-TH" sz="1000"/>
                <a:t>และคุณอาจเพิ่มรายละเอียดอื่นๆไปด้วยก็ได้</a:t>
              </a:r>
              <a:endParaRPr lang="en-US" altLang="th-TH" sz="1000"/>
            </a:p>
          </p:txBody>
        </p:sp>
        <p:sp>
          <p:nvSpPr>
            <p:cNvPr id="38" name="Rectangle 56"/>
            <p:cNvSpPr>
              <a:spLocks noChangeArrowheads="1"/>
            </p:cNvSpPr>
            <p:nvPr/>
          </p:nvSpPr>
          <p:spPr bwMode="auto">
            <a:xfrm>
              <a:off x="219" y="1962"/>
              <a:ext cx="1814" cy="1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b="1">
                  <a:solidFill>
                    <a:schemeClr val="tx1"/>
                  </a:solidFill>
                  <a:latin typeface="Calibri" panose="020F0502020204030204" pitchFamily="34" charset="0"/>
                </a:rPr>
                <a:t>How to prepare your talk?</a:t>
              </a:r>
            </a:p>
            <a:p>
              <a:endParaRPr lang="en-US" altLang="th-TH" sz="1200" b="1">
                <a:solidFill>
                  <a:schemeClr val="tx1"/>
                </a:solidFill>
                <a:latin typeface="Calibri" panose="020F0502020204030204" pitchFamily="34" charset="0"/>
              </a:endParaRPr>
            </a:p>
            <a:p>
              <a:r>
                <a:rPr lang="en-US" altLang="th-TH" sz="1200">
                  <a:solidFill>
                    <a:schemeClr val="tx1"/>
                  </a:solidFill>
                  <a:latin typeface="Calibri" panose="020F0502020204030204" pitchFamily="34" charset="0"/>
                </a:rPr>
                <a:t>If you want to talk about a holiday, try this …</a:t>
              </a:r>
            </a:p>
            <a:p>
              <a:r>
                <a:rPr lang="en-US" altLang="th-TH" sz="1200" b="1" u="sng">
                  <a:solidFill>
                    <a:schemeClr val="tx1"/>
                  </a:solidFill>
                  <a:latin typeface="Calibri" panose="020F0502020204030204" pitchFamily="34" charset="0"/>
                </a:rPr>
                <a:t>Step 1</a:t>
              </a:r>
              <a:r>
                <a:rPr lang="en-US" altLang="th-TH" sz="1200" b="1">
                  <a:solidFill>
                    <a:schemeClr val="tx1"/>
                  </a:solidFill>
                  <a:latin typeface="Calibri" panose="020F0502020204030204" pitchFamily="34" charset="0"/>
                </a:rPr>
                <a:t>:</a:t>
              </a:r>
              <a:r>
                <a:rPr lang="en-US" altLang="th-TH" sz="1200">
                  <a:solidFill>
                    <a:schemeClr val="tx1"/>
                  </a:solidFill>
                  <a:latin typeface="Calibri" panose="020F0502020204030204" pitchFamily="34" charset="0"/>
                </a:rPr>
                <a:t> Study the </a:t>
              </a:r>
              <a:r>
                <a:rPr lang="en-US" altLang="th-TH" sz="1200" b="1">
                  <a:solidFill>
                    <a:schemeClr val="tx1"/>
                  </a:solidFill>
                  <a:latin typeface="Calibri" panose="020F0502020204030204" pitchFamily="34" charset="0"/>
                </a:rPr>
                <a:t>‘Holidays’ Speaking Web</a:t>
              </a:r>
              <a:r>
                <a:rPr lang="en-US" altLang="th-TH" sz="1200">
                  <a:latin typeface="Calibri" panose="020F0502020204030204" pitchFamily="34" charset="0"/>
                </a:rPr>
                <a:t> on </a:t>
              </a:r>
              <a:r>
                <a:rPr lang="en-US" altLang="th-TH" sz="1200" u="sng">
                  <a:latin typeface="Calibri" panose="020F0502020204030204" pitchFamily="34" charset="0"/>
                </a:rPr>
                <a:t>page 4</a:t>
              </a:r>
              <a:r>
                <a:rPr lang="en-US" altLang="th-TH" sz="1200">
                  <a:latin typeface="Calibri" panose="020F0502020204030204" pitchFamily="34" charset="0"/>
                </a:rPr>
                <a:t>, it will give you an idea of what to talk about. Then, study the speaking sample that follows.</a:t>
              </a:r>
            </a:p>
            <a:p>
              <a:r>
                <a:rPr lang="en-US" altLang="th-TH" sz="1200" b="1" u="sng">
                  <a:solidFill>
                    <a:schemeClr val="tx1"/>
                  </a:solidFill>
                  <a:latin typeface="Calibri" panose="020F0502020204030204" pitchFamily="34" charset="0"/>
                </a:rPr>
                <a:t>Step 2</a:t>
              </a:r>
              <a:r>
                <a:rPr lang="en-US" altLang="th-TH" sz="1200" b="1">
                  <a:solidFill>
                    <a:schemeClr val="tx1"/>
                  </a:solidFill>
                  <a:latin typeface="Calibri" panose="020F0502020204030204" pitchFamily="34" charset="0"/>
                </a:rPr>
                <a:t>:</a:t>
              </a:r>
              <a:r>
                <a:rPr lang="en-US" altLang="th-TH" sz="1200">
                  <a:solidFill>
                    <a:schemeClr val="tx1"/>
                  </a:solidFill>
                  <a:latin typeface="Calibri" panose="020F0502020204030204" pitchFamily="34" charset="0"/>
                </a:rPr>
                <a:t> </a:t>
              </a:r>
              <a:r>
                <a:rPr lang="en-US" altLang="th-TH" sz="1200">
                  <a:latin typeface="Calibri" panose="020F0502020204030204" pitchFamily="34" charset="0"/>
                </a:rPr>
                <a:t>Choose a holiday you want to talk about. Consider relevant expressions and structures needed to talk about the holiday. Then, complete your own speaking web on </a:t>
              </a:r>
              <a:r>
                <a:rPr lang="en-US" altLang="th-TH" sz="1200" u="sng">
                  <a:latin typeface="Calibri" panose="020F0502020204030204" pitchFamily="34" charset="0"/>
                </a:rPr>
                <a:t>page 1</a:t>
              </a:r>
              <a:r>
                <a:rPr lang="en-US" altLang="th-TH" sz="1200">
                  <a:latin typeface="Calibri" panose="020F0502020204030204" pitchFamily="34" charset="0"/>
                </a:rPr>
                <a:t>.</a:t>
              </a:r>
              <a:r>
                <a:rPr lang="th-TH" altLang="th-TH" sz="1200">
                  <a:latin typeface="Calibri" panose="020F0502020204030204" pitchFamily="34" charset="0"/>
                </a:rPr>
                <a:t> </a:t>
              </a:r>
              <a:r>
                <a:rPr lang="en-US" altLang="th-TH" sz="1200">
                  <a:latin typeface="Calibri" panose="020F0502020204030204" pitchFamily="34" charset="0"/>
                </a:rPr>
                <a:t>It’s also a good idea to add other details of your own.</a:t>
              </a:r>
              <a:endParaRPr lang="th-TH" altLang="th-TH" sz="1200">
                <a:latin typeface="Calibri" panose="020F0502020204030204" pitchFamily="34" charset="0"/>
              </a:endParaRPr>
            </a:p>
          </p:txBody>
        </p:sp>
      </p:grpSp>
    </p:spTree>
    <p:extLst>
      <p:ext uri="{BB962C8B-B14F-4D97-AF65-F5344CB8AC3E}">
        <p14:creationId xmlns:p14="http://schemas.microsoft.com/office/powerpoint/2010/main" val="7361447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ction Button: Forward or Next 5">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7" name="Rectangle 6"/>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4" name="Group 71"/>
          <p:cNvGrpSpPr>
            <a:grpSpLocks/>
          </p:cNvGrpSpPr>
          <p:nvPr/>
        </p:nvGrpSpPr>
        <p:grpSpPr bwMode="auto">
          <a:xfrm>
            <a:off x="193955" y="277090"/>
            <a:ext cx="5011737" cy="6248400"/>
            <a:chOff x="3629" y="484"/>
            <a:chExt cx="3157" cy="3936"/>
          </a:xfrm>
        </p:grpSpPr>
        <p:sp>
          <p:nvSpPr>
            <p:cNvPr id="5" name="Rectangle 72"/>
            <p:cNvSpPr>
              <a:spLocks noChangeArrowheads="1"/>
            </p:cNvSpPr>
            <p:nvPr/>
          </p:nvSpPr>
          <p:spPr bwMode="auto">
            <a:xfrm>
              <a:off x="3629" y="484"/>
              <a:ext cx="1814" cy="1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200" b="1" u="sng" dirty="0">
                  <a:latin typeface="Calibri" panose="020F0502020204030204" pitchFamily="34" charset="0"/>
                  <a:cs typeface="Cordia New" panose="020B0304020202020204" pitchFamily="34" charset="-34"/>
                </a:rPr>
                <a:t>Step 3</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Talk to yourself aloud. When you are fluent, don’t look at your web. Speak naturally.</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This helps to increase your confidence.</a:t>
              </a:r>
            </a:p>
            <a:p>
              <a:r>
                <a:rPr lang="en-US" altLang="th-TH" sz="1200" b="1" u="sng" dirty="0">
                  <a:latin typeface="Calibri" panose="020F0502020204030204" pitchFamily="34" charset="0"/>
                  <a:cs typeface="Cordia New" panose="020B0304020202020204" pitchFamily="34" charset="-34"/>
                </a:rPr>
                <a:t>Step 4</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Study the</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evaluation criteria given below. It serves as a good guideline for your effective speaking.</a:t>
              </a:r>
            </a:p>
            <a:p>
              <a:r>
                <a:rPr lang="en-US" altLang="th-TH" sz="1200" b="1" u="sng" dirty="0">
                  <a:latin typeface="Calibri" panose="020F0502020204030204" pitchFamily="34" charset="0"/>
                  <a:cs typeface="Cordia New" panose="020B0304020202020204" pitchFamily="34" charset="-34"/>
                </a:rPr>
                <a:t>Step 5</a:t>
              </a:r>
              <a:r>
                <a:rPr lang="en-US" altLang="th-TH" sz="1200" b="1" dirty="0">
                  <a:latin typeface="Calibri" panose="020F0502020204030204" pitchFamily="34" charset="0"/>
                  <a:cs typeface="Cordia New" panose="020B0304020202020204" pitchFamily="34" charset="-34"/>
                </a:rPr>
                <a:t>:</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Record your speaking. Do it a few times and check your own improvement.</a:t>
              </a:r>
              <a:endParaRPr lang="th-TH" altLang="th-TH" sz="1200" dirty="0">
                <a:solidFill>
                  <a:schemeClr val="tx2"/>
                </a:solidFill>
                <a:latin typeface="Calibri" panose="020F0502020204030204" pitchFamily="34" charset="0"/>
                <a:cs typeface="Cordia New" panose="020B0304020202020204" pitchFamily="34" charset="-34"/>
              </a:endParaRPr>
            </a:p>
            <a:p>
              <a:r>
                <a:rPr lang="en-US" altLang="th-TH" sz="1200" b="1" u="sng" dirty="0">
                  <a:latin typeface="Calibri" panose="020F0502020204030204" pitchFamily="34" charset="0"/>
                  <a:cs typeface="Cordia New" panose="020B0304020202020204" pitchFamily="34" charset="-34"/>
                </a:rPr>
                <a:t>Step 6</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Check your final speaking with the evaluation criteria  again. Are you happy with your talk? Read the suggestions given at the end of this page.</a:t>
              </a:r>
              <a:endParaRPr lang="th-TH" altLang="th-TH" sz="1600" dirty="0">
                <a:solidFill>
                  <a:schemeClr val="tx2"/>
                </a:solidFill>
                <a:latin typeface="Cordia New" panose="020B0304020202020204" pitchFamily="34" charset="-34"/>
                <a:cs typeface="Cordia New" panose="020B0304020202020204" pitchFamily="34" charset="-34"/>
              </a:endParaRPr>
            </a:p>
          </p:txBody>
        </p:sp>
        <p:sp>
          <p:nvSpPr>
            <p:cNvPr id="8" name="Rectangle 73"/>
            <p:cNvSpPr>
              <a:spLocks noChangeArrowheads="1"/>
            </p:cNvSpPr>
            <p:nvPr/>
          </p:nvSpPr>
          <p:spPr bwMode="auto">
            <a:xfrm>
              <a:off x="5579" y="1166"/>
              <a:ext cx="1134" cy="1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3</a:t>
              </a:r>
              <a:r>
                <a:rPr lang="en-US" altLang="th-TH" sz="1000" b="1">
                  <a:latin typeface="Cordia New" panose="020B0304020202020204" pitchFamily="34" charset="-34"/>
                  <a:cs typeface="Cordia New" panose="020B0304020202020204" pitchFamily="34" charset="-34"/>
                </a:rPr>
                <a:t>  </a:t>
              </a:r>
              <a:r>
                <a:rPr lang="en-US" altLang="th-TH" sz="1000">
                  <a:solidFill>
                    <a:schemeClr val="tx2"/>
                  </a:solidFill>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ลองฝึกพูดกับตัวเองโดยออก</a:t>
              </a:r>
            </a:p>
            <a:p>
              <a:r>
                <a:rPr lang="th-TH" altLang="th-TH" sz="1000">
                  <a:latin typeface="Cordia New" panose="020B0304020202020204" pitchFamily="34" charset="-34"/>
                  <a:cs typeface="Cordia New" panose="020B0304020202020204" pitchFamily="34" charset="-34"/>
                </a:rPr>
                <a:t>เสียงดังๆ เมื่อพูดคล่องแล้วไม่ควรดู</a:t>
              </a:r>
              <a:r>
                <a:rPr lang="en-US" altLang="th-TH" sz="1000">
                  <a:latin typeface="Cordia New" panose="020B0304020202020204" pitchFamily="34" charset="-34"/>
                  <a:cs typeface="Cordia New" panose="020B0304020202020204" pitchFamily="34" charset="-34"/>
                </a:rPr>
                <a:t> web</a:t>
              </a:r>
              <a:r>
                <a:rPr lang="th-TH" altLang="th-TH" sz="1000">
                  <a:latin typeface="Cordia New" panose="020B0304020202020204" pitchFamily="34" charset="-34"/>
                  <a:cs typeface="Cordia New" panose="020B0304020202020204" pitchFamily="34" charset="-34"/>
                </a:rPr>
                <a:t> </a:t>
              </a:r>
            </a:p>
            <a:p>
              <a:r>
                <a:rPr lang="th-TH" altLang="th-TH" sz="1000">
                  <a:latin typeface="Cordia New" panose="020B0304020202020204" pitchFamily="34" charset="-34"/>
                  <a:cs typeface="Cordia New" panose="020B0304020202020204" pitchFamily="34" charset="-34"/>
                </a:rPr>
                <a:t>พยายามพูดอย่างธรรมชาติเพื่อเพิ่มความมั่นใจ</a:t>
              </a:r>
            </a:p>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4</a:t>
              </a:r>
              <a:r>
                <a:rPr lang="en-US" altLang="th-TH" sz="1000" b="1">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ศึกษาเกณฑ์ประเมินการพูด</a:t>
              </a:r>
            </a:p>
            <a:p>
              <a:r>
                <a:rPr lang="th-TH" altLang="th-TH" sz="1000">
                  <a:latin typeface="Cordia New" panose="020B0304020202020204" pitchFamily="34" charset="-34"/>
                  <a:cs typeface="Cordia New" panose="020B0304020202020204" pitchFamily="34" charset="-34"/>
                </a:rPr>
                <a:t>ข้างล่างและใช้ เกณฑ์นี้เป็นแนวทางการพูด</a:t>
              </a:r>
            </a:p>
            <a:p>
              <a:r>
                <a:rPr lang="th-TH" altLang="th-TH" sz="1000">
                  <a:latin typeface="Cordia New" panose="020B0304020202020204" pitchFamily="34" charset="-34"/>
                  <a:cs typeface="Cordia New" panose="020B0304020202020204" pitchFamily="34" charset="-34"/>
                </a:rPr>
                <a:t>อย่างมีประสิทธิภาพ</a:t>
              </a:r>
              <a:endParaRPr lang="th-TH" altLang="th-TH" sz="1000" b="1">
                <a:latin typeface="Cordia New" panose="020B0304020202020204" pitchFamily="34" charset="-34"/>
                <a:cs typeface="Cordia New" panose="020B0304020202020204" pitchFamily="34" charset="-34"/>
              </a:endParaRPr>
            </a:p>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5</a:t>
              </a:r>
              <a:r>
                <a:rPr lang="en-US" altLang="th-TH" sz="1000">
                  <a:solidFill>
                    <a:schemeClr val="tx2"/>
                  </a:solidFill>
                  <a:latin typeface="Cordia New" panose="020B0304020202020204" pitchFamily="34" charset="-34"/>
                  <a:cs typeface="Cordia New" panose="020B0304020202020204" pitchFamily="34" charset="-34"/>
                </a:rPr>
                <a:t> </a:t>
              </a:r>
              <a:r>
                <a:rPr lang="th-TH" altLang="th-TH" sz="1000">
                  <a:solidFill>
                    <a:schemeClr val="tx2"/>
                  </a:solidFill>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ลองบันทึกการพูดลงใน</a:t>
              </a:r>
            </a:p>
            <a:p>
              <a:r>
                <a:rPr lang="th-TH" altLang="th-TH" sz="1000">
                  <a:latin typeface="Cordia New" panose="020B0304020202020204" pitchFamily="34" charset="-34"/>
                  <a:cs typeface="Cordia New" panose="020B0304020202020204" pitchFamily="34" charset="-34"/>
                </a:rPr>
                <a:t>อุปกรณ์บันทึกเสียงหลายๆครั้งและเปรียบเทียบ</a:t>
              </a:r>
            </a:p>
            <a:p>
              <a:r>
                <a:rPr lang="th-TH" altLang="th-TH" sz="1000">
                  <a:latin typeface="Cordia New" panose="020B0304020202020204" pitchFamily="34" charset="-34"/>
                  <a:cs typeface="Cordia New" panose="020B0304020202020204" pitchFamily="34" charset="-34"/>
                </a:rPr>
                <a:t>การพัฒนาการของตัวเอง</a:t>
              </a:r>
            </a:p>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6</a:t>
              </a:r>
              <a:r>
                <a:rPr lang="en-US" altLang="th-TH" sz="1000">
                  <a:solidFill>
                    <a:schemeClr val="tx2"/>
                  </a:solidFill>
                  <a:latin typeface="Cordia New" panose="020B0304020202020204" pitchFamily="34" charset="-34"/>
                  <a:cs typeface="Cordia New" panose="020B0304020202020204" pitchFamily="34" charset="-34"/>
                </a:rPr>
                <a:t> </a:t>
              </a:r>
              <a:r>
                <a:rPr lang="th-TH" altLang="th-TH" sz="1000">
                  <a:solidFill>
                    <a:schemeClr val="tx2"/>
                  </a:solidFill>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ลองประเมินการพูดด้วยเกณฑ์</a:t>
              </a:r>
            </a:p>
            <a:p>
              <a:r>
                <a:rPr lang="th-TH" altLang="th-TH" sz="1000">
                  <a:latin typeface="Cordia New" panose="020B0304020202020204" pitchFamily="34" charset="-34"/>
                  <a:cs typeface="Cordia New" panose="020B0304020202020204" pitchFamily="34" charset="-34"/>
                </a:rPr>
                <a:t>ประเมินการพูดอีกครั้ง</a:t>
              </a:r>
              <a:r>
                <a:rPr lang="en-US" altLang="th-TH" sz="1000">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และถามตัวเองว่า </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คุณพอใจกับผลงานหรือไม่แล้วลองอ่าน</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ข้อเสนอแนะท้ายหน้าประกอบ</a:t>
              </a:r>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9" name="Rectangle 74"/>
            <p:cNvSpPr>
              <a:spLocks noChangeArrowheads="1"/>
            </p:cNvSpPr>
            <p:nvPr/>
          </p:nvSpPr>
          <p:spPr bwMode="auto">
            <a:xfrm>
              <a:off x="5380" y="3493"/>
              <a:ext cx="1406" cy="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ข้อเสนอแนะ</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ถ้าคุณมีปัญหาเรื่องความคล่องและการหยุดระหว่างคำ</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หรือประโยค ลองฝึกเพิ่มและทำการบันทึกใหม่ </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ถ้าเป็นเรื่องการออกเสียง ลองตรวจสอบคำยากนั้นกับ</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พจนานุกรมที่น่าเชื่อถือและแยกฝึกคำจนคล่อง  แล้วจึงพูด</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ทั้งประโยค</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ถ้าเป็นปัญหาด้านไวยากรณ์ ลองตรวจสอบกับหนังสือ/</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เวปไซด์ไวยากรณ์</a:t>
              </a:r>
            </a:p>
          </p:txBody>
        </p:sp>
        <p:sp>
          <p:nvSpPr>
            <p:cNvPr id="10" name="Text Box 75"/>
            <p:cNvSpPr txBox="1">
              <a:spLocks noChangeArrowheads="1"/>
            </p:cNvSpPr>
            <p:nvPr/>
          </p:nvSpPr>
          <p:spPr bwMode="auto">
            <a:xfrm>
              <a:off x="3696" y="2141"/>
              <a:ext cx="1428" cy="1180"/>
            </a:xfrm>
            <a:prstGeom prst="rect">
              <a:avLst/>
            </a:prstGeom>
            <a:noFill/>
            <a:ln w="9525">
              <a:solidFill>
                <a:srgbClr val="A50021"/>
              </a:solidFill>
              <a:miter lim="800000"/>
              <a:headEnd/>
              <a:tailEnd/>
            </a:ln>
            <a:effectLst/>
            <a:extLst>
              <a:ext uri="{909E8E84-426E-40DD-AFC4-6F175D3DCCD1}">
                <a14:hiddenFill xmlns:a14="http://schemas.microsoft.com/office/drawing/2010/main">
                  <a:solidFill>
                    <a:srgbClr val="62044E"/>
                  </a:solidFill>
                </a14:hiddenFill>
              </a:ext>
              <a:ext uri="{AF507438-7753-43E0-B8FC-AC1667EBCBE1}">
                <a14:hiddenEffects xmlns:a14="http://schemas.microsoft.com/office/drawing/2010/main">
                  <a:effectLst>
                    <a:outerShdw dist="35921" dir="2700000" algn="ctr" rotWithShape="0">
                      <a:srgbClr val="00007D"/>
                    </a:outerShdw>
                  </a:effectLst>
                </a14:hiddenEffects>
              </a:ext>
            </a:extLst>
          </p:spPr>
          <p:txBody>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endParaRPr lang="en-US" altLang="th-TH" sz="1000" b="1" u="sng">
                <a:latin typeface="Calibri" panose="020F0502020204030204" pitchFamily="34" charset="0"/>
                <a:cs typeface="Cordia New" panose="020B0304020202020204" pitchFamily="34" charset="-34"/>
              </a:endParaRPr>
            </a:p>
            <a:p>
              <a:r>
                <a:rPr lang="en-US" altLang="th-TH" sz="1000" b="1" u="sng">
                  <a:latin typeface="Calibri" panose="020F0502020204030204" pitchFamily="34" charset="0"/>
                  <a:cs typeface="Cordia New" panose="020B0304020202020204" pitchFamily="34" charset="-34"/>
                </a:rPr>
                <a:t>Evaluation Criteria</a:t>
              </a:r>
              <a:r>
                <a:rPr lang="en-US" altLang="th-TH" sz="1000" b="1">
                  <a:latin typeface="Calibri" panose="020F0502020204030204" pitchFamily="34" charset="0"/>
                  <a:cs typeface="Cordia New" panose="020B0304020202020204" pitchFamily="34" charset="-34"/>
                </a:rPr>
                <a:t> </a:t>
              </a:r>
            </a:p>
            <a:p>
              <a:endParaRPr lang="en-US" altLang="th-TH" sz="1000" b="1">
                <a:latin typeface="Calibri" panose="020F0502020204030204" pitchFamily="34" charset="0"/>
                <a:cs typeface="Cordia New" panose="020B0304020202020204" pitchFamily="34" charset="-34"/>
              </a:endParaRPr>
            </a:p>
            <a:p>
              <a:r>
                <a:rPr lang="en-US" altLang="th-TH" sz="1000">
                  <a:latin typeface="Calibri" panose="020F0502020204030204" pitchFamily="34" charset="0"/>
                  <a:cs typeface="Cordia New" panose="020B0304020202020204" pitchFamily="34" charset="-34"/>
                </a:rPr>
                <a:t>1. Fluency (Too slow?</a:t>
              </a:r>
              <a:r>
                <a:rPr lang="en-US" altLang="th-TH" sz="1000">
                  <a:latin typeface="Cordia New" panose="020B0304020202020204" pitchFamily="34" charset="-34"/>
                  <a:cs typeface="Cordia New" panose="020B0304020202020204" pitchFamily="34" charset="-34"/>
                </a:rPr>
                <a:t> </a:t>
              </a:r>
              <a:r>
                <a:rPr lang="en-US" altLang="th-TH" sz="1000">
                  <a:latin typeface="Calibri" panose="020F0502020204030204" pitchFamily="34" charset="0"/>
                  <a:cs typeface="Cordia New" panose="020B0304020202020204" pitchFamily="34" charset="-34"/>
                </a:rPr>
                <a:t>Stop </a:t>
              </a:r>
            </a:p>
            <a:p>
              <a:r>
                <a:rPr lang="en-US" altLang="th-TH" sz="1000">
                  <a:latin typeface="Calibri" panose="020F0502020204030204" pitchFamily="34" charset="0"/>
                  <a:cs typeface="Cordia New" panose="020B0304020202020204" pitchFamily="34" charset="-34"/>
                </a:rPr>
                <a:t>    too often between words or </a:t>
              </a:r>
              <a:br>
                <a:rPr lang="en-US" altLang="th-TH" sz="1000">
                  <a:latin typeface="Calibri" panose="020F0502020204030204" pitchFamily="34" charset="0"/>
                  <a:cs typeface="Cordia New" panose="020B0304020202020204" pitchFamily="34" charset="-34"/>
                </a:rPr>
              </a:br>
              <a:r>
                <a:rPr lang="en-US" altLang="th-TH" sz="1000">
                  <a:latin typeface="Calibri" panose="020F0502020204030204" pitchFamily="34" charset="0"/>
                  <a:cs typeface="Cordia New" panose="020B0304020202020204" pitchFamily="34" charset="-34"/>
                </a:rPr>
                <a:t>    sentences?)</a:t>
              </a:r>
            </a:p>
            <a:p>
              <a:r>
                <a:rPr lang="en-US" altLang="th-TH" sz="1000">
                  <a:latin typeface="Calibri" panose="020F0502020204030204" pitchFamily="34" charset="0"/>
                  <a:cs typeface="Cordia New" panose="020B0304020202020204" pitchFamily="34" charset="-34"/>
                </a:rPr>
                <a:t>2. Pronunciation (Not confident </a:t>
              </a:r>
            </a:p>
            <a:p>
              <a:r>
                <a:rPr lang="en-US" altLang="th-TH" sz="1000">
                  <a:latin typeface="Calibri" panose="020F0502020204030204" pitchFamily="34" charset="0"/>
                  <a:cs typeface="Cordia New" panose="020B0304020202020204" pitchFamily="34" charset="-34"/>
                </a:rPr>
                <a:t>    to pronounce some words?)</a:t>
              </a:r>
            </a:p>
            <a:p>
              <a:r>
                <a:rPr lang="en-US" altLang="th-TH" sz="1000">
                  <a:latin typeface="Calibri" panose="020F0502020204030204" pitchFamily="34" charset="0"/>
                  <a:cs typeface="Cordia New" panose="020B0304020202020204" pitchFamily="34" charset="-34"/>
                </a:rPr>
                <a:t>3. Grammatical mistakes (Are there </a:t>
              </a:r>
            </a:p>
            <a:p>
              <a:r>
                <a:rPr lang="en-US" altLang="th-TH" sz="1000">
                  <a:latin typeface="Calibri" panose="020F0502020204030204" pitchFamily="34" charset="0"/>
                  <a:cs typeface="Cordia New" panose="020B0304020202020204" pitchFamily="34" charset="-34"/>
                </a:rPr>
                <a:t>    any? e.g. tenses, S-V, voices, </a:t>
              </a:r>
            </a:p>
            <a:p>
              <a:r>
                <a:rPr lang="en-US" altLang="th-TH" sz="1000">
                  <a:latin typeface="Calibri" panose="020F0502020204030204" pitchFamily="34" charset="0"/>
                  <a:cs typeface="Cordia New" panose="020B0304020202020204" pitchFamily="34" charset="-34"/>
                </a:rPr>
                <a:t>    singular-plural)</a:t>
              </a:r>
              <a:endParaRPr lang="th-TH" altLang="th-TH" sz="1000">
                <a:latin typeface="Calibri" panose="020F0502020204030204" pitchFamily="34" charset="0"/>
                <a:cs typeface="Cordia New" panose="020B0304020202020204" pitchFamily="34" charset="-34"/>
              </a:endParaRPr>
            </a:p>
            <a:p>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11" name="Rectangle 76"/>
            <p:cNvSpPr>
              <a:spLocks noChangeArrowheads="1"/>
            </p:cNvSpPr>
            <p:nvPr/>
          </p:nvSpPr>
          <p:spPr bwMode="auto">
            <a:xfrm>
              <a:off x="3629" y="3402"/>
              <a:ext cx="1587" cy="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000" b="1" u="sng">
                  <a:latin typeface="Calibri" panose="020F0502020204030204" pitchFamily="34" charset="0"/>
                  <a:cs typeface="Cordia New" panose="020B0304020202020204" pitchFamily="34" charset="-34"/>
                </a:rPr>
                <a:t>Suggestions</a:t>
              </a:r>
              <a:r>
                <a:rPr lang="en-US" altLang="th-TH" sz="1000" b="1">
                  <a:latin typeface="Calibri" panose="020F0502020204030204" pitchFamily="34" charset="0"/>
                  <a:cs typeface="Cordia New" panose="020B0304020202020204" pitchFamily="34" charset="-34"/>
                </a:rPr>
                <a:t> </a:t>
              </a:r>
              <a:endParaRPr lang="en-US" altLang="th-TH" sz="1000">
                <a:latin typeface="Calibri" panose="020F0502020204030204" pitchFamily="34" charset="0"/>
                <a:cs typeface="Cordia New" panose="020B0304020202020204" pitchFamily="34" charset="-34"/>
              </a:endParaRPr>
            </a:p>
            <a:p>
              <a:pPr>
                <a:buClr>
                  <a:schemeClr val="tx1"/>
                </a:buClr>
                <a:buSzPts val="1000"/>
                <a:buFont typeface="Calibri" panose="020F0502020204030204" pitchFamily="34" charset="0"/>
                <a:buChar char="-"/>
              </a:pPr>
              <a:r>
                <a:rPr lang="en-US" altLang="th-TH" sz="1000">
                  <a:latin typeface="Calibri" panose="020F0502020204030204" pitchFamily="34" charset="0"/>
                  <a:cs typeface="Cordia New" panose="020B0304020202020204" pitchFamily="34" charset="-34"/>
                </a:rPr>
                <a:t> If your problems are with fluency and pauses between words or sentences, practice more and do the recording again.</a:t>
              </a:r>
            </a:p>
            <a:p>
              <a:pPr>
                <a:buClr>
                  <a:schemeClr val="tx1"/>
                </a:buClr>
                <a:buSzPts val="1000"/>
                <a:buFont typeface="Calibri" panose="020F0502020204030204" pitchFamily="34" charset="0"/>
                <a:buChar char="-"/>
              </a:pPr>
              <a:r>
                <a:rPr lang="en-US" altLang="th-TH" sz="1000">
                  <a:latin typeface="Calibri" panose="020F0502020204030204" pitchFamily="34" charset="0"/>
                  <a:cs typeface="Cordia New" panose="020B0304020202020204" pitchFamily="34" charset="-34"/>
                </a:rPr>
                <a:t> If your problem is pronunciation, check the difficult words with reliable dictionaries. Work on them separately before saying the whole sentences.</a:t>
              </a:r>
              <a:endParaRPr lang="th-TH" altLang="th-TH" sz="1000">
                <a:latin typeface="Calibri" panose="020F0502020204030204" pitchFamily="34" charset="0"/>
                <a:cs typeface="Cordia New" panose="020B0304020202020204" pitchFamily="34" charset="-34"/>
              </a:endParaRPr>
            </a:p>
            <a:p>
              <a:pPr>
                <a:buClr>
                  <a:schemeClr val="tx1"/>
                </a:buClr>
                <a:buSzPts val="1000"/>
                <a:buFont typeface="Calibri" panose="020F0502020204030204" pitchFamily="34" charset="0"/>
                <a:buChar char="-"/>
              </a:pPr>
              <a:r>
                <a:rPr lang="th-TH" altLang="th-TH" sz="1000">
                  <a:latin typeface="Calibri" panose="020F0502020204030204" pitchFamily="34" charset="0"/>
                  <a:cs typeface="Cordia New" panose="020B0304020202020204" pitchFamily="34" charset="-34"/>
                </a:rPr>
                <a:t> </a:t>
              </a:r>
              <a:r>
                <a:rPr lang="en-US" altLang="th-TH" sz="1000">
                  <a:latin typeface="Calibri" panose="020F0502020204030204" pitchFamily="34" charset="0"/>
                  <a:cs typeface="Cordia New" panose="020B0304020202020204" pitchFamily="34" charset="-34"/>
                </a:rPr>
                <a:t>For grammatical mistakes, consult reliable grammar books/websites.</a:t>
              </a:r>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12" name="Text Box 77"/>
            <p:cNvSpPr txBox="1">
              <a:spLocks noChangeArrowheads="1"/>
            </p:cNvSpPr>
            <p:nvPr/>
          </p:nvSpPr>
          <p:spPr bwMode="auto">
            <a:xfrm>
              <a:off x="5443" y="2586"/>
              <a:ext cx="1179" cy="816"/>
            </a:xfrm>
            <a:prstGeom prst="rect">
              <a:avLst/>
            </a:prstGeom>
            <a:noFill/>
            <a:ln w="9525">
              <a:solidFill>
                <a:srgbClr val="A50021"/>
              </a:solidFill>
              <a:miter lim="800000"/>
              <a:headEnd/>
              <a:tailEnd/>
            </a:ln>
            <a:effectLst/>
            <a:extLst>
              <a:ext uri="{909E8E84-426E-40DD-AFC4-6F175D3DCCD1}">
                <a14:hiddenFill xmlns:a14="http://schemas.microsoft.com/office/drawing/2010/main">
                  <a:solidFill>
                    <a:srgbClr val="62044E"/>
                  </a:solidFill>
                </a14:hiddenFill>
              </a:ext>
              <a:ext uri="{AF507438-7753-43E0-B8FC-AC1667EBCBE1}">
                <a14:hiddenEffects xmlns:a14="http://schemas.microsoft.com/office/drawing/2010/main">
                  <a:effectLst>
                    <a:outerShdw dist="35921" dir="2700000" algn="ctr" rotWithShape="0">
                      <a:srgbClr val="00007D"/>
                    </a:outerShdw>
                  </a:effectLst>
                </a14:hiddenEffects>
              </a:ext>
            </a:extLst>
          </p:spPr>
          <p:txBody>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เกณฑ์ประเมินการพูด</a:t>
              </a:r>
            </a:p>
            <a:p>
              <a:r>
                <a:rPr lang="en-US" altLang="th-TH" sz="1000">
                  <a:latin typeface="Cordia New" panose="020B0304020202020204" pitchFamily="34" charset="-34"/>
                  <a:cs typeface="Cordia New" panose="020B0304020202020204" pitchFamily="34" charset="-34"/>
                </a:rPr>
                <a:t>1. </a:t>
              </a:r>
              <a:r>
                <a:rPr lang="th-TH" altLang="th-TH" sz="1000">
                  <a:latin typeface="Cordia New" panose="020B0304020202020204" pitchFamily="34" charset="-34"/>
                  <a:cs typeface="Cordia New" panose="020B0304020202020204" pitchFamily="34" charset="-34"/>
                </a:rPr>
                <a:t>ความคล่อง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พูดช้าไป</a:t>
              </a:r>
              <a:r>
                <a:rPr lang="en-US" altLang="th-TH" sz="1000">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หยุดระหว่างคำหรือ </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ประโยคบ่อยเกินไป</a:t>
              </a:r>
              <a:r>
                <a:rPr lang="en-US" altLang="th-TH" sz="1000">
                  <a:latin typeface="Cordia New" panose="020B0304020202020204" pitchFamily="34" charset="-34"/>
                  <a:cs typeface="Cordia New" panose="020B0304020202020204" pitchFamily="34" charset="-34"/>
                </a:rPr>
                <a:t>?)</a:t>
              </a:r>
            </a:p>
            <a:p>
              <a:r>
                <a:rPr lang="en-US" altLang="th-TH" sz="1000">
                  <a:latin typeface="Cordia New" panose="020B0304020202020204" pitchFamily="34" charset="-34"/>
                  <a:cs typeface="Cordia New" panose="020B0304020202020204" pitchFamily="34" charset="-34"/>
                </a:rPr>
                <a:t>2. </a:t>
              </a:r>
              <a:r>
                <a:rPr lang="th-TH" altLang="th-TH" sz="1000">
                  <a:latin typeface="Cordia New" panose="020B0304020202020204" pitchFamily="34" charset="-34"/>
                  <a:cs typeface="Cordia New" panose="020B0304020202020204" pitchFamily="34" charset="-34"/>
                </a:rPr>
                <a:t>การออกเสียง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ไม่มั่นใจการออกเสียงคำหลายๆ</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คำหรือไม่</a:t>
              </a:r>
              <a:r>
                <a:rPr lang="en-US" altLang="th-TH" sz="1000">
                  <a:latin typeface="Cordia New" panose="020B0304020202020204" pitchFamily="34" charset="-34"/>
                  <a:cs typeface="Cordia New" panose="020B0304020202020204" pitchFamily="34" charset="-34"/>
                </a:rPr>
                <a:t>?)</a:t>
              </a:r>
            </a:p>
            <a:p>
              <a:r>
                <a:rPr lang="en-US" altLang="th-TH" sz="1000">
                  <a:latin typeface="Cordia New" panose="020B0304020202020204" pitchFamily="34" charset="-34"/>
                  <a:cs typeface="Cordia New" panose="020B0304020202020204" pitchFamily="34" charset="-34"/>
                </a:rPr>
                <a:t>3. </a:t>
              </a:r>
              <a:r>
                <a:rPr lang="th-TH" altLang="th-TH" sz="1000">
                  <a:latin typeface="Cordia New" panose="020B0304020202020204" pitchFamily="34" charset="-34"/>
                  <a:cs typeface="Cordia New" panose="020B0304020202020204" pitchFamily="34" charset="-34"/>
                </a:rPr>
                <a:t>ความถูกต้องด้านไวยากรณ์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มีข้อผิดพลาด</a:t>
              </a:r>
            </a:p>
            <a:p>
              <a:r>
                <a:rPr lang="th-TH" altLang="th-TH" sz="1000">
                  <a:latin typeface="Cordia New" panose="020B0304020202020204" pitchFamily="34" charset="-34"/>
                  <a:cs typeface="Cordia New" panose="020B0304020202020204" pitchFamily="34" charset="-34"/>
                </a:rPr>
                <a:t>    ด้านไวยากรณ์ เช่น </a:t>
              </a:r>
              <a:r>
                <a:rPr lang="en-US" altLang="th-TH" sz="1000">
                  <a:latin typeface="Cordia New" panose="020B0304020202020204" pitchFamily="34" charset="-34"/>
                  <a:cs typeface="Cordia New" panose="020B0304020202020204" pitchFamily="34" charset="-34"/>
                </a:rPr>
                <a:t>tenses, S-V, voices, </a:t>
              </a:r>
            </a:p>
            <a:p>
              <a:r>
                <a:rPr lang="en-US" altLang="th-TH" sz="1000">
                  <a:latin typeface="Cordia New" panose="020B0304020202020204" pitchFamily="34" charset="-34"/>
                  <a:cs typeface="Cordia New" panose="020B0304020202020204" pitchFamily="34" charset="-34"/>
                </a:rPr>
                <a:t>    singular-plural </a:t>
              </a:r>
              <a:r>
                <a:rPr lang="th-TH" altLang="th-TH" sz="1000">
                  <a:latin typeface="Cordia New" panose="020B0304020202020204" pitchFamily="34" charset="-34"/>
                  <a:cs typeface="Cordia New" panose="020B0304020202020204" pitchFamily="34" charset="-34"/>
                </a:rPr>
                <a:t>หรือไม่</a:t>
              </a:r>
              <a:r>
                <a:rPr lang="en-US" altLang="th-TH" sz="1000">
                  <a:latin typeface="Cordia New" panose="020B0304020202020204" pitchFamily="34" charset="-34"/>
                  <a:cs typeface="Cordia New" panose="020B0304020202020204" pitchFamily="34" charset="-34"/>
                </a:rPr>
                <a:t>?)</a:t>
              </a:r>
              <a:endParaRPr lang="th-TH" altLang="th-TH" sz="1600">
                <a:solidFill>
                  <a:schemeClr val="tx2"/>
                </a:solidFill>
                <a:latin typeface="Cordia New" panose="020B0304020202020204" pitchFamily="34" charset="-34"/>
                <a:cs typeface="Cordia New" panose="020B0304020202020204" pitchFamily="34" charset="-34"/>
              </a:endParaRPr>
            </a:p>
          </p:txBody>
        </p:sp>
      </p:grpSp>
      <p:pic>
        <p:nvPicPr>
          <p:cNvPr id="13" name="Picture 52" descr="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3867" y="0"/>
            <a:ext cx="813361" cy="1251995"/>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3"/>
          <p:cNvSpPr>
            <a:spLocks noChangeArrowheads="1"/>
          </p:cNvSpPr>
          <p:nvPr/>
        </p:nvSpPr>
        <p:spPr bwMode="auto">
          <a:xfrm>
            <a:off x="7083893" y="5077691"/>
            <a:ext cx="4464050" cy="173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b="1">
                <a:solidFill>
                  <a:schemeClr val="tx1"/>
                </a:solidFill>
                <a:latin typeface="Calibri" panose="020F0502020204030204" pitchFamily="34" charset="0"/>
              </a:rPr>
              <a:t>Sample talk</a:t>
            </a:r>
          </a:p>
          <a:p>
            <a:endParaRPr lang="en-US" altLang="th-TH" sz="1200" b="1">
              <a:solidFill>
                <a:schemeClr val="tx1"/>
              </a:solidFill>
              <a:latin typeface="Calibri" panose="020F0502020204030204" pitchFamily="34" charset="0"/>
            </a:endParaRPr>
          </a:p>
          <a:p>
            <a:r>
              <a:rPr lang="en-US" altLang="th-TH" sz="1200">
                <a:solidFill>
                  <a:schemeClr val="tx1"/>
                </a:solidFill>
                <a:latin typeface="Calibri" panose="020F0502020204030204" pitchFamily="34" charset="0"/>
              </a:rPr>
              <a:t>Buddhist Lent Day or Wan Khao Phansa falls on the first waning moon, in the 8th Thai lunar month (which is usually at the beginning of July). It’s a religious holiday.  We celebrate the holiday</a:t>
            </a:r>
            <a:r>
              <a:rPr lang="th-TH" altLang="th-TH" sz="1200">
                <a:solidFill>
                  <a:schemeClr val="tx1"/>
                </a:solidFill>
                <a:latin typeface="Calibri" panose="020F0502020204030204" pitchFamily="34" charset="0"/>
              </a:rPr>
              <a:t> </a:t>
            </a:r>
            <a:r>
              <a:rPr lang="en-US" altLang="th-TH" sz="1200">
                <a:solidFill>
                  <a:schemeClr val="tx1"/>
                </a:solidFill>
                <a:latin typeface="Calibri" panose="020F0502020204030204" pitchFamily="34" charset="0"/>
              </a:rPr>
              <a:t>to mark the beginning of Vassa, also known as Buddhist Lent</a:t>
            </a:r>
            <a:r>
              <a:rPr lang="th-TH" altLang="th-TH" sz="1200">
                <a:solidFill>
                  <a:schemeClr val="tx1"/>
                </a:solidFill>
                <a:latin typeface="Calibri" panose="020F0502020204030204" pitchFamily="34" charset="0"/>
              </a:rPr>
              <a:t>. </a:t>
            </a:r>
            <a:r>
              <a:rPr lang="en-US" altLang="th-TH" sz="1200">
                <a:solidFill>
                  <a:schemeClr val="tx1"/>
                </a:solidFill>
                <a:latin typeface="Calibri" panose="020F0502020204030204" pitchFamily="34" charset="0"/>
              </a:rPr>
              <a:t>People celebrate this holiday by making merit at temples. I suggest that you go to a temple near your place.</a:t>
            </a:r>
          </a:p>
          <a:p>
            <a:endParaRPr lang="th-TH" altLang="th-TH" sz="1200">
              <a:solidFill>
                <a:schemeClr val="tx1"/>
              </a:solidFill>
              <a:latin typeface="Calibri" panose="020F0502020204030204" pitchFamily="34" charset="0"/>
            </a:endParaRPr>
          </a:p>
        </p:txBody>
      </p:sp>
      <p:sp>
        <p:nvSpPr>
          <p:cNvPr id="15" name="Line 139"/>
          <p:cNvSpPr>
            <a:spLocks noChangeShapeType="1"/>
          </p:cNvSpPr>
          <p:nvPr/>
        </p:nvSpPr>
        <p:spPr bwMode="auto">
          <a:xfrm>
            <a:off x="7623882" y="556817"/>
            <a:ext cx="863600" cy="11525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6" name="Line 140"/>
          <p:cNvSpPr>
            <a:spLocks noChangeShapeType="1"/>
          </p:cNvSpPr>
          <p:nvPr/>
        </p:nvSpPr>
        <p:spPr bwMode="auto">
          <a:xfrm flipV="1">
            <a:off x="9387355" y="1982066"/>
            <a:ext cx="1873250" cy="5302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7" name="Line 142"/>
          <p:cNvSpPr>
            <a:spLocks noChangeShapeType="1"/>
          </p:cNvSpPr>
          <p:nvPr/>
        </p:nvSpPr>
        <p:spPr bwMode="auto">
          <a:xfrm>
            <a:off x="6867993" y="1837603"/>
            <a:ext cx="1692275" cy="6619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8" name="Line 144"/>
          <p:cNvSpPr>
            <a:spLocks noChangeShapeType="1"/>
          </p:cNvSpPr>
          <p:nvPr/>
        </p:nvSpPr>
        <p:spPr bwMode="auto">
          <a:xfrm flipV="1">
            <a:off x="7660155" y="2990128"/>
            <a:ext cx="1035050" cy="12239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9" name="Line 146"/>
          <p:cNvSpPr>
            <a:spLocks noChangeShapeType="1"/>
          </p:cNvSpPr>
          <p:nvPr/>
        </p:nvSpPr>
        <p:spPr bwMode="auto">
          <a:xfrm>
            <a:off x="9244480" y="2990128"/>
            <a:ext cx="863600" cy="15843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0" name="Line 175"/>
          <p:cNvSpPr>
            <a:spLocks noChangeShapeType="1"/>
          </p:cNvSpPr>
          <p:nvPr/>
        </p:nvSpPr>
        <p:spPr bwMode="auto">
          <a:xfrm flipH="1">
            <a:off x="9598484" y="420969"/>
            <a:ext cx="792163"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1" name="Line 176"/>
          <p:cNvSpPr>
            <a:spLocks noChangeShapeType="1"/>
          </p:cNvSpPr>
          <p:nvPr/>
        </p:nvSpPr>
        <p:spPr bwMode="auto">
          <a:xfrm flipH="1">
            <a:off x="7010868" y="2629766"/>
            <a:ext cx="1009650" cy="3587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2" name="Rectangle 186"/>
          <p:cNvSpPr>
            <a:spLocks noChangeArrowheads="1"/>
          </p:cNvSpPr>
          <p:nvPr/>
        </p:nvSpPr>
        <p:spPr bwMode="auto">
          <a:xfrm rot="19739545">
            <a:off x="6872755" y="2912341"/>
            <a:ext cx="1423988" cy="104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Tahoma" panose="020B0604030504040204" pitchFamily="34" charset="0"/>
              </a:rPr>
              <a:t>Expressions:</a:t>
            </a:r>
            <a:r>
              <a:rPr lang="en-US" altLang="th-TH" sz="900">
                <a:latin typeface="Calibri" panose="020F0502020204030204" pitchFamily="34" charset="0"/>
                <a:cs typeface="Tahoma" panose="020B0604030504040204" pitchFamily="34" charset="0"/>
              </a:rPr>
              <a:t> </a:t>
            </a:r>
          </a:p>
          <a:p>
            <a:r>
              <a:rPr lang="en-US" altLang="th-TH" sz="900">
                <a:latin typeface="Calibri" panose="020F0502020204030204" pitchFamily="34" charset="0"/>
                <a:cs typeface="Cordia New" panose="020B0304020202020204" pitchFamily="34" charset="-34"/>
              </a:rPr>
              <a:t>join the celebration at...</a:t>
            </a:r>
            <a:br>
              <a:rPr lang="en-US" altLang="th-TH" sz="900">
                <a:latin typeface="Calibri" panose="020F0502020204030204" pitchFamily="34" charset="0"/>
                <a:cs typeface="Cordia New" panose="020B0304020202020204" pitchFamily="34" charset="-34"/>
              </a:rPr>
            </a:br>
            <a:r>
              <a:rPr lang="en-US" altLang="th-TH" sz="900">
                <a:latin typeface="Calibri" panose="020F0502020204030204" pitchFamily="34" charset="0"/>
                <a:cs typeface="Cordia New" panose="020B0304020202020204" pitchFamily="34" charset="-34"/>
              </a:rPr>
              <a:t>(</a:t>
            </a:r>
            <a:r>
              <a:rPr lang="th-TH" altLang="th-TH" sz="900">
                <a:latin typeface="Calibri" panose="020F0502020204030204" pitchFamily="34" charset="0"/>
                <a:cs typeface="Cordia New" panose="020B0304020202020204" pitchFamily="34" charset="-34"/>
              </a:rPr>
              <a:t>ฉันแนะนำให้คุณไปร่วมงานฉลองที่....</a:t>
            </a:r>
            <a:r>
              <a:rPr lang="en-US" altLang="th-TH" sz="900">
                <a:latin typeface="Calibri" panose="020F0502020204030204" pitchFamily="34" charset="0"/>
                <a:cs typeface="Cordia New" panose="020B0304020202020204" pitchFamily="34" charset="-34"/>
              </a:rPr>
              <a:t>), go to the celebration site before dawn (</a:t>
            </a:r>
            <a:r>
              <a:rPr lang="th-TH" altLang="th-TH" sz="900">
                <a:latin typeface="Calibri" panose="020F0502020204030204" pitchFamily="34" charset="0"/>
                <a:cs typeface="Cordia New" panose="020B0304020202020204" pitchFamily="34" charset="-34"/>
              </a:rPr>
              <a:t>ไปสถานที่จัดงานก่อนรุ่งสาง</a:t>
            </a:r>
            <a:r>
              <a:rPr lang="en-US" altLang="th-TH" sz="900">
                <a:latin typeface="Calibri" panose="020F0502020204030204" pitchFamily="34" charset="0"/>
                <a:cs typeface="Cordia New" panose="020B0304020202020204" pitchFamily="34" charset="-34"/>
              </a:rPr>
              <a:t>), take the skytrain (</a:t>
            </a:r>
            <a:r>
              <a:rPr lang="th-TH" altLang="th-TH" sz="900">
                <a:latin typeface="Calibri" panose="020F0502020204030204" pitchFamily="34" charset="0"/>
                <a:cs typeface="Cordia New" panose="020B0304020202020204" pitchFamily="34" charset="-34"/>
              </a:rPr>
              <a:t>รถไฟฟ้า</a:t>
            </a:r>
            <a:r>
              <a:rPr lang="en-US" altLang="th-TH" sz="900">
                <a:latin typeface="Calibri" panose="020F0502020204030204" pitchFamily="34" charset="0"/>
                <a:cs typeface="Cordia New" panose="020B0304020202020204" pitchFamily="34" charset="-34"/>
              </a:rPr>
              <a:t>)</a:t>
            </a:r>
          </a:p>
        </p:txBody>
      </p:sp>
      <p:sp>
        <p:nvSpPr>
          <p:cNvPr id="23" name="Rectangle 196"/>
          <p:cNvSpPr>
            <a:spLocks noChangeArrowheads="1"/>
          </p:cNvSpPr>
          <p:nvPr/>
        </p:nvSpPr>
        <p:spPr bwMode="auto">
          <a:xfrm>
            <a:off x="10455451" y="2262521"/>
            <a:ext cx="1947862"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Structure:</a:t>
            </a:r>
          </a:p>
          <a:p>
            <a:r>
              <a:rPr lang="en-US" altLang="th-TH" sz="900" dirty="0">
                <a:latin typeface="Calibri" panose="020F0502020204030204" pitchFamily="34" charset="0"/>
                <a:cs typeface="Cordia New" panose="020B0304020202020204" pitchFamily="34" charset="-34"/>
              </a:rPr>
              <a:t>People celebrate this holiday by….. (</a:t>
            </a:r>
            <a:r>
              <a:rPr lang="th-TH" altLang="th-TH" sz="900" dirty="0">
                <a:latin typeface="Calibri" panose="020F0502020204030204" pitchFamily="34" charset="0"/>
                <a:cs typeface="Cordia New" panose="020B0304020202020204" pitchFamily="34" charset="-34"/>
              </a:rPr>
              <a:t>คนทั่วไปฉลองวันหยุดโดย....</a:t>
            </a:r>
            <a:r>
              <a:rPr lang="en-US" altLang="th-TH" sz="900" dirty="0">
                <a:latin typeface="Calibri" panose="020F0502020204030204" pitchFamily="34" charset="0"/>
                <a:cs typeface="Cordia New" panose="020B0304020202020204" pitchFamily="34" charset="-34"/>
              </a:rPr>
              <a:t>)</a:t>
            </a:r>
          </a:p>
          <a:p>
            <a:endParaRPr lang="th-TH" altLang="th-TH" sz="900" dirty="0">
              <a:latin typeface="Calibri" panose="020F0502020204030204" pitchFamily="34" charset="0"/>
              <a:cs typeface="Cordia New" panose="020B0304020202020204" pitchFamily="34" charset="-34"/>
            </a:endParaRPr>
          </a:p>
        </p:txBody>
      </p:sp>
      <p:sp>
        <p:nvSpPr>
          <p:cNvPr id="24" name="Rectangle 210"/>
          <p:cNvSpPr>
            <a:spLocks noChangeArrowheads="1"/>
          </p:cNvSpPr>
          <p:nvPr/>
        </p:nvSpPr>
        <p:spPr bwMode="auto">
          <a:xfrm rot="16200000">
            <a:off x="7978450" y="3760859"/>
            <a:ext cx="1884362" cy="1184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Vocabulary:</a:t>
            </a:r>
          </a:p>
          <a:p>
            <a:r>
              <a:rPr lang="en-US" altLang="th-TH" sz="900">
                <a:latin typeface="Calibri" panose="020F0502020204030204" pitchFamily="34" charset="0"/>
                <a:cs typeface="Cordia New" panose="020B0304020202020204" pitchFamily="34" charset="-34"/>
              </a:rPr>
              <a:t>a religious holiday (</a:t>
            </a:r>
            <a:r>
              <a:rPr lang="th-TH" altLang="th-TH" sz="900">
                <a:latin typeface="Calibri" panose="020F0502020204030204" pitchFamily="34" charset="0"/>
                <a:cs typeface="Cordia New" panose="020B0304020202020204" pitchFamily="34" charset="-34"/>
              </a:rPr>
              <a:t>วันหยุดทางศาสนา</a:t>
            </a:r>
            <a:r>
              <a:rPr lang="en-US" altLang="th-TH" sz="900">
                <a:latin typeface="Calibri" panose="020F0502020204030204" pitchFamily="34" charset="0"/>
                <a:cs typeface="Cordia New" panose="020B0304020202020204" pitchFamily="34" charset="-34"/>
              </a:rPr>
              <a:t>), </a:t>
            </a:r>
            <a:br>
              <a:rPr lang="en-US" altLang="th-TH" sz="900">
                <a:latin typeface="Calibri" panose="020F0502020204030204" pitchFamily="34" charset="0"/>
                <a:cs typeface="Cordia New" panose="020B0304020202020204" pitchFamily="34" charset="-34"/>
              </a:rPr>
            </a:br>
            <a:r>
              <a:rPr lang="en-US" altLang="th-TH" sz="900">
                <a:latin typeface="Calibri" panose="020F0502020204030204" pitchFamily="34" charset="0"/>
                <a:cs typeface="Cordia New" panose="020B0304020202020204" pitchFamily="34" charset="-34"/>
              </a:rPr>
              <a:t>a non-religious holiday (</a:t>
            </a:r>
            <a:r>
              <a:rPr lang="th-TH" altLang="th-TH" sz="900">
                <a:latin typeface="Calibri" panose="020F0502020204030204" pitchFamily="34" charset="0"/>
                <a:cs typeface="Cordia New" panose="020B0304020202020204" pitchFamily="34" charset="-34"/>
              </a:rPr>
              <a:t>ไม่ใช่วันหยุดทางศาสนา</a:t>
            </a:r>
            <a:r>
              <a:rPr lang="en-US" altLang="th-TH" sz="900">
                <a:latin typeface="Calibri" panose="020F0502020204030204" pitchFamily="34" charset="0"/>
                <a:cs typeface="Cordia New" panose="020B0304020202020204" pitchFamily="34" charset="-34"/>
              </a:rPr>
              <a:t>), a public holiday (</a:t>
            </a:r>
            <a:r>
              <a:rPr lang="th-TH" altLang="th-TH" sz="900">
                <a:latin typeface="Calibri" panose="020F0502020204030204" pitchFamily="34" charset="0"/>
                <a:cs typeface="Cordia New" panose="020B0304020202020204" pitchFamily="34" charset="-34"/>
              </a:rPr>
              <a:t>วันนักขัตฤกษ์</a:t>
            </a:r>
            <a:r>
              <a:rPr lang="en-US" altLang="th-TH" sz="900">
                <a:latin typeface="Calibri" panose="020F0502020204030204" pitchFamily="34" charset="0"/>
                <a:cs typeface="Cordia New" panose="020B0304020202020204" pitchFamily="34" charset="-34"/>
              </a:rPr>
              <a:t>), an official holiday (</a:t>
            </a:r>
            <a:r>
              <a:rPr lang="th-TH" altLang="th-TH" sz="900">
                <a:latin typeface="Calibri" panose="020F0502020204030204" pitchFamily="34" charset="0"/>
                <a:cs typeface="Cordia New" panose="020B0304020202020204" pitchFamily="34" charset="-34"/>
              </a:rPr>
              <a:t>วันหยุดราชการ</a:t>
            </a:r>
            <a:r>
              <a:rPr lang="en-US" altLang="th-TH" sz="900">
                <a:latin typeface="Calibri" panose="020F0502020204030204" pitchFamily="34" charset="0"/>
                <a:cs typeface="Cordia New" panose="020B0304020202020204" pitchFamily="34" charset="-34"/>
              </a:rPr>
              <a:t>),a substitution holiday (</a:t>
            </a:r>
            <a:r>
              <a:rPr lang="th-TH" altLang="th-TH" sz="900">
                <a:latin typeface="Calibri" panose="020F0502020204030204" pitchFamily="34" charset="0"/>
                <a:cs typeface="Cordia New" panose="020B0304020202020204" pitchFamily="34" charset="-34"/>
              </a:rPr>
              <a:t>วันหยุดชดเชย</a:t>
            </a:r>
            <a:r>
              <a:rPr lang="en-US" altLang="th-TH" sz="900">
                <a:latin typeface="Calibri" panose="020F0502020204030204" pitchFamily="34" charset="0"/>
                <a:cs typeface="Cordia New" panose="020B0304020202020204" pitchFamily="34" charset="-34"/>
              </a:rPr>
              <a:t>), an annual holiday (</a:t>
            </a:r>
            <a:r>
              <a:rPr lang="th-TH" altLang="th-TH" sz="900">
                <a:latin typeface="Calibri" panose="020F0502020204030204" pitchFamily="34" charset="0"/>
                <a:cs typeface="Cordia New" panose="020B0304020202020204" pitchFamily="34" charset="-34"/>
              </a:rPr>
              <a:t>วันหยุดประจำปี</a:t>
            </a:r>
            <a:r>
              <a:rPr lang="en-US" altLang="th-TH" sz="900">
                <a:latin typeface="Calibri" panose="020F0502020204030204" pitchFamily="34" charset="0"/>
                <a:cs typeface="Cordia New" panose="020B0304020202020204" pitchFamily="34" charset="-34"/>
              </a:rPr>
              <a:t>),</a:t>
            </a:r>
            <a:br>
              <a:rPr lang="en-US" altLang="th-TH" sz="900">
                <a:latin typeface="Calibri" panose="020F0502020204030204" pitchFamily="34" charset="0"/>
                <a:cs typeface="Cordia New" panose="020B0304020202020204" pitchFamily="34" charset="-34"/>
              </a:rPr>
            </a:br>
            <a:r>
              <a:rPr lang="en-US" altLang="th-TH" sz="900">
                <a:latin typeface="Calibri" panose="020F0502020204030204" pitchFamily="34" charset="0"/>
                <a:cs typeface="Cordia New" panose="020B0304020202020204" pitchFamily="34" charset="-34"/>
              </a:rPr>
              <a:t>a national holiday (</a:t>
            </a:r>
            <a:r>
              <a:rPr lang="th-TH" altLang="th-TH" sz="900">
                <a:latin typeface="Calibri" panose="020F0502020204030204" pitchFamily="34" charset="0"/>
                <a:cs typeface="Cordia New" panose="020B0304020202020204" pitchFamily="34" charset="-34"/>
              </a:rPr>
              <a:t>วันหยุดประจำชาติ</a:t>
            </a:r>
            <a:r>
              <a:rPr lang="en-US" altLang="th-TH" sz="900">
                <a:latin typeface="Calibri" panose="020F0502020204030204" pitchFamily="34" charset="0"/>
                <a:cs typeface="Cordia New" panose="020B0304020202020204" pitchFamily="34" charset="-34"/>
              </a:rPr>
              <a:t>)</a:t>
            </a:r>
          </a:p>
        </p:txBody>
      </p:sp>
      <p:sp>
        <p:nvSpPr>
          <p:cNvPr id="25" name="Line 242"/>
          <p:cNvSpPr>
            <a:spLocks noChangeShapeType="1"/>
          </p:cNvSpPr>
          <p:nvPr/>
        </p:nvSpPr>
        <p:spPr bwMode="auto">
          <a:xfrm>
            <a:off x="9019235" y="1325515"/>
            <a:ext cx="1266602" cy="8899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6" name="AutoShape 245"/>
          <p:cNvSpPr>
            <a:spLocks noChangeArrowheads="1"/>
          </p:cNvSpPr>
          <p:nvPr/>
        </p:nvSpPr>
        <p:spPr bwMode="auto">
          <a:xfrm>
            <a:off x="8523755" y="2197966"/>
            <a:ext cx="863600" cy="792162"/>
          </a:xfrm>
          <a:prstGeom prst="pentagon">
            <a:avLst/>
          </a:prstGeom>
          <a:solidFill>
            <a:srgbClr val="FFFFCC"/>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th-TH"/>
          </a:p>
        </p:txBody>
      </p:sp>
      <p:sp>
        <p:nvSpPr>
          <p:cNvPr id="27" name="Rectangle 136"/>
          <p:cNvSpPr>
            <a:spLocks noChangeArrowheads="1"/>
          </p:cNvSpPr>
          <p:nvPr/>
        </p:nvSpPr>
        <p:spPr bwMode="auto">
          <a:xfrm>
            <a:off x="8452318" y="2413866"/>
            <a:ext cx="1008062" cy="46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‘Holidays’ </a:t>
            </a:r>
          </a:p>
          <a:p>
            <a:pPr algn="ctr"/>
            <a:r>
              <a:rPr lang="en-US" altLang="th-TH" sz="800" b="1">
                <a:latin typeface="Calibri" panose="020F0502020204030204" pitchFamily="34" charset="0"/>
                <a:cs typeface="Tahoma" panose="020B0604030504040204" pitchFamily="34" charset="0"/>
              </a:rPr>
              <a:t>Speaking</a:t>
            </a:r>
            <a:br>
              <a:rPr lang="en-US" altLang="th-TH" sz="800" b="1">
                <a:latin typeface="Calibri" panose="020F0502020204030204" pitchFamily="34" charset="0"/>
                <a:cs typeface="Tahoma" panose="020B0604030504040204" pitchFamily="34" charset="0"/>
              </a:rPr>
            </a:br>
            <a:r>
              <a:rPr lang="en-US" altLang="th-TH" sz="800" b="1">
                <a:latin typeface="Calibri" panose="020F0502020204030204" pitchFamily="34" charset="0"/>
                <a:cs typeface="Tahoma" panose="020B0604030504040204" pitchFamily="34" charset="0"/>
              </a:rPr>
              <a:t>Web</a:t>
            </a:r>
            <a:endParaRPr lang="th-TH" altLang="th-TH" sz="800" b="1">
              <a:latin typeface="Calibri" panose="020F0502020204030204" pitchFamily="34" charset="0"/>
              <a:cs typeface="Tahoma" panose="020B0604030504040204" pitchFamily="34" charset="0"/>
            </a:endParaRPr>
          </a:p>
        </p:txBody>
      </p:sp>
      <p:sp>
        <p:nvSpPr>
          <p:cNvPr id="28" name="Rectangle 253"/>
          <p:cNvSpPr>
            <a:spLocks noChangeArrowheads="1"/>
          </p:cNvSpPr>
          <p:nvPr/>
        </p:nvSpPr>
        <p:spPr bwMode="auto">
          <a:xfrm rot="17627010">
            <a:off x="9111924" y="2589284"/>
            <a:ext cx="936625" cy="46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What usually happens </a:t>
            </a:r>
          </a:p>
          <a:p>
            <a:pPr algn="ctr"/>
            <a:r>
              <a:rPr lang="en-US" altLang="th-TH" sz="800" b="1">
                <a:latin typeface="Calibri" panose="020F0502020204030204" pitchFamily="34" charset="0"/>
                <a:cs typeface="Tahoma" panose="020B0604030504040204" pitchFamily="34" charset="0"/>
              </a:rPr>
              <a:t>on the holiday</a:t>
            </a:r>
            <a:endParaRPr lang="th-TH" altLang="th-TH" sz="800" b="1">
              <a:latin typeface="Calibri" panose="020F0502020204030204" pitchFamily="34" charset="0"/>
              <a:cs typeface="Tahoma" panose="020B0604030504040204" pitchFamily="34" charset="0"/>
            </a:endParaRPr>
          </a:p>
        </p:txBody>
      </p:sp>
      <p:sp>
        <p:nvSpPr>
          <p:cNvPr id="29" name="Rectangle 255"/>
          <p:cNvSpPr>
            <a:spLocks noChangeArrowheads="1"/>
          </p:cNvSpPr>
          <p:nvPr/>
        </p:nvSpPr>
        <p:spPr bwMode="auto">
          <a:xfrm rot="19577175">
            <a:off x="8163393" y="1909041"/>
            <a:ext cx="889000" cy="46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solidFill>
                  <a:schemeClr val="tx2"/>
                </a:solidFill>
                <a:latin typeface="Calibri" panose="020F0502020204030204" pitchFamily="34" charset="0"/>
                <a:cs typeface="Cordia New" panose="020B0304020202020204" pitchFamily="34" charset="-34"/>
              </a:rPr>
              <a:t>Why is this holiday celebrated?</a:t>
            </a:r>
            <a:r>
              <a:rPr lang="en-US" altLang="th-TH" sz="800">
                <a:solidFill>
                  <a:schemeClr val="tx2"/>
                </a:solidFill>
                <a:latin typeface="Calibri" panose="020F0502020204030204" pitchFamily="34" charset="0"/>
                <a:cs typeface="Cordia New" panose="020B0304020202020204" pitchFamily="34" charset="-34"/>
              </a:rPr>
              <a:t> </a:t>
            </a:r>
            <a:endParaRPr lang="th-TH" altLang="th-TH" sz="800">
              <a:solidFill>
                <a:schemeClr val="tx2"/>
              </a:solidFill>
              <a:latin typeface="Calibri" panose="020F0502020204030204" pitchFamily="34" charset="0"/>
              <a:cs typeface="Cordia New" panose="020B0304020202020204" pitchFamily="34" charset="-34"/>
            </a:endParaRPr>
          </a:p>
        </p:txBody>
      </p:sp>
      <p:sp>
        <p:nvSpPr>
          <p:cNvPr id="30" name="Rectangle 256"/>
          <p:cNvSpPr>
            <a:spLocks noChangeArrowheads="1"/>
          </p:cNvSpPr>
          <p:nvPr/>
        </p:nvSpPr>
        <p:spPr bwMode="auto">
          <a:xfrm rot="20543052">
            <a:off x="6723530" y="2197966"/>
            <a:ext cx="1150938"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Structures:</a:t>
            </a:r>
          </a:p>
          <a:p>
            <a:r>
              <a:rPr lang="en-US" altLang="th-TH" sz="900">
                <a:latin typeface="Calibri" panose="020F0502020204030204" pitchFamily="34" charset="0"/>
                <a:cs typeface="Cordia New" panose="020B0304020202020204" pitchFamily="34" charset="-34"/>
              </a:rPr>
              <a:t>I suggest you…/ You should…</a:t>
            </a:r>
            <a:endParaRPr lang="th-TH" altLang="th-TH" sz="900">
              <a:latin typeface="Calibri" panose="020F0502020204030204" pitchFamily="34" charset="0"/>
              <a:cs typeface="Cordia New" panose="020B0304020202020204" pitchFamily="34" charset="-34"/>
            </a:endParaRPr>
          </a:p>
          <a:p>
            <a:r>
              <a:rPr lang="en-US" altLang="th-TH" sz="900">
                <a:latin typeface="Calibri" panose="020F0502020204030204" pitchFamily="34" charset="0"/>
                <a:cs typeface="Cordia New" panose="020B0304020202020204" pitchFamily="34" charset="-34"/>
              </a:rPr>
              <a:t>(</a:t>
            </a:r>
            <a:r>
              <a:rPr lang="th-TH" altLang="th-TH" sz="900">
                <a:latin typeface="Calibri" panose="020F0502020204030204" pitchFamily="34" charset="0"/>
                <a:cs typeface="Cordia New" panose="020B0304020202020204" pitchFamily="34" charset="-34"/>
              </a:rPr>
              <a:t>ฉันแนะนำให้คุณ... </a:t>
            </a:r>
            <a:r>
              <a:rPr lang="en-US" altLang="th-TH" sz="900">
                <a:latin typeface="Calibri" panose="020F0502020204030204" pitchFamily="34" charset="0"/>
                <a:cs typeface="Cordia New" panose="020B0304020202020204" pitchFamily="34" charset="-34"/>
              </a:rPr>
              <a:t>)</a:t>
            </a:r>
            <a:endParaRPr lang="th-TH" altLang="th-TH" sz="900">
              <a:latin typeface="Calibri" panose="020F0502020204030204" pitchFamily="34" charset="0"/>
              <a:cs typeface="Cordia New" panose="020B0304020202020204" pitchFamily="34" charset="-34"/>
            </a:endParaRPr>
          </a:p>
        </p:txBody>
      </p:sp>
      <p:sp>
        <p:nvSpPr>
          <p:cNvPr id="31" name="Rectangle 259"/>
          <p:cNvSpPr>
            <a:spLocks noChangeArrowheads="1"/>
          </p:cNvSpPr>
          <p:nvPr/>
        </p:nvSpPr>
        <p:spPr bwMode="auto">
          <a:xfrm rot="2061083">
            <a:off x="8917455" y="1918566"/>
            <a:ext cx="915988"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solidFill>
                  <a:schemeClr val="tx2"/>
                </a:solidFill>
                <a:latin typeface="Calibri" panose="020F0502020204030204" pitchFamily="34" charset="0"/>
                <a:cs typeface="Cordia New" panose="020B0304020202020204" pitchFamily="34" charset="-34"/>
              </a:rPr>
              <a:t>When is the holiday</a:t>
            </a:r>
            <a:endParaRPr lang="en-US" altLang="th-TH" sz="800">
              <a:solidFill>
                <a:schemeClr val="tx2"/>
              </a:solidFill>
              <a:latin typeface="Calibri" panose="020F0502020204030204" pitchFamily="34" charset="0"/>
              <a:cs typeface="Cordia New" panose="020B0304020202020204" pitchFamily="34" charset="-34"/>
            </a:endParaRPr>
          </a:p>
        </p:txBody>
      </p:sp>
      <p:sp>
        <p:nvSpPr>
          <p:cNvPr id="32" name="Rectangle 260"/>
          <p:cNvSpPr>
            <a:spLocks noChangeArrowheads="1"/>
          </p:cNvSpPr>
          <p:nvPr/>
        </p:nvSpPr>
        <p:spPr bwMode="auto">
          <a:xfrm rot="17393826">
            <a:off x="8894835" y="425146"/>
            <a:ext cx="1439863"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Structures:</a:t>
            </a:r>
          </a:p>
          <a:p>
            <a:r>
              <a:rPr lang="en-US" altLang="th-TH" sz="900" dirty="0">
                <a:latin typeface="Calibri" panose="020F0502020204030204" pitchFamily="34" charset="0"/>
                <a:cs typeface="Cordia New" panose="020B0304020202020204" pitchFamily="34" charset="-34"/>
              </a:rPr>
              <a:t>This holiday falls on/ takes place on/ is held on….(</a:t>
            </a:r>
            <a:r>
              <a:rPr lang="th-TH" altLang="th-TH" sz="900" dirty="0">
                <a:latin typeface="Calibri" panose="020F0502020204030204" pitchFamily="34" charset="0"/>
                <a:cs typeface="Cordia New" panose="020B0304020202020204" pitchFamily="34" charset="-34"/>
              </a:rPr>
              <a:t>วันหยุดมีขึ้นในวันที่...</a:t>
            </a:r>
            <a:r>
              <a:rPr lang="en-US" altLang="th-TH" sz="900" dirty="0">
                <a:latin typeface="Calibri" panose="020F0502020204030204" pitchFamily="34" charset="0"/>
                <a:cs typeface="Cordia New" panose="020B0304020202020204" pitchFamily="34" charset="-34"/>
              </a:rPr>
              <a:t>)</a:t>
            </a:r>
            <a:endParaRPr lang="th-TH" altLang="th-TH" sz="900" dirty="0">
              <a:latin typeface="Calibri" panose="020F0502020204030204" pitchFamily="34" charset="0"/>
              <a:cs typeface="Cordia New" panose="020B0304020202020204" pitchFamily="34" charset="-34"/>
            </a:endParaRPr>
          </a:p>
        </p:txBody>
      </p:sp>
      <p:sp>
        <p:nvSpPr>
          <p:cNvPr id="33" name="Rectangle 261"/>
          <p:cNvSpPr>
            <a:spLocks noChangeArrowheads="1"/>
          </p:cNvSpPr>
          <p:nvPr/>
        </p:nvSpPr>
        <p:spPr bwMode="auto">
          <a:xfrm rot="3945866">
            <a:off x="7829225" y="658884"/>
            <a:ext cx="1306512"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Structures:</a:t>
            </a:r>
          </a:p>
          <a:p>
            <a:r>
              <a:rPr lang="en-US" altLang="th-TH" sz="900">
                <a:latin typeface="Cordia New" panose="020B0304020202020204" pitchFamily="34" charset="-34"/>
                <a:cs typeface="Cordia New" panose="020B0304020202020204" pitchFamily="34" charset="-34"/>
              </a:rPr>
              <a:t>We celebrate the holiday/The holiday is celebrated…. (</a:t>
            </a:r>
            <a:r>
              <a:rPr lang="th-TH" altLang="th-TH" sz="900">
                <a:latin typeface="Cordia New" panose="020B0304020202020204" pitchFamily="34" charset="-34"/>
                <a:cs typeface="Cordia New" panose="020B0304020202020204" pitchFamily="34" charset="-34"/>
              </a:rPr>
              <a:t>เราฉลองวันหยุดนี้....</a:t>
            </a:r>
            <a:r>
              <a:rPr lang="en-US" altLang="th-TH" sz="900">
                <a:latin typeface="Cordia New" panose="020B0304020202020204" pitchFamily="34" charset="-34"/>
                <a:cs typeface="Cordia New" panose="020B0304020202020204" pitchFamily="34" charset="-34"/>
              </a:rPr>
              <a:t>)</a:t>
            </a:r>
            <a:endParaRPr lang="th-TH" altLang="th-TH" sz="900">
              <a:latin typeface="Cordia New" panose="020B0304020202020204" pitchFamily="34" charset="-34"/>
              <a:cs typeface="Cordia New" panose="020B0304020202020204" pitchFamily="34" charset="-34"/>
            </a:endParaRPr>
          </a:p>
        </p:txBody>
      </p:sp>
      <p:sp>
        <p:nvSpPr>
          <p:cNvPr id="34" name="Rectangle 262"/>
          <p:cNvSpPr>
            <a:spLocks noChangeArrowheads="1"/>
          </p:cNvSpPr>
          <p:nvPr/>
        </p:nvSpPr>
        <p:spPr bwMode="auto">
          <a:xfrm rot="15305159">
            <a:off x="7929237" y="2576584"/>
            <a:ext cx="915988"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Cordia New" panose="020B0304020202020204" pitchFamily="34" charset="-34"/>
              </a:rPr>
              <a:t>What to do on this holiday</a:t>
            </a:r>
            <a:endParaRPr lang="th-TH" altLang="th-TH" sz="1600">
              <a:latin typeface="Cordia New" panose="020B0304020202020204" pitchFamily="34" charset="-34"/>
              <a:cs typeface="Cordia New" panose="020B0304020202020204" pitchFamily="34" charset="-34"/>
            </a:endParaRPr>
          </a:p>
        </p:txBody>
      </p:sp>
      <p:sp>
        <p:nvSpPr>
          <p:cNvPr id="35" name="Rectangle 266"/>
          <p:cNvSpPr>
            <a:spLocks noChangeArrowheads="1"/>
          </p:cNvSpPr>
          <p:nvPr/>
        </p:nvSpPr>
        <p:spPr bwMode="auto">
          <a:xfrm rot="3272313">
            <a:off x="6742580" y="954954"/>
            <a:ext cx="1730375" cy="104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Expressions:</a:t>
            </a:r>
          </a:p>
          <a:p>
            <a:r>
              <a:rPr lang="en-US" altLang="th-TH" sz="900">
                <a:latin typeface="Calibri" panose="020F0502020204030204" pitchFamily="34" charset="0"/>
                <a:cs typeface="Cordia New" panose="020B0304020202020204" pitchFamily="34" charset="-34"/>
              </a:rPr>
              <a:t>to honor the Rice Goddess (</a:t>
            </a:r>
            <a:r>
              <a:rPr lang="th-TH" altLang="th-TH" sz="900">
                <a:latin typeface="Calibri" panose="020F0502020204030204" pitchFamily="34" charset="0"/>
                <a:cs typeface="Cordia New" panose="020B0304020202020204" pitchFamily="34" charset="-34"/>
              </a:rPr>
              <a:t>เพื่อเป็นเกียรติแก่แม่โพสพ</a:t>
            </a:r>
            <a:r>
              <a:rPr lang="en-US" altLang="th-TH" sz="900">
                <a:latin typeface="Calibri" panose="020F0502020204030204" pitchFamily="34" charset="0"/>
                <a:cs typeface="Cordia New" panose="020B0304020202020204" pitchFamily="34" charset="-34"/>
              </a:rPr>
              <a:t>), to commemorate the …(</a:t>
            </a:r>
            <a:r>
              <a:rPr lang="th-TH" altLang="th-TH" sz="900">
                <a:latin typeface="Calibri" panose="020F0502020204030204" pitchFamily="34" charset="0"/>
                <a:cs typeface="Cordia New" panose="020B0304020202020204" pitchFamily="34" charset="-34"/>
              </a:rPr>
              <a:t>เพื่อระลึกถึง...</a:t>
            </a:r>
            <a:r>
              <a:rPr lang="en-US" altLang="th-TH" sz="900">
                <a:latin typeface="Calibri" panose="020F0502020204030204" pitchFamily="34" charset="0"/>
                <a:cs typeface="Cordia New" panose="020B0304020202020204" pitchFamily="34" charset="-34"/>
              </a:rPr>
              <a:t>), to worship the (</a:t>
            </a:r>
            <a:r>
              <a:rPr lang="th-TH" altLang="th-TH" sz="900">
                <a:latin typeface="Calibri" panose="020F0502020204030204" pitchFamily="34" charset="0"/>
                <a:cs typeface="Cordia New" panose="020B0304020202020204" pitchFamily="34" charset="-34"/>
              </a:rPr>
              <a:t>เพื่อบูชา...</a:t>
            </a:r>
            <a:r>
              <a:rPr lang="en-US" altLang="th-TH" sz="900">
                <a:latin typeface="Calibri" panose="020F0502020204030204" pitchFamily="34" charset="0"/>
                <a:cs typeface="Cordia New" panose="020B0304020202020204" pitchFamily="34" charset="-34"/>
              </a:rPr>
              <a:t>), to pay respect to …(</a:t>
            </a:r>
            <a:r>
              <a:rPr lang="th-TH" altLang="th-TH" sz="900">
                <a:latin typeface="Calibri" panose="020F0502020204030204" pitchFamily="34" charset="0"/>
                <a:cs typeface="Cordia New" panose="020B0304020202020204" pitchFamily="34" charset="-34"/>
              </a:rPr>
              <a:t>เพื่อแสดงความเคารพต่อ</a:t>
            </a:r>
            <a:r>
              <a:rPr lang="en-US" altLang="th-TH" sz="900">
                <a:latin typeface="Calibri" panose="020F0502020204030204" pitchFamily="34" charset="0"/>
                <a:cs typeface="Cordia New" panose="020B0304020202020204" pitchFamily="34" charset="-34"/>
              </a:rPr>
              <a:t>),</a:t>
            </a:r>
          </a:p>
        </p:txBody>
      </p:sp>
      <p:sp>
        <p:nvSpPr>
          <p:cNvPr id="36" name="Line 277"/>
          <p:cNvSpPr>
            <a:spLocks noChangeShapeType="1"/>
          </p:cNvSpPr>
          <p:nvPr/>
        </p:nvSpPr>
        <p:spPr bwMode="auto">
          <a:xfrm flipH="1" flipV="1">
            <a:off x="10074950" y="2676326"/>
            <a:ext cx="1368425" cy="5048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7" name="Rectangle 287"/>
          <p:cNvSpPr>
            <a:spLocks noChangeArrowheads="1"/>
          </p:cNvSpPr>
          <p:nvPr/>
        </p:nvSpPr>
        <p:spPr bwMode="auto">
          <a:xfrm rot="182985">
            <a:off x="8452318" y="3133003"/>
            <a:ext cx="936625" cy="22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Types of holiday</a:t>
            </a:r>
            <a:endParaRPr lang="th-TH" altLang="th-TH" sz="800" b="1">
              <a:latin typeface="Calibri" panose="020F0502020204030204" pitchFamily="34" charset="0"/>
              <a:cs typeface="Tahoma" panose="020B0604030504040204" pitchFamily="34" charset="0"/>
            </a:endParaRPr>
          </a:p>
        </p:txBody>
      </p:sp>
      <p:sp>
        <p:nvSpPr>
          <p:cNvPr id="38" name="Rectangle 288"/>
          <p:cNvSpPr>
            <a:spLocks noChangeArrowheads="1"/>
          </p:cNvSpPr>
          <p:nvPr/>
        </p:nvSpPr>
        <p:spPr bwMode="auto">
          <a:xfrm rot="17607515">
            <a:off x="7314080" y="3917229"/>
            <a:ext cx="1520825"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alibri" panose="020F0502020204030204" pitchFamily="34" charset="0"/>
                <a:cs typeface="Cordia New" panose="020B0304020202020204" pitchFamily="34" charset="-34"/>
              </a:rPr>
              <a:t>It’s … holiday. (</a:t>
            </a:r>
            <a:r>
              <a:rPr lang="th-TH" altLang="th-TH" sz="900">
                <a:latin typeface="Calibri" panose="020F0502020204030204" pitchFamily="34" charset="0"/>
                <a:cs typeface="Cordia New" panose="020B0304020202020204" pitchFamily="34" charset="-34"/>
              </a:rPr>
              <a:t>วันหยุดนี้เป็น....</a:t>
            </a:r>
            <a:r>
              <a:rPr lang="en-US" altLang="th-TH" sz="900">
                <a:latin typeface="Calibri" panose="020F0502020204030204" pitchFamily="34" charset="0"/>
                <a:cs typeface="Cordia New" panose="020B0304020202020204" pitchFamily="34" charset="-34"/>
              </a:rPr>
              <a:t>) </a:t>
            </a:r>
          </a:p>
          <a:p>
            <a:endParaRPr lang="th-TH" altLang="th-TH" sz="900">
              <a:latin typeface="Calibri" panose="020F0502020204030204" pitchFamily="34" charset="0"/>
              <a:cs typeface="Cordia New" panose="020B0304020202020204" pitchFamily="34" charset="-34"/>
            </a:endParaRPr>
          </a:p>
        </p:txBody>
      </p:sp>
      <p:sp>
        <p:nvSpPr>
          <p:cNvPr id="39" name="Rectangle 292"/>
          <p:cNvSpPr>
            <a:spLocks noChangeArrowheads="1"/>
          </p:cNvSpPr>
          <p:nvPr/>
        </p:nvSpPr>
        <p:spPr bwMode="auto">
          <a:xfrm rot="1576176">
            <a:off x="9657970" y="3014627"/>
            <a:ext cx="1968500" cy="104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Expressions:</a:t>
            </a:r>
          </a:p>
          <a:p>
            <a:r>
              <a:rPr lang="en-US" altLang="th-TH" sz="900">
                <a:latin typeface="Calibri" panose="020F0502020204030204" pitchFamily="34" charset="0"/>
                <a:cs typeface="Cordia New" panose="020B0304020202020204" pitchFamily="34" charset="-34"/>
              </a:rPr>
              <a:t>visiting their relatives (</a:t>
            </a:r>
            <a:r>
              <a:rPr lang="th-TH" altLang="th-TH" sz="900">
                <a:latin typeface="Calibri" panose="020F0502020204030204" pitchFamily="34" charset="0"/>
                <a:cs typeface="Cordia New" panose="020B0304020202020204" pitchFamily="34" charset="-34"/>
              </a:rPr>
              <a:t>ไปเยี่ยมญาติ</a:t>
            </a:r>
            <a:r>
              <a:rPr lang="en-US" altLang="th-TH" sz="900">
                <a:latin typeface="Calibri" panose="020F0502020204030204" pitchFamily="34" charset="0"/>
                <a:cs typeface="Cordia New" panose="020B0304020202020204" pitchFamily="34" charset="-34"/>
              </a:rPr>
              <a:t>), getting together at a relative’s home (</a:t>
            </a:r>
            <a:r>
              <a:rPr lang="th-TH" altLang="th-TH" sz="900">
                <a:latin typeface="Calibri" panose="020F0502020204030204" pitchFamily="34" charset="0"/>
                <a:cs typeface="Cordia New" panose="020B0304020202020204" pitchFamily="34" charset="-34"/>
              </a:rPr>
              <a:t>รวมตัวกันที่บ้านญาติ</a:t>
            </a:r>
            <a:r>
              <a:rPr lang="en-US" altLang="th-TH" sz="900">
                <a:latin typeface="Calibri" panose="020F0502020204030204" pitchFamily="34" charset="0"/>
                <a:cs typeface="Cordia New" panose="020B0304020202020204" pitchFamily="34" charset="-34"/>
              </a:rPr>
              <a:t>), making merit at temples (</a:t>
            </a:r>
            <a:r>
              <a:rPr lang="th-TH" altLang="th-TH" sz="900">
                <a:latin typeface="Calibri" panose="020F0502020204030204" pitchFamily="34" charset="0"/>
                <a:cs typeface="Cordia New" panose="020B0304020202020204" pitchFamily="34" charset="-34"/>
              </a:rPr>
              <a:t>ทำบุญที่วัด</a:t>
            </a:r>
            <a:r>
              <a:rPr lang="en-US" altLang="th-TH" sz="900">
                <a:latin typeface="Calibri" panose="020F0502020204030204" pitchFamily="34" charset="0"/>
                <a:cs typeface="Cordia New" panose="020B0304020202020204" pitchFamily="34" charset="-34"/>
              </a:rPr>
              <a:t>), preparing special foods (</a:t>
            </a:r>
            <a:r>
              <a:rPr lang="th-TH" altLang="th-TH" sz="900">
                <a:latin typeface="Calibri" panose="020F0502020204030204" pitchFamily="34" charset="0"/>
                <a:cs typeface="Cordia New" panose="020B0304020202020204" pitchFamily="34" charset="-34"/>
              </a:rPr>
              <a:t>เตรียมอาหารพิเศษต่างงๆ</a:t>
            </a:r>
            <a:r>
              <a:rPr lang="en-US" altLang="th-TH" sz="900">
                <a:latin typeface="Calibri" panose="020F0502020204030204" pitchFamily="34" charset="0"/>
                <a:cs typeface="Cordia New" panose="020B0304020202020204" pitchFamily="34" charset="-34"/>
              </a:rPr>
              <a:t>), cleaning their houses (</a:t>
            </a:r>
            <a:r>
              <a:rPr lang="th-TH" altLang="th-TH" sz="900">
                <a:latin typeface="Calibri" panose="020F0502020204030204" pitchFamily="34" charset="0"/>
                <a:cs typeface="Cordia New" panose="020B0304020202020204" pitchFamily="34" charset="-34"/>
              </a:rPr>
              <a:t>ทำความสะอาดบ้าน</a:t>
            </a:r>
            <a:r>
              <a:rPr lang="en-US" altLang="th-TH" sz="900">
                <a:latin typeface="Calibri" panose="020F0502020204030204" pitchFamily="34" charset="0"/>
                <a:cs typeface="Cordia New" panose="020B0304020202020204" pitchFamily="34" charset="-34"/>
              </a:rPr>
              <a:t>)</a:t>
            </a:r>
          </a:p>
        </p:txBody>
      </p:sp>
      <p:sp>
        <p:nvSpPr>
          <p:cNvPr id="40" name="Rectangle 295"/>
          <p:cNvSpPr>
            <a:spLocks noChangeArrowheads="1"/>
          </p:cNvSpPr>
          <p:nvPr/>
        </p:nvSpPr>
        <p:spPr bwMode="auto">
          <a:xfrm rot="18657479">
            <a:off x="9614368" y="666028"/>
            <a:ext cx="2095500" cy="104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Expressions:</a:t>
            </a:r>
          </a:p>
          <a:p>
            <a:r>
              <a:rPr lang="en-US" altLang="th-TH" sz="900">
                <a:latin typeface="Calibri" panose="020F0502020204030204" pitchFamily="34" charset="0"/>
                <a:cs typeface="Cordia New" panose="020B0304020202020204" pitchFamily="34" charset="-34"/>
              </a:rPr>
              <a:t>October 23 (</a:t>
            </a:r>
            <a:r>
              <a:rPr lang="th-TH" altLang="th-TH" sz="900">
                <a:latin typeface="Calibri" panose="020F0502020204030204" pitchFamily="34" charset="0"/>
                <a:cs typeface="Cordia New" panose="020B0304020202020204" pitchFamily="34" charset="-34"/>
              </a:rPr>
              <a:t>วันที่ 23 ตุลาคม</a:t>
            </a:r>
            <a:r>
              <a:rPr lang="en-US" altLang="th-TH" sz="900">
                <a:latin typeface="Calibri" panose="020F0502020204030204" pitchFamily="34" charset="0"/>
                <a:cs typeface="Cordia New" panose="020B0304020202020204" pitchFamily="34" charset="-34"/>
              </a:rPr>
              <a:t>), the f</a:t>
            </a:r>
            <a:r>
              <a:rPr lang="th-TH" altLang="th-TH" sz="900">
                <a:latin typeface="Calibri" panose="020F0502020204030204" pitchFamily="34" charset="0"/>
                <a:cs typeface="Cordia New" panose="020B0304020202020204" pitchFamily="34" charset="-34"/>
              </a:rPr>
              <a:t>ull moon </a:t>
            </a:r>
            <a:r>
              <a:rPr lang="en-US" altLang="th-TH" sz="900">
                <a:latin typeface="Calibri" panose="020F0502020204030204" pitchFamily="34" charset="0"/>
                <a:cs typeface="Cordia New" panose="020B0304020202020204" pitchFamily="34" charset="-34"/>
              </a:rPr>
              <a:t>(</a:t>
            </a:r>
            <a:r>
              <a:rPr lang="th-TH" altLang="th-TH" sz="900">
                <a:latin typeface="Calibri" panose="020F0502020204030204" pitchFamily="34" charset="0"/>
                <a:cs typeface="Cordia New" panose="020B0304020202020204" pitchFamily="34" charset="-34"/>
              </a:rPr>
              <a:t>ขึ้น 15 ค่ำ</a:t>
            </a:r>
            <a:r>
              <a:rPr lang="en-US" altLang="th-TH" sz="900">
                <a:latin typeface="Calibri" panose="020F0502020204030204" pitchFamily="34" charset="0"/>
                <a:cs typeface="Cordia New" panose="020B0304020202020204" pitchFamily="34" charset="-34"/>
              </a:rPr>
              <a:t>)</a:t>
            </a:r>
            <a:r>
              <a:rPr lang="th-TH" altLang="th-TH" sz="900">
                <a:latin typeface="Calibri" panose="020F0502020204030204" pitchFamily="34" charset="0"/>
                <a:cs typeface="Cordia New" panose="020B0304020202020204" pitchFamily="34" charset="-34"/>
              </a:rPr>
              <a:t>,  </a:t>
            </a:r>
            <a:r>
              <a:rPr lang="en-US" altLang="th-TH" sz="900">
                <a:latin typeface="Calibri" panose="020F0502020204030204" pitchFamily="34" charset="0"/>
                <a:cs typeface="Cordia New" panose="020B0304020202020204" pitchFamily="34" charset="-34"/>
              </a:rPr>
              <a:t>the </a:t>
            </a:r>
            <a:r>
              <a:rPr lang="th-TH" altLang="th-TH" sz="900">
                <a:latin typeface="Calibri" panose="020F0502020204030204" pitchFamily="34" charset="0"/>
                <a:cs typeface="Cordia New" panose="020B0304020202020204" pitchFamily="34" charset="-34"/>
              </a:rPr>
              <a:t>12th Thai lunar month (November) เดือน 12 ตามปฏิทินไทย </a:t>
            </a:r>
            <a:r>
              <a:rPr lang="en-US" altLang="th-TH" sz="900">
                <a:latin typeface="Calibri" panose="020F0502020204030204" pitchFamily="34" charset="0"/>
                <a:cs typeface="Cordia New" panose="020B0304020202020204" pitchFamily="34" charset="-34"/>
              </a:rPr>
              <a:t>(</a:t>
            </a:r>
            <a:r>
              <a:rPr lang="th-TH" altLang="th-TH" sz="900">
                <a:latin typeface="Calibri" panose="020F0502020204030204" pitchFamily="34" charset="0"/>
                <a:cs typeface="Cordia New" panose="020B0304020202020204" pitchFamily="34" charset="-34"/>
              </a:rPr>
              <a:t>พฤศจิกายน</a:t>
            </a:r>
            <a:r>
              <a:rPr lang="en-US" altLang="th-TH" sz="900">
                <a:latin typeface="Calibri" panose="020F0502020204030204" pitchFamily="34" charset="0"/>
                <a:cs typeface="Cordia New" panose="020B0304020202020204" pitchFamily="34" charset="-34"/>
              </a:rPr>
              <a:t>), the </a:t>
            </a:r>
            <a:r>
              <a:rPr lang="th-TH" altLang="th-TH" sz="900">
                <a:latin typeface="Calibri" panose="020F0502020204030204" pitchFamily="34" charset="0"/>
                <a:cs typeface="Cordia New" panose="020B0304020202020204" pitchFamily="34" charset="-34"/>
              </a:rPr>
              <a:t>1st day of the </a:t>
            </a:r>
            <a:r>
              <a:rPr lang="en-US" altLang="th-TH" sz="900">
                <a:latin typeface="Calibri" panose="020F0502020204030204" pitchFamily="34" charset="0"/>
                <a:cs typeface="Cordia New" panose="020B0304020202020204" pitchFamily="34" charset="-34"/>
              </a:rPr>
              <a:t>Chinese calendar (</a:t>
            </a:r>
            <a:r>
              <a:rPr lang="th-TH" altLang="th-TH" sz="900">
                <a:latin typeface="Calibri" panose="020F0502020204030204" pitchFamily="34" charset="0"/>
                <a:cs typeface="Cordia New" panose="020B0304020202020204" pitchFamily="34" charset="-34"/>
              </a:rPr>
              <a:t>วันแรกตามปฏิทินจีน</a:t>
            </a:r>
            <a:r>
              <a:rPr lang="en-US" altLang="th-TH" sz="900">
                <a:latin typeface="Calibri" panose="020F0502020204030204" pitchFamily="34" charset="0"/>
                <a:cs typeface="Cordia New" panose="020B0304020202020204" pitchFamily="34" charset="-34"/>
              </a:rPr>
              <a:t>), the </a:t>
            </a:r>
            <a:r>
              <a:rPr lang="th-TH" altLang="th-TH" sz="900">
                <a:latin typeface="Calibri" panose="020F0502020204030204" pitchFamily="34" charset="0"/>
                <a:cs typeface="Cordia New" panose="020B0304020202020204" pitchFamily="34" charset="-34"/>
              </a:rPr>
              <a:t>8th waning moon </a:t>
            </a:r>
            <a:r>
              <a:rPr lang="en-US" altLang="th-TH" sz="900">
                <a:latin typeface="Calibri" panose="020F0502020204030204" pitchFamily="34" charset="0"/>
                <a:cs typeface="Cordia New" panose="020B0304020202020204" pitchFamily="34" charset="-34"/>
              </a:rPr>
              <a:t>(</a:t>
            </a:r>
            <a:r>
              <a:rPr lang="th-TH" altLang="th-TH" sz="900">
                <a:latin typeface="Calibri" panose="020F0502020204030204" pitchFamily="34" charset="0"/>
                <a:cs typeface="Cordia New" panose="020B0304020202020204" pitchFamily="34" charset="-34"/>
              </a:rPr>
              <a:t>แรม 8 ค่ำ</a:t>
            </a:r>
            <a:r>
              <a:rPr lang="en-US" altLang="th-TH" sz="900">
                <a:latin typeface="Calibri" panose="020F0502020204030204" pitchFamily="34" charset="0"/>
                <a:cs typeface="Cordia New" panose="020B0304020202020204" pitchFamily="34" charset="-34"/>
              </a:rPr>
              <a:t>), every year (</a:t>
            </a:r>
            <a:r>
              <a:rPr lang="th-TH" altLang="th-TH" sz="900">
                <a:latin typeface="Calibri" panose="020F0502020204030204" pitchFamily="34" charset="0"/>
                <a:cs typeface="Cordia New" panose="020B0304020202020204" pitchFamily="34" charset="-34"/>
              </a:rPr>
              <a:t>ทุกๆปี</a:t>
            </a:r>
            <a:r>
              <a:rPr lang="en-US" altLang="th-TH" sz="900">
                <a:latin typeface="Calibri" panose="020F0502020204030204" pitchFamily="34" charset="0"/>
                <a:cs typeface="Cordia New" panose="020B0304020202020204" pitchFamily="34" charset="-34"/>
              </a:rPr>
              <a:t>)</a:t>
            </a:r>
            <a:endParaRPr lang="en-US" altLang="th-TH" sz="900">
              <a:solidFill>
                <a:schemeClr val="tx2"/>
              </a:solidFill>
              <a:latin typeface="Cordia New" panose="020B0304020202020204" pitchFamily="34" charset="-34"/>
              <a:cs typeface="Cordia New" panose="020B0304020202020204" pitchFamily="34" charset="-34"/>
            </a:endParaRPr>
          </a:p>
        </p:txBody>
      </p:sp>
      <p:sp>
        <p:nvSpPr>
          <p:cNvPr id="41" name="Line 242"/>
          <p:cNvSpPr>
            <a:spLocks noChangeShapeType="1"/>
          </p:cNvSpPr>
          <p:nvPr/>
        </p:nvSpPr>
        <p:spPr bwMode="auto">
          <a:xfrm>
            <a:off x="8387231" y="3400366"/>
            <a:ext cx="1154127" cy="15215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2" name="Line 242"/>
          <p:cNvSpPr>
            <a:spLocks noChangeShapeType="1"/>
          </p:cNvSpPr>
          <p:nvPr/>
        </p:nvSpPr>
        <p:spPr bwMode="auto">
          <a:xfrm>
            <a:off x="7903043" y="2300467"/>
            <a:ext cx="461612" cy="106272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3" name="Line 242"/>
          <p:cNvSpPr>
            <a:spLocks noChangeShapeType="1"/>
          </p:cNvSpPr>
          <p:nvPr/>
        </p:nvSpPr>
        <p:spPr bwMode="auto">
          <a:xfrm flipH="1">
            <a:off x="8952103" y="96534"/>
            <a:ext cx="114898" cy="20920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4" name="Line 242"/>
          <p:cNvSpPr>
            <a:spLocks noChangeShapeType="1"/>
          </p:cNvSpPr>
          <p:nvPr/>
        </p:nvSpPr>
        <p:spPr bwMode="auto">
          <a:xfrm flipV="1">
            <a:off x="7920748" y="1299502"/>
            <a:ext cx="1069041" cy="9372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6" name="Line 242"/>
          <p:cNvSpPr>
            <a:spLocks noChangeShapeType="1"/>
          </p:cNvSpPr>
          <p:nvPr/>
        </p:nvSpPr>
        <p:spPr bwMode="auto">
          <a:xfrm flipH="1">
            <a:off x="9579334" y="2262521"/>
            <a:ext cx="720238" cy="12759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7" name="Line 146"/>
          <p:cNvSpPr>
            <a:spLocks noChangeShapeType="1"/>
          </p:cNvSpPr>
          <p:nvPr/>
        </p:nvSpPr>
        <p:spPr bwMode="auto">
          <a:xfrm flipH="1">
            <a:off x="8033804" y="3499716"/>
            <a:ext cx="489622" cy="146575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Tree>
    <p:extLst>
      <p:ext uri="{BB962C8B-B14F-4D97-AF65-F5344CB8AC3E}">
        <p14:creationId xmlns:p14="http://schemas.microsoft.com/office/powerpoint/2010/main" val="2834106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6">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602</TotalTime>
  <Words>921</Words>
  <Application>Microsoft Office PowerPoint</Application>
  <PresentationFormat>Widescreen</PresentationFormat>
  <Paragraphs>101</Paragraphs>
  <Slides>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Angsana New</vt:lpstr>
      <vt:lpstr>Arial</vt:lpstr>
      <vt:lpstr>Calibri</vt:lpstr>
      <vt:lpstr>Calibri Light</vt:lpstr>
      <vt:lpstr>Cordia New</vt:lpstr>
      <vt:lpstr>Tahoma</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Shannoy.vas</cp:lastModifiedBy>
  <cp:revision>33</cp:revision>
  <dcterms:created xsi:type="dcterms:W3CDTF">2015-01-09T05:03:30Z</dcterms:created>
  <dcterms:modified xsi:type="dcterms:W3CDTF">2015-05-16T09:38:31Z</dcterms:modified>
</cp:coreProperties>
</file>