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3" r:id="rId3"/>
    <p:sldId id="264" r:id="rId4"/>
    <p:sldId id="259" r:id="rId5"/>
  </p:sldIdLst>
  <p:sldSz cx="12192000" cy="6858000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atsinee.wim" initials="N" lastIdx="1" clrIdx="0">
    <p:extLst>
      <p:ext uri="{19B8F6BF-5375-455C-9EA6-DF929625EA0E}">
        <p15:presenceInfo xmlns:p15="http://schemas.microsoft.com/office/powerpoint/2012/main" userId="Natsinee.wim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824" autoAdjust="0"/>
    <p:restoredTop sz="94660"/>
  </p:normalViewPr>
  <p:slideViewPr>
    <p:cSldViewPr snapToGrid="0">
      <p:cViewPr varScale="1">
        <p:scale>
          <a:sx n="71" d="100"/>
          <a:sy n="71" d="100"/>
        </p:scale>
        <p:origin x="87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16/05/58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7129293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16/05/58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9467691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16/05/58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2630451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16/05/58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0632708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16/05/58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991190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16/05/58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0366188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16/05/58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48824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16/05/58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5073911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16/05/58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2454609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16/05/58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897170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16/05/58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401889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84EB05-FF51-41A1-A459-8DEEADF2D49F}" type="datetimeFigureOut">
              <a:rPr lang="th-TH" smtClean="0"/>
              <a:t>16/05/58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653713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400807" y="40341"/>
            <a:ext cx="5791191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4" name="Rectangle 3"/>
          <p:cNvSpPr/>
          <p:nvPr/>
        </p:nvSpPr>
        <p:spPr>
          <a:xfrm>
            <a:off x="5635961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10" name="Picture 132" descr="5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7640" y="329404"/>
            <a:ext cx="2357527" cy="2833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 Box 129"/>
          <p:cNvSpPr txBox="1">
            <a:spLocks noChangeArrowheads="1"/>
          </p:cNvSpPr>
          <p:nvPr/>
        </p:nvSpPr>
        <p:spPr bwMode="auto">
          <a:xfrm>
            <a:off x="7218237" y="6326238"/>
            <a:ext cx="4473763" cy="319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51435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02870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54305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r>
              <a:rPr lang="en-US" altLang="th-TH" sz="1400" dirty="0">
                <a:latin typeface="Calibri" panose="020F0502020204030204" pitchFamily="34" charset="0"/>
              </a:rPr>
              <a:t>Copyright © 2011 Self-access Learning Centre, KMUTT </a:t>
            </a:r>
            <a:endParaRPr lang="th-TH" altLang="th-TH" sz="1400" dirty="0">
              <a:latin typeface="Calibri" panose="020F0502020204030204" pitchFamily="34" charset="0"/>
            </a:endParaRPr>
          </a:p>
        </p:txBody>
      </p:sp>
      <p:sp>
        <p:nvSpPr>
          <p:cNvPr id="13" name="Rectangle 173"/>
          <p:cNvSpPr>
            <a:spLocks noChangeArrowheads="1"/>
          </p:cNvSpPr>
          <p:nvPr/>
        </p:nvSpPr>
        <p:spPr bwMode="auto">
          <a:xfrm>
            <a:off x="6603908" y="3922774"/>
            <a:ext cx="5702420" cy="12118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51435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02870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54305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/>
            <a:r>
              <a:rPr lang="en-US" altLang="th-TH" sz="3600" b="1" dirty="0">
                <a:latin typeface="Calibri" panose="020F0502020204030204" pitchFamily="34" charset="0"/>
                <a:cs typeface="Tahoma" panose="020B0604030504040204" pitchFamily="34" charset="0"/>
              </a:rPr>
              <a:t>‘Memorable Experiences’ </a:t>
            </a:r>
          </a:p>
          <a:p>
            <a:pPr algn="ctr"/>
            <a:r>
              <a:rPr lang="en-US" altLang="th-TH" sz="3600" b="1" dirty="0" smtClean="0">
                <a:latin typeface="Calibri" panose="020F0502020204030204" pitchFamily="34" charset="0"/>
                <a:cs typeface="Tahoma" panose="020B0604030504040204" pitchFamily="34" charset="0"/>
              </a:rPr>
              <a:t>Speaking Web</a:t>
            </a:r>
            <a:endParaRPr lang="th-TH" altLang="th-TH" sz="3600" b="1" dirty="0">
              <a:latin typeface="Calibri" panose="020F050202020403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1156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1291455" y="6095999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Rectangle 6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4" name="Text Box 128"/>
          <p:cNvSpPr txBox="1">
            <a:spLocks noChangeArrowheads="1"/>
          </p:cNvSpPr>
          <p:nvPr/>
        </p:nvSpPr>
        <p:spPr bwMode="auto">
          <a:xfrm>
            <a:off x="683746" y="5358373"/>
            <a:ext cx="3095625" cy="842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2870" tIns="51435" rIns="102870" bIns="51435">
            <a:spAutoFit/>
          </a:bodyPr>
          <a:lstStyle>
            <a:lvl1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51435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02870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54305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altLang="th-TH" sz="2400">
                <a:latin typeface="Calibri" panose="020F0502020204030204" pitchFamily="34" charset="0"/>
              </a:rPr>
              <a:t>SALC In-house Material for speaking No.8</a:t>
            </a:r>
          </a:p>
        </p:txBody>
      </p:sp>
      <p:sp>
        <p:nvSpPr>
          <p:cNvPr id="5" name="Line 213"/>
          <p:cNvSpPr>
            <a:spLocks noChangeShapeType="1"/>
          </p:cNvSpPr>
          <p:nvPr/>
        </p:nvSpPr>
        <p:spPr bwMode="auto">
          <a:xfrm flipH="1">
            <a:off x="3133259" y="2118285"/>
            <a:ext cx="1189037" cy="4333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th-TH"/>
          </a:p>
        </p:txBody>
      </p:sp>
      <p:sp>
        <p:nvSpPr>
          <p:cNvPr id="8" name="Line 215"/>
          <p:cNvSpPr>
            <a:spLocks noChangeShapeType="1"/>
          </p:cNvSpPr>
          <p:nvPr/>
        </p:nvSpPr>
        <p:spPr bwMode="auto">
          <a:xfrm>
            <a:off x="2988796" y="2981885"/>
            <a:ext cx="576263" cy="936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th-TH"/>
          </a:p>
        </p:txBody>
      </p:sp>
      <p:sp>
        <p:nvSpPr>
          <p:cNvPr id="9" name="Line 216"/>
          <p:cNvSpPr>
            <a:spLocks noChangeShapeType="1"/>
          </p:cNvSpPr>
          <p:nvPr/>
        </p:nvSpPr>
        <p:spPr bwMode="auto">
          <a:xfrm flipV="1">
            <a:off x="1548934" y="2981885"/>
            <a:ext cx="862012" cy="12239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th-TH"/>
          </a:p>
        </p:txBody>
      </p:sp>
      <p:sp>
        <p:nvSpPr>
          <p:cNvPr id="10" name="Line 217"/>
          <p:cNvSpPr>
            <a:spLocks noChangeShapeType="1"/>
          </p:cNvSpPr>
          <p:nvPr/>
        </p:nvSpPr>
        <p:spPr bwMode="auto">
          <a:xfrm>
            <a:off x="972671" y="2189723"/>
            <a:ext cx="1293813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th-TH"/>
          </a:p>
        </p:txBody>
      </p:sp>
      <p:sp>
        <p:nvSpPr>
          <p:cNvPr id="11" name="Line 222"/>
          <p:cNvSpPr>
            <a:spLocks noChangeShapeType="1"/>
          </p:cNvSpPr>
          <p:nvPr/>
        </p:nvSpPr>
        <p:spPr bwMode="auto">
          <a:xfrm flipV="1">
            <a:off x="1548934" y="1686485"/>
            <a:ext cx="1081087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th-TH"/>
          </a:p>
        </p:txBody>
      </p:sp>
      <p:sp>
        <p:nvSpPr>
          <p:cNvPr id="12" name="Line 224"/>
          <p:cNvSpPr>
            <a:spLocks noChangeShapeType="1"/>
          </p:cNvSpPr>
          <p:nvPr/>
        </p:nvSpPr>
        <p:spPr bwMode="auto">
          <a:xfrm flipV="1">
            <a:off x="3276134" y="2334185"/>
            <a:ext cx="431800" cy="1152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th-TH"/>
          </a:p>
        </p:txBody>
      </p:sp>
      <p:sp>
        <p:nvSpPr>
          <p:cNvPr id="13" name="Line 225"/>
          <p:cNvSpPr>
            <a:spLocks noChangeShapeType="1"/>
          </p:cNvSpPr>
          <p:nvPr/>
        </p:nvSpPr>
        <p:spPr bwMode="auto">
          <a:xfrm flipH="1" flipV="1">
            <a:off x="3530134" y="2910448"/>
            <a:ext cx="1223962" cy="5032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th-TH"/>
          </a:p>
        </p:txBody>
      </p:sp>
      <p:sp>
        <p:nvSpPr>
          <p:cNvPr id="14" name="Line 227"/>
          <p:cNvSpPr>
            <a:spLocks noChangeShapeType="1"/>
          </p:cNvSpPr>
          <p:nvPr/>
        </p:nvSpPr>
        <p:spPr bwMode="auto">
          <a:xfrm>
            <a:off x="2125196" y="3413685"/>
            <a:ext cx="1150938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th-TH"/>
          </a:p>
        </p:txBody>
      </p:sp>
      <p:sp>
        <p:nvSpPr>
          <p:cNvPr id="15" name="Line 228"/>
          <p:cNvSpPr>
            <a:spLocks noChangeShapeType="1"/>
          </p:cNvSpPr>
          <p:nvPr/>
        </p:nvSpPr>
        <p:spPr bwMode="auto">
          <a:xfrm flipV="1">
            <a:off x="2483971" y="3486710"/>
            <a:ext cx="14605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th-TH"/>
          </a:p>
        </p:txBody>
      </p:sp>
      <p:sp>
        <p:nvSpPr>
          <p:cNvPr id="16" name="Line 231"/>
          <p:cNvSpPr>
            <a:spLocks noChangeShapeType="1"/>
          </p:cNvSpPr>
          <p:nvPr/>
        </p:nvSpPr>
        <p:spPr bwMode="auto">
          <a:xfrm flipH="1">
            <a:off x="251946" y="2765985"/>
            <a:ext cx="1512888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th-TH"/>
          </a:p>
        </p:txBody>
      </p:sp>
      <p:sp>
        <p:nvSpPr>
          <p:cNvPr id="17" name="Line 232"/>
          <p:cNvSpPr>
            <a:spLocks noChangeShapeType="1"/>
          </p:cNvSpPr>
          <p:nvPr/>
        </p:nvSpPr>
        <p:spPr bwMode="auto">
          <a:xfrm flipH="1" flipV="1">
            <a:off x="2561841" y="658905"/>
            <a:ext cx="138030" cy="155621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th-TH"/>
          </a:p>
        </p:txBody>
      </p:sp>
      <p:sp>
        <p:nvSpPr>
          <p:cNvPr id="18" name="AutoShape 234"/>
          <p:cNvSpPr>
            <a:spLocks noChangeArrowheads="1"/>
          </p:cNvSpPr>
          <p:nvPr/>
        </p:nvSpPr>
        <p:spPr bwMode="auto">
          <a:xfrm>
            <a:off x="2268071" y="2261160"/>
            <a:ext cx="865188" cy="720725"/>
          </a:xfrm>
          <a:prstGeom prst="pentagon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th-TH"/>
          </a:p>
        </p:txBody>
      </p:sp>
      <p:sp>
        <p:nvSpPr>
          <p:cNvPr id="19" name="Rectangle 173"/>
          <p:cNvSpPr>
            <a:spLocks noChangeArrowheads="1"/>
          </p:cNvSpPr>
          <p:nvPr/>
        </p:nvSpPr>
        <p:spPr bwMode="auto">
          <a:xfrm rot="180071">
            <a:off x="2195046" y="2404035"/>
            <a:ext cx="949325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2870" tIns="51435" rIns="102870" bIns="51435">
            <a:spAutoFit/>
          </a:bodyPr>
          <a:lstStyle>
            <a:lvl1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51435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02870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54305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/>
            <a:r>
              <a:rPr lang="en-US" altLang="th-TH" sz="800" b="1" dirty="0">
                <a:latin typeface="Calibri" panose="020F0502020204030204" pitchFamily="34" charset="0"/>
                <a:cs typeface="Tahoma" panose="020B0604030504040204" pitchFamily="34" charset="0"/>
              </a:rPr>
              <a:t>‘Memorable Experiences’ </a:t>
            </a:r>
          </a:p>
          <a:p>
            <a:pPr algn="ctr"/>
            <a:r>
              <a:rPr lang="en-US" altLang="th-TH" sz="800" b="1" dirty="0">
                <a:latin typeface="Calibri" panose="020F0502020204030204" pitchFamily="34" charset="0"/>
                <a:cs typeface="Tahoma" panose="020B0604030504040204" pitchFamily="34" charset="0"/>
              </a:rPr>
              <a:t>Speaking</a:t>
            </a:r>
            <a:endParaRPr lang="th-TH" altLang="th-TH" sz="800" b="1" dirty="0">
              <a:latin typeface="Calibri" panose="020F0502020204030204" pitchFamily="34" charset="0"/>
              <a:cs typeface="Tahoma" panose="020B0604030504040204" pitchFamily="34" charset="0"/>
            </a:endParaRPr>
          </a:p>
          <a:p>
            <a:pPr algn="ctr"/>
            <a:r>
              <a:rPr lang="en-US" altLang="th-TH" sz="800" b="1" dirty="0">
                <a:latin typeface="Calibri" panose="020F0502020204030204" pitchFamily="34" charset="0"/>
                <a:cs typeface="Tahoma" panose="020B0604030504040204" pitchFamily="34" charset="0"/>
              </a:rPr>
              <a:t>Web</a:t>
            </a:r>
            <a:endParaRPr lang="th-TH" altLang="th-TH" sz="800" b="1" dirty="0">
              <a:latin typeface="Calibri" panose="020F0502020204030204" pitchFamily="34" charset="0"/>
              <a:cs typeface="Tahoma" panose="020B0604030504040204" pitchFamily="34" charset="0"/>
            </a:endParaRPr>
          </a:p>
        </p:txBody>
      </p:sp>
      <p:sp>
        <p:nvSpPr>
          <p:cNvPr id="20" name="Line 237"/>
          <p:cNvSpPr>
            <a:spLocks noChangeShapeType="1"/>
          </p:cNvSpPr>
          <p:nvPr/>
        </p:nvSpPr>
        <p:spPr bwMode="auto">
          <a:xfrm>
            <a:off x="2628434" y="1686485"/>
            <a:ext cx="1079500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th-TH"/>
          </a:p>
        </p:txBody>
      </p:sp>
      <p:sp>
        <p:nvSpPr>
          <p:cNvPr id="21" name="Line 238"/>
          <p:cNvSpPr>
            <a:spLocks noChangeShapeType="1"/>
          </p:cNvSpPr>
          <p:nvPr/>
        </p:nvSpPr>
        <p:spPr bwMode="auto">
          <a:xfrm flipH="1" flipV="1">
            <a:off x="1188571" y="965760"/>
            <a:ext cx="863600" cy="1008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th-TH"/>
          </a:p>
        </p:txBody>
      </p:sp>
      <p:sp>
        <p:nvSpPr>
          <p:cNvPr id="22" name="Line 239"/>
          <p:cNvSpPr>
            <a:spLocks noChangeShapeType="1"/>
          </p:cNvSpPr>
          <p:nvPr/>
        </p:nvSpPr>
        <p:spPr bwMode="auto">
          <a:xfrm flipV="1">
            <a:off x="3133259" y="821298"/>
            <a:ext cx="719137" cy="11509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th-TH"/>
          </a:p>
        </p:txBody>
      </p:sp>
      <p:sp>
        <p:nvSpPr>
          <p:cNvPr id="23" name="Line 248"/>
          <p:cNvSpPr>
            <a:spLocks noChangeShapeType="1"/>
          </p:cNvSpPr>
          <p:nvPr/>
        </p:nvSpPr>
        <p:spPr bwMode="auto">
          <a:xfrm>
            <a:off x="1548934" y="2334185"/>
            <a:ext cx="576262" cy="1079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th-TH"/>
          </a:p>
        </p:txBody>
      </p:sp>
      <p:sp>
        <p:nvSpPr>
          <p:cNvPr id="24" name="Rectangle 279"/>
          <p:cNvSpPr>
            <a:spLocks noChangeArrowheads="1"/>
          </p:cNvSpPr>
          <p:nvPr/>
        </p:nvSpPr>
        <p:spPr bwMode="auto">
          <a:xfrm rot="17268505">
            <a:off x="2837984" y="2629460"/>
            <a:ext cx="936625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2870" tIns="51435" rIns="102870" bIns="51435">
            <a:spAutoFit/>
          </a:bodyPr>
          <a:lstStyle>
            <a:lvl1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51435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02870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54305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/>
            <a:r>
              <a:rPr lang="en-US" altLang="th-TH" sz="800" b="1">
                <a:latin typeface="Calibri" panose="020F0502020204030204" pitchFamily="34" charset="0"/>
                <a:cs typeface="Tahoma" panose="020B0604030504040204" pitchFamily="34" charset="0"/>
              </a:rPr>
              <a:t>What kind </a:t>
            </a:r>
          </a:p>
          <a:p>
            <a:pPr algn="ctr"/>
            <a:r>
              <a:rPr lang="en-US" altLang="th-TH" sz="800" b="1">
                <a:latin typeface="Calibri" panose="020F0502020204030204" pitchFamily="34" charset="0"/>
                <a:cs typeface="Tahoma" panose="020B0604030504040204" pitchFamily="34" charset="0"/>
              </a:rPr>
              <a:t>of experience</a:t>
            </a:r>
            <a:endParaRPr lang="th-TH" altLang="th-TH" sz="800" b="1">
              <a:latin typeface="Calibri" panose="020F0502020204030204" pitchFamily="34" charset="0"/>
              <a:cs typeface="Tahoma" panose="020B0604030504040204" pitchFamily="34" charset="0"/>
            </a:endParaRPr>
          </a:p>
        </p:txBody>
      </p:sp>
      <p:sp>
        <p:nvSpPr>
          <p:cNvPr id="25" name="Rectangle 280"/>
          <p:cNvSpPr>
            <a:spLocks noChangeArrowheads="1"/>
          </p:cNvSpPr>
          <p:nvPr/>
        </p:nvSpPr>
        <p:spPr bwMode="auto">
          <a:xfrm>
            <a:off x="2196634" y="2981885"/>
            <a:ext cx="936625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2870" tIns="51435" rIns="102870" bIns="51435">
            <a:spAutoFit/>
          </a:bodyPr>
          <a:lstStyle>
            <a:lvl1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51435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02870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54305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/>
            <a:r>
              <a:rPr lang="en-US" altLang="th-TH" sz="800" b="1">
                <a:latin typeface="Calibri" panose="020F0502020204030204" pitchFamily="34" charset="0"/>
                <a:cs typeface="Tahoma" panose="020B0604030504040204" pitchFamily="34" charset="0"/>
              </a:rPr>
              <a:t>Description </a:t>
            </a:r>
          </a:p>
          <a:p>
            <a:pPr algn="ctr"/>
            <a:r>
              <a:rPr lang="en-US" altLang="th-TH" sz="800" b="1">
                <a:latin typeface="Calibri" panose="020F0502020204030204" pitchFamily="34" charset="0"/>
                <a:cs typeface="Tahoma" panose="020B0604030504040204" pitchFamily="34" charset="0"/>
              </a:rPr>
              <a:t>of experience</a:t>
            </a:r>
            <a:endParaRPr lang="th-TH" altLang="th-TH" sz="800" b="1">
              <a:latin typeface="Calibri" panose="020F0502020204030204" pitchFamily="34" charset="0"/>
              <a:cs typeface="Tahoma" panose="020B0604030504040204" pitchFamily="34" charset="0"/>
            </a:endParaRPr>
          </a:p>
        </p:txBody>
      </p:sp>
      <p:sp>
        <p:nvSpPr>
          <p:cNvPr id="26" name="Rectangle 282"/>
          <p:cNvSpPr>
            <a:spLocks noChangeArrowheads="1"/>
          </p:cNvSpPr>
          <p:nvPr/>
        </p:nvSpPr>
        <p:spPr bwMode="auto">
          <a:xfrm rot="19577175">
            <a:off x="1907709" y="1973823"/>
            <a:ext cx="749300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2870" tIns="51435" rIns="102870" bIns="51435">
            <a:spAutoFit/>
          </a:bodyPr>
          <a:lstStyle>
            <a:lvl1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51435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02870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54305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/>
            <a:r>
              <a:rPr lang="en-US" altLang="th-TH" sz="800" b="1">
                <a:latin typeface="Calibri" panose="020F0502020204030204" pitchFamily="34" charset="0"/>
                <a:cs typeface="Tahoma" panose="020B0604030504040204" pitchFamily="34" charset="0"/>
              </a:rPr>
              <a:t>What I learned</a:t>
            </a:r>
            <a:endParaRPr lang="th-TH" altLang="th-TH" sz="800" b="1">
              <a:latin typeface="Calibri" panose="020F0502020204030204" pitchFamily="34" charset="0"/>
              <a:cs typeface="Tahoma" panose="020B0604030504040204" pitchFamily="34" charset="0"/>
            </a:endParaRPr>
          </a:p>
        </p:txBody>
      </p:sp>
      <p:sp>
        <p:nvSpPr>
          <p:cNvPr id="27" name="Rectangle 283"/>
          <p:cNvSpPr>
            <a:spLocks noChangeArrowheads="1"/>
          </p:cNvSpPr>
          <p:nvPr/>
        </p:nvSpPr>
        <p:spPr bwMode="auto">
          <a:xfrm rot="1948332">
            <a:off x="2628434" y="2045260"/>
            <a:ext cx="915987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2870" tIns="51435" rIns="102870" bIns="51435">
            <a:spAutoFit/>
          </a:bodyPr>
          <a:lstStyle>
            <a:lvl1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51435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02870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54305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/>
            <a:r>
              <a:rPr lang="en-US" altLang="th-TH" sz="800" b="1">
                <a:latin typeface="Calibri" panose="020F0502020204030204" pitchFamily="34" charset="0"/>
                <a:cs typeface="Tahoma" panose="020B0604030504040204" pitchFamily="34" charset="0"/>
              </a:rPr>
              <a:t>When it happened</a:t>
            </a:r>
            <a:endParaRPr lang="th-TH" altLang="th-TH" sz="800" b="1">
              <a:latin typeface="Calibri" panose="020F0502020204030204" pitchFamily="34" charset="0"/>
              <a:cs typeface="Tahoma" panose="020B0604030504040204" pitchFamily="34" charset="0"/>
            </a:endParaRPr>
          </a:p>
        </p:txBody>
      </p:sp>
      <p:pic>
        <p:nvPicPr>
          <p:cNvPr id="28" name="Picture 284" descr="6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502" y="4373375"/>
            <a:ext cx="1396918" cy="1722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Rectangle 281"/>
          <p:cNvSpPr>
            <a:spLocks noChangeArrowheads="1"/>
          </p:cNvSpPr>
          <p:nvPr/>
        </p:nvSpPr>
        <p:spPr bwMode="auto">
          <a:xfrm rot="15101500">
            <a:off x="1581431" y="2712723"/>
            <a:ext cx="915987" cy="223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2870" tIns="51435" rIns="102870" bIns="51435">
            <a:spAutoFit/>
          </a:bodyPr>
          <a:lstStyle>
            <a:lvl1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51435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02870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54305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/>
            <a:r>
              <a:rPr lang="en-US" altLang="th-TH" sz="800" b="1" dirty="0">
                <a:latin typeface="Calibri" panose="020F0502020204030204" pitchFamily="34" charset="0"/>
                <a:cs typeface="Tahoma" panose="020B0604030504040204" pitchFamily="34" charset="0"/>
              </a:rPr>
              <a:t>How I felt</a:t>
            </a:r>
            <a:endParaRPr lang="th-TH" altLang="th-TH" sz="800" b="1" dirty="0">
              <a:latin typeface="Calibri" panose="020F0502020204030204" pitchFamily="34" charset="0"/>
              <a:cs typeface="Tahoma" panose="020B0604030504040204" pitchFamily="34" charset="0"/>
            </a:endParaRPr>
          </a:p>
        </p:txBody>
      </p:sp>
      <p:sp>
        <p:nvSpPr>
          <p:cNvPr id="30" name="Rectangle 5"/>
          <p:cNvSpPr>
            <a:spLocks noChangeArrowheads="1"/>
          </p:cNvSpPr>
          <p:nvPr/>
        </p:nvSpPr>
        <p:spPr bwMode="auto">
          <a:xfrm>
            <a:off x="9821314" y="3911693"/>
            <a:ext cx="1152525" cy="176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th-TH" altLang="th-TH" sz="1000">
                <a:solidFill>
                  <a:schemeClr val="tx1"/>
                </a:solidFill>
              </a:rPr>
              <a:t>คนทุกคนมีประสบการณ์ และประสบการณ์ของแต่ละคนก็แตกต่างกันไปในรายละเอียด การเล่าประสบการณ์ที่น่าจดจำ ถือเป็นแลกเปลี่ยนข้อมูลที่มีทั้งสาระและแง่คิดไม่ว่าประสบการณ์นั้นจะเป็นรูปแบบใด คุณพร้อมที่จะลองฝึกเล่าประสบการณ์ที่น่าจดจำของคุณหรือยัง</a:t>
            </a:r>
            <a:r>
              <a:rPr lang="en-US" altLang="th-TH" sz="1000">
                <a:solidFill>
                  <a:schemeClr val="tx1"/>
                </a:solidFill>
              </a:rPr>
              <a:t>?</a:t>
            </a:r>
            <a:endParaRPr lang="th-TH" altLang="th-TH" sz="1000">
              <a:solidFill>
                <a:schemeClr val="tx1"/>
              </a:solidFill>
            </a:endParaRPr>
          </a:p>
        </p:txBody>
      </p:sp>
      <p:sp>
        <p:nvSpPr>
          <p:cNvPr id="31" name="Text Box 6"/>
          <p:cNvSpPr txBox="1">
            <a:spLocks noChangeArrowheads="1"/>
          </p:cNvSpPr>
          <p:nvPr/>
        </p:nvSpPr>
        <p:spPr bwMode="auto">
          <a:xfrm>
            <a:off x="9316489" y="1051018"/>
            <a:ext cx="1728788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2870" tIns="51435" rIns="102870" bIns="51435">
            <a:spAutoFit/>
          </a:bodyPr>
          <a:lstStyle>
            <a:lvl1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51435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02870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54305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th-TH" altLang="th-TH" sz="2400">
                <a:latin typeface="Cordia New" panose="020B0304020202020204" pitchFamily="34" charset="-34"/>
                <a:cs typeface="Cordia New" panose="020B0304020202020204" pitchFamily="34" charset="-34"/>
              </a:rPr>
              <a:t>  </a:t>
            </a:r>
            <a:r>
              <a:rPr lang="th-TH" altLang="th-TH" sz="1600" b="1">
                <a:latin typeface="Cordia New" panose="020B0304020202020204" pitchFamily="34" charset="-34"/>
                <a:cs typeface="Cordia New" panose="020B0304020202020204" pitchFamily="34" charset="-34"/>
              </a:rPr>
              <a:t>มาฝึกพูดเกี่ยวกับ</a:t>
            </a:r>
          </a:p>
          <a:p>
            <a:pPr algn="r">
              <a:spcBef>
                <a:spcPct val="50000"/>
              </a:spcBef>
            </a:pPr>
            <a:r>
              <a:rPr lang="th-TH" altLang="th-TH" sz="1600" b="1">
                <a:latin typeface="Cordia New" panose="020B0304020202020204" pitchFamily="34" charset="-34"/>
                <a:cs typeface="Cordia New" panose="020B0304020202020204" pitchFamily="34" charset="-34"/>
              </a:rPr>
              <a:t>ประสบการณ์</a:t>
            </a:r>
          </a:p>
          <a:p>
            <a:pPr algn="r">
              <a:spcBef>
                <a:spcPct val="50000"/>
              </a:spcBef>
            </a:pPr>
            <a:r>
              <a:rPr lang="th-TH" altLang="th-TH" sz="1600" b="1">
                <a:latin typeface="Cordia New" panose="020B0304020202020204" pitchFamily="34" charset="-34"/>
                <a:cs typeface="Cordia New" panose="020B0304020202020204" pitchFamily="34" charset="-34"/>
              </a:rPr>
              <a:t>ที่น่าจดจำกัน</a:t>
            </a:r>
          </a:p>
        </p:txBody>
      </p:sp>
      <p:sp>
        <p:nvSpPr>
          <p:cNvPr id="32" name="Text Box 9"/>
          <p:cNvSpPr txBox="1">
            <a:spLocks noChangeArrowheads="1"/>
          </p:cNvSpPr>
          <p:nvPr/>
        </p:nvSpPr>
        <p:spPr bwMode="auto">
          <a:xfrm>
            <a:off x="8034941" y="55655"/>
            <a:ext cx="3887787" cy="831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2870" tIns="51435" rIns="102870" bIns="51435">
            <a:spAutoFit/>
          </a:bodyPr>
          <a:lstStyle>
            <a:lvl1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51435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02870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54305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th-TH" sz="2400" dirty="0">
                <a:latin typeface="Calibri" panose="020F0502020204030204" pitchFamily="34" charset="0"/>
                <a:cs typeface="Cordia New" panose="020B0304020202020204" pitchFamily="34" charset="-34"/>
              </a:rPr>
              <a:t>Let’s talk about ‘memorable experiences’</a:t>
            </a:r>
            <a:endParaRPr lang="th-TH" altLang="th-TH" sz="2400" dirty="0">
              <a:latin typeface="Calibri" panose="020F0502020204030204" pitchFamily="34" charset="0"/>
              <a:cs typeface="Cordia New" panose="020B0304020202020204" pitchFamily="34" charset="-34"/>
            </a:endParaRPr>
          </a:p>
        </p:txBody>
      </p:sp>
      <p:pic>
        <p:nvPicPr>
          <p:cNvPr id="33" name="Picture 14" descr="6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7127" y="80215"/>
            <a:ext cx="1079500" cy="1081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Rectangle 17"/>
          <p:cNvSpPr>
            <a:spLocks noChangeArrowheads="1"/>
          </p:cNvSpPr>
          <p:nvPr/>
        </p:nvSpPr>
        <p:spPr bwMode="auto">
          <a:xfrm>
            <a:off x="6870152" y="1161302"/>
            <a:ext cx="2808288" cy="1582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en-US" altLang="th-TH" sz="1200" dirty="0">
                <a:solidFill>
                  <a:schemeClr val="tx1"/>
                </a:solidFill>
                <a:latin typeface="Calibri" panose="020F0502020204030204" pitchFamily="34" charset="0"/>
              </a:rPr>
              <a:t>Everybody has experiences…they may be on the same topic, but different in details. Talking about memorable experiences is a great information exchange. No matter what experience it is, you can always learn something from it. Are you ready to try one now? </a:t>
            </a:r>
            <a:endParaRPr lang="th-TH" altLang="th-TH" sz="120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r>
              <a:rPr lang="th-TH" altLang="th-TH" sz="1400" dirty="0">
                <a:solidFill>
                  <a:schemeClr val="tx1"/>
                </a:solidFill>
              </a:rPr>
              <a:t>      </a:t>
            </a:r>
          </a:p>
        </p:txBody>
      </p:sp>
      <p:pic>
        <p:nvPicPr>
          <p:cNvPr id="35" name="Picture 51" descr="4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92752" y="2706780"/>
            <a:ext cx="914400" cy="1008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Rectangle 54"/>
          <p:cNvSpPr>
            <a:spLocks noChangeArrowheads="1"/>
          </p:cNvSpPr>
          <p:nvPr/>
        </p:nvSpPr>
        <p:spPr bwMode="auto">
          <a:xfrm>
            <a:off x="6797127" y="5653180"/>
            <a:ext cx="4103687" cy="115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th-TH" altLang="th-TH" sz="1000" b="1" u="sng" dirty="0">
                <a:solidFill>
                  <a:schemeClr val="tx1"/>
                </a:solidFill>
              </a:rPr>
              <a:t>การเตรียมตัวพูด </a:t>
            </a:r>
          </a:p>
          <a:p>
            <a:endParaRPr lang="th-TH" altLang="th-TH" sz="1000" b="1" u="sng" dirty="0">
              <a:solidFill>
                <a:schemeClr val="tx1"/>
              </a:solidFill>
            </a:endParaRPr>
          </a:p>
          <a:p>
            <a:r>
              <a:rPr lang="th-TH" altLang="th-TH" sz="1000" b="1" u="sng" dirty="0">
                <a:solidFill>
                  <a:schemeClr val="tx1"/>
                </a:solidFill>
              </a:rPr>
              <a:t>ขั้นตอนที่ </a:t>
            </a:r>
            <a:r>
              <a:rPr lang="en-US" altLang="th-TH" sz="1000" b="1" u="sng" dirty="0">
                <a:solidFill>
                  <a:schemeClr val="tx1"/>
                </a:solidFill>
              </a:rPr>
              <a:t>1</a:t>
            </a:r>
            <a:r>
              <a:rPr lang="en-US" altLang="th-TH" sz="1000" dirty="0">
                <a:solidFill>
                  <a:schemeClr val="tx1"/>
                </a:solidFill>
              </a:rPr>
              <a:t>   </a:t>
            </a:r>
            <a:r>
              <a:rPr lang="th-TH" altLang="th-TH" sz="1000" dirty="0">
                <a:solidFill>
                  <a:schemeClr val="tx1"/>
                </a:solidFill>
              </a:rPr>
              <a:t>ศึกษา </a:t>
            </a:r>
            <a:r>
              <a:rPr lang="en-US" altLang="th-TH" sz="1000" b="1" dirty="0">
                <a:solidFill>
                  <a:schemeClr val="tx1"/>
                </a:solidFill>
              </a:rPr>
              <a:t>‘</a:t>
            </a:r>
            <a:r>
              <a:rPr lang="en-US" altLang="th-TH" sz="1000" dirty="0">
                <a:solidFill>
                  <a:schemeClr val="tx1"/>
                </a:solidFill>
                <a:latin typeface="Calibri" panose="020F0502020204030204" pitchFamily="34" charset="0"/>
              </a:rPr>
              <a:t>Memorable Experiences’ Speaking Web</a:t>
            </a:r>
            <a:r>
              <a:rPr lang="en-US" altLang="th-TH" sz="1000" b="1" dirty="0">
                <a:solidFill>
                  <a:schemeClr val="tx1"/>
                </a:solidFill>
              </a:rPr>
              <a:t> </a:t>
            </a:r>
            <a:r>
              <a:rPr lang="th-TH" altLang="th-TH" sz="1000" u="sng" dirty="0">
                <a:solidFill>
                  <a:schemeClr val="tx1"/>
                </a:solidFill>
              </a:rPr>
              <a:t>ที่หน้า </a:t>
            </a:r>
            <a:r>
              <a:rPr lang="en-US" altLang="th-TH" sz="1000" u="sng" dirty="0">
                <a:solidFill>
                  <a:schemeClr val="tx1"/>
                </a:solidFill>
              </a:rPr>
              <a:t>4</a:t>
            </a:r>
            <a:r>
              <a:rPr lang="th-TH" altLang="th-TH" sz="1000" dirty="0">
                <a:solidFill>
                  <a:schemeClr val="tx1"/>
                </a:solidFill>
              </a:rPr>
              <a:t> เพื่อให้ได้แนวคิดเกี่ยวกับเรื่องที่จะพูด แล้วศึกษาตัวอย่างการพูดประกอบ</a:t>
            </a:r>
            <a:r>
              <a:rPr lang="th-TH" altLang="th-TH" sz="1000" dirty="0"/>
              <a:t> </a:t>
            </a:r>
            <a:endParaRPr lang="th-TH" altLang="th-TH" sz="1000" dirty="0">
              <a:solidFill>
                <a:schemeClr val="tx1"/>
              </a:solidFill>
            </a:endParaRPr>
          </a:p>
          <a:p>
            <a:r>
              <a:rPr lang="th-TH" altLang="th-TH" sz="1000" b="1" u="sng" dirty="0">
                <a:solidFill>
                  <a:schemeClr val="tx1"/>
                </a:solidFill>
              </a:rPr>
              <a:t>ขั้นตอนที่ </a:t>
            </a:r>
            <a:r>
              <a:rPr lang="en-US" altLang="th-TH" sz="1000" b="1" u="sng" dirty="0">
                <a:solidFill>
                  <a:schemeClr val="tx1"/>
                </a:solidFill>
              </a:rPr>
              <a:t>2</a:t>
            </a:r>
            <a:r>
              <a:rPr lang="en-US" altLang="th-TH" sz="1000" dirty="0">
                <a:solidFill>
                  <a:schemeClr val="tx1"/>
                </a:solidFill>
              </a:rPr>
              <a:t>   </a:t>
            </a:r>
            <a:r>
              <a:rPr lang="th-TH" altLang="th-TH" sz="1000" dirty="0">
                <a:solidFill>
                  <a:schemeClr val="tx1"/>
                </a:solidFill>
              </a:rPr>
              <a:t>เลือกสำนวนและโครงสร้างประโยคที่เกี่ยวข้อง จากนั้นเขียนคำสำคัญที่เกี่ยวข้อง </a:t>
            </a:r>
            <a:r>
              <a:rPr lang="en-US" altLang="th-TH" sz="1000" dirty="0">
                <a:solidFill>
                  <a:schemeClr val="tx1"/>
                </a:solidFill>
              </a:rPr>
              <a:t>(Key words) </a:t>
            </a:r>
            <a:r>
              <a:rPr lang="th-TH" altLang="th-TH" sz="1000" dirty="0">
                <a:solidFill>
                  <a:schemeClr val="tx1"/>
                </a:solidFill>
              </a:rPr>
              <a:t>ลงใน </a:t>
            </a:r>
            <a:r>
              <a:rPr lang="en-US" altLang="th-TH" sz="1000" dirty="0">
                <a:solidFill>
                  <a:schemeClr val="tx1"/>
                </a:solidFill>
                <a:latin typeface="Calibri" panose="020F0502020204030204" pitchFamily="34" charset="0"/>
              </a:rPr>
              <a:t>‘Memorable Experiences’ Speaking Web</a:t>
            </a:r>
            <a:r>
              <a:rPr lang="th-TH" altLang="th-TH" sz="1000" b="1" dirty="0">
                <a:solidFill>
                  <a:schemeClr val="tx1"/>
                </a:solidFill>
              </a:rPr>
              <a:t> </a:t>
            </a:r>
            <a:r>
              <a:rPr lang="th-TH" altLang="th-TH" sz="1000" dirty="0"/>
              <a:t>ของคุณ</a:t>
            </a:r>
            <a:r>
              <a:rPr lang="th-TH" altLang="th-TH" sz="1000" u="sng" dirty="0"/>
              <a:t>ในหน้าแรก</a:t>
            </a:r>
            <a:r>
              <a:rPr lang="en-US" altLang="th-TH" sz="1000" dirty="0"/>
              <a:t> </a:t>
            </a:r>
            <a:r>
              <a:rPr lang="th-TH" altLang="th-TH" sz="1000" dirty="0"/>
              <a:t>และคุณอาจเพิ่มรายละเอียดอื่นๆไปด้วยก็ได้</a:t>
            </a:r>
            <a:endParaRPr lang="en-US" altLang="th-TH" sz="1000" dirty="0"/>
          </a:p>
        </p:txBody>
      </p:sp>
      <p:sp>
        <p:nvSpPr>
          <p:cNvPr id="37" name="Rectangle 55"/>
          <p:cNvSpPr>
            <a:spLocks noChangeArrowheads="1"/>
          </p:cNvSpPr>
          <p:nvPr/>
        </p:nvSpPr>
        <p:spPr bwMode="auto">
          <a:xfrm>
            <a:off x="6797127" y="2654393"/>
            <a:ext cx="3024187" cy="264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en-US" altLang="th-TH" sz="1200" b="1">
                <a:solidFill>
                  <a:schemeClr val="tx1"/>
                </a:solidFill>
                <a:latin typeface="Calibri" panose="020F0502020204030204" pitchFamily="34" charset="0"/>
              </a:rPr>
              <a:t>How to prepare your talk?</a:t>
            </a:r>
          </a:p>
          <a:p>
            <a:endParaRPr lang="en-US" altLang="th-TH" sz="1200" b="1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r>
              <a:rPr lang="en-US" altLang="th-TH" sz="1200">
                <a:solidFill>
                  <a:schemeClr val="tx1"/>
                </a:solidFill>
                <a:latin typeface="Calibri" panose="020F0502020204030204" pitchFamily="34" charset="0"/>
              </a:rPr>
              <a:t>If you want to talk about a memorable experience, try this …</a:t>
            </a:r>
          </a:p>
          <a:p>
            <a:r>
              <a:rPr lang="en-US" altLang="th-TH" sz="1200" b="1" u="sng">
                <a:solidFill>
                  <a:schemeClr val="tx1"/>
                </a:solidFill>
                <a:latin typeface="Calibri" panose="020F0502020204030204" pitchFamily="34" charset="0"/>
              </a:rPr>
              <a:t>Step 1</a:t>
            </a:r>
            <a:r>
              <a:rPr lang="en-US" altLang="th-TH" sz="1200" b="1">
                <a:solidFill>
                  <a:schemeClr val="tx1"/>
                </a:solidFill>
                <a:latin typeface="Calibri" panose="020F0502020204030204" pitchFamily="34" charset="0"/>
              </a:rPr>
              <a:t>:</a:t>
            </a:r>
            <a:r>
              <a:rPr lang="en-US" altLang="th-TH" sz="1200">
                <a:solidFill>
                  <a:schemeClr val="tx1"/>
                </a:solidFill>
                <a:latin typeface="Calibri" panose="020F0502020204030204" pitchFamily="34" charset="0"/>
              </a:rPr>
              <a:t> Study the </a:t>
            </a:r>
            <a:r>
              <a:rPr lang="en-US" altLang="th-TH" sz="1200" b="1">
                <a:solidFill>
                  <a:schemeClr val="tx1"/>
                </a:solidFill>
                <a:latin typeface="Calibri" panose="020F0502020204030204" pitchFamily="34" charset="0"/>
              </a:rPr>
              <a:t>‘Memorable Experiences’ Speaking Web</a:t>
            </a:r>
            <a:r>
              <a:rPr lang="en-US" altLang="th-TH" sz="1200">
                <a:latin typeface="Calibri" panose="020F0502020204030204" pitchFamily="34" charset="0"/>
              </a:rPr>
              <a:t> on </a:t>
            </a:r>
            <a:r>
              <a:rPr lang="en-US" altLang="th-TH" sz="1200" u="sng">
                <a:latin typeface="Calibri" panose="020F0502020204030204" pitchFamily="34" charset="0"/>
              </a:rPr>
              <a:t>page 4</a:t>
            </a:r>
            <a:r>
              <a:rPr lang="en-US" altLang="th-TH" sz="1200">
                <a:latin typeface="Calibri" panose="020F0502020204030204" pitchFamily="34" charset="0"/>
              </a:rPr>
              <a:t>, it will give you an idea of what to talk about. Then, study the speaking sample that follows.</a:t>
            </a:r>
          </a:p>
          <a:p>
            <a:r>
              <a:rPr lang="en-US" altLang="th-TH" sz="1200" b="1" u="sng">
                <a:solidFill>
                  <a:schemeClr val="tx1"/>
                </a:solidFill>
                <a:latin typeface="Calibri" panose="020F0502020204030204" pitchFamily="34" charset="0"/>
              </a:rPr>
              <a:t>Step 2</a:t>
            </a:r>
            <a:r>
              <a:rPr lang="en-US" altLang="th-TH" sz="1200" b="1">
                <a:solidFill>
                  <a:schemeClr val="tx1"/>
                </a:solidFill>
                <a:latin typeface="Calibri" panose="020F0502020204030204" pitchFamily="34" charset="0"/>
              </a:rPr>
              <a:t>:</a:t>
            </a:r>
            <a:r>
              <a:rPr lang="en-US" altLang="th-TH" sz="120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  <a:r>
              <a:rPr lang="en-US" altLang="th-TH" sz="1200">
                <a:latin typeface="Calibri" panose="020F0502020204030204" pitchFamily="34" charset="0"/>
              </a:rPr>
              <a:t>Choose a memorable experience you want to talk about. Consider relevant expressions and structures needed to talk about the experience. Then, complete your own speaking web on </a:t>
            </a:r>
            <a:r>
              <a:rPr lang="en-US" altLang="th-TH" sz="1200" u="sng">
                <a:latin typeface="Calibri" panose="020F0502020204030204" pitchFamily="34" charset="0"/>
              </a:rPr>
              <a:t>page 1</a:t>
            </a:r>
            <a:r>
              <a:rPr lang="en-US" altLang="th-TH" sz="1200">
                <a:latin typeface="Calibri" panose="020F0502020204030204" pitchFamily="34" charset="0"/>
              </a:rPr>
              <a:t>.</a:t>
            </a:r>
            <a:r>
              <a:rPr lang="th-TH" altLang="th-TH" sz="1200">
                <a:latin typeface="Calibri" panose="020F0502020204030204" pitchFamily="34" charset="0"/>
              </a:rPr>
              <a:t> </a:t>
            </a:r>
            <a:r>
              <a:rPr lang="en-US" altLang="th-TH" sz="1200">
                <a:latin typeface="Calibri" panose="020F0502020204030204" pitchFamily="34" charset="0"/>
              </a:rPr>
              <a:t>It’s also a good idea to add other details of your own.</a:t>
            </a:r>
            <a:endParaRPr lang="th-TH" altLang="th-TH" sz="120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614475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1291455" y="6095999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Rectangle 6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grpSp>
        <p:nvGrpSpPr>
          <p:cNvPr id="4" name="Group 70"/>
          <p:cNvGrpSpPr>
            <a:grpSpLocks/>
          </p:cNvGrpSpPr>
          <p:nvPr/>
        </p:nvGrpSpPr>
        <p:grpSpPr bwMode="auto">
          <a:xfrm>
            <a:off x="449449" y="405279"/>
            <a:ext cx="5011737" cy="6248400"/>
            <a:chOff x="3629" y="484"/>
            <a:chExt cx="3157" cy="3936"/>
          </a:xfrm>
        </p:grpSpPr>
        <p:sp>
          <p:nvSpPr>
            <p:cNvPr id="5" name="Rectangle 71"/>
            <p:cNvSpPr>
              <a:spLocks noChangeArrowheads="1"/>
            </p:cNvSpPr>
            <p:nvPr/>
          </p:nvSpPr>
          <p:spPr bwMode="auto">
            <a:xfrm>
              <a:off x="3629" y="484"/>
              <a:ext cx="1814" cy="15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defTabSz="1028700"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1pPr>
              <a:lvl2pPr defTabSz="1028700"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2pPr>
              <a:lvl3pPr defTabSz="1028700"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3pPr>
              <a:lvl4pPr defTabSz="1028700"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4pPr>
              <a:lvl5pPr defTabSz="1028700"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5pPr>
              <a:lvl6pPr defTabSz="1028700" fontAlgn="base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6pPr>
              <a:lvl7pPr defTabSz="1028700" fontAlgn="base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7pPr>
              <a:lvl8pPr defTabSz="1028700" fontAlgn="base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8pPr>
              <a:lvl9pPr defTabSz="1028700" fontAlgn="base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9pPr>
            </a:lstStyle>
            <a:p>
              <a:r>
                <a:rPr lang="en-US" altLang="th-TH" sz="1200" b="1" u="sng">
                  <a:latin typeface="Calibri" panose="020F0502020204030204" pitchFamily="34" charset="0"/>
                  <a:cs typeface="Cordia New" panose="020B0304020202020204" pitchFamily="34" charset="-34"/>
                </a:rPr>
                <a:t>Step 3</a:t>
              </a:r>
              <a:r>
                <a:rPr lang="en-US" altLang="th-TH" sz="1200" b="1">
                  <a:latin typeface="Calibri" panose="020F0502020204030204" pitchFamily="34" charset="0"/>
                  <a:cs typeface="Cordia New" panose="020B0304020202020204" pitchFamily="34" charset="-34"/>
                </a:rPr>
                <a:t>:</a:t>
              </a:r>
              <a:r>
                <a:rPr lang="en-US" altLang="th-TH" sz="1200">
                  <a:latin typeface="Calibri" panose="020F0502020204030204" pitchFamily="34" charset="0"/>
                  <a:cs typeface="Cordia New" panose="020B0304020202020204" pitchFamily="34" charset="-34"/>
                </a:rPr>
                <a:t> Talk to yourself aloud. When you are fluent, don’t look at your web. Speak naturally.</a:t>
              </a:r>
              <a:r>
                <a:rPr lang="en-US" altLang="th-TH" sz="1200">
                  <a:solidFill>
                    <a:schemeClr val="tx2"/>
                  </a:solidFill>
                  <a:latin typeface="Calibri" panose="020F0502020204030204" pitchFamily="34" charset="0"/>
                  <a:cs typeface="Cordia New" panose="020B0304020202020204" pitchFamily="34" charset="-34"/>
                </a:rPr>
                <a:t> </a:t>
              </a:r>
              <a:r>
                <a:rPr lang="en-US" altLang="th-TH" sz="1200">
                  <a:latin typeface="Calibri" panose="020F0502020204030204" pitchFamily="34" charset="0"/>
                  <a:cs typeface="Cordia New" panose="020B0304020202020204" pitchFamily="34" charset="-34"/>
                </a:rPr>
                <a:t>This helps to increase your confidence.</a:t>
              </a:r>
            </a:p>
            <a:p>
              <a:r>
                <a:rPr lang="en-US" altLang="th-TH" sz="1200" b="1" u="sng">
                  <a:latin typeface="Calibri" panose="020F0502020204030204" pitchFamily="34" charset="0"/>
                  <a:cs typeface="Cordia New" panose="020B0304020202020204" pitchFamily="34" charset="-34"/>
                </a:rPr>
                <a:t>Step 4</a:t>
              </a:r>
              <a:r>
                <a:rPr lang="en-US" altLang="th-TH" sz="1200" b="1">
                  <a:latin typeface="Calibri" panose="020F0502020204030204" pitchFamily="34" charset="0"/>
                  <a:cs typeface="Cordia New" panose="020B0304020202020204" pitchFamily="34" charset="-34"/>
                </a:rPr>
                <a:t>:</a:t>
              </a:r>
              <a:r>
                <a:rPr lang="en-US" altLang="th-TH" sz="1200">
                  <a:latin typeface="Calibri" panose="020F0502020204030204" pitchFamily="34" charset="0"/>
                  <a:cs typeface="Cordia New" panose="020B0304020202020204" pitchFamily="34" charset="-34"/>
                </a:rPr>
                <a:t> Study the</a:t>
              </a:r>
              <a:r>
                <a:rPr lang="en-US" altLang="th-TH" sz="1200">
                  <a:solidFill>
                    <a:schemeClr val="tx2"/>
                  </a:solidFill>
                  <a:latin typeface="Calibri" panose="020F0502020204030204" pitchFamily="34" charset="0"/>
                  <a:cs typeface="Cordia New" panose="020B0304020202020204" pitchFamily="34" charset="-34"/>
                </a:rPr>
                <a:t> </a:t>
              </a:r>
              <a:r>
                <a:rPr lang="en-US" altLang="th-TH" sz="1200">
                  <a:latin typeface="Calibri" panose="020F0502020204030204" pitchFamily="34" charset="0"/>
                  <a:cs typeface="Cordia New" panose="020B0304020202020204" pitchFamily="34" charset="-34"/>
                </a:rPr>
                <a:t>evaluation criteria given below. It serves as a good guideline for your effective speaking.</a:t>
              </a:r>
            </a:p>
            <a:p>
              <a:r>
                <a:rPr lang="en-US" altLang="th-TH" sz="1200" b="1" u="sng">
                  <a:latin typeface="Calibri" panose="020F0502020204030204" pitchFamily="34" charset="0"/>
                  <a:cs typeface="Cordia New" panose="020B0304020202020204" pitchFamily="34" charset="-34"/>
                </a:rPr>
                <a:t>Step 5</a:t>
              </a:r>
              <a:r>
                <a:rPr lang="en-US" altLang="th-TH" sz="1200" b="1">
                  <a:latin typeface="Calibri" panose="020F0502020204030204" pitchFamily="34" charset="0"/>
                  <a:cs typeface="Cordia New" panose="020B0304020202020204" pitchFamily="34" charset="-34"/>
                </a:rPr>
                <a:t>:</a:t>
              </a:r>
              <a:r>
                <a:rPr lang="en-US" altLang="th-TH" sz="1200">
                  <a:solidFill>
                    <a:schemeClr val="tx2"/>
                  </a:solidFill>
                  <a:latin typeface="Calibri" panose="020F0502020204030204" pitchFamily="34" charset="0"/>
                  <a:cs typeface="Cordia New" panose="020B0304020202020204" pitchFamily="34" charset="-34"/>
                </a:rPr>
                <a:t> </a:t>
              </a:r>
              <a:r>
                <a:rPr lang="en-US" altLang="th-TH" sz="1200">
                  <a:latin typeface="Calibri" panose="020F0502020204030204" pitchFamily="34" charset="0"/>
                  <a:cs typeface="Cordia New" panose="020B0304020202020204" pitchFamily="34" charset="-34"/>
                </a:rPr>
                <a:t>Record your speaking. Do it a few times and check your own improvement.</a:t>
              </a:r>
              <a:endParaRPr lang="th-TH" altLang="th-TH" sz="1200">
                <a:solidFill>
                  <a:schemeClr val="tx2"/>
                </a:solidFill>
                <a:latin typeface="Calibri" panose="020F0502020204030204" pitchFamily="34" charset="0"/>
                <a:cs typeface="Cordia New" panose="020B0304020202020204" pitchFamily="34" charset="-34"/>
              </a:endParaRPr>
            </a:p>
            <a:p>
              <a:r>
                <a:rPr lang="en-US" altLang="th-TH" sz="1200" b="1" u="sng">
                  <a:latin typeface="Calibri" panose="020F0502020204030204" pitchFamily="34" charset="0"/>
                  <a:cs typeface="Cordia New" panose="020B0304020202020204" pitchFamily="34" charset="-34"/>
                </a:rPr>
                <a:t>Step 6</a:t>
              </a:r>
              <a:r>
                <a:rPr lang="en-US" altLang="th-TH" sz="1200" b="1">
                  <a:latin typeface="Calibri" panose="020F0502020204030204" pitchFamily="34" charset="0"/>
                  <a:cs typeface="Cordia New" panose="020B0304020202020204" pitchFamily="34" charset="-34"/>
                </a:rPr>
                <a:t>:</a:t>
              </a:r>
              <a:r>
                <a:rPr lang="en-US" altLang="th-TH" sz="1200">
                  <a:latin typeface="Calibri" panose="020F0502020204030204" pitchFamily="34" charset="0"/>
                  <a:cs typeface="Cordia New" panose="020B0304020202020204" pitchFamily="34" charset="-34"/>
                </a:rPr>
                <a:t> Check your final speaking with the evaluation criteria  again. Are you happy with your talk? Read the suggestions given at the end of this page.</a:t>
              </a:r>
              <a:endParaRPr lang="th-TH" altLang="th-TH" sz="1600">
                <a:solidFill>
                  <a:schemeClr val="tx2"/>
                </a:solidFill>
                <a:latin typeface="Cordia New" panose="020B0304020202020204" pitchFamily="34" charset="-34"/>
                <a:cs typeface="Cordia New" panose="020B0304020202020204" pitchFamily="34" charset="-34"/>
              </a:endParaRPr>
            </a:p>
          </p:txBody>
        </p:sp>
        <p:sp>
          <p:nvSpPr>
            <p:cNvPr id="8" name="Rectangle 72"/>
            <p:cNvSpPr>
              <a:spLocks noChangeArrowheads="1"/>
            </p:cNvSpPr>
            <p:nvPr/>
          </p:nvSpPr>
          <p:spPr bwMode="auto">
            <a:xfrm>
              <a:off x="5579" y="1166"/>
              <a:ext cx="1134" cy="13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defTabSz="1028700"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1pPr>
              <a:lvl2pPr defTabSz="1028700"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2pPr>
              <a:lvl3pPr defTabSz="1028700"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3pPr>
              <a:lvl4pPr defTabSz="1028700"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4pPr>
              <a:lvl5pPr defTabSz="1028700"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5pPr>
              <a:lvl6pPr defTabSz="1028700" fontAlgn="base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6pPr>
              <a:lvl7pPr defTabSz="1028700" fontAlgn="base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7pPr>
              <a:lvl8pPr defTabSz="1028700" fontAlgn="base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8pPr>
              <a:lvl9pPr defTabSz="1028700" fontAlgn="base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9pPr>
            </a:lstStyle>
            <a:p>
              <a:r>
                <a:rPr lang="th-TH" altLang="th-TH" sz="1000" b="1" u="sng">
                  <a:latin typeface="Cordia New" panose="020B0304020202020204" pitchFamily="34" charset="-34"/>
                  <a:cs typeface="Cordia New" panose="020B0304020202020204" pitchFamily="34" charset="-34"/>
                </a:rPr>
                <a:t>ขั้นตอนที่ </a:t>
              </a:r>
              <a:r>
                <a:rPr lang="en-US" altLang="th-TH" sz="1000" b="1" u="sng">
                  <a:latin typeface="Cordia New" panose="020B0304020202020204" pitchFamily="34" charset="-34"/>
                  <a:cs typeface="Cordia New" panose="020B0304020202020204" pitchFamily="34" charset="-34"/>
                </a:rPr>
                <a:t>3</a:t>
              </a:r>
              <a:r>
                <a:rPr lang="en-US" altLang="th-TH" sz="1000" b="1">
                  <a:latin typeface="Cordia New" panose="020B0304020202020204" pitchFamily="34" charset="-34"/>
                  <a:cs typeface="Cordia New" panose="020B0304020202020204" pitchFamily="34" charset="-34"/>
                </a:rPr>
                <a:t>  </a:t>
              </a:r>
              <a:r>
                <a:rPr lang="en-US" altLang="th-TH" sz="1000">
                  <a:solidFill>
                    <a:schemeClr val="tx2"/>
                  </a:solidFill>
                  <a:latin typeface="Cordia New" panose="020B0304020202020204" pitchFamily="34" charset="-34"/>
                  <a:cs typeface="Cordia New" panose="020B0304020202020204" pitchFamily="34" charset="-34"/>
                </a:rPr>
                <a:t> </a:t>
              </a:r>
              <a:r>
                <a:rPr lang="th-TH" altLang="th-TH" sz="1000">
                  <a:latin typeface="Cordia New" panose="020B0304020202020204" pitchFamily="34" charset="-34"/>
                  <a:cs typeface="Cordia New" panose="020B0304020202020204" pitchFamily="34" charset="-34"/>
                </a:rPr>
                <a:t>ลองฝึกพูดกับตัวเองโดยออก</a:t>
              </a:r>
            </a:p>
            <a:p>
              <a:r>
                <a:rPr lang="th-TH" altLang="th-TH" sz="1000">
                  <a:latin typeface="Cordia New" panose="020B0304020202020204" pitchFamily="34" charset="-34"/>
                  <a:cs typeface="Cordia New" panose="020B0304020202020204" pitchFamily="34" charset="-34"/>
                </a:rPr>
                <a:t>เสียงดังๆ เมื่อพูดคล่องแล้วไม่ควรดู</a:t>
              </a:r>
              <a:r>
                <a:rPr lang="en-US" altLang="th-TH" sz="1000">
                  <a:latin typeface="Cordia New" panose="020B0304020202020204" pitchFamily="34" charset="-34"/>
                  <a:cs typeface="Cordia New" panose="020B0304020202020204" pitchFamily="34" charset="-34"/>
                </a:rPr>
                <a:t> web</a:t>
              </a:r>
              <a:r>
                <a:rPr lang="th-TH" altLang="th-TH" sz="1000">
                  <a:latin typeface="Cordia New" panose="020B0304020202020204" pitchFamily="34" charset="-34"/>
                  <a:cs typeface="Cordia New" panose="020B0304020202020204" pitchFamily="34" charset="-34"/>
                </a:rPr>
                <a:t> </a:t>
              </a:r>
            </a:p>
            <a:p>
              <a:r>
                <a:rPr lang="th-TH" altLang="th-TH" sz="1000">
                  <a:latin typeface="Cordia New" panose="020B0304020202020204" pitchFamily="34" charset="-34"/>
                  <a:cs typeface="Cordia New" panose="020B0304020202020204" pitchFamily="34" charset="-34"/>
                </a:rPr>
                <a:t>พยายามพูดอย่างธรรมชาติเพื่อเพิ่มความมั่นใจ</a:t>
              </a:r>
            </a:p>
            <a:p>
              <a:r>
                <a:rPr lang="th-TH" altLang="th-TH" sz="1000" b="1" u="sng">
                  <a:latin typeface="Cordia New" panose="020B0304020202020204" pitchFamily="34" charset="-34"/>
                  <a:cs typeface="Cordia New" panose="020B0304020202020204" pitchFamily="34" charset="-34"/>
                </a:rPr>
                <a:t>ขั้นตอนที่ </a:t>
              </a:r>
              <a:r>
                <a:rPr lang="en-US" altLang="th-TH" sz="1000" b="1" u="sng">
                  <a:latin typeface="Cordia New" panose="020B0304020202020204" pitchFamily="34" charset="-34"/>
                  <a:cs typeface="Cordia New" panose="020B0304020202020204" pitchFamily="34" charset="-34"/>
                </a:rPr>
                <a:t>4</a:t>
              </a:r>
              <a:r>
                <a:rPr lang="en-US" altLang="th-TH" sz="1000" b="1">
                  <a:latin typeface="Cordia New" panose="020B0304020202020204" pitchFamily="34" charset="-34"/>
                  <a:cs typeface="Cordia New" panose="020B0304020202020204" pitchFamily="34" charset="-34"/>
                </a:rPr>
                <a:t>  </a:t>
              </a:r>
              <a:r>
                <a:rPr lang="th-TH" altLang="th-TH" sz="1000">
                  <a:latin typeface="Cordia New" panose="020B0304020202020204" pitchFamily="34" charset="-34"/>
                  <a:cs typeface="Cordia New" panose="020B0304020202020204" pitchFamily="34" charset="-34"/>
                </a:rPr>
                <a:t>ศึกษาเกณฑ์ประเมินการพูด</a:t>
              </a:r>
            </a:p>
            <a:p>
              <a:r>
                <a:rPr lang="th-TH" altLang="th-TH" sz="1000">
                  <a:latin typeface="Cordia New" panose="020B0304020202020204" pitchFamily="34" charset="-34"/>
                  <a:cs typeface="Cordia New" panose="020B0304020202020204" pitchFamily="34" charset="-34"/>
                </a:rPr>
                <a:t>ข้างล่างและใช้ เกณฑ์นี้เป็นแนวทางการพูด</a:t>
              </a:r>
            </a:p>
            <a:p>
              <a:r>
                <a:rPr lang="th-TH" altLang="th-TH" sz="1000">
                  <a:latin typeface="Cordia New" panose="020B0304020202020204" pitchFamily="34" charset="-34"/>
                  <a:cs typeface="Cordia New" panose="020B0304020202020204" pitchFamily="34" charset="-34"/>
                </a:rPr>
                <a:t>อย่างมีประสิทธิภาพ</a:t>
              </a:r>
              <a:endParaRPr lang="th-TH" altLang="th-TH" sz="1000" b="1">
                <a:latin typeface="Cordia New" panose="020B0304020202020204" pitchFamily="34" charset="-34"/>
                <a:cs typeface="Cordia New" panose="020B0304020202020204" pitchFamily="34" charset="-34"/>
              </a:endParaRPr>
            </a:p>
            <a:p>
              <a:r>
                <a:rPr lang="th-TH" altLang="th-TH" sz="1000" b="1" u="sng">
                  <a:latin typeface="Cordia New" panose="020B0304020202020204" pitchFamily="34" charset="-34"/>
                  <a:cs typeface="Cordia New" panose="020B0304020202020204" pitchFamily="34" charset="-34"/>
                </a:rPr>
                <a:t>ขั้นตอนที่ </a:t>
              </a:r>
              <a:r>
                <a:rPr lang="en-US" altLang="th-TH" sz="1000" b="1" u="sng">
                  <a:latin typeface="Cordia New" panose="020B0304020202020204" pitchFamily="34" charset="-34"/>
                  <a:cs typeface="Cordia New" panose="020B0304020202020204" pitchFamily="34" charset="-34"/>
                </a:rPr>
                <a:t>5</a:t>
              </a:r>
              <a:r>
                <a:rPr lang="en-US" altLang="th-TH" sz="1000">
                  <a:solidFill>
                    <a:schemeClr val="tx2"/>
                  </a:solidFill>
                  <a:latin typeface="Cordia New" panose="020B0304020202020204" pitchFamily="34" charset="-34"/>
                  <a:cs typeface="Cordia New" panose="020B0304020202020204" pitchFamily="34" charset="-34"/>
                </a:rPr>
                <a:t> </a:t>
              </a:r>
              <a:r>
                <a:rPr lang="th-TH" altLang="th-TH" sz="1000">
                  <a:solidFill>
                    <a:schemeClr val="tx2"/>
                  </a:solidFill>
                  <a:latin typeface="Cordia New" panose="020B0304020202020204" pitchFamily="34" charset="-34"/>
                  <a:cs typeface="Cordia New" panose="020B0304020202020204" pitchFamily="34" charset="-34"/>
                </a:rPr>
                <a:t> </a:t>
              </a:r>
              <a:r>
                <a:rPr lang="th-TH" altLang="th-TH" sz="1000">
                  <a:latin typeface="Cordia New" panose="020B0304020202020204" pitchFamily="34" charset="-34"/>
                  <a:cs typeface="Cordia New" panose="020B0304020202020204" pitchFamily="34" charset="-34"/>
                </a:rPr>
                <a:t>ลองบันทึกการพูดลงใน</a:t>
              </a:r>
            </a:p>
            <a:p>
              <a:r>
                <a:rPr lang="th-TH" altLang="th-TH" sz="1000">
                  <a:latin typeface="Cordia New" panose="020B0304020202020204" pitchFamily="34" charset="-34"/>
                  <a:cs typeface="Cordia New" panose="020B0304020202020204" pitchFamily="34" charset="-34"/>
                </a:rPr>
                <a:t>อุปกรณ์บันทึกเสียงหลายๆครั้งและเปรียบเทียบ</a:t>
              </a:r>
            </a:p>
            <a:p>
              <a:r>
                <a:rPr lang="th-TH" altLang="th-TH" sz="1000">
                  <a:latin typeface="Cordia New" panose="020B0304020202020204" pitchFamily="34" charset="-34"/>
                  <a:cs typeface="Cordia New" panose="020B0304020202020204" pitchFamily="34" charset="-34"/>
                </a:rPr>
                <a:t>การพัฒนาการของตัวเอง</a:t>
              </a:r>
            </a:p>
            <a:p>
              <a:r>
                <a:rPr lang="th-TH" altLang="th-TH" sz="1000" b="1" u="sng">
                  <a:latin typeface="Cordia New" panose="020B0304020202020204" pitchFamily="34" charset="-34"/>
                  <a:cs typeface="Cordia New" panose="020B0304020202020204" pitchFamily="34" charset="-34"/>
                </a:rPr>
                <a:t>ขั้นตอนที่ </a:t>
              </a:r>
              <a:r>
                <a:rPr lang="en-US" altLang="th-TH" sz="1000" b="1" u="sng">
                  <a:latin typeface="Cordia New" panose="020B0304020202020204" pitchFamily="34" charset="-34"/>
                  <a:cs typeface="Cordia New" panose="020B0304020202020204" pitchFamily="34" charset="-34"/>
                </a:rPr>
                <a:t>6</a:t>
              </a:r>
              <a:r>
                <a:rPr lang="en-US" altLang="th-TH" sz="1000">
                  <a:solidFill>
                    <a:schemeClr val="tx2"/>
                  </a:solidFill>
                  <a:latin typeface="Cordia New" panose="020B0304020202020204" pitchFamily="34" charset="-34"/>
                  <a:cs typeface="Cordia New" panose="020B0304020202020204" pitchFamily="34" charset="-34"/>
                </a:rPr>
                <a:t> </a:t>
              </a:r>
              <a:r>
                <a:rPr lang="th-TH" altLang="th-TH" sz="1000">
                  <a:solidFill>
                    <a:schemeClr val="tx2"/>
                  </a:solidFill>
                  <a:latin typeface="Cordia New" panose="020B0304020202020204" pitchFamily="34" charset="-34"/>
                  <a:cs typeface="Cordia New" panose="020B0304020202020204" pitchFamily="34" charset="-34"/>
                </a:rPr>
                <a:t> </a:t>
              </a:r>
              <a:r>
                <a:rPr lang="th-TH" altLang="th-TH" sz="1000">
                  <a:latin typeface="Cordia New" panose="020B0304020202020204" pitchFamily="34" charset="-34"/>
                  <a:cs typeface="Cordia New" panose="020B0304020202020204" pitchFamily="34" charset="-34"/>
                </a:rPr>
                <a:t>ลองประเมินการพูดด้วยเกณฑ์</a:t>
              </a:r>
            </a:p>
            <a:p>
              <a:r>
                <a:rPr lang="th-TH" altLang="th-TH" sz="1000">
                  <a:latin typeface="Cordia New" panose="020B0304020202020204" pitchFamily="34" charset="-34"/>
                  <a:cs typeface="Cordia New" panose="020B0304020202020204" pitchFamily="34" charset="-34"/>
                </a:rPr>
                <a:t>ประเมินการพูดอีกครั้ง</a:t>
              </a:r>
              <a:r>
                <a:rPr lang="en-US" altLang="th-TH" sz="1000">
                  <a:latin typeface="Cordia New" panose="020B0304020202020204" pitchFamily="34" charset="-34"/>
                  <a:cs typeface="Cordia New" panose="020B0304020202020204" pitchFamily="34" charset="-34"/>
                </a:rPr>
                <a:t> </a:t>
              </a:r>
              <a:r>
                <a:rPr lang="th-TH" altLang="th-TH" sz="1000">
                  <a:latin typeface="Cordia New" panose="020B0304020202020204" pitchFamily="34" charset="-34"/>
                  <a:cs typeface="Cordia New" panose="020B0304020202020204" pitchFamily="34" charset="-34"/>
                </a:rPr>
                <a:t>และถามตัวเองว่า </a:t>
              </a:r>
              <a:br>
                <a:rPr lang="th-TH" altLang="th-TH" sz="1000">
                  <a:latin typeface="Cordia New" panose="020B0304020202020204" pitchFamily="34" charset="-34"/>
                  <a:cs typeface="Cordia New" panose="020B0304020202020204" pitchFamily="34" charset="-34"/>
                </a:rPr>
              </a:br>
              <a:r>
                <a:rPr lang="th-TH" altLang="th-TH" sz="1000">
                  <a:latin typeface="Cordia New" panose="020B0304020202020204" pitchFamily="34" charset="-34"/>
                  <a:cs typeface="Cordia New" panose="020B0304020202020204" pitchFamily="34" charset="-34"/>
                </a:rPr>
                <a:t>คุณพอใจกับผลงานหรือไม่แล้วลองอ่าน</a:t>
              </a:r>
              <a:br>
                <a:rPr lang="th-TH" altLang="th-TH" sz="1000">
                  <a:latin typeface="Cordia New" panose="020B0304020202020204" pitchFamily="34" charset="-34"/>
                  <a:cs typeface="Cordia New" panose="020B0304020202020204" pitchFamily="34" charset="-34"/>
                </a:rPr>
              </a:br>
              <a:r>
                <a:rPr lang="th-TH" altLang="th-TH" sz="1000">
                  <a:latin typeface="Cordia New" panose="020B0304020202020204" pitchFamily="34" charset="-34"/>
                  <a:cs typeface="Cordia New" panose="020B0304020202020204" pitchFamily="34" charset="-34"/>
                </a:rPr>
                <a:t>ข้อเสนอแนะท้ายหน้าประกอบ</a:t>
              </a:r>
              <a:endParaRPr lang="th-TH" altLang="th-TH" sz="1600">
                <a:solidFill>
                  <a:schemeClr val="tx2"/>
                </a:solidFill>
                <a:latin typeface="Cordia New" panose="020B0304020202020204" pitchFamily="34" charset="-34"/>
                <a:cs typeface="Cordia New" panose="020B0304020202020204" pitchFamily="34" charset="-34"/>
              </a:endParaRPr>
            </a:p>
          </p:txBody>
        </p:sp>
        <p:sp>
          <p:nvSpPr>
            <p:cNvPr id="9" name="Rectangle 73"/>
            <p:cNvSpPr>
              <a:spLocks noChangeArrowheads="1"/>
            </p:cNvSpPr>
            <p:nvPr/>
          </p:nvSpPr>
          <p:spPr bwMode="auto">
            <a:xfrm>
              <a:off x="5380" y="3493"/>
              <a:ext cx="1406" cy="8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defTabSz="1028700"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1pPr>
              <a:lvl2pPr defTabSz="1028700"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2pPr>
              <a:lvl3pPr defTabSz="1028700"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3pPr>
              <a:lvl4pPr defTabSz="1028700"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4pPr>
              <a:lvl5pPr defTabSz="1028700"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5pPr>
              <a:lvl6pPr defTabSz="1028700" fontAlgn="base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6pPr>
              <a:lvl7pPr defTabSz="1028700" fontAlgn="base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7pPr>
              <a:lvl8pPr defTabSz="1028700" fontAlgn="base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8pPr>
              <a:lvl9pPr defTabSz="1028700" fontAlgn="base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9pPr>
            </a:lstStyle>
            <a:p>
              <a:r>
                <a:rPr lang="th-TH" altLang="th-TH" sz="1000" b="1" u="sng">
                  <a:latin typeface="Cordia New" panose="020B0304020202020204" pitchFamily="34" charset="-34"/>
                  <a:cs typeface="Cordia New" panose="020B0304020202020204" pitchFamily="34" charset="-34"/>
                </a:rPr>
                <a:t>ข้อเสนอแนะ</a:t>
              </a:r>
            </a:p>
            <a:p>
              <a:pPr>
                <a:buClr>
                  <a:schemeClr val="tx1"/>
                </a:buClr>
                <a:buSzPts val="1000"/>
                <a:buFont typeface="Cordia New" panose="020B0304020202020204" pitchFamily="34" charset="-34"/>
                <a:buChar char="-"/>
              </a:pPr>
              <a:r>
                <a:rPr lang="th-TH" altLang="th-TH" sz="1000">
                  <a:latin typeface="Cordia New" panose="020B0304020202020204" pitchFamily="34" charset="-34"/>
                  <a:cs typeface="Cordia New" panose="020B0304020202020204" pitchFamily="34" charset="-34"/>
                </a:rPr>
                <a:t> ถ้าคุณมีปัญหาเรื่องความคล่องและการหยุดระหว่างคำ</a:t>
              </a:r>
              <a:br>
                <a:rPr lang="th-TH" altLang="th-TH" sz="1000">
                  <a:latin typeface="Cordia New" panose="020B0304020202020204" pitchFamily="34" charset="-34"/>
                  <a:cs typeface="Cordia New" panose="020B0304020202020204" pitchFamily="34" charset="-34"/>
                </a:rPr>
              </a:br>
              <a:r>
                <a:rPr lang="th-TH" altLang="th-TH" sz="1000">
                  <a:latin typeface="Cordia New" panose="020B0304020202020204" pitchFamily="34" charset="-34"/>
                  <a:cs typeface="Cordia New" panose="020B0304020202020204" pitchFamily="34" charset="-34"/>
                </a:rPr>
                <a:t>  หรือประโยค ลองฝึกเพิ่มและทำการบันทึกใหม่ </a:t>
              </a:r>
            </a:p>
            <a:p>
              <a:pPr>
                <a:buClr>
                  <a:schemeClr val="tx1"/>
                </a:buClr>
                <a:buSzPts val="1000"/>
                <a:buFont typeface="Cordia New" panose="020B0304020202020204" pitchFamily="34" charset="-34"/>
                <a:buChar char="-"/>
              </a:pPr>
              <a:r>
                <a:rPr lang="th-TH" altLang="th-TH" sz="1000">
                  <a:latin typeface="Cordia New" panose="020B0304020202020204" pitchFamily="34" charset="-34"/>
                  <a:cs typeface="Cordia New" panose="020B0304020202020204" pitchFamily="34" charset="-34"/>
                </a:rPr>
                <a:t> ถ้าเป็นเรื่องการออกเสียง ลองตรวจสอบคำยากนั้นกับ</a:t>
              </a:r>
              <a:br>
                <a:rPr lang="th-TH" altLang="th-TH" sz="1000">
                  <a:latin typeface="Cordia New" panose="020B0304020202020204" pitchFamily="34" charset="-34"/>
                  <a:cs typeface="Cordia New" panose="020B0304020202020204" pitchFamily="34" charset="-34"/>
                </a:rPr>
              </a:br>
              <a:r>
                <a:rPr lang="th-TH" altLang="th-TH" sz="1000">
                  <a:latin typeface="Cordia New" panose="020B0304020202020204" pitchFamily="34" charset="-34"/>
                  <a:cs typeface="Cordia New" panose="020B0304020202020204" pitchFamily="34" charset="-34"/>
                </a:rPr>
                <a:t>   พจนานุกรมที่น่าเชื่อถือและแยกฝึกคำจนคล่อง  แล้วจึงพูด</a:t>
              </a:r>
              <a:br>
                <a:rPr lang="th-TH" altLang="th-TH" sz="1000">
                  <a:latin typeface="Cordia New" panose="020B0304020202020204" pitchFamily="34" charset="-34"/>
                  <a:cs typeface="Cordia New" panose="020B0304020202020204" pitchFamily="34" charset="-34"/>
                </a:rPr>
              </a:br>
              <a:r>
                <a:rPr lang="th-TH" altLang="th-TH" sz="1000">
                  <a:latin typeface="Cordia New" panose="020B0304020202020204" pitchFamily="34" charset="-34"/>
                  <a:cs typeface="Cordia New" panose="020B0304020202020204" pitchFamily="34" charset="-34"/>
                </a:rPr>
                <a:t>  ทั้งประโยค</a:t>
              </a:r>
            </a:p>
            <a:p>
              <a:pPr>
                <a:buClr>
                  <a:schemeClr val="tx1"/>
                </a:buClr>
                <a:buSzPts val="1000"/>
                <a:buFont typeface="Cordia New" panose="020B0304020202020204" pitchFamily="34" charset="-34"/>
                <a:buChar char="-"/>
              </a:pPr>
              <a:r>
                <a:rPr lang="th-TH" altLang="th-TH" sz="1000">
                  <a:latin typeface="Cordia New" panose="020B0304020202020204" pitchFamily="34" charset="-34"/>
                  <a:cs typeface="Cordia New" panose="020B0304020202020204" pitchFamily="34" charset="-34"/>
                </a:rPr>
                <a:t> ถ้าเป็นปัญหาด้านไวยากรณ์ ลองตรวจสอบกับหนังสือ/</a:t>
              </a:r>
              <a:br>
                <a:rPr lang="th-TH" altLang="th-TH" sz="1000">
                  <a:latin typeface="Cordia New" panose="020B0304020202020204" pitchFamily="34" charset="-34"/>
                  <a:cs typeface="Cordia New" panose="020B0304020202020204" pitchFamily="34" charset="-34"/>
                </a:rPr>
              </a:br>
              <a:r>
                <a:rPr lang="th-TH" altLang="th-TH" sz="1000">
                  <a:latin typeface="Cordia New" panose="020B0304020202020204" pitchFamily="34" charset="-34"/>
                  <a:cs typeface="Cordia New" panose="020B0304020202020204" pitchFamily="34" charset="-34"/>
                </a:rPr>
                <a:t>  เวปไซด์ไวยากรณ์</a:t>
              </a:r>
            </a:p>
          </p:txBody>
        </p:sp>
        <p:sp>
          <p:nvSpPr>
            <p:cNvPr id="10" name="Text Box 74"/>
            <p:cNvSpPr txBox="1">
              <a:spLocks noChangeArrowheads="1"/>
            </p:cNvSpPr>
            <p:nvPr/>
          </p:nvSpPr>
          <p:spPr bwMode="auto">
            <a:xfrm>
              <a:off x="3696" y="2141"/>
              <a:ext cx="1428" cy="1180"/>
            </a:xfrm>
            <a:prstGeom prst="rect">
              <a:avLst/>
            </a:prstGeom>
            <a:noFill/>
            <a:ln w="9525">
              <a:solidFill>
                <a:srgbClr val="A5002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62044E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7D"/>
                    </a:outerShdw>
                  </a:effectLst>
                </a14:hiddenEffects>
              </a:ext>
            </a:extLst>
          </p:spPr>
          <p:txBody>
            <a:bodyPr/>
            <a:lstStyle>
              <a:lvl1pPr defTabSz="1028700"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1pPr>
              <a:lvl2pPr defTabSz="1028700"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2pPr>
              <a:lvl3pPr defTabSz="1028700"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3pPr>
              <a:lvl4pPr defTabSz="1028700"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4pPr>
              <a:lvl5pPr defTabSz="1028700"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5pPr>
              <a:lvl6pPr defTabSz="1028700" fontAlgn="base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6pPr>
              <a:lvl7pPr defTabSz="1028700" fontAlgn="base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7pPr>
              <a:lvl8pPr defTabSz="1028700" fontAlgn="base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8pPr>
              <a:lvl9pPr defTabSz="1028700" fontAlgn="base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9pPr>
            </a:lstStyle>
            <a:p>
              <a:endParaRPr lang="en-US" altLang="th-TH" sz="1000" b="1" u="sng">
                <a:latin typeface="Calibri" panose="020F0502020204030204" pitchFamily="34" charset="0"/>
                <a:cs typeface="Cordia New" panose="020B0304020202020204" pitchFamily="34" charset="-34"/>
              </a:endParaRPr>
            </a:p>
            <a:p>
              <a:r>
                <a:rPr lang="en-US" altLang="th-TH" sz="1000" b="1" u="sng">
                  <a:latin typeface="Calibri" panose="020F0502020204030204" pitchFamily="34" charset="0"/>
                  <a:cs typeface="Cordia New" panose="020B0304020202020204" pitchFamily="34" charset="-34"/>
                </a:rPr>
                <a:t>Evaluation Criteria</a:t>
              </a:r>
              <a:r>
                <a:rPr lang="en-US" altLang="th-TH" sz="1000" b="1">
                  <a:latin typeface="Calibri" panose="020F0502020204030204" pitchFamily="34" charset="0"/>
                  <a:cs typeface="Cordia New" panose="020B0304020202020204" pitchFamily="34" charset="-34"/>
                </a:rPr>
                <a:t> </a:t>
              </a:r>
            </a:p>
            <a:p>
              <a:endParaRPr lang="en-US" altLang="th-TH" sz="1000" b="1">
                <a:latin typeface="Calibri" panose="020F0502020204030204" pitchFamily="34" charset="0"/>
                <a:cs typeface="Cordia New" panose="020B0304020202020204" pitchFamily="34" charset="-34"/>
              </a:endParaRPr>
            </a:p>
            <a:p>
              <a:r>
                <a:rPr lang="en-US" altLang="th-TH" sz="1000">
                  <a:latin typeface="Calibri" panose="020F0502020204030204" pitchFamily="34" charset="0"/>
                  <a:cs typeface="Cordia New" panose="020B0304020202020204" pitchFamily="34" charset="-34"/>
                </a:rPr>
                <a:t>1. Fluency (Too slow?</a:t>
              </a:r>
              <a:r>
                <a:rPr lang="en-US" altLang="th-TH" sz="1000">
                  <a:latin typeface="Cordia New" panose="020B0304020202020204" pitchFamily="34" charset="-34"/>
                  <a:cs typeface="Cordia New" panose="020B0304020202020204" pitchFamily="34" charset="-34"/>
                </a:rPr>
                <a:t> </a:t>
              </a:r>
              <a:r>
                <a:rPr lang="en-US" altLang="th-TH" sz="1000">
                  <a:latin typeface="Calibri" panose="020F0502020204030204" pitchFamily="34" charset="0"/>
                  <a:cs typeface="Cordia New" panose="020B0304020202020204" pitchFamily="34" charset="-34"/>
                </a:rPr>
                <a:t>Stop </a:t>
              </a:r>
            </a:p>
            <a:p>
              <a:r>
                <a:rPr lang="en-US" altLang="th-TH" sz="1000">
                  <a:latin typeface="Calibri" panose="020F0502020204030204" pitchFamily="34" charset="0"/>
                  <a:cs typeface="Cordia New" panose="020B0304020202020204" pitchFamily="34" charset="-34"/>
                </a:rPr>
                <a:t>    too often between words or </a:t>
              </a:r>
              <a:br>
                <a:rPr lang="en-US" altLang="th-TH" sz="1000">
                  <a:latin typeface="Calibri" panose="020F0502020204030204" pitchFamily="34" charset="0"/>
                  <a:cs typeface="Cordia New" panose="020B0304020202020204" pitchFamily="34" charset="-34"/>
                </a:rPr>
              </a:br>
              <a:r>
                <a:rPr lang="en-US" altLang="th-TH" sz="1000">
                  <a:latin typeface="Calibri" panose="020F0502020204030204" pitchFamily="34" charset="0"/>
                  <a:cs typeface="Cordia New" panose="020B0304020202020204" pitchFamily="34" charset="-34"/>
                </a:rPr>
                <a:t>    sentences?)</a:t>
              </a:r>
            </a:p>
            <a:p>
              <a:r>
                <a:rPr lang="en-US" altLang="th-TH" sz="1000">
                  <a:latin typeface="Calibri" panose="020F0502020204030204" pitchFamily="34" charset="0"/>
                  <a:cs typeface="Cordia New" panose="020B0304020202020204" pitchFamily="34" charset="-34"/>
                </a:rPr>
                <a:t>2. Pronunciation (Not confident </a:t>
              </a:r>
            </a:p>
            <a:p>
              <a:r>
                <a:rPr lang="en-US" altLang="th-TH" sz="1000">
                  <a:latin typeface="Calibri" panose="020F0502020204030204" pitchFamily="34" charset="0"/>
                  <a:cs typeface="Cordia New" panose="020B0304020202020204" pitchFamily="34" charset="-34"/>
                </a:rPr>
                <a:t>    to pronounce some words?)</a:t>
              </a:r>
            </a:p>
            <a:p>
              <a:r>
                <a:rPr lang="en-US" altLang="th-TH" sz="1000">
                  <a:latin typeface="Calibri" panose="020F0502020204030204" pitchFamily="34" charset="0"/>
                  <a:cs typeface="Cordia New" panose="020B0304020202020204" pitchFamily="34" charset="-34"/>
                </a:rPr>
                <a:t>3. Grammatical mistakes (Are there </a:t>
              </a:r>
            </a:p>
            <a:p>
              <a:r>
                <a:rPr lang="en-US" altLang="th-TH" sz="1000">
                  <a:latin typeface="Calibri" panose="020F0502020204030204" pitchFamily="34" charset="0"/>
                  <a:cs typeface="Cordia New" panose="020B0304020202020204" pitchFamily="34" charset="-34"/>
                </a:rPr>
                <a:t>    any? e.g. tenses, S-V, voices, </a:t>
              </a:r>
            </a:p>
            <a:p>
              <a:r>
                <a:rPr lang="en-US" altLang="th-TH" sz="1000">
                  <a:latin typeface="Calibri" panose="020F0502020204030204" pitchFamily="34" charset="0"/>
                  <a:cs typeface="Cordia New" panose="020B0304020202020204" pitchFamily="34" charset="-34"/>
                </a:rPr>
                <a:t>    singular-plural)</a:t>
              </a:r>
              <a:endParaRPr lang="th-TH" altLang="th-TH" sz="1000">
                <a:latin typeface="Calibri" panose="020F0502020204030204" pitchFamily="34" charset="0"/>
                <a:cs typeface="Cordia New" panose="020B0304020202020204" pitchFamily="34" charset="-34"/>
              </a:endParaRPr>
            </a:p>
            <a:p>
              <a:endParaRPr lang="th-TH" altLang="th-TH" sz="1600">
                <a:solidFill>
                  <a:schemeClr val="tx2"/>
                </a:solidFill>
                <a:latin typeface="Cordia New" panose="020B0304020202020204" pitchFamily="34" charset="-34"/>
                <a:cs typeface="Cordia New" panose="020B0304020202020204" pitchFamily="34" charset="-34"/>
              </a:endParaRPr>
            </a:p>
          </p:txBody>
        </p:sp>
        <p:sp>
          <p:nvSpPr>
            <p:cNvPr id="11" name="Rectangle 75"/>
            <p:cNvSpPr>
              <a:spLocks noChangeArrowheads="1"/>
            </p:cNvSpPr>
            <p:nvPr/>
          </p:nvSpPr>
          <p:spPr bwMode="auto">
            <a:xfrm>
              <a:off x="3629" y="3402"/>
              <a:ext cx="1587" cy="10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defTabSz="1028700"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1pPr>
              <a:lvl2pPr defTabSz="1028700"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2pPr>
              <a:lvl3pPr defTabSz="1028700"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3pPr>
              <a:lvl4pPr defTabSz="1028700"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4pPr>
              <a:lvl5pPr defTabSz="1028700"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5pPr>
              <a:lvl6pPr defTabSz="1028700" fontAlgn="base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6pPr>
              <a:lvl7pPr defTabSz="1028700" fontAlgn="base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7pPr>
              <a:lvl8pPr defTabSz="1028700" fontAlgn="base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8pPr>
              <a:lvl9pPr defTabSz="1028700" fontAlgn="base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9pPr>
            </a:lstStyle>
            <a:p>
              <a:r>
                <a:rPr lang="en-US" altLang="th-TH" sz="1000" b="1" u="sng">
                  <a:latin typeface="Calibri" panose="020F0502020204030204" pitchFamily="34" charset="0"/>
                  <a:cs typeface="Cordia New" panose="020B0304020202020204" pitchFamily="34" charset="-34"/>
                </a:rPr>
                <a:t>Suggestions</a:t>
              </a:r>
              <a:r>
                <a:rPr lang="en-US" altLang="th-TH" sz="1000" b="1">
                  <a:latin typeface="Calibri" panose="020F0502020204030204" pitchFamily="34" charset="0"/>
                  <a:cs typeface="Cordia New" panose="020B0304020202020204" pitchFamily="34" charset="-34"/>
                </a:rPr>
                <a:t> </a:t>
              </a:r>
              <a:endParaRPr lang="en-US" altLang="th-TH" sz="1000">
                <a:latin typeface="Calibri" panose="020F0502020204030204" pitchFamily="34" charset="0"/>
                <a:cs typeface="Cordia New" panose="020B0304020202020204" pitchFamily="34" charset="-34"/>
              </a:endParaRPr>
            </a:p>
            <a:p>
              <a:pPr>
                <a:buClr>
                  <a:schemeClr val="tx1"/>
                </a:buClr>
                <a:buSzPts val="1000"/>
                <a:buFont typeface="Calibri" panose="020F0502020204030204" pitchFamily="34" charset="0"/>
                <a:buChar char="-"/>
              </a:pPr>
              <a:r>
                <a:rPr lang="en-US" altLang="th-TH" sz="1000">
                  <a:latin typeface="Calibri" panose="020F0502020204030204" pitchFamily="34" charset="0"/>
                  <a:cs typeface="Cordia New" panose="020B0304020202020204" pitchFamily="34" charset="-34"/>
                </a:rPr>
                <a:t> If your problems are with fluency and pauses between words or sentences, practice more and do the recording again.</a:t>
              </a:r>
            </a:p>
            <a:p>
              <a:pPr>
                <a:buClr>
                  <a:schemeClr val="tx1"/>
                </a:buClr>
                <a:buSzPts val="1000"/>
                <a:buFont typeface="Calibri" panose="020F0502020204030204" pitchFamily="34" charset="0"/>
                <a:buChar char="-"/>
              </a:pPr>
              <a:r>
                <a:rPr lang="en-US" altLang="th-TH" sz="1000">
                  <a:latin typeface="Calibri" panose="020F0502020204030204" pitchFamily="34" charset="0"/>
                  <a:cs typeface="Cordia New" panose="020B0304020202020204" pitchFamily="34" charset="-34"/>
                </a:rPr>
                <a:t> If your problem is pronunciation, check the difficult words with reliable dictionaries. Work on them separately before saying the whole sentences.</a:t>
              </a:r>
              <a:endParaRPr lang="th-TH" altLang="th-TH" sz="1000">
                <a:latin typeface="Calibri" panose="020F0502020204030204" pitchFamily="34" charset="0"/>
                <a:cs typeface="Cordia New" panose="020B0304020202020204" pitchFamily="34" charset="-34"/>
              </a:endParaRPr>
            </a:p>
            <a:p>
              <a:pPr>
                <a:buClr>
                  <a:schemeClr val="tx1"/>
                </a:buClr>
                <a:buSzPts val="1000"/>
                <a:buFont typeface="Calibri" panose="020F0502020204030204" pitchFamily="34" charset="0"/>
                <a:buChar char="-"/>
              </a:pPr>
              <a:r>
                <a:rPr lang="th-TH" altLang="th-TH" sz="1000">
                  <a:latin typeface="Calibri" panose="020F0502020204030204" pitchFamily="34" charset="0"/>
                  <a:cs typeface="Cordia New" panose="020B0304020202020204" pitchFamily="34" charset="-34"/>
                </a:rPr>
                <a:t> </a:t>
              </a:r>
              <a:r>
                <a:rPr lang="en-US" altLang="th-TH" sz="1000">
                  <a:latin typeface="Calibri" panose="020F0502020204030204" pitchFamily="34" charset="0"/>
                  <a:cs typeface="Cordia New" panose="020B0304020202020204" pitchFamily="34" charset="-34"/>
                </a:rPr>
                <a:t>For grammatical mistakes, consult reliable grammar books/websites.</a:t>
              </a:r>
              <a:endParaRPr lang="th-TH" altLang="th-TH" sz="1600">
                <a:solidFill>
                  <a:schemeClr val="tx2"/>
                </a:solidFill>
                <a:latin typeface="Cordia New" panose="020B0304020202020204" pitchFamily="34" charset="-34"/>
                <a:cs typeface="Cordia New" panose="020B0304020202020204" pitchFamily="34" charset="-34"/>
              </a:endParaRPr>
            </a:p>
          </p:txBody>
        </p:sp>
        <p:sp>
          <p:nvSpPr>
            <p:cNvPr id="12" name="Text Box 76"/>
            <p:cNvSpPr txBox="1">
              <a:spLocks noChangeArrowheads="1"/>
            </p:cNvSpPr>
            <p:nvPr/>
          </p:nvSpPr>
          <p:spPr bwMode="auto">
            <a:xfrm>
              <a:off x="5443" y="2586"/>
              <a:ext cx="1179" cy="816"/>
            </a:xfrm>
            <a:prstGeom prst="rect">
              <a:avLst/>
            </a:prstGeom>
            <a:noFill/>
            <a:ln w="9525">
              <a:solidFill>
                <a:srgbClr val="A5002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62044E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7D"/>
                    </a:outerShdw>
                  </a:effectLst>
                </a14:hiddenEffects>
              </a:ext>
            </a:extLst>
          </p:spPr>
          <p:txBody>
            <a:bodyPr/>
            <a:lstStyle>
              <a:lvl1pPr defTabSz="1028700"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1pPr>
              <a:lvl2pPr defTabSz="1028700"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2pPr>
              <a:lvl3pPr defTabSz="1028700"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3pPr>
              <a:lvl4pPr defTabSz="1028700"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4pPr>
              <a:lvl5pPr defTabSz="1028700"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5pPr>
              <a:lvl6pPr defTabSz="1028700" fontAlgn="base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6pPr>
              <a:lvl7pPr defTabSz="1028700" fontAlgn="base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7pPr>
              <a:lvl8pPr defTabSz="1028700" fontAlgn="base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8pPr>
              <a:lvl9pPr defTabSz="1028700" fontAlgn="base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ngsana New" panose="02020603050405020304" pitchFamily="18" charset="-34"/>
                </a:defRPr>
              </a:lvl9pPr>
            </a:lstStyle>
            <a:p>
              <a:r>
                <a:rPr lang="th-TH" altLang="th-TH" sz="1000" b="1" u="sng">
                  <a:latin typeface="Cordia New" panose="020B0304020202020204" pitchFamily="34" charset="-34"/>
                  <a:cs typeface="Cordia New" panose="020B0304020202020204" pitchFamily="34" charset="-34"/>
                </a:rPr>
                <a:t>เกณฑ์ประเมินการพูด</a:t>
              </a:r>
            </a:p>
            <a:p>
              <a:r>
                <a:rPr lang="en-US" altLang="th-TH" sz="1000">
                  <a:latin typeface="Cordia New" panose="020B0304020202020204" pitchFamily="34" charset="-34"/>
                  <a:cs typeface="Cordia New" panose="020B0304020202020204" pitchFamily="34" charset="-34"/>
                </a:rPr>
                <a:t>1. </a:t>
              </a:r>
              <a:r>
                <a:rPr lang="th-TH" altLang="th-TH" sz="1000">
                  <a:latin typeface="Cordia New" panose="020B0304020202020204" pitchFamily="34" charset="-34"/>
                  <a:cs typeface="Cordia New" panose="020B0304020202020204" pitchFamily="34" charset="-34"/>
                </a:rPr>
                <a:t>ความคล่อง </a:t>
              </a:r>
              <a:r>
                <a:rPr lang="en-US" altLang="th-TH" sz="1000">
                  <a:latin typeface="Cordia New" panose="020B0304020202020204" pitchFamily="34" charset="-34"/>
                  <a:cs typeface="Cordia New" panose="020B0304020202020204" pitchFamily="34" charset="-34"/>
                </a:rPr>
                <a:t>(</a:t>
              </a:r>
              <a:r>
                <a:rPr lang="th-TH" altLang="th-TH" sz="1000">
                  <a:latin typeface="Cordia New" panose="020B0304020202020204" pitchFamily="34" charset="-34"/>
                  <a:cs typeface="Cordia New" panose="020B0304020202020204" pitchFamily="34" charset="-34"/>
                </a:rPr>
                <a:t>พูดช้าไป</a:t>
              </a:r>
              <a:r>
                <a:rPr lang="en-US" altLang="th-TH" sz="1000">
                  <a:latin typeface="Cordia New" panose="020B0304020202020204" pitchFamily="34" charset="-34"/>
                  <a:cs typeface="Cordia New" panose="020B0304020202020204" pitchFamily="34" charset="-34"/>
                </a:rPr>
                <a:t>? </a:t>
              </a:r>
              <a:r>
                <a:rPr lang="th-TH" altLang="th-TH" sz="1000">
                  <a:latin typeface="Cordia New" panose="020B0304020202020204" pitchFamily="34" charset="-34"/>
                  <a:cs typeface="Cordia New" panose="020B0304020202020204" pitchFamily="34" charset="-34"/>
                </a:rPr>
                <a:t>หยุดระหว่างคำหรือ </a:t>
              </a:r>
              <a:br>
                <a:rPr lang="th-TH" altLang="th-TH" sz="1000">
                  <a:latin typeface="Cordia New" panose="020B0304020202020204" pitchFamily="34" charset="-34"/>
                  <a:cs typeface="Cordia New" panose="020B0304020202020204" pitchFamily="34" charset="-34"/>
                </a:rPr>
              </a:br>
              <a:r>
                <a:rPr lang="th-TH" altLang="th-TH" sz="1000">
                  <a:latin typeface="Cordia New" panose="020B0304020202020204" pitchFamily="34" charset="-34"/>
                  <a:cs typeface="Cordia New" panose="020B0304020202020204" pitchFamily="34" charset="-34"/>
                </a:rPr>
                <a:t>    ประโยคบ่อยเกินไป</a:t>
              </a:r>
              <a:r>
                <a:rPr lang="en-US" altLang="th-TH" sz="1000">
                  <a:latin typeface="Cordia New" panose="020B0304020202020204" pitchFamily="34" charset="-34"/>
                  <a:cs typeface="Cordia New" panose="020B0304020202020204" pitchFamily="34" charset="-34"/>
                </a:rPr>
                <a:t>?)</a:t>
              </a:r>
            </a:p>
            <a:p>
              <a:r>
                <a:rPr lang="en-US" altLang="th-TH" sz="1000">
                  <a:latin typeface="Cordia New" panose="020B0304020202020204" pitchFamily="34" charset="-34"/>
                  <a:cs typeface="Cordia New" panose="020B0304020202020204" pitchFamily="34" charset="-34"/>
                </a:rPr>
                <a:t>2. </a:t>
              </a:r>
              <a:r>
                <a:rPr lang="th-TH" altLang="th-TH" sz="1000">
                  <a:latin typeface="Cordia New" panose="020B0304020202020204" pitchFamily="34" charset="-34"/>
                  <a:cs typeface="Cordia New" panose="020B0304020202020204" pitchFamily="34" charset="-34"/>
                </a:rPr>
                <a:t>การออกเสียง </a:t>
              </a:r>
              <a:r>
                <a:rPr lang="en-US" altLang="th-TH" sz="1000">
                  <a:latin typeface="Cordia New" panose="020B0304020202020204" pitchFamily="34" charset="-34"/>
                  <a:cs typeface="Cordia New" panose="020B0304020202020204" pitchFamily="34" charset="-34"/>
                </a:rPr>
                <a:t>(</a:t>
              </a:r>
              <a:r>
                <a:rPr lang="th-TH" altLang="th-TH" sz="1000">
                  <a:latin typeface="Cordia New" panose="020B0304020202020204" pitchFamily="34" charset="-34"/>
                  <a:cs typeface="Cordia New" panose="020B0304020202020204" pitchFamily="34" charset="-34"/>
                </a:rPr>
                <a:t>ไม่มั่นใจการออกเสียงคำหลายๆ</a:t>
              </a:r>
              <a:br>
                <a:rPr lang="th-TH" altLang="th-TH" sz="1000">
                  <a:latin typeface="Cordia New" panose="020B0304020202020204" pitchFamily="34" charset="-34"/>
                  <a:cs typeface="Cordia New" panose="020B0304020202020204" pitchFamily="34" charset="-34"/>
                </a:rPr>
              </a:br>
              <a:r>
                <a:rPr lang="th-TH" altLang="th-TH" sz="1000">
                  <a:latin typeface="Cordia New" panose="020B0304020202020204" pitchFamily="34" charset="-34"/>
                  <a:cs typeface="Cordia New" panose="020B0304020202020204" pitchFamily="34" charset="-34"/>
                </a:rPr>
                <a:t>    คำหรือไม่</a:t>
              </a:r>
              <a:r>
                <a:rPr lang="en-US" altLang="th-TH" sz="1000">
                  <a:latin typeface="Cordia New" panose="020B0304020202020204" pitchFamily="34" charset="-34"/>
                  <a:cs typeface="Cordia New" panose="020B0304020202020204" pitchFamily="34" charset="-34"/>
                </a:rPr>
                <a:t>?)</a:t>
              </a:r>
            </a:p>
            <a:p>
              <a:r>
                <a:rPr lang="en-US" altLang="th-TH" sz="1000">
                  <a:latin typeface="Cordia New" panose="020B0304020202020204" pitchFamily="34" charset="-34"/>
                  <a:cs typeface="Cordia New" panose="020B0304020202020204" pitchFamily="34" charset="-34"/>
                </a:rPr>
                <a:t>3. </a:t>
              </a:r>
              <a:r>
                <a:rPr lang="th-TH" altLang="th-TH" sz="1000">
                  <a:latin typeface="Cordia New" panose="020B0304020202020204" pitchFamily="34" charset="-34"/>
                  <a:cs typeface="Cordia New" panose="020B0304020202020204" pitchFamily="34" charset="-34"/>
                </a:rPr>
                <a:t>ความถูกต้องด้านไวยากรณ์ </a:t>
              </a:r>
              <a:r>
                <a:rPr lang="en-US" altLang="th-TH" sz="1000">
                  <a:latin typeface="Cordia New" panose="020B0304020202020204" pitchFamily="34" charset="-34"/>
                  <a:cs typeface="Cordia New" panose="020B0304020202020204" pitchFamily="34" charset="-34"/>
                </a:rPr>
                <a:t>(</a:t>
              </a:r>
              <a:r>
                <a:rPr lang="th-TH" altLang="th-TH" sz="1000">
                  <a:latin typeface="Cordia New" panose="020B0304020202020204" pitchFamily="34" charset="-34"/>
                  <a:cs typeface="Cordia New" panose="020B0304020202020204" pitchFamily="34" charset="-34"/>
                </a:rPr>
                <a:t>มีข้อผิดพลาด</a:t>
              </a:r>
            </a:p>
            <a:p>
              <a:r>
                <a:rPr lang="th-TH" altLang="th-TH" sz="1000">
                  <a:latin typeface="Cordia New" panose="020B0304020202020204" pitchFamily="34" charset="-34"/>
                  <a:cs typeface="Cordia New" panose="020B0304020202020204" pitchFamily="34" charset="-34"/>
                </a:rPr>
                <a:t>    ด้านไวยากรณ์ เช่น </a:t>
              </a:r>
              <a:r>
                <a:rPr lang="en-US" altLang="th-TH" sz="1000">
                  <a:latin typeface="Cordia New" panose="020B0304020202020204" pitchFamily="34" charset="-34"/>
                  <a:cs typeface="Cordia New" panose="020B0304020202020204" pitchFamily="34" charset="-34"/>
                </a:rPr>
                <a:t>tenses, S-V, voices, </a:t>
              </a:r>
            </a:p>
            <a:p>
              <a:r>
                <a:rPr lang="en-US" altLang="th-TH" sz="1000">
                  <a:latin typeface="Cordia New" panose="020B0304020202020204" pitchFamily="34" charset="-34"/>
                  <a:cs typeface="Cordia New" panose="020B0304020202020204" pitchFamily="34" charset="-34"/>
                </a:rPr>
                <a:t>    singular-plural </a:t>
              </a:r>
              <a:r>
                <a:rPr lang="th-TH" altLang="th-TH" sz="1000">
                  <a:latin typeface="Cordia New" panose="020B0304020202020204" pitchFamily="34" charset="-34"/>
                  <a:cs typeface="Cordia New" panose="020B0304020202020204" pitchFamily="34" charset="-34"/>
                </a:rPr>
                <a:t>หรือไม่</a:t>
              </a:r>
              <a:r>
                <a:rPr lang="en-US" altLang="th-TH" sz="1000">
                  <a:latin typeface="Cordia New" panose="020B0304020202020204" pitchFamily="34" charset="-34"/>
                  <a:cs typeface="Cordia New" panose="020B0304020202020204" pitchFamily="34" charset="-34"/>
                </a:rPr>
                <a:t>?)</a:t>
              </a:r>
              <a:endParaRPr lang="th-TH" altLang="th-TH" sz="1600">
                <a:solidFill>
                  <a:schemeClr val="tx2"/>
                </a:solidFill>
                <a:latin typeface="Cordia New" panose="020B0304020202020204" pitchFamily="34" charset="-34"/>
                <a:cs typeface="Cordia New" panose="020B0304020202020204" pitchFamily="34" charset="-34"/>
              </a:endParaRPr>
            </a:p>
          </p:txBody>
        </p:sp>
      </p:grpSp>
      <p:pic>
        <p:nvPicPr>
          <p:cNvPr id="13" name="Picture 52" descr="4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7024" y="48092"/>
            <a:ext cx="1293812" cy="1439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133"/>
          <p:cNvSpPr>
            <a:spLocks noChangeArrowheads="1"/>
          </p:cNvSpPr>
          <p:nvPr/>
        </p:nvSpPr>
        <p:spPr bwMode="auto">
          <a:xfrm>
            <a:off x="7248406" y="5276757"/>
            <a:ext cx="4176713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en-US" altLang="th-TH" sz="1200" b="1" dirty="0">
                <a:solidFill>
                  <a:schemeClr val="tx1"/>
                </a:solidFill>
                <a:latin typeface="Calibri" panose="020F0502020204030204" pitchFamily="34" charset="0"/>
              </a:rPr>
              <a:t>Sample talk</a:t>
            </a:r>
          </a:p>
          <a:p>
            <a:r>
              <a:rPr lang="en-US" altLang="th-TH" sz="1200" dirty="0">
                <a:latin typeface="Calibri" panose="020F0502020204030204" pitchFamily="34" charset="0"/>
              </a:rPr>
              <a:t>I had an </a:t>
            </a:r>
            <a:r>
              <a:rPr lang="en-US" altLang="th-TH" sz="1200" dirty="0">
                <a:solidFill>
                  <a:schemeClr val="tx1"/>
                </a:solidFill>
                <a:latin typeface="Calibri" panose="020F0502020204030204" pitchFamily="34" charset="0"/>
              </a:rPr>
              <a:t>unforgettable</a:t>
            </a:r>
            <a:r>
              <a:rPr lang="en-US" altLang="th-TH" sz="1200" dirty="0">
                <a:latin typeface="Calibri" panose="020F0502020204030204" pitchFamily="34" charset="0"/>
              </a:rPr>
              <a:t> experience last summer. </a:t>
            </a:r>
            <a:r>
              <a:rPr lang="en-US" altLang="th-TH" sz="1200" dirty="0">
                <a:solidFill>
                  <a:schemeClr val="tx1"/>
                </a:solidFill>
                <a:latin typeface="Calibri" panose="020F0502020204030204" pitchFamily="34" charset="0"/>
              </a:rPr>
              <a:t>I visited an ostrich farm with my family.</a:t>
            </a:r>
            <a:r>
              <a:rPr lang="en-US" altLang="th-TH" sz="1200" dirty="0">
                <a:latin typeface="Calibri" panose="020F0502020204030204" pitchFamily="34" charset="0"/>
              </a:rPr>
              <a:t> I got too close to a mother ostrich. </a:t>
            </a:r>
            <a:br>
              <a:rPr lang="en-US" altLang="th-TH" sz="1200" dirty="0">
                <a:latin typeface="Calibri" panose="020F0502020204030204" pitchFamily="34" charset="0"/>
              </a:rPr>
            </a:br>
            <a:r>
              <a:rPr lang="en-US" altLang="th-TH" sz="1200" dirty="0">
                <a:latin typeface="Calibri" panose="020F0502020204030204" pitchFamily="34" charset="0"/>
              </a:rPr>
              <a:t>I didn’t realize that it made her feel insecure. She was not happy. So, she kicked me strongly on my stomach. I felt really embarrassed and learned a lot about approaching large animals.</a:t>
            </a:r>
            <a:endParaRPr lang="th-TH" altLang="th-TH" sz="1200" dirty="0">
              <a:latin typeface="Calibri" panose="020F0502020204030204" pitchFamily="34" charset="0"/>
            </a:endParaRPr>
          </a:p>
        </p:txBody>
      </p:sp>
      <p:sp>
        <p:nvSpPr>
          <p:cNvPr id="16" name="Line 139"/>
          <p:cNvSpPr>
            <a:spLocks noChangeShapeType="1"/>
          </p:cNvSpPr>
          <p:nvPr/>
        </p:nvSpPr>
        <p:spPr bwMode="auto">
          <a:xfrm>
            <a:off x="8113594" y="433295"/>
            <a:ext cx="574675" cy="12969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th-TH"/>
          </a:p>
        </p:txBody>
      </p:sp>
      <p:sp>
        <p:nvSpPr>
          <p:cNvPr id="17" name="Line 140"/>
          <p:cNvSpPr>
            <a:spLocks noChangeShapeType="1"/>
          </p:cNvSpPr>
          <p:nvPr/>
        </p:nvSpPr>
        <p:spPr bwMode="auto">
          <a:xfrm flipV="1">
            <a:off x="9480431" y="2017620"/>
            <a:ext cx="1223963" cy="3873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th-TH"/>
          </a:p>
        </p:txBody>
      </p:sp>
      <p:sp>
        <p:nvSpPr>
          <p:cNvPr id="18" name="Line 142"/>
          <p:cNvSpPr>
            <a:spLocks noChangeShapeType="1"/>
          </p:cNvSpPr>
          <p:nvPr/>
        </p:nvSpPr>
        <p:spPr bwMode="auto">
          <a:xfrm>
            <a:off x="6961069" y="1730282"/>
            <a:ext cx="1692275" cy="6619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th-TH"/>
          </a:p>
        </p:txBody>
      </p:sp>
      <p:sp>
        <p:nvSpPr>
          <p:cNvPr id="19" name="Line 144"/>
          <p:cNvSpPr>
            <a:spLocks noChangeShapeType="1"/>
          </p:cNvSpPr>
          <p:nvPr/>
        </p:nvSpPr>
        <p:spPr bwMode="auto">
          <a:xfrm flipV="1">
            <a:off x="7969131" y="2882807"/>
            <a:ext cx="819150" cy="15843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th-TH"/>
          </a:p>
        </p:txBody>
      </p:sp>
      <p:sp>
        <p:nvSpPr>
          <p:cNvPr id="20" name="Line 145"/>
          <p:cNvSpPr>
            <a:spLocks noChangeShapeType="1"/>
          </p:cNvSpPr>
          <p:nvPr/>
        </p:nvSpPr>
        <p:spPr bwMode="auto">
          <a:xfrm flipV="1">
            <a:off x="9624894" y="2233520"/>
            <a:ext cx="504825" cy="1152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th-TH"/>
          </a:p>
        </p:txBody>
      </p:sp>
      <p:sp>
        <p:nvSpPr>
          <p:cNvPr id="21" name="Line 146"/>
          <p:cNvSpPr>
            <a:spLocks noChangeShapeType="1"/>
          </p:cNvSpPr>
          <p:nvPr/>
        </p:nvSpPr>
        <p:spPr bwMode="auto">
          <a:xfrm>
            <a:off x="9337556" y="2882807"/>
            <a:ext cx="863600" cy="14398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th-TH"/>
          </a:p>
        </p:txBody>
      </p:sp>
      <p:sp>
        <p:nvSpPr>
          <p:cNvPr id="22" name="Line 153"/>
          <p:cNvSpPr>
            <a:spLocks noChangeShapeType="1"/>
          </p:cNvSpPr>
          <p:nvPr/>
        </p:nvSpPr>
        <p:spPr bwMode="auto">
          <a:xfrm>
            <a:off x="8040569" y="2162082"/>
            <a:ext cx="431800" cy="12239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th-TH"/>
          </a:p>
        </p:txBody>
      </p:sp>
      <p:sp>
        <p:nvSpPr>
          <p:cNvPr id="23" name="Line 175"/>
          <p:cNvSpPr>
            <a:spLocks noChangeShapeType="1"/>
          </p:cNvSpPr>
          <p:nvPr/>
        </p:nvSpPr>
        <p:spPr bwMode="auto">
          <a:xfrm flipH="1">
            <a:off x="9624894" y="650782"/>
            <a:ext cx="936625" cy="11509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th-TH"/>
          </a:p>
        </p:txBody>
      </p:sp>
      <p:sp>
        <p:nvSpPr>
          <p:cNvPr id="24" name="Rectangle 186"/>
          <p:cNvSpPr>
            <a:spLocks noChangeArrowheads="1"/>
          </p:cNvSpPr>
          <p:nvPr/>
        </p:nvSpPr>
        <p:spPr bwMode="auto">
          <a:xfrm rot="-1860455">
            <a:off x="6813760" y="3078915"/>
            <a:ext cx="1549400" cy="1047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r>
              <a:rPr lang="en-US" altLang="th-TH" sz="900" b="1" dirty="0">
                <a:latin typeface="Calibri" panose="020F0502020204030204" pitchFamily="34" charset="0"/>
                <a:cs typeface="Tahoma" panose="020B0604030504040204" pitchFamily="34" charset="0"/>
              </a:rPr>
              <a:t>Vocabulary/Expressions:</a:t>
            </a:r>
            <a:r>
              <a:rPr lang="en-US" altLang="th-TH" sz="900" dirty="0">
                <a:latin typeface="Calibri" panose="020F0502020204030204" pitchFamily="34" charset="0"/>
                <a:cs typeface="Tahoma" panose="020B0604030504040204" pitchFamily="34" charset="0"/>
              </a:rPr>
              <a:t> </a:t>
            </a:r>
          </a:p>
          <a:p>
            <a:r>
              <a:rPr lang="en-US" altLang="th-TH" sz="900" dirty="0">
                <a:latin typeface="Calibri" panose="020F0502020204030204" pitchFamily="34" charset="0"/>
                <a:cs typeface="Cordia New" panose="020B0304020202020204" pitchFamily="34" charset="-34"/>
              </a:rPr>
              <a:t>really/terribly embarrassed (</a:t>
            </a:r>
            <a:r>
              <a:rPr lang="th-TH" altLang="th-TH" sz="900" dirty="0">
                <a:latin typeface="Calibri" panose="020F0502020204030204" pitchFamily="34" charset="0"/>
                <a:cs typeface="Cordia New" panose="020B0304020202020204" pitchFamily="34" charset="-34"/>
              </a:rPr>
              <a:t>อายอย่างมาก</a:t>
            </a:r>
            <a:r>
              <a:rPr lang="en-US" altLang="th-TH" sz="900" dirty="0">
                <a:latin typeface="Calibri" panose="020F0502020204030204" pitchFamily="34" charset="0"/>
                <a:cs typeface="Cordia New" panose="020B0304020202020204" pitchFamily="34" charset="-34"/>
              </a:rPr>
              <a:t>), so shocked/ terribly frightened (</a:t>
            </a:r>
            <a:r>
              <a:rPr lang="th-TH" altLang="th-TH" sz="900" dirty="0">
                <a:latin typeface="Calibri" panose="020F0502020204030204" pitchFamily="34" charset="0"/>
                <a:cs typeface="Cordia New" panose="020B0304020202020204" pitchFamily="34" charset="-34"/>
              </a:rPr>
              <a:t>ตกใจอย่างมาก</a:t>
            </a:r>
            <a:r>
              <a:rPr lang="en-US" altLang="th-TH" sz="900" dirty="0">
                <a:latin typeface="Calibri" panose="020F0502020204030204" pitchFamily="34" charset="0"/>
                <a:cs typeface="Cordia New" panose="020B0304020202020204" pitchFamily="34" charset="-34"/>
              </a:rPr>
              <a:t>), very bored (</a:t>
            </a:r>
            <a:r>
              <a:rPr lang="th-TH" altLang="th-TH" sz="900" dirty="0">
                <a:latin typeface="Calibri" panose="020F0502020204030204" pitchFamily="34" charset="0"/>
                <a:cs typeface="Cordia New" panose="020B0304020202020204" pitchFamily="34" charset="-34"/>
              </a:rPr>
              <a:t>เบื่อมาก</a:t>
            </a:r>
            <a:r>
              <a:rPr lang="en-US" altLang="th-TH" sz="900" dirty="0">
                <a:latin typeface="Calibri" panose="020F0502020204030204" pitchFamily="34" charset="0"/>
                <a:cs typeface="Cordia New" panose="020B0304020202020204" pitchFamily="34" charset="-34"/>
              </a:rPr>
              <a:t>), scared/frightened (</a:t>
            </a:r>
            <a:r>
              <a:rPr lang="th-TH" altLang="th-TH" sz="900" dirty="0">
                <a:latin typeface="Calibri" panose="020F0502020204030204" pitchFamily="34" charset="0"/>
                <a:cs typeface="Cordia New" panose="020B0304020202020204" pitchFamily="34" charset="-34"/>
              </a:rPr>
              <a:t>ตื่นกลัว</a:t>
            </a:r>
            <a:r>
              <a:rPr lang="en-US" altLang="th-TH" sz="900" dirty="0">
                <a:latin typeface="Calibri" panose="020F0502020204030204" pitchFamily="34" charset="0"/>
                <a:cs typeface="Cordia New" panose="020B0304020202020204" pitchFamily="34" charset="-34"/>
              </a:rPr>
              <a:t>), very happy (</a:t>
            </a:r>
            <a:r>
              <a:rPr lang="th-TH" altLang="th-TH" sz="900" dirty="0">
                <a:latin typeface="Calibri" panose="020F0502020204030204" pitchFamily="34" charset="0"/>
                <a:cs typeface="Cordia New" panose="020B0304020202020204" pitchFamily="34" charset="-34"/>
              </a:rPr>
              <a:t>มีความสุขมาก</a:t>
            </a:r>
            <a:r>
              <a:rPr lang="en-US" altLang="th-TH" sz="900" dirty="0">
                <a:latin typeface="Calibri" panose="020F0502020204030204" pitchFamily="34" charset="0"/>
                <a:cs typeface="Cordia New" panose="020B0304020202020204" pitchFamily="34" charset="-34"/>
              </a:rPr>
              <a:t>)</a:t>
            </a:r>
          </a:p>
        </p:txBody>
      </p:sp>
      <p:sp>
        <p:nvSpPr>
          <p:cNvPr id="25" name="Rectangle 196"/>
          <p:cNvSpPr>
            <a:spLocks noChangeArrowheads="1"/>
          </p:cNvSpPr>
          <p:nvPr/>
        </p:nvSpPr>
        <p:spPr bwMode="auto">
          <a:xfrm rot="5400000">
            <a:off x="8269168" y="3590833"/>
            <a:ext cx="1584325" cy="132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r>
              <a:rPr lang="en-US" altLang="th-TH" sz="900" b="1">
                <a:latin typeface="Calibri" panose="020F0502020204030204" pitchFamily="34" charset="0"/>
                <a:cs typeface="Cordia New" panose="020B0304020202020204" pitchFamily="34" charset="-34"/>
              </a:rPr>
              <a:t>Sample sentences</a:t>
            </a:r>
          </a:p>
          <a:p>
            <a:r>
              <a:rPr lang="en-US" altLang="th-TH" sz="900">
                <a:latin typeface="Calibri" panose="020F0502020204030204" pitchFamily="34" charset="0"/>
                <a:cs typeface="Cordia New" panose="020B0304020202020204" pitchFamily="34" charset="-34"/>
              </a:rPr>
              <a:t>I tried bungee jumping. </a:t>
            </a:r>
          </a:p>
          <a:p>
            <a:r>
              <a:rPr lang="en-US" altLang="th-TH" sz="900">
                <a:latin typeface="Calibri" panose="020F0502020204030204" pitchFamily="34" charset="0"/>
                <a:cs typeface="Cordia New" panose="020B0304020202020204" pitchFamily="34" charset="-34"/>
              </a:rPr>
              <a:t>(</a:t>
            </a:r>
            <a:r>
              <a:rPr lang="th-TH" altLang="th-TH" sz="900">
                <a:latin typeface="Calibri" panose="020F0502020204030204" pitchFamily="34" charset="0"/>
                <a:cs typeface="Cordia New" panose="020B0304020202020204" pitchFamily="34" charset="-34"/>
              </a:rPr>
              <a:t>ฉันลองกระโดดจากที่สูงโดยมีเชือกมัดไว้ </a:t>
            </a:r>
            <a:r>
              <a:rPr lang="en-US" altLang="th-TH" sz="900">
                <a:latin typeface="Calibri" panose="020F0502020204030204" pitchFamily="34" charset="0"/>
                <a:cs typeface="Cordia New" panose="020B0304020202020204" pitchFamily="34" charset="-34"/>
              </a:rPr>
              <a:t>), </a:t>
            </a:r>
          </a:p>
          <a:p>
            <a:r>
              <a:rPr lang="en-US" altLang="th-TH" sz="900">
                <a:latin typeface="Calibri" panose="020F0502020204030204" pitchFamily="34" charset="0"/>
                <a:cs typeface="Cordia New" panose="020B0304020202020204" pitchFamily="34" charset="-34"/>
              </a:rPr>
              <a:t>I visited an ostrich farm with my family. (</a:t>
            </a:r>
            <a:r>
              <a:rPr lang="th-TH" altLang="th-TH" sz="900">
                <a:latin typeface="Calibri" panose="020F0502020204030204" pitchFamily="34" charset="0"/>
                <a:cs typeface="Cordia New" panose="020B0304020202020204" pitchFamily="34" charset="-34"/>
              </a:rPr>
              <a:t>ฉันกับครอบครัวไปเยี่ยมชมฟาร์มนกกระจอกเทศ</a:t>
            </a:r>
            <a:r>
              <a:rPr lang="en-US" altLang="th-TH" sz="900">
                <a:latin typeface="Calibri" panose="020F0502020204030204" pitchFamily="34" charset="0"/>
                <a:cs typeface="Cordia New" panose="020B0304020202020204" pitchFamily="34" charset="-34"/>
              </a:rPr>
              <a:t>), I joined an environmental camp. (</a:t>
            </a:r>
            <a:r>
              <a:rPr lang="th-TH" altLang="th-TH" sz="900">
                <a:latin typeface="Calibri" panose="020F0502020204030204" pitchFamily="34" charset="0"/>
                <a:cs typeface="Cordia New" panose="020B0304020202020204" pitchFamily="34" charset="-34"/>
              </a:rPr>
              <a:t>ฉันเข้าร่วมค่ายสิ่งแวดล้อม</a:t>
            </a:r>
            <a:r>
              <a:rPr lang="en-US" altLang="th-TH" sz="900">
                <a:latin typeface="Calibri" panose="020F0502020204030204" pitchFamily="34" charset="0"/>
                <a:cs typeface="Cordia New" panose="020B0304020202020204" pitchFamily="34" charset="-34"/>
              </a:rPr>
              <a:t>)</a:t>
            </a:r>
            <a:endParaRPr lang="th-TH" altLang="th-TH" sz="900">
              <a:latin typeface="Calibri" panose="020F0502020204030204" pitchFamily="34" charset="0"/>
              <a:cs typeface="Cordia New" panose="020B0304020202020204" pitchFamily="34" charset="-34"/>
            </a:endParaRPr>
          </a:p>
          <a:p>
            <a:endParaRPr lang="th-TH" altLang="th-TH" sz="900">
              <a:latin typeface="Calibri" panose="020F0502020204030204" pitchFamily="34" charset="0"/>
              <a:cs typeface="Cordia New" panose="020B0304020202020204" pitchFamily="34" charset="-34"/>
            </a:endParaRPr>
          </a:p>
        </p:txBody>
      </p:sp>
      <p:sp>
        <p:nvSpPr>
          <p:cNvPr id="26" name="Rectangle 210"/>
          <p:cNvSpPr>
            <a:spLocks noChangeArrowheads="1"/>
          </p:cNvSpPr>
          <p:nvPr/>
        </p:nvSpPr>
        <p:spPr bwMode="auto">
          <a:xfrm rot="-41433757">
            <a:off x="9874131" y="3033620"/>
            <a:ext cx="1730375" cy="911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r>
              <a:rPr lang="en-US" altLang="th-TH" sz="900" b="1" dirty="0">
                <a:latin typeface="Calibri" panose="020F0502020204030204" pitchFamily="34" charset="0"/>
                <a:cs typeface="Cordia New" panose="020B0304020202020204" pitchFamily="34" charset="-34"/>
              </a:rPr>
              <a:t>Vocabulary:</a:t>
            </a:r>
          </a:p>
          <a:p>
            <a:r>
              <a:rPr lang="en-US" altLang="th-TH" sz="900" dirty="0">
                <a:latin typeface="Calibri" panose="020F0502020204030204" pitchFamily="34" charset="0"/>
                <a:cs typeface="Cordia New" panose="020B0304020202020204" pitchFamily="34" charset="-34"/>
              </a:rPr>
              <a:t>terrible/ horrible/ awful (</a:t>
            </a:r>
            <a:r>
              <a:rPr lang="th-TH" altLang="th-TH" sz="900" dirty="0">
                <a:latin typeface="Calibri" panose="020F0502020204030204" pitchFamily="34" charset="0"/>
                <a:cs typeface="Cordia New" panose="020B0304020202020204" pitchFamily="34" charset="-34"/>
              </a:rPr>
              <a:t>แย่มาก</a:t>
            </a:r>
            <a:r>
              <a:rPr lang="en-US" altLang="th-TH" sz="900" dirty="0">
                <a:latin typeface="Calibri" panose="020F0502020204030204" pitchFamily="34" charset="0"/>
                <a:cs typeface="Cordia New" panose="020B0304020202020204" pitchFamily="34" charset="-34"/>
              </a:rPr>
              <a:t>), fantastic/ terrific/ wonderful/ great/ marvelous/ brilliant/ amazing (</a:t>
            </a:r>
            <a:r>
              <a:rPr lang="th-TH" altLang="th-TH" sz="900" dirty="0">
                <a:latin typeface="Calibri" panose="020F0502020204030204" pitchFamily="34" charset="0"/>
                <a:cs typeface="Cordia New" panose="020B0304020202020204" pitchFamily="34" charset="-34"/>
              </a:rPr>
              <a:t>เยี่ยมมาก</a:t>
            </a:r>
            <a:r>
              <a:rPr lang="en-US" altLang="th-TH" sz="900" dirty="0">
                <a:latin typeface="Calibri" panose="020F0502020204030204" pitchFamily="34" charset="0"/>
                <a:cs typeface="Cordia New" panose="020B0304020202020204" pitchFamily="34" charset="-34"/>
              </a:rPr>
              <a:t>), unforgettable [</a:t>
            </a:r>
            <a:r>
              <a:rPr lang="th-TH" altLang="th-TH" sz="900" dirty="0">
                <a:latin typeface="Calibri" panose="020F0502020204030204" pitchFamily="34" charset="0"/>
                <a:cs typeface="Cordia New" panose="020B0304020202020204" pitchFamily="34" charset="-34"/>
              </a:rPr>
              <a:t>ลืมไม่ลง </a:t>
            </a:r>
            <a:r>
              <a:rPr lang="en-US" altLang="th-TH" sz="900" dirty="0">
                <a:latin typeface="Calibri" panose="020F0502020204030204" pitchFamily="34" charset="0"/>
                <a:cs typeface="Cordia New" panose="020B0304020202020204" pitchFamily="34" charset="-34"/>
              </a:rPr>
              <a:t>(</a:t>
            </a:r>
            <a:r>
              <a:rPr lang="th-TH" altLang="th-TH" sz="900" dirty="0">
                <a:latin typeface="Calibri" panose="020F0502020204030204" pitchFamily="34" charset="0"/>
                <a:cs typeface="Cordia New" panose="020B0304020202020204" pitchFamily="34" charset="-34"/>
              </a:rPr>
              <a:t>แง่ดี</a:t>
            </a:r>
            <a:r>
              <a:rPr lang="en-US" altLang="th-TH" sz="900" dirty="0">
                <a:latin typeface="Calibri" panose="020F0502020204030204" pitchFamily="34" charset="0"/>
                <a:cs typeface="Cordia New" panose="020B0304020202020204" pitchFamily="34" charset="-34"/>
              </a:rPr>
              <a:t>)], weird/ strange (</a:t>
            </a:r>
            <a:r>
              <a:rPr lang="th-TH" altLang="th-TH" sz="900" dirty="0">
                <a:latin typeface="Calibri" panose="020F0502020204030204" pitchFamily="34" charset="0"/>
                <a:cs typeface="Cordia New" panose="020B0304020202020204" pitchFamily="34" charset="-34"/>
              </a:rPr>
              <a:t>แปลก</a:t>
            </a:r>
            <a:r>
              <a:rPr lang="en-US" altLang="th-TH" sz="900" dirty="0">
                <a:latin typeface="Calibri" panose="020F0502020204030204" pitchFamily="34" charset="0"/>
                <a:cs typeface="Cordia New" panose="020B0304020202020204" pitchFamily="34" charset="-34"/>
              </a:rPr>
              <a:t>)</a:t>
            </a:r>
          </a:p>
        </p:txBody>
      </p:sp>
      <p:sp>
        <p:nvSpPr>
          <p:cNvPr id="27" name="Line 241"/>
          <p:cNvSpPr>
            <a:spLocks noChangeShapeType="1"/>
          </p:cNvSpPr>
          <p:nvPr/>
        </p:nvSpPr>
        <p:spPr bwMode="auto">
          <a:xfrm flipV="1">
            <a:off x="8040569" y="1514382"/>
            <a:ext cx="1008062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th-TH"/>
          </a:p>
        </p:txBody>
      </p:sp>
      <p:sp>
        <p:nvSpPr>
          <p:cNvPr id="28" name="Line 242"/>
          <p:cNvSpPr>
            <a:spLocks noChangeShapeType="1"/>
          </p:cNvSpPr>
          <p:nvPr/>
        </p:nvSpPr>
        <p:spPr bwMode="auto">
          <a:xfrm>
            <a:off x="9048631" y="1514382"/>
            <a:ext cx="1081088" cy="7191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th-TH"/>
          </a:p>
        </p:txBody>
      </p:sp>
      <p:sp>
        <p:nvSpPr>
          <p:cNvPr id="29" name="AutoShape 245"/>
          <p:cNvSpPr>
            <a:spLocks noChangeArrowheads="1"/>
          </p:cNvSpPr>
          <p:nvPr/>
        </p:nvSpPr>
        <p:spPr bwMode="auto">
          <a:xfrm>
            <a:off x="8616831" y="2090645"/>
            <a:ext cx="863600" cy="792162"/>
          </a:xfrm>
          <a:prstGeom prst="pentagon">
            <a:avLst/>
          </a:prstGeom>
          <a:solidFill>
            <a:srgbClr val="FFFFCC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th-TH"/>
          </a:p>
        </p:txBody>
      </p:sp>
      <p:sp>
        <p:nvSpPr>
          <p:cNvPr id="30" name="Rectangle 253"/>
          <p:cNvSpPr>
            <a:spLocks noChangeArrowheads="1"/>
          </p:cNvSpPr>
          <p:nvPr/>
        </p:nvSpPr>
        <p:spPr bwMode="auto">
          <a:xfrm>
            <a:off x="8616831" y="2959007"/>
            <a:ext cx="936625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2870" tIns="51435" rIns="102870" bIns="51435">
            <a:spAutoFit/>
          </a:bodyPr>
          <a:lstStyle>
            <a:lvl1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51435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02870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54305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/>
            <a:r>
              <a:rPr lang="en-US" altLang="th-TH" sz="800" b="1">
                <a:latin typeface="Calibri" panose="020F0502020204030204" pitchFamily="34" charset="0"/>
                <a:cs typeface="Tahoma" panose="020B0604030504040204" pitchFamily="34" charset="0"/>
              </a:rPr>
              <a:t>Description </a:t>
            </a:r>
          </a:p>
          <a:p>
            <a:pPr algn="ctr"/>
            <a:r>
              <a:rPr lang="en-US" altLang="th-TH" sz="800" b="1">
                <a:latin typeface="Calibri" panose="020F0502020204030204" pitchFamily="34" charset="0"/>
                <a:cs typeface="Tahoma" panose="020B0604030504040204" pitchFamily="34" charset="0"/>
              </a:rPr>
              <a:t>of experience</a:t>
            </a:r>
            <a:endParaRPr lang="th-TH" altLang="th-TH" sz="800" b="1">
              <a:latin typeface="Calibri" panose="020F0502020204030204" pitchFamily="34" charset="0"/>
              <a:cs typeface="Tahoma" panose="020B0604030504040204" pitchFamily="34" charset="0"/>
            </a:endParaRPr>
          </a:p>
        </p:txBody>
      </p:sp>
      <p:sp>
        <p:nvSpPr>
          <p:cNvPr id="31" name="Rectangle 255"/>
          <p:cNvSpPr>
            <a:spLocks noChangeArrowheads="1"/>
          </p:cNvSpPr>
          <p:nvPr/>
        </p:nvSpPr>
        <p:spPr bwMode="auto">
          <a:xfrm rot="-45222825">
            <a:off x="8292981" y="1854107"/>
            <a:ext cx="749300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2870" tIns="51435" rIns="102870" bIns="51435">
            <a:spAutoFit/>
          </a:bodyPr>
          <a:lstStyle>
            <a:lvl1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51435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02870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54305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/>
            <a:r>
              <a:rPr lang="en-US" altLang="th-TH" sz="800" b="1">
                <a:latin typeface="Calibri" panose="020F0502020204030204" pitchFamily="34" charset="0"/>
                <a:cs typeface="Tahoma" panose="020B0604030504040204" pitchFamily="34" charset="0"/>
              </a:rPr>
              <a:t>What I learned</a:t>
            </a:r>
            <a:endParaRPr lang="th-TH" altLang="th-TH" sz="800" b="1">
              <a:latin typeface="Calibri" panose="020F0502020204030204" pitchFamily="34" charset="0"/>
              <a:cs typeface="Tahoma" panose="020B0604030504040204" pitchFamily="34" charset="0"/>
            </a:endParaRPr>
          </a:p>
        </p:txBody>
      </p:sp>
      <p:sp>
        <p:nvSpPr>
          <p:cNvPr id="32" name="Rectangle 256"/>
          <p:cNvSpPr>
            <a:spLocks noChangeArrowheads="1"/>
          </p:cNvSpPr>
          <p:nvPr/>
        </p:nvSpPr>
        <p:spPr bwMode="auto">
          <a:xfrm rot="-1056948">
            <a:off x="6816606" y="2090645"/>
            <a:ext cx="1150938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r>
              <a:rPr lang="en-US" altLang="th-TH" sz="900" b="1">
                <a:latin typeface="Calibri" panose="020F0502020204030204" pitchFamily="34" charset="0"/>
                <a:cs typeface="Cordia New" panose="020B0304020202020204" pitchFamily="34" charset="-34"/>
              </a:rPr>
              <a:t>Structure:</a:t>
            </a:r>
          </a:p>
          <a:p>
            <a:r>
              <a:rPr lang="en-US" altLang="th-TH" sz="900">
                <a:latin typeface="Calibri" panose="020F0502020204030204" pitchFamily="34" charset="0"/>
                <a:cs typeface="Cordia New" panose="020B0304020202020204" pitchFamily="34" charset="-34"/>
              </a:rPr>
              <a:t>I was/ I felt…</a:t>
            </a:r>
            <a:endParaRPr lang="th-TH" altLang="th-TH" sz="900">
              <a:latin typeface="Calibri" panose="020F0502020204030204" pitchFamily="34" charset="0"/>
              <a:cs typeface="Cordia New" panose="020B0304020202020204" pitchFamily="34" charset="-34"/>
            </a:endParaRPr>
          </a:p>
          <a:p>
            <a:r>
              <a:rPr lang="en-US" altLang="th-TH" sz="900">
                <a:latin typeface="Calibri" panose="020F0502020204030204" pitchFamily="34" charset="0"/>
                <a:cs typeface="Cordia New" panose="020B0304020202020204" pitchFamily="34" charset="-34"/>
              </a:rPr>
              <a:t>(</a:t>
            </a:r>
            <a:r>
              <a:rPr lang="th-TH" altLang="th-TH" sz="900">
                <a:latin typeface="Calibri" panose="020F0502020204030204" pitchFamily="34" charset="0"/>
                <a:cs typeface="Cordia New" panose="020B0304020202020204" pitchFamily="34" charset="-34"/>
              </a:rPr>
              <a:t>ฉันรู้สึก... </a:t>
            </a:r>
            <a:r>
              <a:rPr lang="en-US" altLang="th-TH" sz="900">
                <a:latin typeface="Calibri" panose="020F0502020204030204" pitchFamily="34" charset="0"/>
                <a:cs typeface="Cordia New" panose="020B0304020202020204" pitchFamily="34" charset="-34"/>
              </a:rPr>
              <a:t>)</a:t>
            </a:r>
            <a:endParaRPr lang="th-TH" altLang="th-TH" sz="900">
              <a:latin typeface="Calibri" panose="020F0502020204030204" pitchFamily="34" charset="0"/>
              <a:cs typeface="Cordia New" panose="020B0304020202020204" pitchFamily="34" charset="-34"/>
            </a:endParaRPr>
          </a:p>
        </p:txBody>
      </p:sp>
      <p:sp>
        <p:nvSpPr>
          <p:cNvPr id="33" name="Rectangle 259"/>
          <p:cNvSpPr>
            <a:spLocks noChangeArrowheads="1"/>
          </p:cNvSpPr>
          <p:nvPr/>
        </p:nvSpPr>
        <p:spPr bwMode="auto">
          <a:xfrm rot="-19651668">
            <a:off x="8977194" y="1874745"/>
            <a:ext cx="915987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2870" tIns="51435" rIns="102870" bIns="51435">
            <a:spAutoFit/>
          </a:bodyPr>
          <a:lstStyle>
            <a:lvl1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51435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02870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54305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/>
            <a:r>
              <a:rPr lang="en-US" altLang="th-TH" sz="800" b="1">
                <a:latin typeface="Calibri" panose="020F0502020204030204" pitchFamily="34" charset="0"/>
                <a:cs typeface="Tahoma" panose="020B0604030504040204" pitchFamily="34" charset="0"/>
              </a:rPr>
              <a:t>When it happened</a:t>
            </a:r>
            <a:endParaRPr lang="th-TH" altLang="th-TH" sz="800" b="1">
              <a:latin typeface="Calibri" panose="020F0502020204030204" pitchFamily="34" charset="0"/>
              <a:cs typeface="Tahoma" panose="020B0604030504040204" pitchFamily="34" charset="0"/>
            </a:endParaRPr>
          </a:p>
        </p:txBody>
      </p:sp>
      <p:sp>
        <p:nvSpPr>
          <p:cNvPr id="34" name="Rectangle 260"/>
          <p:cNvSpPr>
            <a:spLocks noChangeArrowheads="1"/>
          </p:cNvSpPr>
          <p:nvPr/>
        </p:nvSpPr>
        <p:spPr bwMode="auto">
          <a:xfrm rot="17156620">
            <a:off x="8863688" y="691263"/>
            <a:ext cx="1439862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r>
              <a:rPr lang="en-US" altLang="th-TH" sz="900" b="1">
                <a:latin typeface="Calibri" panose="020F0502020204030204" pitchFamily="34" charset="0"/>
                <a:cs typeface="Cordia New" panose="020B0304020202020204" pitchFamily="34" charset="-34"/>
              </a:rPr>
              <a:t>Structures:</a:t>
            </a:r>
          </a:p>
          <a:p>
            <a:r>
              <a:rPr lang="en-US" altLang="th-TH" sz="900">
                <a:latin typeface="Cordia New" panose="020B0304020202020204" pitchFamily="34" charset="-34"/>
                <a:cs typeface="Cordia New" panose="020B0304020202020204" pitchFamily="34" charset="-34"/>
              </a:rPr>
              <a:t>This happened to me/ I had this experience ….(</a:t>
            </a:r>
            <a:r>
              <a:rPr lang="th-TH" altLang="th-TH" sz="900">
                <a:latin typeface="Cordia New" panose="020B0304020202020204" pitchFamily="34" charset="-34"/>
                <a:cs typeface="Cordia New" panose="020B0304020202020204" pitchFamily="34" charset="-34"/>
              </a:rPr>
              <a:t>ประสบการณ์นี้</a:t>
            </a:r>
          </a:p>
          <a:p>
            <a:r>
              <a:rPr lang="th-TH" altLang="th-TH" sz="900">
                <a:latin typeface="Cordia New" panose="020B0304020202020204" pitchFamily="34" charset="-34"/>
                <a:cs typeface="Cordia New" panose="020B0304020202020204" pitchFamily="34" charset="-34"/>
              </a:rPr>
              <a:t>เกิดขึ้น...</a:t>
            </a:r>
            <a:r>
              <a:rPr lang="en-US" altLang="th-TH" sz="900">
                <a:latin typeface="Cordia New" panose="020B0304020202020204" pitchFamily="34" charset="-34"/>
                <a:cs typeface="Cordia New" panose="020B0304020202020204" pitchFamily="34" charset="-34"/>
              </a:rPr>
              <a:t>)</a:t>
            </a:r>
            <a:endParaRPr lang="th-TH" altLang="th-TH" sz="900">
              <a:latin typeface="Cordia New" panose="020B0304020202020204" pitchFamily="34" charset="-34"/>
              <a:cs typeface="Cordia New" panose="020B0304020202020204" pitchFamily="34" charset="-34"/>
            </a:endParaRPr>
          </a:p>
        </p:txBody>
      </p:sp>
      <p:sp>
        <p:nvSpPr>
          <p:cNvPr id="35" name="Rectangle 262"/>
          <p:cNvSpPr>
            <a:spLocks noChangeArrowheads="1"/>
          </p:cNvSpPr>
          <p:nvPr/>
        </p:nvSpPr>
        <p:spPr bwMode="auto">
          <a:xfrm rot="-6498500">
            <a:off x="7958019" y="2533557"/>
            <a:ext cx="915988" cy="223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2870" tIns="51435" rIns="102870" bIns="51435">
            <a:spAutoFit/>
          </a:bodyPr>
          <a:lstStyle>
            <a:lvl1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51435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02870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54305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/>
            <a:r>
              <a:rPr lang="en-US" altLang="th-TH" sz="800" b="1">
                <a:latin typeface="Calibri" panose="020F0502020204030204" pitchFamily="34" charset="0"/>
                <a:cs typeface="Tahoma" panose="020B0604030504040204" pitchFamily="34" charset="0"/>
              </a:rPr>
              <a:t>How I felt</a:t>
            </a:r>
            <a:endParaRPr lang="th-TH" altLang="th-TH" sz="800" b="1">
              <a:latin typeface="Calibri" panose="020F0502020204030204" pitchFamily="34" charset="0"/>
              <a:cs typeface="Tahoma" panose="020B0604030504040204" pitchFamily="34" charset="0"/>
            </a:endParaRPr>
          </a:p>
        </p:txBody>
      </p:sp>
      <p:sp>
        <p:nvSpPr>
          <p:cNvPr id="36" name="Rectangle 266"/>
          <p:cNvSpPr>
            <a:spLocks noChangeArrowheads="1"/>
          </p:cNvSpPr>
          <p:nvPr/>
        </p:nvSpPr>
        <p:spPr bwMode="auto">
          <a:xfrm rot="2717478">
            <a:off x="6910269" y="841282"/>
            <a:ext cx="1730375" cy="911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r>
              <a:rPr lang="en-US" altLang="th-TH" sz="900" b="1">
                <a:latin typeface="Calibri" panose="020F0502020204030204" pitchFamily="34" charset="0"/>
                <a:cs typeface="Cordia New" panose="020B0304020202020204" pitchFamily="34" charset="-34"/>
              </a:rPr>
              <a:t>Expressions:</a:t>
            </a:r>
          </a:p>
          <a:p>
            <a:r>
              <a:rPr lang="en-US" altLang="th-TH" sz="900">
                <a:latin typeface="Calibri" panose="020F0502020204030204" pitchFamily="34" charset="0"/>
                <a:cs typeface="Cordia New" panose="020B0304020202020204" pitchFamily="34" charset="-34"/>
              </a:rPr>
              <a:t>being confident in myself (</a:t>
            </a:r>
            <a:r>
              <a:rPr lang="th-TH" altLang="th-TH" sz="900">
                <a:latin typeface="Calibri" panose="020F0502020204030204" pitchFamily="34" charset="0"/>
                <a:cs typeface="Cordia New" panose="020B0304020202020204" pitchFamily="34" charset="-34"/>
              </a:rPr>
              <a:t>การมั่น</a:t>
            </a:r>
          </a:p>
          <a:p>
            <a:r>
              <a:rPr lang="th-TH" altLang="th-TH" sz="900">
                <a:latin typeface="Calibri" panose="020F0502020204030204" pitchFamily="34" charset="0"/>
                <a:cs typeface="Cordia New" panose="020B0304020202020204" pitchFamily="34" charset="-34"/>
              </a:rPr>
              <a:t>ใจในตัวเอง</a:t>
            </a:r>
            <a:r>
              <a:rPr lang="en-US" altLang="th-TH" sz="900">
                <a:latin typeface="Calibri" panose="020F0502020204030204" pitchFamily="34" charset="0"/>
                <a:cs typeface="Cordia New" panose="020B0304020202020204" pitchFamily="34" charset="-34"/>
              </a:rPr>
              <a:t>),the  self-sufficiency concept (</a:t>
            </a:r>
            <a:r>
              <a:rPr lang="th-TH" altLang="th-TH" sz="900">
                <a:latin typeface="Calibri" panose="020F0502020204030204" pitchFamily="34" charset="0"/>
                <a:cs typeface="Cordia New" panose="020B0304020202020204" pitchFamily="34" charset="-34"/>
              </a:rPr>
              <a:t>ความคิดเรื่องเศรษฐกิจพอเพียง</a:t>
            </a:r>
            <a:r>
              <a:rPr lang="en-US" altLang="th-TH" sz="900">
                <a:latin typeface="Calibri" panose="020F0502020204030204" pitchFamily="34" charset="0"/>
                <a:cs typeface="Cordia New" panose="020B0304020202020204" pitchFamily="34" charset="-34"/>
              </a:rPr>
              <a:t>), how to work in a team (</a:t>
            </a:r>
            <a:r>
              <a:rPr lang="th-TH" altLang="th-TH" sz="900">
                <a:latin typeface="Calibri" panose="020F0502020204030204" pitchFamily="34" charset="0"/>
                <a:cs typeface="Cordia New" panose="020B0304020202020204" pitchFamily="34" charset="-34"/>
              </a:rPr>
              <a:t>การทำงานเป็นทีม</a:t>
            </a:r>
            <a:r>
              <a:rPr lang="en-US" altLang="th-TH" sz="900">
                <a:latin typeface="Calibri" panose="020F0502020204030204" pitchFamily="34" charset="0"/>
                <a:cs typeface="Cordia New" panose="020B0304020202020204" pitchFamily="34" charset="-34"/>
              </a:rPr>
              <a:t>)</a:t>
            </a:r>
          </a:p>
        </p:txBody>
      </p:sp>
      <p:sp>
        <p:nvSpPr>
          <p:cNvPr id="37" name="Rectangle 267"/>
          <p:cNvSpPr>
            <a:spLocks noChangeArrowheads="1"/>
          </p:cNvSpPr>
          <p:nvPr/>
        </p:nvSpPr>
        <p:spPr bwMode="auto">
          <a:xfrm rot="-2475182">
            <a:off x="9840794" y="1009557"/>
            <a:ext cx="1443037" cy="774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r>
              <a:rPr lang="en-US" altLang="th-TH" sz="900" b="1">
                <a:latin typeface="Calibri" panose="020F0502020204030204" pitchFamily="34" charset="0"/>
                <a:cs typeface="Cordia New" panose="020B0304020202020204" pitchFamily="34" charset="-34"/>
              </a:rPr>
              <a:t>Expressions:</a:t>
            </a:r>
          </a:p>
          <a:p>
            <a:r>
              <a:rPr lang="en-US" altLang="th-TH" sz="900">
                <a:latin typeface="Calibri" panose="020F0502020204030204" pitchFamily="34" charset="0"/>
                <a:cs typeface="Cordia New" panose="020B0304020202020204" pitchFamily="34" charset="-34"/>
              </a:rPr>
              <a:t>a few years ago (</a:t>
            </a:r>
            <a:r>
              <a:rPr lang="th-TH" altLang="th-TH" sz="900">
                <a:latin typeface="Calibri" panose="020F0502020204030204" pitchFamily="34" charset="0"/>
                <a:cs typeface="Cordia New" panose="020B0304020202020204" pitchFamily="34" charset="-34"/>
              </a:rPr>
              <a:t>ไม่กี่ปีมานี้</a:t>
            </a:r>
            <a:r>
              <a:rPr lang="en-US" altLang="th-TH" sz="900">
                <a:latin typeface="Calibri" panose="020F0502020204030204" pitchFamily="34" charset="0"/>
                <a:cs typeface="Cordia New" panose="020B0304020202020204" pitchFamily="34" charset="-34"/>
              </a:rPr>
              <a:t>), last summer. (</a:t>
            </a:r>
            <a:r>
              <a:rPr lang="th-TH" altLang="th-TH" sz="900">
                <a:latin typeface="Calibri" panose="020F0502020204030204" pitchFamily="34" charset="0"/>
                <a:cs typeface="Cordia New" panose="020B0304020202020204" pitchFamily="34" charset="-34"/>
              </a:rPr>
              <a:t>ช่วงวันหยุดฤดูร้อนที่แล้ว</a:t>
            </a:r>
            <a:r>
              <a:rPr lang="en-US" altLang="th-TH" sz="900">
                <a:latin typeface="Calibri" panose="020F0502020204030204" pitchFamily="34" charset="0"/>
                <a:cs typeface="Cordia New" panose="020B0304020202020204" pitchFamily="34" charset="-34"/>
              </a:rPr>
              <a:t>), just recently. (</a:t>
            </a:r>
            <a:r>
              <a:rPr lang="th-TH" altLang="th-TH" sz="900">
                <a:latin typeface="Calibri" panose="020F0502020204030204" pitchFamily="34" charset="0"/>
                <a:cs typeface="Cordia New" panose="020B0304020202020204" pitchFamily="34" charset="-34"/>
              </a:rPr>
              <a:t>เมื่อเร็วๆมานี้</a:t>
            </a:r>
            <a:r>
              <a:rPr lang="en-US" altLang="th-TH" sz="900">
                <a:latin typeface="Calibri" panose="020F0502020204030204" pitchFamily="34" charset="0"/>
                <a:cs typeface="Cordia New" panose="020B0304020202020204" pitchFamily="34" charset="-34"/>
              </a:rPr>
              <a:t>)</a:t>
            </a:r>
          </a:p>
        </p:txBody>
      </p:sp>
      <p:sp>
        <p:nvSpPr>
          <p:cNvPr id="38" name="Rectangle 276"/>
          <p:cNvSpPr>
            <a:spLocks noChangeArrowheads="1"/>
          </p:cNvSpPr>
          <p:nvPr/>
        </p:nvSpPr>
        <p:spPr bwMode="auto">
          <a:xfrm rot="-25459402">
            <a:off x="9185156" y="2528795"/>
            <a:ext cx="936625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2870" tIns="51435" rIns="102870" bIns="51435">
            <a:spAutoFit/>
          </a:bodyPr>
          <a:lstStyle>
            <a:lvl1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51435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02870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54305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/>
            <a:r>
              <a:rPr lang="en-US" altLang="th-TH" sz="800" b="1">
                <a:latin typeface="Calibri" panose="020F0502020204030204" pitchFamily="34" charset="0"/>
                <a:cs typeface="Tahoma" panose="020B0604030504040204" pitchFamily="34" charset="0"/>
              </a:rPr>
              <a:t>What kind </a:t>
            </a:r>
          </a:p>
          <a:p>
            <a:pPr algn="ctr"/>
            <a:r>
              <a:rPr lang="en-US" altLang="th-TH" sz="800" b="1">
                <a:latin typeface="Calibri" panose="020F0502020204030204" pitchFamily="34" charset="0"/>
                <a:cs typeface="Tahoma" panose="020B0604030504040204" pitchFamily="34" charset="0"/>
              </a:rPr>
              <a:t>of experience</a:t>
            </a:r>
            <a:endParaRPr lang="th-TH" altLang="th-TH" sz="800" b="1">
              <a:latin typeface="Calibri" panose="020F0502020204030204" pitchFamily="34" charset="0"/>
              <a:cs typeface="Tahoma" panose="020B0604030504040204" pitchFamily="34" charset="0"/>
            </a:endParaRPr>
          </a:p>
        </p:txBody>
      </p:sp>
      <p:sp>
        <p:nvSpPr>
          <p:cNvPr id="39" name="Line 277"/>
          <p:cNvSpPr>
            <a:spLocks noChangeShapeType="1"/>
          </p:cNvSpPr>
          <p:nvPr/>
        </p:nvSpPr>
        <p:spPr bwMode="auto">
          <a:xfrm flipH="1" flipV="1">
            <a:off x="9985256" y="2593882"/>
            <a:ext cx="1368425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th-TH"/>
          </a:p>
        </p:txBody>
      </p:sp>
      <p:sp>
        <p:nvSpPr>
          <p:cNvPr id="40" name="Rectangle 278"/>
          <p:cNvSpPr>
            <a:spLocks noChangeArrowheads="1"/>
          </p:cNvSpPr>
          <p:nvPr/>
        </p:nvSpPr>
        <p:spPr bwMode="auto">
          <a:xfrm rot="628695">
            <a:off x="10188456" y="2231932"/>
            <a:ext cx="1439863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r>
              <a:rPr lang="en-US" altLang="th-TH" sz="900" b="1">
                <a:latin typeface="Calibri" panose="020F0502020204030204" pitchFamily="34" charset="0"/>
                <a:cs typeface="Cordia New" panose="020B0304020202020204" pitchFamily="34" charset="-34"/>
              </a:rPr>
              <a:t>Structure:</a:t>
            </a:r>
          </a:p>
          <a:p>
            <a:r>
              <a:rPr lang="en-US" altLang="th-TH" sz="900">
                <a:latin typeface="Cordia New" panose="020B0304020202020204" pitchFamily="34" charset="-34"/>
                <a:cs typeface="Cordia New" panose="020B0304020202020204" pitchFamily="34" charset="-34"/>
              </a:rPr>
              <a:t>This memorable experience was a/an …one.(</a:t>
            </a:r>
            <a:r>
              <a:rPr lang="th-TH" altLang="th-TH" sz="900">
                <a:latin typeface="Cordia New" panose="020B0304020202020204" pitchFamily="34" charset="-34"/>
                <a:cs typeface="Cordia New" panose="020B0304020202020204" pitchFamily="34" charset="-34"/>
              </a:rPr>
              <a:t>ประสบการณ์ที่น่าจดจำนี้</a:t>
            </a:r>
          </a:p>
          <a:p>
            <a:r>
              <a:rPr lang="th-TH" altLang="th-TH" sz="900">
                <a:latin typeface="Cordia New" panose="020B0304020202020204" pitchFamily="34" charset="-34"/>
                <a:cs typeface="Cordia New" panose="020B0304020202020204" pitchFamily="34" charset="-34"/>
              </a:rPr>
              <a:t>เป็นประสบการณ์ที่...</a:t>
            </a:r>
            <a:r>
              <a:rPr lang="en-US" altLang="th-TH" sz="900">
                <a:latin typeface="Cordia New" panose="020B0304020202020204" pitchFamily="34" charset="-34"/>
                <a:cs typeface="Cordia New" panose="020B0304020202020204" pitchFamily="34" charset="-34"/>
              </a:rPr>
              <a:t>)</a:t>
            </a:r>
            <a:endParaRPr lang="th-TH" altLang="th-TH" sz="900">
              <a:latin typeface="Cordia New" panose="020B0304020202020204" pitchFamily="34" charset="-34"/>
              <a:cs typeface="Cordia New" panose="020B0304020202020204" pitchFamily="34" charset="-34"/>
            </a:endParaRPr>
          </a:p>
        </p:txBody>
      </p:sp>
      <p:sp>
        <p:nvSpPr>
          <p:cNvPr id="41" name="Rectangle 173"/>
          <p:cNvSpPr>
            <a:spLocks noChangeArrowheads="1"/>
          </p:cNvSpPr>
          <p:nvPr/>
        </p:nvSpPr>
        <p:spPr bwMode="auto">
          <a:xfrm rot="180071">
            <a:off x="8637644" y="2284763"/>
            <a:ext cx="949325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2870" tIns="51435" rIns="102870" bIns="51435">
            <a:spAutoFit/>
          </a:bodyPr>
          <a:lstStyle>
            <a:lvl1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51435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02870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54305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/>
            <a:r>
              <a:rPr lang="en-US" altLang="th-TH" sz="800" b="1" dirty="0">
                <a:latin typeface="Calibri" panose="020F0502020204030204" pitchFamily="34" charset="0"/>
                <a:cs typeface="Tahoma" panose="020B0604030504040204" pitchFamily="34" charset="0"/>
              </a:rPr>
              <a:t>‘Memorable Experiences’ </a:t>
            </a:r>
          </a:p>
          <a:p>
            <a:pPr algn="ctr"/>
            <a:r>
              <a:rPr lang="en-US" altLang="th-TH" sz="800" b="1" dirty="0">
                <a:latin typeface="Calibri" panose="020F0502020204030204" pitchFamily="34" charset="0"/>
                <a:cs typeface="Tahoma" panose="020B0604030504040204" pitchFamily="34" charset="0"/>
              </a:rPr>
              <a:t>Speaking</a:t>
            </a:r>
            <a:endParaRPr lang="th-TH" altLang="th-TH" sz="800" b="1" dirty="0">
              <a:latin typeface="Calibri" panose="020F0502020204030204" pitchFamily="34" charset="0"/>
              <a:cs typeface="Tahoma" panose="020B0604030504040204" pitchFamily="34" charset="0"/>
            </a:endParaRPr>
          </a:p>
          <a:p>
            <a:pPr algn="ctr"/>
            <a:r>
              <a:rPr lang="en-US" altLang="th-TH" sz="800" b="1" dirty="0">
                <a:latin typeface="Calibri" panose="020F0502020204030204" pitchFamily="34" charset="0"/>
                <a:cs typeface="Tahoma" panose="020B0604030504040204" pitchFamily="34" charset="0"/>
              </a:rPr>
              <a:t>Web</a:t>
            </a:r>
            <a:endParaRPr lang="th-TH" altLang="th-TH" sz="800" b="1" dirty="0">
              <a:latin typeface="Calibri" panose="020F0502020204030204" pitchFamily="34" charset="0"/>
              <a:cs typeface="Tahoma" panose="020B0604030504040204" pitchFamily="34" charset="0"/>
            </a:endParaRPr>
          </a:p>
        </p:txBody>
      </p:sp>
      <p:sp>
        <p:nvSpPr>
          <p:cNvPr id="42" name="Line 142"/>
          <p:cNvSpPr>
            <a:spLocks noChangeShapeType="1"/>
          </p:cNvSpPr>
          <p:nvPr/>
        </p:nvSpPr>
        <p:spPr bwMode="auto">
          <a:xfrm flipV="1">
            <a:off x="6857243" y="2551019"/>
            <a:ext cx="1259272" cy="60433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th-TH"/>
          </a:p>
        </p:txBody>
      </p:sp>
      <p:sp>
        <p:nvSpPr>
          <p:cNvPr id="43" name="Line 153"/>
          <p:cNvSpPr>
            <a:spLocks noChangeShapeType="1"/>
          </p:cNvSpPr>
          <p:nvPr/>
        </p:nvSpPr>
        <p:spPr bwMode="auto">
          <a:xfrm flipV="1">
            <a:off x="8543807" y="3390297"/>
            <a:ext cx="1057971" cy="5570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th-TH"/>
          </a:p>
        </p:txBody>
      </p:sp>
      <p:sp>
        <p:nvSpPr>
          <p:cNvPr id="44" name="Line 175"/>
          <p:cNvSpPr>
            <a:spLocks noChangeShapeType="1"/>
          </p:cNvSpPr>
          <p:nvPr/>
        </p:nvSpPr>
        <p:spPr bwMode="auto">
          <a:xfrm flipH="1">
            <a:off x="9022338" y="361487"/>
            <a:ext cx="2133" cy="17058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th-TH"/>
          </a:p>
        </p:txBody>
      </p:sp>
      <p:sp>
        <p:nvSpPr>
          <p:cNvPr id="45" name="Rectangle 261"/>
          <p:cNvSpPr>
            <a:spLocks noChangeArrowheads="1"/>
          </p:cNvSpPr>
          <p:nvPr/>
        </p:nvSpPr>
        <p:spPr bwMode="auto">
          <a:xfrm rot="4742005">
            <a:off x="8072190" y="640143"/>
            <a:ext cx="1306512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r>
              <a:rPr lang="en-US" altLang="th-TH" sz="900" b="1" dirty="0">
                <a:latin typeface="Calibri" panose="020F0502020204030204" pitchFamily="34" charset="0"/>
                <a:cs typeface="Cordia New" panose="020B0304020202020204" pitchFamily="34" charset="-34"/>
              </a:rPr>
              <a:t>Structure:</a:t>
            </a:r>
          </a:p>
          <a:p>
            <a:r>
              <a:rPr lang="en-US" altLang="th-TH" sz="900" dirty="0">
                <a:latin typeface="Cordia New" panose="020B0304020202020204" pitchFamily="34" charset="-34"/>
                <a:cs typeface="Cordia New" panose="020B0304020202020204" pitchFamily="34" charset="-34"/>
              </a:rPr>
              <a:t>I learned a lot about …(</a:t>
            </a:r>
            <a:r>
              <a:rPr lang="th-TH" altLang="th-TH" sz="900" dirty="0">
                <a:latin typeface="Cordia New" panose="020B0304020202020204" pitchFamily="34" charset="-34"/>
                <a:cs typeface="Cordia New" panose="020B0304020202020204" pitchFamily="34" charset="-34"/>
              </a:rPr>
              <a:t>ฉันเรียนรู้มากมายเกี่ยวกับ..... </a:t>
            </a:r>
            <a:r>
              <a:rPr lang="en-US" altLang="th-TH" sz="900" dirty="0">
                <a:latin typeface="Cordia New" panose="020B0304020202020204" pitchFamily="34" charset="-34"/>
                <a:cs typeface="Cordia New" panose="020B0304020202020204" pitchFamily="34" charset="-34"/>
              </a:rPr>
              <a:t>) </a:t>
            </a:r>
            <a:endParaRPr lang="th-TH" altLang="th-TH" sz="900" dirty="0">
              <a:latin typeface="Cordia New" panose="020B0304020202020204" pitchFamily="34" charset="-34"/>
              <a:cs typeface="Cordia New" panose="020B0304020202020204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834106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-143414" y="0"/>
            <a:ext cx="5791191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5" name="Rectangle 4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25362917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603</TotalTime>
  <Words>945</Words>
  <Application>Microsoft Office PowerPoint</Application>
  <PresentationFormat>Widescreen</PresentationFormat>
  <Paragraphs>105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Angsana New</vt:lpstr>
      <vt:lpstr>Arial</vt:lpstr>
      <vt:lpstr>Calibri</vt:lpstr>
      <vt:lpstr>Calibri Light</vt:lpstr>
      <vt:lpstr>Cordia New</vt:lpstr>
      <vt:lpstr>Tahoma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Natsinee.wim</dc:creator>
  <cp:lastModifiedBy>Shannoy.vas</cp:lastModifiedBy>
  <cp:revision>35</cp:revision>
  <dcterms:created xsi:type="dcterms:W3CDTF">2015-01-09T05:03:30Z</dcterms:created>
  <dcterms:modified xsi:type="dcterms:W3CDTF">2015-05-16T09:24:38Z</dcterms:modified>
</cp:coreProperties>
</file>