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59" r:id="rId5"/>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4660"/>
  </p:normalViewPr>
  <p:slideViewPr>
    <p:cSldViewPr snapToGrid="0">
      <p:cViewPr varScale="1">
        <p:scale>
          <a:sx n="71" d="100"/>
          <a:sy n="71" d="100"/>
        </p:scale>
        <p:origin x="87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16/05/58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16/05/58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16/05/58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16/05/58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3389" y="103809"/>
            <a:ext cx="5791191" cy="6858000"/>
          </a:xfrm>
          <a:prstGeom prst="rect">
            <a:avLst/>
          </a:prstGeom>
          <a:solidFill>
            <a:schemeClr val="accent6">
              <a:lumMod val="20000"/>
              <a:lumOff val="80000"/>
            </a:schemeClr>
          </a:solidFill>
          <a:ln>
            <a:solidFill>
              <a:schemeClr val="accent5">
                <a:lumMod val="40000"/>
                <a:lumOff val="6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dirty="0"/>
          </a:p>
        </p:txBody>
      </p:sp>
      <p:sp>
        <p:nvSpPr>
          <p:cNvPr id="4" name="Rectangle 3"/>
          <p:cNvSpPr/>
          <p:nvPr/>
        </p:nvSpPr>
        <p:spPr>
          <a:xfrm>
            <a:off x="5635961"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132" descr="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7640" y="329404"/>
            <a:ext cx="2357527" cy="2833716"/>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29"/>
          <p:cNvSpPr txBox="1">
            <a:spLocks noChangeArrowheads="1"/>
          </p:cNvSpPr>
          <p:nvPr/>
        </p:nvSpPr>
        <p:spPr bwMode="auto">
          <a:xfrm>
            <a:off x="7218237" y="6326238"/>
            <a:ext cx="4473763" cy="31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400" dirty="0">
                <a:latin typeface="Calibri" panose="020F0502020204030204" pitchFamily="34" charset="0"/>
              </a:rPr>
              <a:t>Copyright © 2011 Self-access Learning Centre, KMUTT </a:t>
            </a:r>
            <a:endParaRPr lang="th-TH" altLang="th-TH" sz="1400" dirty="0">
              <a:latin typeface="Calibri" panose="020F0502020204030204" pitchFamily="34" charset="0"/>
            </a:endParaRPr>
          </a:p>
        </p:txBody>
      </p:sp>
      <p:sp>
        <p:nvSpPr>
          <p:cNvPr id="13" name="Rectangle 173"/>
          <p:cNvSpPr>
            <a:spLocks noChangeArrowheads="1"/>
          </p:cNvSpPr>
          <p:nvPr/>
        </p:nvSpPr>
        <p:spPr bwMode="auto">
          <a:xfrm>
            <a:off x="7218237" y="3861745"/>
            <a:ext cx="4131157" cy="1765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3600" b="1" dirty="0">
                <a:latin typeface="Calibri" panose="020F0502020204030204" pitchFamily="34" charset="0"/>
                <a:cs typeface="Tahoma" panose="020B0604030504040204" pitchFamily="34" charset="0"/>
              </a:rPr>
              <a:t>‘Beliefs’ </a:t>
            </a:r>
          </a:p>
          <a:p>
            <a:pPr algn="ctr"/>
            <a:r>
              <a:rPr lang="en-US" altLang="th-TH" sz="3600" b="1" dirty="0" smtClean="0">
                <a:latin typeface="Calibri" panose="020F0502020204030204" pitchFamily="34" charset="0"/>
                <a:cs typeface="Tahoma" panose="020B0604030504040204" pitchFamily="34" charset="0"/>
              </a:rPr>
              <a:t>Speaking Web</a:t>
            </a:r>
            <a:endParaRPr lang="th-TH" altLang="th-TH" sz="3600" b="1" dirty="0">
              <a:latin typeface="Calibri" panose="020F0502020204030204" pitchFamily="34" charset="0"/>
              <a:cs typeface="Tahoma" panose="020B0604030504040204" pitchFamily="34" charset="0"/>
            </a:endParaRPr>
          </a:p>
          <a:p>
            <a:pPr algn="ctr"/>
            <a:endParaRPr lang="th-TH" altLang="th-TH" sz="3600" b="1" dirty="0">
              <a:latin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5" name="Rectangle 5"/>
          <p:cNvSpPr>
            <a:spLocks noChangeArrowheads="1"/>
          </p:cNvSpPr>
          <p:nvPr/>
        </p:nvSpPr>
        <p:spPr bwMode="auto">
          <a:xfrm>
            <a:off x="10144558" y="3887787"/>
            <a:ext cx="1368425"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a:solidFill>
                  <a:schemeClr val="tx1"/>
                </a:solidFill>
              </a:rPr>
              <a:t>ความเชื่อในเรื่องต่างๆของชนทุกชาติทุกภาษา เป็นสิ่งที่น่าสนใจ</a:t>
            </a:r>
          </a:p>
          <a:p>
            <a:r>
              <a:rPr lang="th-TH" altLang="th-TH" sz="1000">
                <a:solidFill>
                  <a:schemeClr val="tx1"/>
                </a:solidFill>
              </a:rPr>
              <a:t>การสนทนาเกี่ยวกับความเชื่อจะช่วยให้เราเรียนรู้เกี่ยวกับความคิด ทัศนคติ รวมถึงค่านิยมของคนในชาตินั้นๆ ลองหาโอกาสคุยเรื่องความเชื่อกับชาวต่างชาติแล้วคุณจะพบว่ามีเรื่องน่าสนใจที่คุณจะเรียนรู้ได้อีกมาก</a:t>
            </a:r>
          </a:p>
        </p:txBody>
      </p:sp>
      <p:sp>
        <p:nvSpPr>
          <p:cNvPr id="16" name="Text Box 6"/>
          <p:cNvSpPr txBox="1">
            <a:spLocks noChangeArrowheads="1"/>
          </p:cNvSpPr>
          <p:nvPr/>
        </p:nvSpPr>
        <p:spPr bwMode="auto">
          <a:xfrm>
            <a:off x="8344333" y="1223962"/>
            <a:ext cx="3097213" cy="833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th-TH" altLang="th-TH" sz="2400">
                <a:latin typeface="Cordia New" panose="020B0304020202020204" pitchFamily="34" charset="-34"/>
                <a:cs typeface="Cordia New" panose="020B0304020202020204" pitchFamily="34" charset="-34"/>
              </a:rPr>
              <a:t>  </a:t>
            </a:r>
            <a:r>
              <a:rPr lang="th-TH" altLang="th-TH" sz="1600" b="1">
                <a:latin typeface="Cordia New" panose="020B0304020202020204" pitchFamily="34" charset="-34"/>
                <a:cs typeface="Cordia New" panose="020B0304020202020204" pitchFamily="34" charset="-34"/>
              </a:rPr>
              <a:t>มาฝึกพูดเกี่ยวกับ</a:t>
            </a:r>
          </a:p>
          <a:p>
            <a:pPr algn="r">
              <a:spcBef>
                <a:spcPct val="50000"/>
              </a:spcBef>
            </a:pPr>
            <a:r>
              <a:rPr lang="th-TH" altLang="th-TH" sz="1600" b="1">
                <a:latin typeface="Cordia New" panose="020B0304020202020204" pitchFamily="34" charset="-34"/>
                <a:cs typeface="Cordia New" panose="020B0304020202020204" pitchFamily="34" charset="-34"/>
              </a:rPr>
              <a:t>ความเชื่อกัน</a:t>
            </a:r>
          </a:p>
        </p:txBody>
      </p:sp>
      <p:sp>
        <p:nvSpPr>
          <p:cNvPr id="17" name="Text Box 9"/>
          <p:cNvSpPr txBox="1">
            <a:spLocks noChangeArrowheads="1"/>
          </p:cNvSpPr>
          <p:nvPr/>
        </p:nvSpPr>
        <p:spPr bwMode="auto">
          <a:xfrm>
            <a:off x="8128433" y="71437"/>
            <a:ext cx="3744913"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spcBef>
                <a:spcPct val="50000"/>
              </a:spcBef>
            </a:pPr>
            <a:r>
              <a:rPr lang="th-TH" altLang="th-TH" sz="2400" b="1">
                <a:latin typeface="Calibri" panose="020F0502020204030204" pitchFamily="34" charset="0"/>
                <a:cs typeface="Cordia New" panose="020B0304020202020204" pitchFamily="34" charset="-34"/>
              </a:rPr>
              <a:t>  </a:t>
            </a:r>
            <a:r>
              <a:rPr lang="en-US" altLang="th-TH" sz="2400">
                <a:latin typeface="Calibri" panose="020F0502020204030204" pitchFamily="34" charset="0"/>
                <a:cs typeface="Cordia New" panose="020B0304020202020204" pitchFamily="34" charset="-34"/>
              </a:rPr>
              <a:t>Let’s talk about ‘beliefs’</a:t>
            </a:r>
            <a:endParaRPr lang="th-TH" altLang="th-TH" sz="2400">
              <a:latin typeface="Calibri" panose="020F0502020204030204" pitchFamily="34" charset="0"/>
              <a:cs typeface="Cordia New" panose="020B0304020202020204" pitchFamily="34" charset="-34"/>
            </a:endParaRPr>
          </a:p>
        </p:txBody>
      </p:sp>
      <p:pic>
        <p:nvPicPr>
          <p:cNvPr id="18" name="Picture 14" descr="6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0371" y="0"/>
            <a:ext cx="1079500" cy="108108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7"/>
          <p:cNvSpPr>
            <a:spLocks noChangeArrowheads="1"/>
          </p:cNvSpPr>
          <p:nvPr/>
        </p:nvSpPr>
        <p:spPr bwMode="auto">
          <a:xfrm>
            <a:off x="7047346" y="1152525"/>
            <a:ext cx="3168650" cy="158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dirty="0">
                <a:solidFill>
                  <a:schemeClr val="tx1"/>
                </a:solidFill>
                <a:latin typeface="Calibri" panose="020F0502020204030204" pitchFamily="34" charset="0"/>
              </a:rPr>
              <a:t>Beliefs of different nations are interesting and amazing to learn about. Having a discussion about beliefs involves sharing ideas, attitudes and even social values. Try getting an opportunity to talk about beliefs with foreigners and you will find that there are still many amazing things waiting for you to discover!</a:t>
            </a:r>
            <a:endParaRPr lang="th-TH" altLang="th-TH" sz="1200" dirty="0">
              <a:solidFill>
                <a:schemeClr val="tx1"/>
              </a:solidFill>
              <a:latin typeface="Calibri" panose="020F0502020204030204" pitchFamily="34" charset="0"/>
            </a:endParaRPr>
          </a:p>
          <a:p>
            <a:r>
              <a:rPr lang="th-TH" altLang="th-TH" sz="1400" dirty="0">
                <a:solidFill>
                  <a:schemeClr val="tx1"/>
                </a:solidFill>
              </a:rPr>
              <a:t>      </a:t>
            </a:r>
          </a:p>
        </p:txBody>
      </p:sp>
      <p:pic>
        <p:nvPicPr>
          <p:cNvPr id="20" name="Picture 49" descr="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9021" y="2376487"/>
            <a:ext cx="1393825" cy="1128713"/>
          </a:xfrm>
          <a:prstGeom prst="rect">
            <a:avLst/>
          </a:prstGeom>
          <a:noFill/>
          <a:extLst>
            <a:ext uri="{909E8E84-426E-40DD-AFC4-6F175D3DCCD1}">
              <a14:hiddenFill xmlns:a14="http://schemas.microsoft.com/office/drawing/2010/main">
                <a:solidFill>
                  <a:srgbClr val="FFFFFF"/>
                </a:solidFill>
              </a14:hiddenFill>
            </a:ext>
          </a:extLst>
        </p:spPr>
      </p:pic>
      <p:grpSp>
        <p:nvGrpSpPr>
          <p:cNvPr id="21" name="Group 51"/>
          <p:cNvGrpSpPr>
            <a:grpSpLocks/>
          </p:cNvGrpSpPr>
          <p:nvPr/>
        </p:nvGrpSpPr>
        <p:grpSpPr bwMode="auto">
          <a:xfrm>
            <a:off x="7107671" y="3062287"/>
            <a:ext cx="4116387" cy="3776663"/>
            <a:chOff x="219" y="2020"/>
            <a:chExt cx="2593" cy="2379"/>
          </a:xfrm>
        </p:grpSpPr>
        <p:sp>
          <p:nvSpPr>
            <p:cNvPr id="22" name="Rectangle 52"/>
            <p:cNvSpPr>
              <a:spLocks noChangeArrowheads="1"/>
            </p:cNvSpPr>
            <p:nvPr/>
          </p:nvSpPr>
          <p:spPr bwMode="auto">
            <a:xfrm>
              <a:off x="227" y="3765"/>
              <a:ext cx="2585"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b="1" u="sng">
                  <a:solidFill>
                    <a:schemeClr val="tx1"/>
                  </a:solidFill>
                </a:rPr>
                <a:t>การเตรียมตัวพูด </a:t>
              </a:r>
            </a:p>
            <a:p>
              <a:endParaRPr lang="th-TH" altLang="th-TH" sz="1000" b="1" u="sng">
                <a:solidFill>
                  <a:schemeClr val="tx1"/>
                </a:solidFill>
              </a:endParaRPr>
            </a:p>
            <a:p>
              <a:r>
                <a:rPr lang="th-TH" altLang="th-TH" sz="1000" b="1" u="sng">
                  <a:solidFill>
                    <a:schemeClr val="tx1"/>
                  </a:solidFill>
                </a:rPr>
                <a:t>ขั้นตอนที่ </a:t>
              </a:r>
              <a:r>
                <a:rPr lang="en-US" altLang="th-TH" sz="1000" b="1" u="sng">
                  <a:solidFill>
                    <a:schemeClr val="tx1"/>
                  </a:solidFill>
                </a:rPr>
                <a:t>1</a:t>
              </a:r>
              <a:r>
                <a:rPr lang="en-US" altLang="th-TH" sz="1000">
                  <a:solidFill>
                    <a:schemeClr val="tx1"/>
                  </a:solidFill>
                </a:rPr>
                <a:t>   </a:t>
              </a:r>
              <a:r>
                <a:rPr lang="th-TH" altLang="th-TH" sz="1000">
                  <a:solidFill>
                    <a:schemeClr val="tx1"/>
                  </a:solidFill>
                </a:rPr>
                <a:t>ศึกษา </a:t>
              </a:r>
              <a:r>
                <a:rPr lang="en-US" altLang="th-TH" sz="1000" b="1">
                  <a:solidFill>
                    <a:schemeClr val="tx1"/>
                  </a:solidFill>
                </a:rPr>
                <a:t>‘</a:t>
              </a:r>
              <a:r>
                <a:rPr lang="en-US" altLang="th-TH" sz="1000">
                  <a:solidFill>
                    <a:schemeClr val="tx1"/>
                  </a:solidFill>
                  <a:latin typeface="Calibri" panose="020F0502020204030204" pitchFamily="34" charset="0"/>
                </a:rPr>
                <a:t>Beliefs’ Speaking Web</a:t>
              </a:r>
              <a:r>
                <a:rPr lang="en-US" altLang="th-TH" sz="1000" b="1">
                  <a:solidFill>
                    <a:schemeClr val="tx1"/>
                  </a:solidFill>
                </a:rPr>
                <a:t> </a:t>
              </a:r>
              <a:r>
                <a:rPr lang="th-TH" altLang="th-TH" sz="1000" u="sng">
                  <a:solidFill>
                    <a:schemeClr val="tx1"/>
                  </a:solidFill>
                </a:rPr>
                <a:t>ที่หน้า </a:t>
              </a:r>
              <a:r>
                <a:rPr lang="en-US" altLang="th-TH" sz="1000" u="sng">
                  <a:solidFill>
                    <a:schemeClr val="tx1"/>
                  </a:solidFill>
                </a:rPr>
                <a:t>4</a:t>
              </a:r>
              <a:r>
                <a:rPr lang="th-TH" altLang="th-TH" sz="1000">
                  <a:solidFill>
                    <a:schemeClr val="tx1"/>
                  </a:solidFill>
                </a:rPr>
                <a:t> เพื่อให้ได้แนวคิดเกี่ยวกับเรื่องที่จะพูด </a:t>
              </a:r>
              <a:br>
                <a:rPr lang="th-TH" altLang="th-TH" sz="1000">
                  <a:solidFill>
                    <a:schemeClr val="tx1"/>
                  </a:solidFill>
                </a:rPr>
              </a:br>
              <a:r>
                <a:rPr lang="th-TH" altLang="th-TH" sz="1000">
                  <a:solidFill>
                    <a:schemeClr val="tx1"/>
                  </a:solidFill>
                </a:rPr>
                <a:t>แล้วศึกษาตัวอย่างการพูดประกอบ</a:t>
              </a:r>
              <a:r>
                <a:rPr lang="th-TH" altLang="th-TH" sz="1000"/>
                <a:t> </a:t>
              </a:r>
              <a:endParaRPr lang="th-TH" altLang="th-TH" sz="1000">
                <a:solidFill>
                  <a:schemeClr val="tx1"/>
                </a:solidFill>
              </a:endParaRPr>
            </a:p>
            <a:p>
              <a:r>
                <a:rPr lang="th-TH" altLang="th-TH" sz="1000" b="1" u="sng">
                  <a:solidFill>
                    <a:schemeClr val="tx1"/>
                  </a:solidFill>
                </a:rPr>
                <a:t>ขั้นตอนที่ </a:t>
              </a:r>
              <a:r>
                <a:rPr lang="en-US" altLang="th-TH" sz="1000" b="1" u="sng">
                  <a:solidFill>
                    <a:schemeClr val="tx1"/>
                  </a:solidFill>
                </a:rPr>
                <a:t>2</a:t>
              </a:r>
              <a:r>
                <a:rPr lang="en-US" altLang="th-TH" sz="1000">
                  <a:solidFill>
                    <a:schemeClr val="tx1"/>
                  </a:solidFill>
                </a:rPr>
                <a:t>   </a:t>
              </a:r>
              <a:r>
                <a:rPr lang="th-TH" altLang="th-TH" sz="1000">
                  <a:solidFill>
                    <a:schemeClr val="tx1"/>
                  </a:solidFill>
                </a:rPr>
                <a:t>เลือกสำนวนและโครงสร้างประโยคที่เกี่ยวข้อง จากนั้นเขียนคำสำคัญที่เกี่ยวข้อง </a:t>
              </a:r>
              <a:r>
                <a:rPr lang="en-US" altLang="th-TH" sz="1000">
                  <a:solidFill>
                    <a:schemeClr val="tx1"/>
                  </a:solidFill>
                </a:rPr>
                <a:t>(Key words) </a:t>
              </a:r>
              <a:r>
                <a:rPr lang="th-TH" altLang="th-TH" sz="1000">
                  <a:solidFill>
                    <a:schemeClr val="tx1"/>
                  </a:solidFill>
                </a:rPr>
                <a:t>ลงใน </a:t>
              </a:r>
              <a:r>
                <a:rPr lang="en-US" altLang="th-TH" sz="1000">
                  <a:solidFill>
                    <a:schemeClr val="tx1"/>
                  </a:solidFill>
                  <a:latin typeface="Calibri" panose="020F0502020204030204" pitchFamily="34" charset="0"/>
                </a:rPr>
                <a:t>‘Beliefs’ Speaking Web</a:t>
              </a:r>
              <a:r>
                <a:rPr lang="th-TH" altLang="th-TH" sz="1000" b="1">
                  <a:solidFill>
                    <a:schemeClr val="tx1"/>
                  </a:solidFill>
                </a:rPr>
                <a:t> </a:t>
              </a:r>
              <a:r>
                <a:rPr lang="th-TH" altLang="th-TH" sz="1000"/>
                <a:t>ของคุณ</a:t>
              </a:r>
              <a:r>
                <a:rPr lang="th-TH" altLang="th-TH" sz="1000" u="sng"/>
                <a:t>ในหน้าแรก</a:t>
              </a:r>
              <a:r>
                <a:rPr lang="en-US" altLang="th-TH" sz="1000"/>
                <a:t> </a:t>
              </a:r>
              <a:r>
                <a:rPr lang="th-TH" altLang="th-TH" sz="1000"/>
                <a:t>และคุณอาจเพิ่มรายละเอียดอื่นๆไปด้วยก็ได้</a:t>
              </a:r>
              <a:endParaRPr lang="en-US" altLang="th-TH" sz="1000"/>
            </a:p>
          </p:txBody>
        </p:sp>
        <p:sp>
          <p:nvSpPr>
            <p:cNvPr id="23" name="Rectangle 53"/>
            <p:cNvSpPr>
              <a:spLocks noChangeArrowheads="1"/>
            </p:cNvSpPr>
            <p:nvPr/>
          </p:nvSpPr>
          <p:spPr bwMode="auto">
            <a:xfrm>
              <a:off x="219" y="2020"/>
              <a:ext cx="1814" cy="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How to prepare your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If you want to talk about a belief, try this …</a:t>
              </a:r>
            </a:p>
            <a:p>
              <a:r>
                <a:rPr lang="en-US" altLang="th-TH" sz="1200" b="1" u="sng">
                  <a:solidFill>
                    <a:schemeClr val="tx1"/>
                  </a:solidFill>
                  <a:latin typeface="Calibri" panose="020F0502020204030204" pitchFamily="34" charset="0"/>
                </a:rPr>
                <a:t>Step 1</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Study the </a:t>
              </a:r>
              <a:r>
                <a:rPr lang="en-US" altLang="th-TH" sz="1200" b="1">
                  <a:solidFill>
                    <a:schemeClr val="tx1"/>
                  </a:solidFill>
                  <a:latin typeface="Calibri" panose="020F0502020204030204" pitchFamily="34" charset="0"/>
                </a:rPr>
                <a:t>‘Beliefs’ Speaking Web</a:t>
              </a:r>
              <a:r>
                <a:rPr lang="en-US" altLang="th-TH" sz="1200">
                  <a:latin typeface="Calibri" panose="020F0502020204030204" pitchFamily="34" charset="0"/>
                </a:rPr>
                <a:t> on </a:t>
              </a:r>
              <a:r>
                <a:rPr lang="en-US" altLang="th-TH" sz="1200" u="sng">
                  <a:latin typeface="Calibri" panose="020F0502020204030204" pitchFamily="34" charset="0"/>
                </a:rPr>
                <a:t>page 4</a:t>
              </a:r>
              <a:r>
                <a:rPr lang="en-US" altLang="th-TH" sz="1200">
                  <a:latin typeface="Calibri" panose="020F0502020204030204" pitchFamily="34" charset="0"/>
                </a:rPr>
                <a:t>, it will give you an idea of what to talk about. Then, study the speaking sample that follows.</a:t>
              </a:r>
            </a:p>
            <a:p>
              <a:r>
                <a:rPr lang="en-US" altLang="th-TH" sz="1200" b="1" u="sng">
                  <a:solidFill>
                    <a:schemeClr val="tx1"/>
                  </a:solidFill>
                  <a:latin typeface="Calibri" panose="020F0502020204030204" pitchFamily="34" charset="0"/>
                </a:rPr>
                <a:t>Step 2</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a:t>
              </a:r>
              <a:r>
                <a:rPr lang="en-US" altLang="th-TH" sz="1200">
                  <a:latin typeface="Calibri" panose="020F0502020204030204" pitchFamily="34" charset="0"/>
                </a:rPr>
                <a:t>Choose a belief you want to talk about. Consider relevant expressions and structures needed to talk about the belief. Then, complete your own speaking web on </a:t>
              </a:r>
              <a:r>
                <a:rPr lang="en-US" altLang="th-TH" sz="1200" u="sng">
                  <a:latin typeface="Calibri" panose="020F0502020204030204" pitchFamily="34" charset="0"/>
                </a:rPr>
                <a:t>page 1</a:t>
              </a:r>
              <a:r>
                <a:rPr lang="en-US" altLang="th-TH" sz="1200">
                  <a:latin typeface="Calibri" panose="020F0502020204030204" pitchFamily="34" charset="0"/>
                </a:rPr>
                <a:t>.</a:t>
              </a:r>
              <a:r>
                <a:rPr lang="th-TH" altLang="th-TH" sz="1200">
                  <a:latin typeface="Calibri" panose="020F0502020204030204" pitchFamily="34" charset="0"/>
                </a:rPr>
                <a:t> </a:t>
              </a:r>
              <a:r>
                <a:rPr lang="en-US" altLang="th-TH" sz="1200">
                  <a:latin typeface="Calibri" panose="020F0502020204030204" pitchFamily="34" charset="0"/>
                </a:rPr>
                <a:t>It’s also a good idea to add other details of your own.</a:t>
              </a:r>
              <a:endParaRPr lang="th-TH" altLang="th-TH" sz="1200">
                <a:latin typeface="Calibri" panose="020F0502020204030204" pitchFamily="34" charset="0"/>
              </a:endParaRPr>
            </a:p>
          </p:txBody>
        </p:sp>
      </p:grpSp>
      <p:sp>
        <p:nvSpPr>
          <p:cNvPr id="24" name="Text Box 128"/>
          <p:cNvSpPr txBox="1">
            <a:spLocks noChangeArrowheads="1"/>
          </p:cNvSpPr>
          <p:nvPr/>
        </p:nvSpPr>
        <p:spPr bwMode="auto">
          <a:xfrm>
            <a:off x="847072" y="5628481"/>
            <a:ext cx="3095625" cy="84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th-TH" sz="2400" dirty="0">
                <a:latin typeface="Calibri" panose="020F0502020204030204" pitchFamily="34" charset="0"/>
              </a:rPr>
              <a:t>SALC In-house Material for speaking No.7</a:t>
            </a:r>
          </a:p>
        </p:txBody>
      </p:sp>
      <p:sp>
        <p:nvSpPr>
          <p:cNvPr id="25" name="Line 213"/>
          <p:cNvSpPr>
            <a:spLocks noChangeShapeType="1"/>
          </p:cNvSpPr>
          <p:nvPr/>
        </p:nvSpPr>
        <p:spPr bwMode="auto">
          <a:xfrm flipH="1">
            <a:off x="3296585" y="2388393"/>
            <a:ext cx="1189037" cy="4333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6" name="Line 215"/>
          <p:cNvSpPr>
            <a:spLocks noChangeShapeType="1"/>
          </p:cNvSpPr>
          <p:nvPr/>
        </p:nvSpPr>
        <p:spPr bwMode="auto">
          <a:xfrm>
            <a:off x="3152122" y="3251993"/>
            <a:ext cx="576263"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7" name="Line 216"/>
          <p:cNvSpPr>
            <a:spLocks noChangeShapeType="1"/>
          </p:cNvSpPr>
          <p:nvPr/>
        </p:nvSpPr>
        <p:spPr bwMode="auto">
          <a:xfrm flipV="1">
            <a:off x="1639235" y="3251993"/>
            <a:ext cx="935037"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8" name="Line 217"/>
          <p:cNvSpPr>
            <a:spLocks noChangeShapeType="1"/>
          </p:cNvSpPr>
          <p:nvPr/>
        </p:nvSpPr>
        <p:spPr bwMode="auto">
          <a:xfrm>
            <a:off x="1135997" y="2459831"/>
            <a:ext cx="1293813" cy="360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9" name="Line 224"/>
          <p:cNvSpPr>
            <a:spLocks noChangeShapeType="1"/>
          </p:cNvSpPr>
          <p:nvPr/>
        </p:nvSpPr>
        <p:spPr bwMode="auto">
          <a:xfrm flipV="1">
            <a:off x="3439460" y="2604293"/>
            <a:ext cx="431800"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Line 225"/>
          <p:cNvSpPr>
            <a:spLocks noChangeShapeType="1"/>
          </p:cNvSpPr>
          <p:nvPr/>
        </p:nvSpPr>
        <p:spPr bwMode="auto">
          <a:xfrm flipH="1" flipV="1">
            <a:off x="3693460" y="3180556"/>
            <a:ext cx="1223962" cy="5032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1" name="Line 227"/>
          <p:cNvSpPr>
            <a:spLocks noChangeShapeType="1"/>
          </p:cNvSpPr>
          <p:nvPr/>
        </p:nvSpPr>
        <p:spPr bwMode="auto">
          <a:xfrm>
            <a:off x="2215497" y="3683793"/>
            <a:ext cx="1223963" cy="730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2" name="Line 228"/>
          <p:cNvSpPr>
            <a:spLocks noChangeShapeType="1"/>
          </p:cNvSpPr>
          <p:nvPr/>
        </p:nvSpPr>
        <p:spPr bwMode="auto">
          <a:xfrm flipV="1">
            <a:off x="2720322" y="3756818"/>
            <a:ext cx="73025"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3" name="Line 231"/>
          <p:cNvSpPr>
            <a:spLocks noChangeShapeType="1"/>
          </p:cNvSpPr>
          <p:nvPr/>
        </p:nvSpPr>
        <p:spPr bwMode="auto">
          <a:xfrm flipH="1">
            <a:off x="408922" y="3036093"/>
            <a:ext cx="1512888" cy="576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4" name="Line 232"/>
          <p:cNvSpPr>
            <a:spLocks noChangeShapeType="1"/>
          </p:cNvSpPr>
          <p:nvPr/>
        </p:nvSpPr>
        <p:spPr bwMode="auto">
          <a:xfrm flipH="1" flipV="1">
            <a:off x="2863197" y="1110456"/>
            <a:ext cx="0" cy="13938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5" name="AutoShape 234"/>
          <p:cNvSpPr>
            <a:spLocks noChangeArrowheads="1"/>
          </p:cNvSpPr>
          <p:nvPr/>
        </p:nvSpPr>
        <p:spPr bwMode="auto">
          <a:xfrm>
            <a:off x="2431397" y="2531268"/>
            <a:ext cx="865188" cy="720725"/>
          </a:xfrm>
          <a:prstGeom prst="pentagon">
            <a:avLst/>
          </a:prstGeom>
          <a:noFill/>
          <a:ln w="9525" algn="ctr">
            <a:solidFill>
              <a:schemeClr val="tx1"/>
            </a:solidFill>
            <a:miter lim="800000"/>
            <a:headEnd/>
            <a:tailEnd/>
          </a:ln>
          <a:effectLst/>
          <a:extLst>
            <a:ext uri="{909E8E84-426E-40DD-AFC4-6F175D3DCCD1}">
              <a14:hiddenFill xmlns:a14="http://schemas.microsoft.com/office/drawing/2010/main">
                <a:solidFill>
                  <a:srgbClr val="CC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th-TH"/>
          </a:p>
        </p:txBody>
      </p:sp>
      <p:sp>
        <p:nvSpPr>
          <p:cNvPr id="36" name="Line 237"/>
          <p:cNvSpPr>
            <a:spLocks noChangeShapeType="1"/>
          </p:cNvSpPr>
          <p:nvPr/>
        </p:nvSpPr>
        <p:spPr bwMode="auto">
          <a:xfrm>
            <a:off x="2863197" y="1883568"/>
            <a:ext cx="1008063" cy="720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7" name="Line 238"/>
          <p:cNvSpPr>
            <a:spLocks noChangeShapeType="1"/>
          </p:cNvSpPr>
          <p:nvPr/>
        </p:nvSpPr>
        <p:spPr bwMode="auto">
          <a:xfrm flipH="1" flipV="1">
            <a:off x="1278872" y="948531"/>
            <a:ext cx="936625"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8" name="Line 239"/>
          <p:cNvSpPr>
            <a:spLocks noChangeShapeType="1"/>
          </p:cNvSpPr>
          <p:nvPr/>
        </p:nvSpPr>
        <p:spPr bwMode="auto">
          <a:xfrm flipV="1">
            <a:off x="3341035" y="1072356"/>
            <a:ext cx="719137" cy="11509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9" name="Line 248"/>
          <p:cNvSpPr>
            <a:spLocks noChangeShapeType="1"/>
          </p:cNvSpPr>
          <p:nvPr/>
        </p:nvSpPr>
        <p:spPr bwMode="auto">
          <a:xfrm>
            <a:off x="1712260" y="2604293"/>
            <a:ext cx="503237" cy="1079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0" name="Rectangle 268"/>
          <p:cNvSpPr>
            <a:spLocks noChangeArrowheads="1"/>
          </p:cNvSpPr>
          <p:nvPr/>
        </p:nvSpPr>
        <p:spPr bwMode="auto">
          <a:xfrm rot="17470547">
            <a:off x="3011629" y="2816224"/>
            <a:ext cx="749300"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endParaRPr lang="en-US" altLang="th-TH" sz="800" b="1">
              <a:latin typeface="Calibri" panose="020F0502020204030204" pitchFamily="34" charset="0"/>
              <a:cs typeface="Tahoma" panose="020B0604030504040204" pitchFamily="34" charset="0"/>
            </a:endParaRPr>
          </a:p>
          <a:p>
            <a:pPr algn="ctr"/>
            <a:r>
              <a:rPr lang="en-US" altLang="th-TH" sz="800" b="1">
                <a:latin typeface="Calibri" panose="020F0502020204030204" pitchFamily="34" charset="0"/>
                <a:cs typeface="Tahoma" panose="020B0604030504040204" pitchFamily="34" charset="0"/>
              </a:rPr>
              <a:t>Giving an example</a:t>
            </a:r>
            <a:endParaRPr lang="th-TH" altLang="th-TH" sz="800" b="1">
              <a:latin typeface="Calibri" panose="020F0502020204030204" pitchFamily="34" charset="0"/>
              <a:cs typeface="Tahoma" panose="020B0604030504040204" pitchFamily="34" charset="0"/>
            </a:endParaRPr>
          </a:p>
        </p:txBody>
      </p:sp>
      <p:sp>
        <p:nvSpPr>
          <p:cNvPr id="41" name="Rectangle 269"/>
          <p:cNvSpPr>
            <a:spLocks noChangeArrowheads="1"/>
          </p:cNvSpPr>
          <p:nvPr/>
        </p:nvSpPr>
        <p:spPr bwMode="auto">
          <a:xfrm rot="14717129">
            <a:off x="1714641" y="2889249"/>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Origin of the belief</a:t>
            </a:r>
            <a:endParaRPr lang="th-TH" altLang="th-TH" sz="800" b="1">
              <a:latin typeface="Calibri" panose="020F0502020204030204" pitchFamily="34" charset="0"/>
              <a:cs typeface="Tahoma" panose="020B0604030504040204" pitchFamily="34" charset="0"/>
            </a:endParaRPr>
          </a:p>
        </p:txBody>
      </p:sp>
      <p:sp>
        <p:nvSpPr>
          <p:cNvPr id="42" name="Rectangle 270"/>
          <p:cNvSpPr>
            <a:spLocks noChangeArrowheads="1"/>
          </p:cNvSpPr>
          <p:nvPr/>
        </p:nvSpPr>
        <p:spPr bwMode="auto">
          <a:xfrm rot="1948332">
            <a:off x="2791760" y="2315368"/>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Why we </a:t>
            </a:r>
          </a:p>
          <a:p>
            <a:pPr algn="ctr"/>
            <a:r>
              <a:rPr lang="en-US" altLang="th-TH" sz="800" b="1">
                <a:latin typeface="Calibri" panose="020F0502020204030204" pitchFamily="34" charset="0"/>
                <a:cs typeface="Tahoma" panose="020B0604030504040204" pitchFamily="34" charset="0"/>
              </a:rPr>
              <a:t>do that</a:t>
            </a:r>
            <a:endParaRPr lang="th-TH" altLang="th-TH" sz="800" b="1">
              <a:latin typeface="Calibri" panose="020F0502020204030204" pitchFamily="34" charset="0"/>
              <a:cs typeface="Tahoma" panose="020B0604030504040204" pitchFamily="34" charset="0"/>
            </a:endParaRPr>
          </a:p>
        </p:txBody>
      </p:sp>
      <p:sp>
        <p:nvSpPr>
          <p:cNvPr id="43" name="Rectangle 272"/>
          <p:cNvSpPr>
            <a:spLocks noChangeArrowheads="1"/>
          </p:cNvSpPr>
          <p:nvPr/>
        </p:nvSpPr>
        <p:spPr bwMode="auto">
          <a:xfrm rot="296511">
            <a:off x="2431397" y="3323431"/>
            <a:ext cx="936625"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Is it still practiced?</a:t>
            </a:r>
            <a:endParaRPr lang="th-TH" altLang="th-TH" sz="800" b="1">
              <a:latin typeface="Calibri" panose="020F0502020204030204" pitchFamily="34" charset="0"/>
              <a:cs typeface="Tahoma" panose="020B0604030504040204" pitchFamily="34" charset="0"/>
            </a:endParaRPr>
          </a:p>
        </p:txBody>
      </p:sp>
      <p:pic>
        <p:nvPicPr>
          <p:cNvPr id="44" name="Picture 273" descr="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7651" y="4642503"/>
            <a:ext cx="1215184" cy="1770343"/>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275"/>
          <p:cNvSpPr>
            <a:spLocks noChangeArrowheads="1"/>
          </p:cNvSpPr>
          <p:nvPr/>
        </p:nvSpPr>
        <p:spPr bwMode="auto">
          <a:xfrm rot="19577175">
            <a:off x="2071035" y="2243931"/>
            <a:ext cx="749300"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endParaRPr lang="en-US" altLang="th-TH" sz="800" b="1">
              <a:latin typeface="Calibri" panose="020F0502020204030204" pitchFamily="34" charset="0"/>
              <a:cs typeface="Tahoma" panose="020B0604030504040204" pitchFamily="34" charset="0"/>
            </a:endParaRPr>
          </a:p>
          <a:p>
            <a:pPr algn="ctr"/>
            <a:r>
              <a:rPr lang="en-US" altLang="th-TH" sz="800" b="1">
                <a:latin typeface="Calibri" panose="020F0502020204030204" pitchFamily="34" charset="0"/>
                <a:cs typeface="Tahoma" panose="020B0604030504040204" pitchFamily="34" charset="0"/>
              </a:rPr>
              <a:t>Types of beliefs</a:t>
            </a:r>
            <a:endParaRPr lang="th-TH" altLang="th-TH" sz="800" b="1">
              <a:latin typeface="Calibri" panose="020F0502020204030204" pitchFamily="34" charset="0"/>
              <a:cs typeface="Tahoma" panose="020B0604030504040204" pitchFamily="34" charset="0"/>
            </a:endParaRPr>
          </a:p>
        </p:txBody>
      </p:sp>
      <p:sp>
        <p:nvSpPr>
          <p:cNvPr id="46" name="Rectangle 173"/>
          <p:cNvSpPr>
            <a:spLocks noChangeArrowheads="1"/>
          </p:cNvSpPr>
          <p:nvPr/>
        </p:nvSpPr>
        <p:spPr bwMode="auto">
          <a:xfrm rot="180071">
            <a:off x="2441419" y="2767083"/>
            <a:ext cx="949325"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‘Beliefs’ </a:t>
            </a:r>
          </a:p>
          <a:p>
            <a:pPr algn="ctr"/>
            <a:r>
              <a:rPr lang="en-US" altLang="th-TH" sz="800" b="1" dirty="0">
                <a:latin typeface="Calibri" panose="020F0502020204030204" pitchFamily="34" charset="0"/>
                <a:cs typeface="Tahoma" panose="020B0604030504040204" pitchFamily="34" charset="0"/>
              </a:rPr>
              <a:t>Speaking</a:t>
            </a:r>
            <a:endParaRPr lang="th-TH" altLang="th-TH" sz="800" b="1" dirty="0">
              <a:latin typeface="Calibri" panose="020F0502020204030204" pitchFamily="34" charset="0"/>
              <a:cs typeface="Tahoma" panose="020B0604030504040204" pitchFamily="34" charset="0"/>
            </a:endParaRPr>
          </a:p>
          <a:p>
            <a:pPr algn="ctr"/>
            <a:r>
              <a:rPr lang="en-US" altLang="th-TH" sz="800" b="1" dirty="0">
                <a:latin typeface="Calibri" panose="020F0502020204030204" pitchFamily="34" charset="0"/>
                <a:cs typeface="Tahoma" panose="020B0604030504040204" pitchFamily="34" charset="0"/>
              </a:rPr>
              <a:t>Web</a:t>
            </a:r>
            <a:endParaRPr lang="th-TH" altLang="th-TH" sz="800" b="1" dirty="0">
              <a:latin typeface="Calibri" panose="020F0502020204030204" pitchFamily="34" charset="0"/>
              <a:cs typeface="Tahoma" panose="020B0604030504040204" pitchFamily="34" charset="0"/>
            </a:endParaRPr>
          </a:p>
        </p:txBody>
      </p:sp>
      <p:sp>
        <p:nvSpPr>
          <p:cNvPr id="47" name="Line 224"/>
          <p:cNvSpPr>
            <a:spLocks noChangeShapeType="1"/>
          </p:cNvSpPr>
          <p:nvPr/>
        </p:nvSpPr>
        <p:spPr bwMode="auto">
          <a:xfrm flipV="1">
            <a:off x="1722997" y="1926197"/>
            <a:ext cx="1116103" cy="65194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Tree>
    <p:extLst>
      <p:ext uri="{BB962C8B-B14F-4D97-AF65-F5344CB8AC3E}">
        <p14:creationId xmlns:p14="http://schemas.microsoft.com/office/powerpoint/2010/main" val="736144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 name="Group 68"/>
          <p:cNvGrpSpPr>
            <a:grpSpLocks/>
          </p:cNvGrpSpPr>
          <p:nvPr/>
        </p:nvGrpSpPr>
        <p:grpSpPr bwMode="auto">
          <a:xfrm>
            <a:off x="476344" y="304800"/>
            <a:ext cx="5011737" cy="6248400"/>
            <a:chOff x="3629" y="484"/>
            <a:chExt cx="3157" cy="3936"/>
          </a:xfrm>
        </p:grpSpPr>
        <p:sp>
          <p:nvSpPr>
            <p:cNvPr id="5" name="Rectangle 69"/>
            <p:cNvSpPr>
              <a:spLocks noChangeArrowheads="1"/>
            </p:cNvSpPr>
            <p:nvPr/>
          </p:nvSpPr>
          <p:spPr bwMode="auto">
            <a:xfrm>
              <a:off x="3629" y="484"/>
              <a:ext cx="1814" cy="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200" b="1" u="sng" dirty="0">
                  <a:latin typeface="Calibri" panose="020F0502020204030204" pitchFamily="34" charset="0"/>
                  <a:cs typeface="Cordia New" panose="020B0304020202020204" pitchFamily="34" charset="-34"/>
                </a:rPr>
                <a:t>Step 3</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Talk to yourself aloud. When you are fluent, don’t look at your web. Speak naturally.</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This helps to increase your confidence.</a:t>
              </a:r>
            </a:p>
            <a:p>
              <a:r>
                <a:rPr lang="en-US" altLang="th-TH" sz="1200" b="1" u="sng" dirty="0">
                  <a:latin typeface="Calibri" panose="020F0502020204030204" pitchFamily="34" charset="0"/>
                  <a:cs typeface="Cordia New" panose="020B0304020202020204" pitchFamily="34" charset="-34"/>
                </a:rPr>
                <a:t>Step 4</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Study the</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evaluation criteria given below. It serves as a good guideline for your effective speaking.</a:t>
              </a:r>
            </a:p>
            <a:p>
              <a:r>
                <a:rPr lang="en-US" altLang="th-TH" sz="1200" b="1" u="sng" dirty="0">
                  <a:latin typeface="Calibri" panose="020F0502020204030204" pitchFamily="34" charset="0"/>
                  <a:cs typeface="Cordia New" panose="020B0304020202020204" pitchFamily="34" charset="-34"/>
                </a:rPr>
                <a:t>Step 5</a:t>
              </a:r>
              <a:r>
                <a:rPr lang="en-US" altLang="th-TH" sz="1200" b="1" dirty="0">
                  <a:latin typeface="Calibri" panose="020F0502020204030204" pitchFamily="34" charset="0"/>
                  <a:cs typeface="Cordia New" panose="020B0304020202020204" pitchFamily="34" charset="-34"/>
                </a:rPr>
                <a:t>:</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Record your speaking. Do it a few times and check your own improvement.</a:t>
              </a:r>
              <a:endParaRPr lang="th-TH" altLang="th-TH" sz="1200" dirty="0">
                <a:solidFill>
                  <a:schemeClr val="tx2"/>
                </a:solidFill>
                <a:latin typeface="Calibri" panose="020F0502020204030204" pitchFamily="34" charset="0"/>
                <a:cs typeface="Cordia New" panose="020B0304020202020204" pitchFamily="34" charset="-34"/>
              </a:endParaRPr>
            </a:p>
            <a:p>
              <a:r>
                <a:rPr lang="en-US" altLang="th-TH" sz="1200" b="1" u="sng" dirty="0">
                  <a:latin typeface="Calibri" panose="020F0502020204030204" pitchFamily="34" charset="0"/>
                  <a:cs typeface="Cordia New" panose="020B0304020202020204" pitchFamily="34" charset="-34"/>
                </a:rPr>
                <a:t>Step 6</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Check your final speaking with the evaluation criteria  again. Are you happy with your talk? Read the suggestions given at the end of this page.</a:t>
              </a:r>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8" name="Rectangle 70"/>
            <p:cNvSpPr>
              <a:spLocks noChangeArrowheads="1"/>
            </p:cNvSpPr>
            <p:nvPr/>
          </p:nvSpPr>
          <p:spPr bwMode="auto">
            <a:xfrm>
              <a:off x="5579" y="1166"/>
              <a:ext cx="1134"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3</a:t>
              </a:r>
              <a:r>
                <a:rPr lang="en-US" altLang="th-TH" sz="1000" b="1">
                  <a:latin typeface="Cordia New" panose="020B0304020202020204" pitchFamily="34" charset="-34"/>
                  <a:cs typeface="Cordia New" panose="020B0304020202020204" pitchFamily="34" charset="-34"/>
                </a:rPr>
                <a:t>  </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ลองฝึกพูดกับตัวเองโดยออก</a:t>
              </a:r>
            </a:p>
            <a:p>
              <a:r>
                <a:rPr lang="th-TH" altLang="th-TH" sz="1000">
                  <a:latin typeface="Cordia New" panose="020B0304020202020204" pitchFamily="34" charset="-34"/>
                  <a:cs typeface="Cordia New" panose="020B0304020202020204" pitchFamily="34" charset="-34"/>
                </a:rPr>
                <a:t>เสียงดังๆ เมื่อพูดคล่องแล้วไม่ควรดู</a:t>
              </a:r>
              <a:r>
                <a:rPr lang="en-US" altLang="th-TH" sz="1000">
                  <a:latin typeface="Cordia New" panose="020B0304020202020204" pitchFamily="34" charset="-34"/>
                  <a:cs typeface="Cordia New" panose="020B0304020202020204" pitchFamily="34" charset="-34"/>
                </a:rPr>
                <a:t> web</a:t>
              </a:r>
              <a:r>
                <a:rPr lang="th-TH" altLang="th-TH" sz="1000">
                  <a:latin typeface="Cordia New" panose="020B0304020202020204" pitchFamily="34" charset="-34"/>
                  <a:cs typeface="Cordia New" panose="020B0304020202020204" pitchFamily="34" charset="-34"/>
                </a:rPr>
                <a:t> </a:t>
              </a:r>
            </a:p>
            <a:p>
              <a:r>
                <a:rPr lang="th-TH" altLang="th-TH" sz="1000">
                  <a:latin typeface="Cordia New" panose="020B0304020202020204" pitchFamily="34" charset="-34"/>
                  <a:cs typeface="Cordia New" panose="020B0304020202020204" pitchFamily="34" charset="-34"/>
                </a:rPr>
                <a:t>พยายามพูดอย่างธรรมชาติเพื่อเพิ่มความมั่นใจ</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4</a:t>
              </a:r>
              <a:r>
                <a:rPr lang="en-US" altLang="th-TH" sz="1000" b="1">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ศึกษาเกณฑ์ประเมินการพูด</a:t>
              </a:r>
            </a:p>
            <a:p>
              <a:r>
                <a:rPr lang="th-TH" altLang="th-TH" sz="1000">
                  <a:latin typeface="Cordia New" panose="020B0304020202020204" pitchFamily="34" charset="-34"/>
                  <a:cs typeface="Cordia New" panose="020B0304020202020204" pitchFamily="34" charset="-34"/>
                </a:rPr>
                <a:t>ข้างล่างและใช้ เกณฑ์นี้เป็นแนวทางการพูด</a:t>
              </a:r>
            </a:p>
            <a:p>
              <a:r>
                <a:rPr lang="th-TH" altLang="th-TH" sz="1000">
                  <a:latin typeface="Cordia New" panose="020B0304020202020204" pitchFamily="34" charset="-34"/>
                  <a:cs typeface="Cordia New" panose="020B0304020202020204" pitchFamily="34" charset="-34"/>
                </a:rPr>
                <a:t>อย่างมีประสิทธิภาพ</a:t>
              </a:r>
              <a:endParaRPr lang="th-TH" altLang="th-TH" sz="1000" b="1">
                <a:latin typeface="Cordia New" panose="020B0304020202020204" pitchFamily="34" charset="-34"/>
                <a:cs typeface="Cordia New" panose="020B0304020202020204" pitchFamily="34" charset="-34"/>
              </a:endParaRP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5</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ลองบันทึกการพูดลงใน</a:t>
              </a:r>
            </a:p>
            <a:p>
              <a:r>
                <a:rPr lang="th-TH" altLang="th-TH" sz="1000">
                  <a:latin typeface="Cordia New" panose="020B0304020202020204" pitchFamily="34" charset="-34"/>
                  <a:cs typeface="Cordia New" panose="020B0304020202020204" pitchFamily="34" charset="-34"/>
                </a:rPr>
                <a:t>อุปกรณ์บันทึกเสียงหลายๆครั้งและเปรียบเทียบ</a:t>
              </a:r>
            </a:p>
            <a:p>
              <a:r>
                <a:rPr lang="th-TH" altLang="th-TH" sz="1000">
                  <a:latin typeface="Cordia New" panose="020B0304020202020204" pitchFamily="34" charset="-34"/>
                  <a:cs typeface="Cordia New" panose="020B0304020202020204" pitchFamily="34" charset="-34"/>
                </a:rPr>
                <a:t>การพัฒนาการของตัวเอง</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6</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ลองประเมินการพูดด้วยเกณฑ์</a:t>
              </a:r>
            </a:p>
            <a:p>
              <a:r>
                <a:rPr lang="th-TH" altLang="th-TH" sz="1000">
                  <a:latin typeface="Cordia New" panose="020B0304020202020204" pitchFamily="34" charset="-34"/>
                  <a:cs typeface="Cordia New" panose="020B0304020202020204" pitchFamily="34" charset="-34"/>
                </a:rPr>
                <a:t>ประเมินการพูดอีกครั้ง</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และถามตัวเองว่า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คุณพอใจกับผลงานหรือไม่แล้วลองอ่าน</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ข้อเสนอแนะท้ายหน้าประกอบ</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9" name="Rectangle 71"/>
            <p:cNvSpPr>
              <a:spLocks noChangeArrowheads="1"/>
            </p:cNvSpPr>
            <p:nvPr/>
          </p:nvSpPr>
          <p:spPr bwMode="auto">
            <a:xfrm>
              <a:off x="5380" y="3493"/>
              <a:ext cx="1406"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ข้อเสนอแนะ</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ถ้าคุณมีปัญหาเรื่องความคล่องและการหยุดระหว่างคำ</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หรือประโยค ลองฝึกเพิ่มและทำการบันทึกใหม่ </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ถ้าเป็นเรื่องการออกเสียง ลองตรวจสอบคำยากนั้นกับ</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พจนานุกรมที่น่าเชื่อถือและแยกฝึกคำจนคล่อง  แล้วจึงพูด</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ทั้งประโยค</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ถ้าเป็นปัญหาด้านไวยากรณ์ ลองตรวจสอบกับหนังสือ/</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เวปไซด์ไวยากรณ์</a:t>
              </a:r>
            </a:p>
          </p:txBody>
        </p:sp>
        <p:sp>
          <p:nvSpPr>
            <p:cNvPr id="10" name="Text Box 72"/>
            <p:cNvSpPr txBox="1">
              <a:spLocks noChangeArrowheads="1"/>
            </p:cNvSpPr>
            <p:nvPr/>
          </p:nvSpPr>
          <p:spPr bwMode="auto">
            <a:xfrm>
              <a:off x="3696" y="2141"/>
              <a:ext cx="1428" cy="1180"/>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endParaRPr lang="en-US" altLang="th-TH" sz="1000" b="1" u="sng">
                <a:latin typeface="Calibri" panose="020F0502020204030204" pitchFamily="34" charset="0"/>
                <a:cs typeface="Cordia New" panose="020B0304020202020204" pitchFamily="34" charset="-34"/>
              </a:endParaRPr>
            </a:p>
            <a:p>
              <a:r>
                <a:rPr lang="en-US" altLang="th-TH" sz="1000" b="1" u="sng">
                  <a:latin typeface="Calibri" panose="020F0502020204030204" pitchFamily="34" charset="0"/>
                  <a:cs typeface="Cordia New" panose="020B0304020202020204" pitchFamily="34" charset="-34"/>
                </a:rPr>
                <a:t>Evaluation Criteria</a:t>
              </a:r>
              <a:r>
                <a:rPr lang="en-US" altLang="th-TH" sz="1000" b="1">
                  <a:latin typeface="Calibri" panose="020F0502020204030204" pitchFamily="34" charset="0"/>
                  <a:cs typeface="Cordia New" panose="020B0304020202020204" pitchFamily="34" charset="-34"/>
                </a:rPr>
                <a:t> </a:t>
              </a:r>
            </a:p>
            <a:p>
              <a:endParaRPr lang="en-US" altLang="th-TH" sz="1000" b="1">
                <a:latin typeface="Calibri" panose="020F0502020204030204" pitchFamily="34" charset="0"/>
                <a:cs typeface="Cordia New" panose="020B0304020202020204" pitchFamily="34" charset="-34"/>
              </a:endParaRPr>
            </a:p>
            <a:p>
              <a:r>
                <a:rPr lang="en-US" altLang="th-TH" sz="1000">
                  <a:latin typeface="Calibri" panose="020F0502020204030204" pitchFamily="34" charset="0"/>
                  <a:cs typeface="Cordia New" panose="020B0304020202020204" pitchFamily="34" charset="-34"/>
                </a:rPr>
                <a:t>1. Fluency (Too slow?</a:t>
              </a:r>
              <a:r>
                <a:rPr lang="en-US" altLang="th-TH" sz="1000">
                  <a:latin typeface="Cordia New" panose="020B0304020202020204" pitchFamily="34" charset="-34"/>
                  <a:cs typeface="Cordia New" panose="020B0304020202020204" pitchFamily="34" charset="-34"/>
                </a:rPr>
                <a:t> </a:t>
              </a:r>
              <a:r>
                <a:rPr lang="en-US" altLang="th-TH" sz="1000">
                  <a:latin typeface="Calibri" panose="020F0502020204030204" pitchFamily="34" charset="0"/>
                  <a:cs typeface="Cordia New" panose="020B0304020202020204" pitchFamily="34" charset="-34"/>
                </a:rPr>
                <a:t>Stop </a:t>
              </a:r>
            </a:p>
            <a:p>
              <a:r>
                <a:rPr lang="en-US" altLang="th-TH" sz="1000">
                  <a:latin typeface="Calibri" panose="020F0502020204030204" pitchFamily="34" charset="0"/>
                  <a:cs typeface="Cordia New" panose="020B0304020202020204" pitchFamily="34" charset="-34"/>
                </a:rPr>
                <a:t>    too often between words or </a:t>
              </a:r>
              <a:br>
                <a:rPr lang="en-US" altLang="th-TH" sz="1000">
                  <a:latin typeface="Calibri" panose="020F0502020204030204" pitchFamily="34" charset="0"/>
                  <a:cs typeface="Cordia New" panose="020B0304020202020204" pitchFamily="34" charset="-34"/>
                </a:rPr>
              </a:br>
              <a:r>
                <a:rPr lang="en-US" altLang="th-TH" sz="1000">
                  <a:latin typeface="Calibri" panose="020F0502020204030204" pitchFamily="34" charset="0"/>
                  <a:cs typeface="Cordia New" panose="020B0304020202020204" pitchFamily="34" charset="-34"/>
                </a:rPr>
                <a:t>    sentences?)</a:t>
              </a:r>
            </a:p>
            <a:p>
              <a:r>
                <a:rPr lang="en-US" altLang="th-TH" sz="1000">
                  <a:latin typeface="Calibri" panose="020F0502020204030204" pitchFamily="34" charset="0"/>
                  <a:cs typeface="Cordia New" panose="020B0304020202020204" pitchFamily="34" charset="-34"/>
                </a:rPr>
                <a:t>2. Pronunciation (Not confident </a:t>
              </a:r>
            </a:p>
            <a:p>
              <a:r>
                <a:rPr lang="en-US" altLang="th-TH" sz="1000">
                  <a:latin typeface="Calibri" panose="020F0502020204030204" pitchFamily="34" charset="0"/>
                  <a:cs typeface="Cordia New" panose="020B0304020202020204" pitchFamily="34" charset="-34"/>
                </a:rPr>
                <a:t>    to pronounce some words?)</a:t>
              </a:r>
            </a:p>
            <a:p>
              <a:r>
                <a:rPr lang="en-US" altLang="th-TH" sz="1000">
                  <a:latin typeface="Calibri" panose="020F0502020204030204" pitchFamily="34" charset="0"/>
                  <a:cs typeface="Cordia New" panose="020B0304020202020204" pitchFamily="34" charset="-34"/>
                </a:rPr>
                <a:t>3. Grammatical mistakes (Are there </a:t>
              </a:r>
            </a:p>
            <a:p>
              <a:r>
                <a:rPr lang="en-US" altLang="th-TH" sz="1000">
                  <a:latin typeface="Calibri" panose="020F0502020204030204" pitchFamily="34" charset="0"/>
                  <a:cs typeface="Cordia New" panose="020B0304020202020204" pitchFamily="34" charset="-34"/>
                </a:rPr>
                <a:t>    any? e.g. tenses, S-V, voices, </a:t>
              </a:r>
            </a:p>
            <a:p>
              <a:r>
                <a:rPr lang="en-US" altLang="th-TH" sz="1000">
                  <a:latin typeface="Calibri" panose="020F0502020204030204" pitchFamily="34" charset="0"/>
                  <a:cs typeface="Cordia New" panose="020B0304020202020204" pitchFamily="34" charset="-34"/>
                </a:rPr>
                <a:t>    singular-plural)</a:t>
              </a:r>
              <a:endParaRPr lang="th-TH" altLang="th-TH" sz="1000">
                <a:latin typeface="Calibri" panose="020F0502020204030204" pitchFamily="34" charset="0"/>
                <a:cs typeface="Cordia New" panose="020B0304020202020204" pitchFamily="34" charset="-34"/>
              </a:endParaRPr>
            </a:p>
            <a:p>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1" name="Rectangle 73"/>
            <p:cNvSpPr>
              <a:spLocks noChangeArrowheads="1"/>
            </p:cNvSpPr>
            <p:nvPr/>
          </p:nvSpPr>
          <p:spPr bwMode="auto">
            <a:xfrm>
              <a:off x="3629" y="3402"/>
              <a:ext cx="1587"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000" b="1" u="sng">
                  <a:latin typeface="Calibri" panose="020F0502020204030204" pitchFamily="34" charset="0"/>
                  <a:cs typeface="Cordia New" panose="020B0304020202020204" pitchFamily="34" charset="-34"/>
                </a:rPr>
                <a:t>Suggestions</a:t>
              </a:r>
              <a:r>
                <a:rPr lang="en-US" altLang="th-TH" sz="1000" b="1">
                  <a:latin typeface="Calibri" panose="020F0502020204030204" pitchFamily="34" charset="0"/>
                  <a:cs typeface="Cordia New" panose="020B0304020202020204" pitchFamily="34" charset="-34"/>
                </a:rPr>
                <a:t> </a:t>
              </a:r>
              <a:endParaRPr lang="en-US"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problems are with fluency and pauses between words or sentences, practice more and do the recording again.</a:t>
              </a: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 is pronunciation, check the difficult words with reliable dictionaries. Work on them separately before saying the whole sentences.</a:t>
              </a:r>
              <a:endParaRPr lang="th-TH"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th-TH" altLang="th-TH" sz="1000">
                  <a:latin typeface="Calibri" panose="020F0502020204030204" pitchFamily="34" charset="0"/>
                  <a:cs typeface="Cordia New" panose="020B0304020202020204" pitchFamily="34" charset="-34"/>
                </a:rPr>
                <a:t> </a:t>
              </a:r>
              <a:r>
                <a:rPr lang="en-US" altLang="th-TH" sz="1000">
                  <a:latin typeface="Calibri" panose="020F0502020204030204" pitchFamily="34" charset="0"/>
                  <a:cs typeface="Cordia New" panose="020B0304020202020204" pitchFamily="34" charset="-34"/>
                </a:rPr>
                <a:t>For grammatical mistakes, consult reliable grammar books/websites.</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2" name="Text Box 74"/>
            <p:cNvSpPr txBox="1">
              <a:spLocks noChangeArrowheads="1"/>
            </p:cNvSpPr>
            <p:nvPr/>
          </p:nvSpPr>
          <p:spPr bwMode="auto">
            <a:xfrm>
              <a:off x="5443" y="2586"/>
              <a:ext cx="1179" cy="816"/>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เกณฑ์ประเมินการพูด</a:t>
              </a:r>
            </a:p>
            <a:p>
              <a:r>
                <a:rPr lang="en-US" altLang="th-TH" sz="1000">
                  <a:latin typeface="Cordia New" panose="020B0304020202020204" pitchFamily="34" charset="-34"/>
                  <a:cs typeface="Cordia New" panose="020B0304020202020204" pitchFamily="34" charset="-34"/>
                </a:rPr>
                <a:t>1. </a:t>
              </a:r>
              <a:r>
                <a:rPr lang="th-TH" altLang="th-TH" sz="1000">
                  <a:latin typeface="Cordia New" panose="020B0304020202020204" pitchFamily="34" charset="-34"/>
                  <a:cs typeface="Cordia New" panose="020B0304020202020204" pitchFamily="34" charset="-34"/>
                </a:rPr>
                <a:t>ความคล่อง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พูดช้าไป</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หยุดระหว่างคำหรือ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ประโยคบ่อยเกินไป</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2. </a:t>
              </a:r>
              <a:r>
                <a:rPr lang="th-TH" altLang="th-TH" sz="1000">
                  <a:latin typeface="Cordia New" panose="020B0304020202020204" pitchFamily="34" charset="-34"/>
                  <a:cs typeface="Cordia New" panose="020B0304020202020204" pitchFamily="34" charset="-34"/>
                </a:rPr>
                <a:t>การออกเสียง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ไม่มั่นใจการออกเสียงคำหลายๆ</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คำหรือไม่</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3. </a:t>
              </a:r>
              <a:r>
                <a:rPr lang="th-TH" altLang="th-TH" sz="1000">
                  <a:latin typeface="Cordia New" panose="020B0304020202020204" pitchFamily="34" charset="-34"/>
                  <a:cs typeface="Cordia New" panose="020B0304020202020204" pitchFamily="34" charset="-34"/>
                </a:rPr>
                <a:t>ความถูกต้องด้านไวยากรณ์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มีข้อผิดพลาด</a:t>
              </a:r>
            </a:p>
            <a:p>
              <a:r>
                <a:rPr lang="th-TH" altLang="th-TH" sz="1000">
                  <a:latin typeface="Cordia New" panose="020B0304020202020204" pitchFamily="34" charset="-34"/>
                  <a:cs typeface="Cordia New" panose="020B0304020202020204" pitchFamily="34" charset="-34"/>
                </a:rPr>
                <a:t>    ด้านไวยากรณ์ เช่น </a:t>
              </a:r>
              <a:r>
                <a:rPr lang="en-US" altLang="th-TH" sz="1000">
                  <a:latin typeface="Cordia New" panose="020B0304020202020204" pitchFamily="34" charset="-34"/>
                  <a:cs typeface="Cordia New" panose="020B0304020202020204" pitchFamily="34" charset="-34"/>
                </a:rPr>
                <a:t>tenses, S-V, voices, </a:t>
              </a:r>
            </a:p>
            <a:p>
              <a:r>
                <a:rPr lang="en-US" altLang="th-TH" sz="1000">
                  <a:latin typeface="Cordia New" panose="020B0304020202020204" pitchFamily="34" charset="-34"/>
                  <a:cs typeface="Cordia New" panose="020B0304020202020204" pitchFamily="34" charset="-34"/>
                </a:rPr>
                <a:t>    singular-plural </a:t>
              </a:r>
              <a:r>
                <a:rPr lang="th-TH" altLang="th-TH" sz="1000">
                  <a:latin typeface="Cordia New" panose="020B0304020202020204" pitchFamily="34" charset="-34"/>
                  <a:cs typeface="Cordia New" panose="020B0304020202020204" pitchFamily="34" charset="-34"/>
                </a:rPr>
                <a:t>หรือไม่</a:t>
              </a:r>
              <a:r>
                <a:rPr lang="en-US" altLang="th-TH" sz="1000">
                  <a:latin typeface="Cordia New" panose="020B0304020202020204" pitchFamily="34" charset="-34"/>
                  <a:cs typeface="Cordia New" panose="020B0304020202020204" pitchFamily="34" charset="-34"/>
                </a:rPr>
                <a:t>?)</a:t>
              </a:r>
              <a:endParaRPr lang="th-TH" altLang="th-TH" sz="1600">
                <a:solidFill>
                  <a:schemeClr val="tx2"/>
                </a:solidFill>
                <a:latin typeface="Cordia New" panose="020B0304020202020204" pitchFamily="34" charset="-34"/>
                <a:cs typeface="Cordia New" panose="020B0304020202020204" pitchFamily="34" charset="-34"/>
              </a:endParaRPr>
            </a:p>
          </p:txBody>
        </p:sp>
      </p:grpSp>
      <p:pic>
        <p:nvPicPr>
          <p:cNvPr id="13" name="Picture 50" descr="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2974" y="20638"/>
            <a:ext cx="938213" cy="136683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3"/>
          <p:cNvSpPr>
            <a:spLocks noChangeArrowheads="1"/>
          </p:cNvSpPr>
          <p:nvPr/>
        </p:nvSpPr>
        <p:spPr bwMode="auto">
          <a:xfrm>
            <a:off x="7244515" y="5183186"/>
            <a:ext cx="4176713"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Sample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An example of Thai people’s beliefs is counting the sounds made by geckos. It’s a belief about future prediction and fortune</a:t>
            </a:r>
            <a:r>
              <a:rPr lang="th-TH" altLang="th-TH" sz="1200">
                <a:solidFill>
                  <a:schemeClr val="tx1"/>
                </a:solidFill>
                <a:latin typeface="Calibri" panose="020F0502020204030204" pitchFamily="34" charset="0"/>
              </a:rPr>
              <a:t> </a:t>
            </a:r>
            <a:r>
              <a:rPr lang="en-US" altLang="th-TH" sz="1200">
                <a:solidFill>
                  <a:schemeClr val="tx1"/>
                </a:solidFill>
                <a:latin typeface="Calibri" panose="020F0502020204030204" pitchFamily="34" charset="0"/>
              </a:rPr>
              <a:t>telling</a:t>
            </a:r>
            <a:r>
              <a:rPr lang="th-TH" altLang="th-TH" sz="1200">
                <a:solidFill>
                  <a:schemeClr val="tx1"/>
                </a:solidFill>
                <a:latin typeface="Calibri" panose="020F0502020204030204" pitchFamily="34" charset="0"/>
              </a:rPr>
              <a:t>. </a:t>
            </a:r>
            <a:r>
              <a:rPr lang="en-US" altLang="th-TH" sz="1200">
                <a:solidFill>
                  <a:schemeClr val="tx1"/>
                </a:solidFill>
                <a:latin typeface="Calibri" panose="020F0502020204030204" pitchFamily="34" charset="0"/>
              </a:rPr>
              <a:t>This belief started a long time ago.</a:t>
            </a:r>
            <a:r>
              <a:rPr lang="th-TH" altLang="th-TH" sz="1200">
                <a:solidFill>
                  <a:schemeClr val="tx1"/>
                </a:solidFill>
                <a:latin typeface="Calibri" panose="020F0502020204030204" pitchFamily="34" charset="0"/>
              </a:rPr>
              <a:t> </a:t>
            </a:r>
            <a:r>
              <a:rPr lang="en-US" altLang="th-TH" sz="1200">
                <a:solidFill>
                  <a:schemeClr val="tx1"/>
                </a:solidFill>
                <a:latin typeface="Calibri" panose="020F0502020204030204" pitchFamily="34" charset="0"/>
              </a:rPr>
              <a:t>The reason for doing this has been forgotten.</a:t>
            </a:r>
            <a:r>
              <a:rPr lang="th-TH" altLang="th-TH" sz="1200">
                <a:solidFill>
                  <a:schemeClr val="tx1"/>
                </a:solidFill>
                <a:latin typeface="Calibri" panose="020F0502020204030204" pitchFamily="34" charset="0"/>
              </a:rPr>
              <a:t> </a:t>
            </a:r>
            <a:r>
              <a:rPr lang="en-US" altLang="th-TH" sz="1200">
                <a:solidFill>
                  <a:schemeClr val="tx1"/>
                </a:solidFill>
                <a:latin typeface="Calibri" panose="020F0502020204030204" pitchFamily="34" charset="0"/>
              </a:rPr>
              <a:t>However, this belief is no longer practiced among young people.</a:t>
            </a:r>
            <a:endParaRPr lang="th-TH" altLang="th-TH">
              <a:solidFill>
                <a:schemeClr val="tx1"/>
              </a:solidFill>
            </a:endParaRPr>
          </a:p>
        </p:txBody>
      </p:sp>
      <p:sp>
        <p:nvSpPr>
          <p:cNvPr id="15" name="Line 139"/>
          <p:cNvSpPr>
            <a:spLocks noChangeShapeType="1"/>
          </p:cNvSpPr>
          <p:nvPr/>
        </p:nvSpPr>
        <p:spPr bwMode="auto">
          <a:xfrm>
            <a:off x="7892215" y="498474"/>
            <a:ext cx="863600"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140"/>
          <p:cNvSpPr>
            <a:spLocks noChangeShapeType="1"/>
          </p:cNvSpPr>
          <p:nvPr/>
        </p:nvSpPr>
        <p:spPr bwMode="auto">
          <a:xfrm flipV="1">
            <a:off x="9476540" y="1923125"/>
            <a:ext cx="1085153" cy="46129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142"/>
          <p:cNvSpPr>
            <a:spLocks noChangeShapeType="1"/>
          </p:cNvSpPr>
          <p:nvPr/>
        </p:nvSpPr>
        <p:spPr bwMode="auto">
          <a:xfrm>
            <a:off x="6957178" y="1722436"/>
            <a:ext cx="1692275" cy="661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Line 144"/>
          <p:cNvSpPr>
            <a:spLocks noChangeShapeType="1"/>
          </p:cNvSpPr>
          <p:nvPr/>
        </p:nvSpPr>
        <p:spPr bwMode="auto">
          <a:xfrm flipV="1">
            <a:off x="7533440" y="2874961"/>
            <a:ext cx="1250950" cy="1223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9" name="Line 146"/>
          <p:cNvSpPr>
            <a:spLocks noChangeShapeType="1"/>
          </p:cNvSpPr>
          <p:nvPr/>
        </p:nvSpPr>
        <p:spPr bwMode="auto">
          <a:xfrm>
            <a:off x="9314615" y="2874961"/>
            <a:ext cx="935038" cy="1150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0" name="Line 153"/>
          <p:cNvSpPr>
            <a:spLocks noChangeShapeType="1"/>
          </p:cNvSpPr>
          <p:nvPr/>
        </p:nvSpPr>
        <p:spPr bwMode="auto">
          <a:xfrm>
            <a:off x="8036678" y="2154236"/>
            <a:ext cx="431800" cy="1079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155"/>
          <p:cNvSpPr>
            <a:spLocks noChangeShapeType="1"/>
          </p:cNvSpPr>
          <p:nvPr/>
        </p:nvSpPr>
        <p:spPr bwMode="auto">
          <a:xfrm>
            <a:off x="8468478" y="3233736"/>
            <a:ext cx="1152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174"/>
          <p:cNvSpPr>
            <a:spLocks noChangeShapeType="1"/>
          </p:cNvSpPr>
          <p:nvPr/>
        </p:nvSpPr>
        <p:spPr bwMode="auto">
          <a:xfrm flipH="1" flipV="1">
            <a:off x="9981365" y="2443161"/>
            <a:ext cx="1439863"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Line 175"/>
          <p:cNvSpPr>
            <a:spLocks noChangeShapeType="1"/>
          </p:cNvSpPr>
          <p:nvPr/>
        </p:nvSpPr>
        <p:spPr bwMode="auto">
          <a:xfrm flipH="1">
            <a:off x="9405103" y="425449"/>
            <a:ext cx="720725"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4" name="Line 176"/>
          <p:cNvSpPr>
            <a:spLocks noChangeShapeType="1"/>
          </p:cNvSpPr>
          <p:nvPr/>
        </p:nvSpPr>
        <p:spPr bwMode="auto">
          <a:xfrm flipH="1">
            <a:off x="7173078" y="2586036"/>
            <a:ext cx="1009650" cy="358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5" name="Line 178"/>
          <p:cNvSpPr>
            <a:spLocks noChangeShapeType="1"/>
          </p:cNvSpPr>
          <p:nvPr/>
        </p:nvSpPr>
        <p:spPr bwMode="auto">
          <a:xfrm flipH="1" flipV="1">
            <a:off x="9333665" y="3233736"/>
            <a:ext cx="144463" cy="1368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6" name="Rectangle 186"/>
          <p:cNvSpPr>
            <a:spLocks noChangeArrowheads="1"/>
          </p:cNvSpPr>
          <p:nvPr/>
        </p:nvSpPr>
        <p:spPr bwMode="auto">
          <a:xfrm rot="19236550">
            <a:off x="6928603" y="2979736"/>
            <a:ext cx="1574800" cy="91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Tahoma" panose="020B0604030504040204" pitchFamily="34" charset="0"/>
              </a:rPr>
              <a:t>Vocabulary/Expressions:</a:t>
            </a:r>
            <a:r>
              <a:rPr lang="en-US" altLang="th-TH" sz="900">
                <a:latin typeface="Calibri" panose="020F0502020204030204" pitchFamily="34" charset="0"/>
                <a:cs typeface="Tahoma" panose="020B0604030504040204" pitchFamily="34" charset="0"/>
              </a:rPr>
              <a:t> </a:t>
            </a:r>
          </a:p>
          <a:p>
            <a:r>
              <a:rPr lang="en-US" altLang="th-TH" sz="900">
                <a:latin typeface="Calibri" panose="020F0502020204030204" pitchFamily="34" charset="0"/>
                <a:cs typeface="Cordia New" panose="020B0304020202020204" pitchFamily="34" charset="-34"/>
              </a:rPr>
              <a:t>India (</a:t>
            </a:r>
            <a:r>
              <a:rPr lang="th-TH" altLang="th-TH" sz="900">
                <a:latin typeface="Calibri" panose="020F0502020204030204" pitchFamily="34" charset="0"/>
                <a:cs typeface="Cordia New" panose="020B0304020202020204" pitchFamily="34" charset="-34"/>
              </a:rPr>
              <a:t>ประเทศอินเดีย</a:t>
            </a:r>
            <a:r>
              <a:rPr lang="en-US" altLang="th-TH" sz="900">
                <a:latin typeface="Calibri" panose="020F0502020204030204" pitchFamily="34" charset="0"/>
                <a:cs typeface="Cordia New" panose="020B0304020202020204" pitchFamily="34" charset="-34"/>
              </a:rPr>
              <a:t>), Chinese culture (</a:t>
            </a:r>
            <a:r>
              <a:rPr lang="th-TH" altLang="th-TH" sz="900">
                <a:latin typeface="Calibri" panose="020F0502020204030204" pitchFamily="34" charset="0"/>
                <a:cs typeface="Cordia New" panose="020B0304020202020204" pitchFamily="34" charset="-34"/>
              </a:rPr>
              <a:t>วัฒนธรรมจีน</a:t>
            </a:r>
            <a:r>
              <a:rPr lang="en-US" altLang="th-TH" sz="900">
                <a:latin typeface="Calibri" panose="020F0502020204030204" pitchFamily="34" charset="0"/>
                <a:cs typeface="Cordia New" panose="020B0304020202020204" pitchFamily="34" charset="-34"/>
              </a:rPr>
              <a:t>), the Ayudhya period (</a:t>
            </a:r>
            <a:r>
              <a:rPr lang="th-TH" altLang="th-TH" sz="900">
                <a:latin typeface="Calibri" panose="020F0502020204030204" pitchFamily="34" charset="0"/>
                <a:cs typeface="Cordia New" panose="020B0304020202020204" pitchFamily="34" charset="-34"/>
              </a:rPr>
              <a:t>ในสมัยอยุธยา</a:t>
            </a:r>
            <a:r>
              <a:rPr lang="en-US" altLang="th-TH" sz="900">
                <a:latin typeface="Calibri" panose="020F0502020204030204" pitchFamily="34" charset="0"/>
                <a:cs typeface="Cordia New" panose="020B0304020202020204" pitchFamily="34" charset="-34"/>
              </a:rPr>
              <a:t>),</a:t>
            </a:r>
            <a:r>
              <a:rPr lang="en-US" altLang="th-TH" sz="900">
                <a:solidFill>
                  <a:schemeClr val="tx2"/>
                </a:solidFill>
                <a:latin typeface="Calibri" panose="020F0502020204030204" pitchFamily="34" charset="0"/>
                <a:cs typeface="Cordia New" panose="020B0304020202020204" pitchFamily="34" charset="-34"/>
              </a:rPr>
              <a:t> </a:t>
            </a:r>
            <a:r>
              <a:rPr lang="en-US" altLang="th-TH" sz="900">
                <a:latin typeface="Calibri" panose="020F0502020204030204" pitchFamily="34" charset="0"/>
                <a:cs typeface="Cordia New" panose="020B0304020202020204" pitchFamily="34" charset="-34"/>
              </a:rPr>
              <a:t>literature (</a:t>
            </a:r>
            <a:r>
              <a:rPr lang="th-TH" altLang="th-TH" sz="900">
                <a:latin typeface="Calibri" panose="020F0502020204030204" pitchFamily="34" charset="0"/>
                <a:cs typeface="Cordia New" panose="020B0304020202020204" pitchFamily="34" charset="-34"/>
              </a:rPr>
              <a:t>วรรณคดี</a:t>
            </a:r>
            <a:r>
              <a:rPr lang="en-US" altLang="th-TH" sz="900">
                <a:latin typeface="Calibri" panose="020F0502020204030204" pitchFamily="34" charset="0"/>
                <a:cs typeface="Cordia New" panose="020B0304020202020204" pitchFamily="34" charset="-34"/>
              </a:rPr>
              <a:t>)</a:t>
            </a:r>
          </a:p>
          <a:p>
            <a:endParaRPr lang="en-US" altLang="th-TH" sz="900">
              <a:solidFill>
                <a:schemeClr val="tx2"/>
              </a:solidFill>
              <a:latin typeface="Calibri" panose="020F0502020204030204" pitchFamily="34" charset="0"/>
              <a:cs typeface="Cordia New" panose="020B0304020202020204" pitchFamily="34" charset="-34"/>
            </a:endParaRPr>
          </a:p>
        </p:txBody>
      </p:sp>
      <p:sp>
        <p:nvSpPr>
          <p:cNvPr id="27" name="Rectangle 206"/>
          <p:cNvSpPr>
            <a:spLocks noChangeArrowheads="1"/>
          </p:cNvSpPr>
          <p:nvPr/>
        </p:nvSpPr>
        <p:spPr bwMode="auto">
          <a:xfrm rot="5400000">
            <a:off x="7740609" y="3764755"/>
            <a:ext cx="2087563" cy="118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Expressions:</a:t>
            </a:r>
          </a:p>
          <a:p>
            <a:r>
              <a:rPr lang="en-US" altLang="th-TH" sz="900">
                <a:latin typeface="Calibri" panose="020F0502020204030204" pitchFamily="34" charset="0"/>
                <a:cs typeface="Cordia New" panose="020B0304020202020204" pitchFamily="34" charset="-34"/>
              </a:rPr>
              <a:t>is no longer practiced nowadays. (</a:t>
            </a:r>
            <a:r>
              <a:rPr lang="th-TH" altLang="th-TH" sz="900">
                <a:latin typeface="Calibri" panose="020F0502020204030204" pitchFamily="34" charset="0"/>
                <a:cs typeface="Cordia New" panose="020B0304020202020204" pitchFamily="34" charset="-34"/>
              </a:rPr>
              <a:t>เลิกไปแล้วในปัจจุบัน</a:t>
            </a:r>
            <a:r>
              <a:rPr lang="en-US" altLang="th-TH" sz="900">
                <a:latin typeface="Calibri" panose="020F0502020204030204" pitchFamily="34" charset="0"/>
                <a:cs typeface="Cordia New" panose="020B0304020202020204" pitchFamily="34" charset="-34"/>
              </a:rPr>
              <a:t>), is still practiced among old  people. (</a:t>
            </a:r>
            <a:r>
              <a:rPr lang="th-TH" altLang="th-TH" sz="900">
                <a:latin typeface="Calibri" panose="020F0502020204030204" pitchFamily="34" charset="0"/>
                <a:cs typeface="Cordia New" panose="020B0304020202020204" pitchFamily="34" charset="-34"/>
              </a:rPr>
              <a:t>ยังมีการถือปฏิบัติในหมู่คนสูงอายุ</a:t>
            </a:r>
            <a:r>
              <a:rPr lang="en-US" altLang="th-TH" sz="900">
                <a:latin typeface="Calibri" panose="020F0502020204030204" pitchFamily="34" charset="0"/>
                <a:cs typeface="Cordia New" panose="020B0304020202020204" pitchFamily="34" charset="-34"/>
              </a:rPr>
              <a:t>), has already been forgotten. (</a:t>
            </a:r>
            <a:r>
              <a:rPr lang="th-TH" altLang="th-TH" sz="900">
                <a:latin typeface="Calibri" panose="020F0502020204030204" pitchFamily="34" charset="0"/>
                <a:cs typeface="Cordia New" panose="020B0304020202020204" pitchFamily="34" charset="-34"/>
              </a:rPr>
              <a:t>ได้ถูกลืมเลือนไปแล้ว</a:t>
            </a:r>
            <a:r>
              <a:rPr lang="en-US" altLang="th-TH" sz="900">
                <a:latin typeface="Calibri" panose="020F0502020204030204" pitchFamily="34" charset="0"/>
                <a:cs typeface="Cordia New" panose="020B0304020202020204" pitchFamily="34" charset="-34"/>
              </a:rPr>
              <a:t>), is not known by the new/young generation. </a:t>
            </a:r>
          </a:p>
          <a:p>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ไม่เป็นที่รู้จักในกลุ่มคนรุ่นใหม่</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28" name="Rectangle 210"/>
          <p:cNvSpPr>
            <a:spLocks noChangeArrowheads="1"/>
          </p:cNvSpPr>
          <p:nvPr/>
        </p:nvSpPr>
        <p:spPr bwMode="auto">
          <a:xfrm rot="1506178">
            <a:off x="9765465" y="2801936"/>
            <a:ext cx="1949450"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p>
          <a:p>
            <a:r>
              <a:rPr lang="en-US" altLang="th-TH" sz="900" dirty="0">
                <a:latin typeface="Calibri" panose="020F0502020204030204" pitchFamily="34" charset="0"/>
                <a:cs typeface="Cordia New" panose="020B0304020202020204" pitchFamily="34" charset="-34"/>
              </a:rPr>
              <a:t>counting the sounds made by  geckos (</a:t>
            </a:r>
            <a:r>
              <a:rPr lang="th-TH" altLang="th-TH" sz="900" dirty="0">
                <a:latin typeface="Calibri" panose="020F0502020204030204" pitchFamily="34" charset="0"/>
                <a:cs typeface="Cordia New" panose="020B0304020202020204" pitchFamily="34" charset="-34"/>
              </a:rPr>
              <a:t>การนับเสียงร้องของตุ๊กแก</a:t>
            </a:r>
            <a:r>
              <a:rPr lang="en-US" altLang="th-TH" sz="900" dirty="0">
                <a:latin typeface="Calibri" panose="020F0502020204030204" pitchFamily="34" charset="0"/>
                <a:cs typeface="Cordia New" panose="020B0304020202020204" pitchFamily="34" charset="-34"/>
              </a:rPr>
              <a:t>), wearing clothes according to the color of days (</a:t>
            </a:r>
            <a:r>
              <a:rPr lang="th-TH" altLang="th-TH" sz="900" dirty="0">
                <a:latin typeface="Calibri" panose="020F0502020204030204" pitchFamily="34" charset="0"/>
                <a:cs typeface="Cordia New" panose="020B0304020202020204" pitchFamily="34" charset="-34"/>
              </a:rPr>
              <a:t>การเลือกสวมเสื้อตามสีของวัน</a:t>
            </a:r>
            <a:r>
              <a:rPr lang="en-US" altLang="th-TH" sz="900" dirty="0">
                <a:latin typeface="Calibri" panose="020F0502020204030204" pitchFamily="34" charset="0"/>
                <a:cs typeface="Cordia New" panose="020B0304020202020204" pitchFamily="34" charset="-34"/>
              </a:rPr>
              <a:t>), keeping ancestors’ ashes (</a:t>
            </a:r>
            <a:r>
              <a:rPr lang="th-TH" altLang="th-TH" sz="900" dirty="0">
                <a:latin typeface="Calibri" panose="020F0502020204030204" pitchFamily="34" charset="0"/>
                <a:cs typeface="Cordia New" panose="020B0304020202020204" pitchFamily="34" charset="-34"/>
              </a:rPr>
              <a:t>การเก็บเถ้ากระดูกบรรพ</a:t>
            </a:r>
            <a:r>
              <a:rPr lang="th-TH" altLang="th-TH" sz="900" dirty="0" err="1">
                <a:latin typeface="Calibri" panose="020F0502020204030204" pitchFamily="34" charset="0"/>
                <a:cs typeface="Cordia New" panose="020B0304020202020204" pitchFamily="34" charset="-34"/>
              </a:rPr>
              <a:t>บุรษ</a:t>
            </a:r>
            <a:r>
              <a:rPr lang="en-US" altLang="th-TH" sz="900" dirty="0">
                <a:latin typeface="Calibri" panose="020F0502020204030204" pitchFamily="34" charset="0"/>
                <a:cs typeface="Cordia New" panose="020B0304020202020204" pitchFamily="34" charset="-34"/>
              </a:rPr>
              <a:t>), eating dog meat (</a:t>
            </a:r>
            <a:r>
              <a:rPr lang="th-TH" altLang="th-TH" sz="900" dirty="0">
                <a:latin typeface="Calibri" panose="020F0502020204030204" pitchFamily="34" charset="0"/>
                <a:cs typeface="Cordia New" panose="020B0304020202020204" pitchFamily="34" charset="-34"/>
              </a:rPr>
              <a:t>การกินเนื้อสุนัข</a:t>
            </a:r>
            <a:r>
              <a:rPr lang="en-US" altLang="th-TH" sz="900" dirty="0">
                <a:latin typeface="Calibri" panose="020F0502020204030204" pitchFamily="34" charset="0"/>
                <a:cs typeface="Cordia New" panose="020B0304020202020204" pitchFamily="34" charset="-34"/>
              </a:rPr>
              <a:t>)</a:t>
            </a:r>
          </a:p>
        </p:txBody>
      </p:sp>
      <p:sp>
        <p:nvSpPr>
          <p:cNvPr id="29" name="Line 241"/>
          <p:cNvSpPr>
            <a:spLocks noChangeShapeType="1"/>
          </p:cNvSpPr>
          <p:nvPr/>
        </p:nvSpPr>
        <p:spPr bwMode="auto">
          <a:xfrm flipV="1">
            <a:off x="8036678" y="1506536"/>
            <a:ext cx="1008062" cy="647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Line 242"/>
          <p:cNvSpPr>
            <a:spLocks noChangeShapeType="1"/>
          </p:cNvSpPr>
          <p:nvPr/>
        </p:nvSpPr>
        <p:spPr bwMode="auto">
          <a:xfrm>
            <a:off x="9044740" y="1506536"/>
            <a:ext cx="1008063" cy="647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1" name="AutoShape 245"/>
          <p:cNvSpPr>
            <a:spLocks noChangeArrowheads="1"/>
          </p:cNvSpPr>
          <p:nvPr/>
        </p:nvSpPr>
        <p:spPr bwMode="auto">
          <a:xfrm>
            <a:off x="8612940" y="2082799"/>
            <a:ext cx="863600" cy="792162"/>
          </a:xfrm>
          <a:prstGeom prst="pentagon">
            <a:avLst/>
          </a:prstGeom>
          <a:solidFill>
            <a:srgbClr val="FF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th-TH"/>
          </a:p>
        </p:txBody>
      </p:sp>
      <p:sp>
        <p:nvSpPr>
          <p:cNvPr id="32" name="Rectangle 136"/>
          <p:cNvSpPr>
            <a:spLocks noChangeArrowheads="1"/>
          </p:cNvSpPr>
          <p:nvPr/>
        </p:nvSpPr>
        <p:spPr bwMode="auto">
          <a:xfrm>
            <a:off x="8541503" y="2298699"/>
            <a:ext cx="1008062"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‘Beliefs’ </a:t>
            </a:r>
          </a:p>
          <a:p>
            <a:pPr algn="ctr"/>
            <a:r>
              <a:rPr lang="en-US" altLang="th-TH" sz="800" b="1">
                <a:latin typeface="Calibri" panose="020F0502020204030204" pitchFamily="34" charset="0"/>
                <a:cs typeface="Tahoma" panose="020B0604030504040204" pitchFamily="34" charset="0"/>
              </a:rPr>
              <a:t>Speaking</a:t>
            </a:r>
            <a:br>
              <a:rPr lang="en-US" altLang="th-TH" sz="800" b="1">
                <a:latin typeface="Calibri" panose="020F0502020204030204" pitchFamily="34" charset="0"/>
                <a:cs typeface="Tahoma" panose="020B0604030504040204" pitchFamily="34" charset="0"/>
              </a:rPr>
            </a:br>
            <a:r>
              <a:rPr lang="en-US" altLang="th-TH" sz="800" b="1">
                <a:latin typeface="Calibri" panose="020F0502020204030204" pitchFamily="34" charset="0"/>
                <a:cs typeface="Tahoma" panose="020B0604030504040204" pitchFamily="34" charset="0"/>
              </a:rPr>
              <a:t>Web</a:t>
            </a:r>
            <a:endParaRPr lang="th-TH" altLang="th-TH" sz="800" b="1">
              <a:latin typeface="Calibri" panose="020F0502020204030204" pitchFamily="34" charset="0"/>
              <a:cs typeface="Tahoma" panose="020B0604030504040204" pitchFamily="34" charset="0"/>
            </a:endParaRPr>
          </a:p>
        </p:txBody>
      </p:sp>
      <p:sp>
        <p:nvSpPr>
          <p:cNvPr id="33" name="Rectangle 250"/>
          <p:cNvSpPr>
            <a:spLocks noChangeArrowheads="1"/>
          </p:cNvSpPr>
          <p:nvPr/>
        </p:nvSpPr>
        <p:spPr bwMode="auto">
          <a:xfrm rot="17470547">
            <a:off x="9164597" y="2429667"/>
            <a:ext cx="749300"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endParaRPr lang="en-US" altLang="th-TH" sz="800" b="1">
              <a:latin typeface="Calibri" panose="020F0502020204030204" pitchFamily="34" charset="0"/>
              <a:cs typeface="Tahoma" panose="020B0604030504040204" pitchFamily="34" charset="0"/>
            </a:endParaRPr>
          </a:p>
          <a:p>
            <a:pPr algn="ctr"/>
            <a:r>
              <a:rPr lang="en-US" altLang="th-TH" sz="800" b="1">
                <a:latin typeface="Calibri" panose="020F0502020204030204" pitchFamily="34" charset="0"/>
                <a:cs typeface="Tahoma" panose="020B0604030504040204" pitchFamily="34" charset="0"/>
              </a:rPr>
              <a:t>Giving an example</a:t>
            </a:r>
            <a:endParaRPr lang="th-TH" altLang="th-TH" sz="800" b="1">
              <a:latin typeface="Calibri" panose="020F0502020204030204" pitchFamily="34" charset="0"/>
              <a:cs typeface="Tahoma" panose="020B0604030504040204" pitchFamily="34" charset="0"/>
            </a:endParaRPr>
          </a:p>
        </p:txBody>
      </p:sp>
      <p:sp>
        <p:nvSpPr>
          <p:cNvPr id="34" name="Rectangle 251"/>
          <p:cNvSpPr>
            <a:spLocks noChangeArrowheads="1"/>
          </p:cNvSpPr>
          <p:nvPr/>
        </p:nvSpPr>
        <p:spPr bwMode="auto">
          <a:xfrm rot="3940842">
            <a:off x="9032041" y="3895723"/>
            <a:ext cx="154305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ordia New" panose="020B0304020202020204" pitchFamily="34" charset="-34"/>
                <a:cs typeface="Cordia New" panose="020B0304020202020204" pitchFamily="34" charset="-34"/>
              </a:rPr>
              <a:t>This belief …(</a:t>
            </a:r>
            <a:r>
              <a:rPr lang="th-TH" altLang="th-TH" sz="900">
                <a:latin typeface="Cordia New" panose="020B0304020202020204" pitchFamily="34" charset="-34"/>
                <a:cs typeface="Cordia New" panose="020B0304020202020204" pitchFamily="34" charset="-34"/>
              </a:rPr>
              <a:t>ความเชื่อนี้</a:t>
            </a:r>
            <a:r>
              <a:rPr lang="en-US" altLang="th-TH" sz="900">
                <a:latin typeface="Cordia New" panose="020B0304020202020204" pitchFamily="34" charset="-34"/>
                <a:cs typeface="Cordia New" panose="020B0304020202020204" pitchFamily="34" charset="-34"/>
              </a:rPr>
              <a:t>…)</a:t>
            </a:r>
            <a:endParaRPr lang="th-TH" altLang="th-TH" sz="900">
              <a:latin typeface="Cordia New" panose="020B0304020202020204" pitchFamily="34" charset="-34"/>
              <a:cs typeface="Cordia New" panose="020B0304020202020204" pitchFamily="34" charset="-34"/>
            </a:endParaRPr>
          </a:p>
        </p:txBody>
      </p:sp>
      <p:sp>
        <p:nvSpPr>
          <p:cNvPr id="35" name="Rectangle 253"/>
          <p:cNvSpPr>
            <a:spLocks noChangeArrowheads="1"/>
          </p:cNvSpPr>
          <p:nvPr/>
        </p:nvSpPr>
        <p:spPr bwMode="auto">
          <a:xfrm>
            <a:off x="8612940" y="2874961"/>
            <a:ext cx="936625"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Is it still practiced?</a:t>
            </a:r>
            <a:endParaRPr lang="th-TH" altLang="th-TH" sz="800" b="1">
              <a:latin typeface="Calibri" panose="020F0502020204030204" pitchFamily="34" charset="0"/>
              <a:cs typeface="Tahoma" panose="020B0604030504040204" pitchFamily="34" charset="0"/>
            </a:endParaRPr>
          </a:p>
        </p:txBody>
      </p:sp>
      <p:sp>
        <p:nvSpPr>
          <p:cNvPr id="36" name="Rectangle 255"/>
          <p:cNvSpPr>
            <a:spLocks noChangeArrowheads="1"/>
          </p:cNvSpPr>
          <p:nvPr/>
        </p:nvSpPr>
        <p:spPr bwMode="auto">
          <a:xfrm rot="19577175">
            <a:off x="8252578" y="1793874"/>
            <a:ext cx="749300"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endParaRPr lang="en-US" altLang="th-TH" sz="800" b="1">
              <a:latin typeface="Calibri" panose="020F0502020204030204" pitchFamily="34" charset="0"/>
              <a:cs typeface="Tahoma" panose="020B0604030504040204" pitchFamily="34" charset="0"/>
            </a:endParaRPr>
          </a:p>
          <a:p>
            <a:pPr algn="ctr"/>
            <a:r>
              <a:rPr lang="en-US" altLang="th-TH" sz="800" b="1">
                <a:latin typeface="Calibri" panose="020F0502020204030204" pitchFamily="34" charset="0"/>
                <a:cs typeface="Tahoma" panose="020B0604030504040204" pitchFamily="34" charset="0"/>
              </a:rPr>
              <a:t>Types of beliefs</a:t>
            </a:r>
            <a:endParaRPr lang="th-TH" altLang="th-TH" sz="800" b="1">
              <a:latin typeface="Calibri" panose="020F0502020204030204" pitchFamily="34" charset="0"/>
              <a:cs typeface="Tahoma" panose="020B0604030504040204" pitchFamily="34" charset="0"/>
            </a:endParaRPr>
          </a:p>
        </p:txBody>
      </p:sp>
      <p:sp>
        <p:nvSpPr>
          <p:cNvPr id="37" name="Rectangle 256"/>
          <p:cNvSpPr>
            <a:spLocks noChangeArrowheads="1"/>
          </p:cNvSpPr>
          <p:nvPr/>
        </p:nvSpPr>
        <p:spPr bwMode="auto">
          <a:xfrm rot="20543052">
            <a:off x="6819065" y="2016124"/>
            <a:ext cx="1322388"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This belief got an influence from…</a:t>
            </a:r>
            <a:endParaRPr lang="th-TH" altLang="th-TH" sz="900">
              <a:latin typeface="Calibri" panose="020F0502020204030204" pitchFamily="34" charset="0"/>
              <a:cs typeface="Cordia New" panose="020B0304020202020204" pitchFamily="34" charset="-34"/>
            </a:endParaRPr>
          </a:p>
          <a:p>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ความเชื่อนี้ได้รับอิทธพลมาจาก... </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38" name="Rectangle 259"/>
          <p:cNvSpPr>
            <a:spLocks noChangeArrowheads="1"/>
          </p:cNvSpPr>
          <p:nvPr/>
        </p:nvSpPr>
        <p:spPr bwMode="auto">
          <a:xfrm rot="1948332">
            <a:off x="8973303" y="1866899"/>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Why  we </a:t>
            </a:r>
          </a:p>
          <a:p>
            <a:pPr algn="ctr"/>
            <a:r>
              <a:rPr lang="en-US" altLang="th-TH" sz="800" b="1">
                <a:latin typeface="Calibri" panose="020F0502020204030204" pitchFamily="34" charset="0"/>
                <a:cs typeface="Tahoma" panose="020B0604030504040204" pitchFamily="34" charset="0"/>
              </a:rPr>
              <a:t>do that</a:t>
            </a:r>
            <a:endParaRPr lang="th-TH" altLang="th-TH" sz="800" b="1">
              <a:latin typeface="Calibri" panose="020F0502020204030204" pitchFamily="34" charset="0"/>
              <a:cs typeface="Tahoma" panose="020B0604030504040204" pitchFamily="34" charset="0"/>
            </a:endParaRPr>
          </a:p>
        </p:txBody>
      </p:sp>
      <p:sp>
        <p:nvSpPr>
          <p:cNvPr id="39" name="Rectangle 260"/>
          <p:cNvSpPr>
            <a:spLocks noChangeArrowheads="1"/>
          </p:cNvSpPr>
          <p:nvPr/>
        </p:nvSpPr>
        <p:spPr bwMode="auto">
          <a:xfrm rot="17215627">
            <a:off x="8795502" y="639762"/>
            <a:ext cx="122237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ordia New" panose="020B0304020202020204" pitchFamily="34" charset="-34"/>
                <a:cs typeface="Cordia New" panose="020B0304020202020204" pitchFamily="34" charset="-34"/>
              </a:rPr>
              <a:t>The reason for doing this is ….</a:t>
            </a:r>
          </a:p>
          <a:p>
            <a:r>
              <a:rPr lang="en-US" altLang="th-TH" sz="900">
                <a:latin typeface="Cordia New" panose="020B0304020202020204" pitchFamily="34" charset="-34"/>
                <a:cs typeface="Cordia New" panose="020B0304020202020204" pitchFamily="34" charset="-34"/>
              </a:rPr>
              <a:t>(</a:t>
            </a:r>
            <a:r>
              <a:rPr lang="th-TH" altLang="th-TH" sz="900">
                <a:latin typeface="Cordia New" panose="020B0304020202020204" pitchFamily="34" charset="-34"/>
                <a:cs typeface="Cordia New" panose="020B0304020202020204" pitchFamily="34" charset="-34"/>
              </a:rPr>
              <a:t>เหตุผลในการทำเช่นนี้คือ...</a:t>
            </a:r>
            <a:r>
              <a:rPr lang="en-US" altLang="th-TH" sz="900">
                <a:latin typeface="Cordia New" panose="020B0304020202020204" pitchFamily="34" charset="-34"/>
                <a:cs typeface="Cordia New" panose="020B0304020202020204" pitchFamily="34" charset="-34"/>
              </a:rPr>
              <a:t>)</a:t>
            </a:r>
            <a:endParaRPr lang="th-TH" altLang="th-TH" sz="900">
              <a:latin typeface="Cordia New" panose="020B0304020202020204" pitchFamily="34" charset="-34"/>
              <a:cs typeface="Cordia New" panose="020B0304020202020204" pitchFamily="34" charset="-34"/>
            </a:endParaRPr>
          </a:p>
        </p:txBody>
      </p:sp>
      <p:sp>
        <p:nvSpPr>
          <p:cNvPr id="40" name="Rectangle 261"/>
          <p:cNvSpPr>
            <a:spLocks noChangeArrowheads="1"/>
          </p:cNvSpPr>
          <p:nvPr/>
        </p:nvSpPr>
        <p:spPr bwMode="auto">
          <a:xfrm rot="3699856">
            <a:off x="7991435" y="543717"/>
            <a:ext cx="1306512"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It’s a belief in/about…(</a:t>
            </a:r>
            <a:r>
              <a:rPr lang="th-TH" altLang="th-TH" sz="900">
                <a:latin typeface="Calibri" panose="020F0502020204030204" pitchFamily="34" charset="0"/>
                <a:cs typeface="Cordia New" panose="020B0304020202020204" pitchFamily="34" charset="-34"/>
              </a:rPr>
              <a:t>ความ</a:t>
            </a:r>
            <a:r>
              <a:rPr lang="th-TH" altLang="th-TH" sz="900" b="1">
                <a:latin typeface="Calibri" panose="020F0502020204030204" pitchFamily="34" charset="0"/>
                <a:cs typeface="Cordia New" panose="020B0304020202020204" pitchFamily="34" charset="-34"/>
              </a:rPr>
              <a:t>เชื่อนี้เกี่ยวกับ...</a:t>
            </a:r>
            <a:r>
              <a:rPr lang="en-US" altLang="th-TH" sz="900" b="1">
                <a:latin typeface="Calibri" panose="020F0502020204030204" pitchFamily="34" charset="0"/>
                <a:cs typeface="Cordia New" panose="020B0304020202020204" pitchFamily="34" charset="-34"/>
              </a:rPr>
              <a:t>)</a:t>
            </a:r>
          </a:p>
        </p:txBody>
      </p:sp>
      <p:sp>
        <p:nvSpPr>
          <p:cNvPr id="41" name="Rectangle 262"/>
          <p:cNvSpPr>
            <a:spLocks noChangeArrowheads="1"/>
          </p:cNvSpPr>
          <p:nvPr/>
        </p:nvSpPr>
        <p:spPr bwMode="auto">
          <a:xfrm rot="14717129">
            <a:off x="7967622" y="2439192"/>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Origin of the belief</a:t>
            </a:r>
            <a:endParaRPr lang="th-TH" altLang="th-TH" sz="800" b="1">
              <a:latin typeface="Calibri" panose="020F0502020204030204" pitchFamily="34" charset="0"/>
              <a:cs typeface="Tahoma" panose="020B0604030504040204" pitchFamily="34" charset="0"/>
            </a:endParaRPr>
          </a:p>
        </p:txBody>
      </p:sp>
      <p:sp>
        <p:nvSpPr>
          <p:cNvPr id="42" name="Rectangle 266"/>
          <p:cNvSpPr>
            <a:spLocks noChangeArrowheads="1"/>
          </p:cNvSpPr>
          <p:nvPr/>
        </p:nvSpPr>
        <p:spPr bwMode="auto">
          <a:xfrm rot="2567096">
            <a:off x="6836528" y="839786"/>
            <a:ext cx="1730375"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Vocabulary/Expressions:</a:t>
            </a:r>
          </a:p>
          <a:p>
            <a:r>
              <a:rPr lang="en-US" altLang="th-TH" sz="900">
                <a:latin typeface="Calibri" panose="020F0502020204030204" pitchFamily="34" charset="0"/>
                <a:cs typeface="Cordia New" panose="020B0304020202020204" pitchFamily="34" charset="-34"/>
              </a:rPr>
              <a:t>love (</a:t>
            </a:r>
            <a:r>
              <a:rPr lang="th-TH" altLang="th-TH" sz="900">
                <a:latin typeface="Calibri" panose="020F0502020204030204" pitchFamily="34" charset="0"/>
                <a:cs typeface="Cordia New" panose="020B0304020202020204" pitchFamily="34" charset="-34"/>
              </a:rPr>
              <a:t>ความรัก</a:t>
            </a:r>
            <a:r>
              <a:rPr lang="en-US" altLang="th-TH" sz="900">
                <a:latin typeface="Calibri" panose="020F0502020204030204" pitchFamily="34" charset="0"/>
                <a:cs typeface="Cordia New" panose="020B0304020202020204" pitchFamily="34" charset="-34"/>
              </a:rPr>
              <a:t>), spirits (</a:t>
            </a:r>
            <a:r>
              <a:rPr lang="th-TH" altLang="th-TH" sz="900">
                <a:latin typeface="Calibri" panose="020F0502020204030204" pitchFamily="34" charset="0"/>
                <a:cs typeface="Cordia New" panose="020B0304020202020204" pitchFamily="34" charset="-34"/>
              </a:rPr>
              <a:t>จิตวิญญาณ</a:t>
            </a:r>
            <a:r>
              <a:rPr lang="en-US" altLang="th-TH" sz="900">
                <a:latin typeface="Calibri" panose="020F0502020204030204" pitchFamily="34" charset="0"/>
                <a:cs typeface="Cordia New" panose="020B0304020202020204" pitchFamily="34" charset="-34"/>
              </a:rPr>
              <a:t>), God (</a:t>
            </a:r>
            <a:r>
              <a:rPr lang="th-TH" altLang="th-TH" sz="900">
                <a:latin typeface="Calibri" panose="020F0502020204030204" pitchFamily="34" charset="0"/>
                <a:cs typeface="Cordia New" panose="020B0304020202020204" pitchFamily="34" charset="-34"/>
              </a:rPr>
              <a:t>พระเจ้า</a:t>
            </a:r>
            <a:r>
              <a:rPr lang="en-US" altLang="th-TH" sz="900">
                <a:latin typeface="Calibri" panose="020F0502020204030204" pitchFamily="34" charset="0"/>
                <a:cs typeface="Cordia New" panose="020B0304020202020204" pitchFamily="34" charset="-34"/>
              </a:rPr>
              <a:t>), the next world (</a:t>
            </a:r>
            <a:r>
              <a:rPr lang="th-TH" altLang="th-TH" sz="900">
                <a:latin typeface="Calibri" panose="020F0502020204030204" pitchFamily="34" charset="0"/>
                <a:cs typeface="Cordia New" panose="020B0304020202020204" pitchFamily="34" charset="-34"/>
              </a:rPr>
              <a:t>โลกหน้า</a:t>
            </a:r>
            <a:r>
              <a:rPr lang="en-US" altLang="th-TH" sz="900">
                <a:latin typeface="Calibri" panose="020F0502020204030204" pitchFamily="34" charset="0"/>
                <a:cs typeface="Cordia New" panose="020B0304020202020204" pitchFamily="34" charset="-34"/>
              </a:rPr>
              <a:t>), religion (</a:t>
            </a:r>
            <a:r>
              <a:rPr lang="th-TH" altLang="th-TH" sz="900">
                <a:latin typeface="Calibri" panose="020F0502020204030204" pitchFamily="34" charset="0"/>
                <a:cs typeface="Cordia New" panose="020B0304020202020204" pitchFamily="34" charset="-34"/>
              </a:rPr>
              <a:t>ศาสนา</a:t>
            </a:r>
            <a:r>
              <a:rPr lang="en-US" altLang="th-TH" sz="900">
                <a:latin typeface="Calibri" panose="020F0502020204030204" pitchFamily="34" charset="0"/>
                <a:cs typeface="Cordia New" panose="020B0304020202020204" pitchFamily="34" charset="-34"/>
              </a:rPr>
              <a:t>), future prediction (</a:t>
            </a:r>
            <a:r>
              <a:rPr lang="th-TH" altLang="th-TH" sz="900">
                <a:latin typeface="Calibri" panose="020F0502020204030204" pitchFamily="34" charset="0"/>
                <a:cs typeface="Cordia New" panose="020B0304020202020204" pitchFamily="34" charset="-34"/>
              </a:rPr>
              <a:t>การทำนายอนาคต</a:t>
            </a:r>
            <a:r>
              <a:rPr lang="en-US" altLang="th-TH" sz="900">
                <a:latin typeface="Calibri" panose="020F0502020204030204" pitchFamily="34" charset="0"/>
                <a:cs typeface="Cordia New" panose="020B0304020202020204" pitchFamily="34" charset="-34"/>
              </a:rPr>
              <a:t>), the supernatural (</a:t>
            </a:r>
            <a:r>
              <a:rPr lang="th-TH" altLang="th-TH" sz="900">
                <a:latin typeface="Calibri" panose="020F0502020204030204" pitchFamily="34" charset="0"/>
                <a:cs typeface="Cordia New" panose="020B0304020202020204" pitchFamily="34" charset="-34"/>
              </a:rPr>
              <a:t>เรื่องเหลือเชื่อ</a:t>
            </a:r>
            <a:r>
              <a:rPr lang="en-US" altLang="th-TH" sz="900">
                <a:latin typeface="Calibri" panose="020F0502020204030204" pitchFamily="34" charset="0"/>
                <a:cs typeface="Cordia New" panose="020B0304020202020204" pitchFamily="34" charset="-34"/>
              </a:rPr>
              <a:t>), illness (</a:t>
            </a:r>
            <a:r>
              <a:rPr lang="th-TH" altLang="th-TH" sz="900">
                <a:latin typeface="Calibri" panose="020F0502020204030204" pitchFamily="34" charset="0"/>
                <a:cs typeface="Cordia New" panose="020B0304020202020204" pitchFamily="34" charset="-34"/>
              </a:rPr>
              <a:t>ความเจ็บป่วย</a:t>
            </a:r>
            <a:r>
              <a:rPr lang="en-US" altLang="th-TH" sz="900">
                <a:latin typeface="Calibri" panose="020F0502020204030204" pitchFamily="34" charset="0"/>
                <a:cs typeface="Cordia New" panose="020B0304020202020204" pitchFamily="34" charset="-34"/>
              </a:rPr>
              <a:t>)</a:t>
            </a:r>
          </a:p>
        </p:txBody>
      </p:sp>
      <p:sp>
        <p:nvSpPr>
          <p:cNvPr id="43" name="Rectangle 267"/>
          <p:cNvSpPr>
            <a:spLocks noChangeArrowheads="1"/>
          </p:cNvSpPr>
          <p:nvPr/>
        </p:nvSpPr>
        <p:spPr bwMode="auto">
          <a:xfrm rot="18163250">
            <a:off x="9570996" y="548480"/>
            <a:ext cx="1731963" cy="91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Expressions:</a:t>
            </a:r>
          </a:p>
          <a:p>
            <a:r>
              <a:rPr lang="en-US" altLang="th-TH" sz="900">
                <a:latin typeface="Calibri" panose="020F0502020204030204" pitchFamily="34" charset="0"/>
                <a:cs typeface="Cordia New" panose="020B0304020202020204" pitchFamily="34" charset="-34"/>
              </a:rPr>
              <a:t>is not clear. (</a:t>
            </a:r>
            <a:r>
              <a:rPr lang="th-TH" altLang="th-TH" sz="900">
                <a:latin typeface="Calibri" panose="020F0502020204030204" pitchFamily="34" charset="0"/>
                <a:cs typeface="Cordia New" panose="020B0304020202020204" pitchFamily="34" charset="-34"/>
              </a:rPr>
              <a:t>ไม่มีที่มาชัดเจน</a:t>
            </a:r>
            <a:r>
              <a:rPr lang="en-US" altLang="th-TH" sz="900">
                <a:latin typeface="Calibri" panose="020F0502020204030204" pitchFamily="34" charset="0"/>
                <a:cs typeface="Cordia New" panose="020B0304020202020204" pitchFamily="34" charset="-34"/>
              </a:rPr>
              <a:t>), is because we believe that choosing the right time will bring good fortune. (</a:t>
            </a:r>
            <a:r>
              <a:rPr lang="th-TH" altLang="th-TH" sz="900">
                <a:latin typeface="Calibri" panose="020F0502020204030204" pitchFamily="34" charset="0"/>
                <a:cs typeface="Cordia New" panose="020B0304020202020204" pitchFamily="34" charset="-34"/>
              </a:rPr>
              <a:t>เพราะเราเชื่อว่าการเลือกเวลาที่เหมาะสมจะนำมาซึ่งโชคดี</a:t>
            </a:r>
            <a:r>
              <a:rPr lang="en-US" altLang="th-TH" sz="900">
                <a:latin typeface="Calibri" panose="020F0502020204030204" pitchFamily="34" charset="0"/>
                <a:cs typeface="Cordia New" panose="020B0304020202020204" pitchFamily="34" charset="-34"/>
              </a:rPr>
              <a:t>)</a:t>
            </a:r>
          </a:p>
        </p:txBody>
      </p:sp>
      <p:sp>
        <p:nvSpPr>
          <p:cNvPr id="44" name="Line 242"/>
          <p:cNvSpPr>
            <a:spLocks noChangeShapeType="1"/>
          </p:cNvSpPr>
          <p:nvPr/>
        </p:nvSpPr>
        <p:spPr bwMode="auto">
          <a:xfrm>
            <a:off x="9009299" y="29250"/>
            <a:ext cx="67372" cy="201302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5" name="Line 242"/>
          <p:cNvSpPr>
            <a:spLocks noChangeShapeType="1"/>
          </p:cNvSpPr>
          <p:nvPr/>
        </p:nvSpPr>
        <p:spPr bwMode="auto">
          <a:xfrm flipH="1">
            <a:off x="9647989" y="2179808"/>
            <a:ext cx="402089" cy="10503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Tree>
    <p:extLst>
      <p:ext uri="{BB962C8B-B14F-4D97-AF65-F5344CB8AC3E}">
        <p14:creationId xmlns:p14="http://schemas.microsoft.com/office/powerpoint/2010/main" val="283410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6">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598</TotalTime>
  <Words>955</Words>
  <Application>Microsoft Office PowerPoint</Application>
  <PresentationFormat>Widescreen</PresentationFormat>
  <Paragraphs>104</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Angsana New</vt:lpstr>
      <vt:lpstr>Arial</vt:lpstr>
      <vt:lpstr>Calibri</vt:lpstr>
      <vt:lpstr>Calibri Light</vt:lpstr>
      <vt:lpstr>Cordia New</vt:lpstr>
      <vt:lpstr>Tahoma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Shannoy.vas</cp:lastModifiedBy>
  <cp:revision>33</cp:revision>
  <dcterms:created xsi:type="dcterms:W3CDTF">2015-01-09T05:03:30Z</dcterms:created>
  <dcterms:modified xsi:type="dcterms:W3CDTF">2015-05-16T09:10:27Z</dcterms:modified>
</cp:coreProperties>
</file>