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59" r:id="rId5"/>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4660"/>
  </p:normalViewPr>
  <p:slideViewPr>
    <p:cSldViewPr snapToGrid="0">
      <p:cViewPr>
        <p:scale>
          <a:sx n="154" d="100"/>
          <a:sy n="154" d="100"/>
        </p:scale>
        <p:origin x="-4692" y="-18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16/05/58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16/05/58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16/05/58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16/05/58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16/05/58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16/05/58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53389" y="329404"/>
            <a:ext cx="5791191" cy="6858000"/>
          </a:xfrm>
          <a:prstGeom prst="rect">
            <a:avLst/>
          </a:prstGeom>
          <a:solidFill>
            <a:schemeClr val="accent6">
              <a:lumMod val="20000"/>
              <a:lumOff val="80000"/>
            </a:schemeClr>
          </a:solidFill>
          <a:ln>
            <a:solidFill>
              <a:schemeClr val="accent5">
                <a:lumMod val="40000"/>
                <a:lumOff val="6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dirty="0"/>
          </a:p>
        </p:txBody>
      </p:sp>
      <p:sp>
        <p:nvSpPr>
          <p:cNvPr id="4" name="Rectangle 3"/>
          <p:cNvSpPr/>
          <p:nvPr/>
        </p:nvSpPr>
        <p:spPr>
          <a:xfrm>
            <a:off x="5635961"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132" descr="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0220" y="595284"/>
            <a:ext cx="2357527" cy="2833716"/>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29"/>
          <p:cNvSpPr txBox="1">
            <a:spLocks noChangeArrowheads="1"/>
          </p:cNvSpPr>
          <p:nvPr/>
        </p:nvSpPr>
        <p:spPr bwMode="auto">
          <a:xfrm>
            <a:off x="7218237" y="6326238"/>
            <a:ext cx="4473763" cy="31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400" dirty="0">
                <a:latin typeface="Calibri" panose="020F0502020204030204" pitchFamily="34" charset="0"/>
              </a:rPr>
              <a:t>Copyright © 2011 Self-access Learning Centre, KMUTT </a:t>
            </a:r>
            <a:endParaRPr lang="th-TH" altLang="th-TH" sz="1400" dirty="0">
              <a:latin typeface="Calibri" panose="020F0502020204030204" pitchFamily="34" charset="0"/>
            </a:endParaRPr>
          </a:p>
        </p:txBody>
      </p:sp>
      <p:sp>
        <p:nvSpPr>
          <p:cNvPr id="13" name="Rectangle 173"/>
          <p:cNvSpPr>
            <a:spLocks noChangeArrowheads="1"/>
          </p:cNvSpPr>
          <p:nvPr/>
        </p:nvSpPr>
        <p:spPr bwMode="auto">
          <a:xfrm>
            <a:off x="7538434" y="3895879"/>
            <a:ext cx="4131157" cy="1211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3600" b="1" dirty="0">
                <a:latin typeface="Calibri" panose="020F0502020204030204" pitchFamily="34" charset="0"/>
                <a:cs typeface="Tahoma" panose="020B0604030504040204" pitchFamily="34" charset="0"/>
              </a:rPr>
              <a:t> ‘Hobbies’ </a:t>
            </a:r>
          </a:p>
          <a:p>
            <a:pPr algn="ctr"/>
            <a:r>
              <a:rPr lang="en-US" altLang="th-TH" sz="3600" b="1" dirty="0" smtClean="0">
                <a:latin typeface="Calibri" panose="020F0502020204030204" pitchFamily="34" charset="0"/>
                <a:cs typeface="Tahoma" panose="020B0604030504040204" pitchFamily="34" charset="0"/>
              </a:rPr>
              <a:t>Speaking Web</a:t>
            </a:r>
            <a:endParaRPr lang="th-TH" altLang="th-TH" sz="3600" b="1" dirty="0">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Text Box 128"/>
          <p:cNvSpPr txBox="1">
            <a:spLocks noChangeArrowheads="1"/>
          </p:cNvSpPr>
          <p:nvPr/>
        </p:nvSpPr>
        <p:spPr bwMode="auto">
          <a:xfrm>
            <a:off x="787119" y="5591175"/>
            <a:ext cx="3095625" cy="1396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en-US" altLang="th-TH" sz="2400" dirty="0">
                <a:latin typeface="Calibri" panose="020F0502020204030204" pitchFamily="34" charset="0"/>
              </a:rPr>
              <a:t>SALC In-house Material for speaking No.6</a:t>
            </a:r>
          </a:p>
          <a:p>
            <a:pPr algn="r">
              <a:spcBef>
                <a:spcPct val="50000"/>
              </a:spcBef>
            </a:pPr>
            <a:endParaRPr lang="th-TH" altLang="th-TH" sz="2400" dirty="0">
              <a:latin typeface="Calibri" panose="020F0502020204030204" pitchFamily="34" charset="0"/>
            </a:endParaRPr>
          </a:p>
        </p:txBody>
      </p:sp>
      <p:sp>
        <p:nvSpPr>
          <p:cNvPr id="5" name="Line 213"/>
          <p:cNvSpPr>
            <a:spLocks noChangeShapeType="1"/>
          </p:cNvSpPr>
          <p:nvPr/>
        </p:nvSpPr>
        <p:spPr bwMode="auto">
          <a:xfrm flipH="1">
            <a:off x="3346595" y="2191924"/>
            <a:ext cx="1155700" cy="471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8" name="Line 215"/>
          <p:cNvSpPr>
            <a:spLocks noChangeShapeType="1"/>
          </p:cNvSpPr>
          <p:nvPr/>
        </p:nvSpPr>
        <p:spPr bwMode="auto">
          <a:xfrm>
            <a:off x="3163607" y="3153852"/>
            <a:ext cx="576263"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9" name="Line 216"/>
          <p:cNvSpPr>
            <a:spLocks noChangeShapeType="1"/>
          </p:cNvSpPr>
          <p:nvPr/>
        </p:nvSpPr>
        <p:spPr bwMode="auto">
          <a:xfrm flipV="1">
            <a:off x="1650719" y="3143250"/>
            <a:ext cx="935037" cy="9350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0" name="Line 217"/>
          <p:cNvSpPr>
            <a:spLocks noChangeShapeType="1"/>
          </p:cNvSpPr>
          <p:nvPr/>
        </p:nvSpPr>
        <p:spPr bwMode="auto">
          <a:xfrm>
            <a:off x="1218919" y="2279650"/>
            <a:ext cx="1223962"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1" name="Line 222"/>
          <p:cNvSpPr>
            <a:spLocks noChangeShapeType="1"/>
          </p:cNvSpPr>
          <p:nvPr/>
        </p:nvSpPr>
        <p:spPr bwMode="auto">
          <a:xfrm flipV="1">
            <a:off x="1866619" y="1919288"/>
            <a:ext cx="1008062" cy="5762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2" name="Line 224"/>
          <p:cNvSpPr>
            <a:spLocks noChangeShapeType="1"/>
          </p:cNvSpPr>
          <p:nvPr/>
        </p:nvSpPr>
        <p:spPr bwMode="auto">
          <a:xfrm flipV="1">
            <a:off x="3450944" y="2422525"/>
            <a:ext cx="503237" cy="1152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3" name="Line 225"/>
          <p:cNvSpPr>
            <a:spLocks noChangeShapeType="1"/>
          </p:cNvSpPr>
          <p:nvPr/>
        </p:nvSpPr>
        <p:spPr bwMode="auto">
          <a:xfrm flipH="1" flipV="1">
            <a:off x="3698594" y="2998788"/>
            <a:ext cx="1223962" cy="5032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4" name="Line 228"/>
          <p:cNvSpPr>
            <a:spLocks noChangeShapeType="1"/>
          </p:cNvSpPr>
          <p:nvPr/>
        </p:nvSpPr>
        <p:spPr bwMode="auto">
          <a:xfrm flipV="1">
            <a:off x="2731806" y="3575050"/>
            <a:ext cx="73025" cy="1368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5" name="Line 231"/>
          <p:cNvSpPr>
            <a:spLocks noChangeShapeType="1"/>
          </p:cNvSpPr>
          <p:nvPr/>
        </p:nvSpPr>
        <p:spPr bwMode="auto">
          <a:xfrm flipH="1">
            <a:off x="499781" y="2927350"/>
            <a:ext cx="1512888"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6" name="Line 232"/>
          <p:cNvSpPr>
            <a:spLocks noChangeShapeType="1"/>
          </p:cNvSpPr>
          <p:nvPr/>
        </p:nvSpPr>
        <p:spPr bwMode="auto">
          <a:xfrm flipH="1" flipV="1">
            <a:off x="2871506" y="1152525"/>
            <a:ext cx="0" cy="12493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238"/>
          <p:cNvSpPr>
            <a:spLocks noChangeShapeType="1"/>
          </p:cNvSpPr>
          <p:nvPr/>
        </p:nvSpPr>
        <p:spPr bwMode="auto">
          <a:xfrm flipH="1" flipV="1">
            <a:off x="1363381" y="911225"/>
            <a:ext cx="936625"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Line 239"/>
          <p:cNvSpPr>
            <a:spLocks noChangeShapeType="1"/>
          </p:cNvSpPr>
          <p:nvPr/>
        </p:nvSpPr>
        <p:spPr bwMode="auto">
          <a:xfrm flipV="1">
            <a:off x="3308069" y="976313"/>
            <a:ext cx="719137" cy="1150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9" name="Rectangle 250"/>
          <p:cNvSpPr>
            <a:spLocks noChangeArrowheads="1"/>
          </p:cNvSpPr>
          <p:nvPr/>
        </p:nvSpPr>
        <p:spPr bwMode="auto">
          <a:xfrm rot="1701218">
            <a:off x="2947706" y="2279650"/>
            <a:ext cx="576263"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Types</a:t>
            </a:r>
            <a:endParaRPr lang="th-TH" altLang="th-TH" sz="800" b="1">
              <a:latin typeface="Calibri" panose="020F0502020204030204" pitchFamily="34" charset="0"/>
              <a:cs typeface="Tahoma" panose="020B0604030504040204" pitchFamily="34" charset="0"/>
            </a:endParaRPr>
          </a:p>
        </p:txBody>
      </p:sp>
      <p:pic>
        <p:nvPicPr>
          <p:cNvPr id="20" name="Picture 269" descr="6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0584" y="4934509"/>
            <a:ext cx="1044309" cy="128840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73"/>
          <p:cNvSpPr>
            <a:spLocks noChangeArrowheads="1"/>
          </p:cNvSpPr>
          <p:nvPr/>
        </p:nvSpPr>
        <p:spPr bwMode="auto">
          <a:xfrm rot="19861710">
            <a:off x="2011081" y="2279650"/>
            <a:ext cx="915988" cy="22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What hobby</a:t>
            </a:r>
            <a:endParaRPr lang="th-TH" altLang="th-TH" sz="800" b="1">
              <a:latin typeface="Calibri" panose="020F0502020204030204" pitchFamily="34" charset="0"/>
              <a:cs typeface="Tahoma" panose="020B0604030504040204" pitchFamily="34" charset="0"/>
            </a:endParaRPr>
          </a:p>
        </p:txBody>
      </p:sp>
      <p:sp>
        <p:nvSpPr>
          <p:cNvPr id="22" name="Rectangle 274"/>
          <p:cNvSpPr>
            <a:spLocks noChangeArrowheads="1"/>
          </p:cNvSpPr>
          <p:nvPr/>
        </p:nvSpPr>
        <p:spPr bwMode="auto">
          <a:xfrm rot="14890822">
            <a:off x="1797563" y="2778919"/>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Why </a:t>
            </a:r>
            <a:r>
              <a:rPr lang="th-TH" altLang="th-TH" sz="800" b="1">
                <a:latin typeface="Calibri" panose="020F0502020204030204" pitchFamily="34" charset="0"/>
                <a:cs typeface="Tahoma" panose="020B0604030504040204" pitchFamily="34" charset="0"/>
              </a:rPr>
              <a:t> </a:t>
            </a:r>
            <a:r>
              <a:rPr lang="en-US" altLang="th-TH" sz="800" b="1">
                <a:latin typeface="Calibri" panose="020F0502020204030204" pitchFamily="34" charset="0"/>
                <a:cs typeface="Tahoma" panose="020B0604030504040204" pitchFamily="34" charset="0"/>
              </a:rPr>
              <a:t>this </a:t>
            </a:r>
          </a:p>
          <a:p>
            <a:pPr algn="ctr"/>
            <a:r>
              <a:rPr lang="en-US" altLang="th-TH" sz="800" b="1">
                <a:latin typeface="Calibri" panose="020F0502020204030204" pitchFamily="34" charset="0"/>
                <a:cs typeface="Tahoma" panose="020B0604030504040204" pitchFamily="34" charset="0"/>
              </a:rPr>
              <a:t>hobby</a:t>
            </a:r>
            <a:endParaRPr lang="th-TH" altLang="th-TH" sz="800" b="1">
              <a:latin typeface="Calibri" panose="020F0502020204030204" pitchFamily="34" charset="0"/>
              <a:cs typeface="Tahoma" panose="020B0604030504040204" pitchFamily="34" charset="0"/>
            </a:endParaRPr>
          </a:p>
        </p:txBody>
      </p:sp>
      <p:sp>
        <p:nvSpPr>
          <p:cNvPr id="23" name="Rectangle 275"/>
          <p:cNvSpPr>
            <a:spLocks noChangeArrowheads="1"/>
          </p:cNvSpPr>
          <p:nvPr/>
        </p:nvSpPr>
        <p:spPr bwMode="auto">
          <a:xfrm>
            <a:off x="2288894" y="3214688"/>
            <a:ext cx="1152525"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When you started </a:t>
            </a:r>
          </a:p>
          <a:p>
            <a:pPr algn="ctr"/>
            <a:r>
              <a:rPr lang="en-US" altLang="th-TH" sz="800" b="1">
                <a:latin typeface="Calibri" panose="020F0502020204030204" pitchFamily="34" charset="0"/>
                <a:cs typeface="Tahoma" panose="020B0604030504040204" pitchFamily="34" charset="0"/>
              </a:rPr>
              <a:t>the hobby</a:t>
            </a:r>
            <a:endParaRPr lang="th-TH" altLang="th-TH" sz="800" b="1">
              <a:latin typeface="Calibri" panose="020F0502020204030204" pitchFamily="34" charset="0"/>
              <a:cs typeface="Tahoma" panose="020B0604030504040204" pitchFamily="34" charset="0"/>
            </a:endParaRPr>
          </a:p>
        </p:txBody>
      </p:sp>
      <p:sp>
        <p:nvSpPr>
          <p:cNvPr id="24" name="Rectangle 276"/>
          <p:cNvSpPr>
            <a:spLocks noChangeArrowheads="1"/>
          </p:cNvSpPr>
          <p:nvPr/>
        </p:nvSpPr>
        <p:spPr bwMode="auto">
          <a:xfrm rot="17586313">
            <a:off x="2950088" y="2780506"/>
            <a:ext cx="915988"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Description </a:t>
            </a:r>
          </a:p>
          <a:p>
            <a:pPr algn="ctr"/>
            <a:r>
              <a:rPr lang="en-US" altLang="th-TH" sz="800" b="1">
                <a:latin typeface="Calibri" panose="020F0502020204030204" pitchFamily="34" charset="0"/>
                <a:cs typeface="Tahoma" panose="020B0604030504040204" pitchFamily="34" charset="0"/>
              </a:rPr>
              <a:t>of the hobby</a:t>
            </a:r>
            <a:endParaRPr lang="th-TH" altLang="th-TH" sz="800" b="1">
              <a:latin typeface="Calibri" panose="020F0502020204030204" pitchFamily="34" charset="0"/>
              <a:cs typeface="Tahoma" panose="020B0604030504040204" pitchFamily="34" charset="0"/>
            </a:endParaRPr>
          </a:p>
        </p:txBody>
      </p:sp>
      <p:sp>
        <p:nvSpPr>
          <p:cNvPr id="25" name="Line 224"/>
          <p:cNvSpPr>
            <a:spLocks noChangeShapeType="1"/>
          </p:cNvSpPr>
          <p:nvPr/>
        </p:nvSpPr>
        <p:spPr bwMode="auto">
          <a:xfrm>
            <a:off x="2234918" y="3520980"/>
            <a:ext cx="1196738" cy="6513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6" name="Line 224"/>
          <p:cNvSpPr>
            <a:spLocks noChangeShapeType="1"/>
          </p:cNvSpPr>
          <p:nvPr/>
        </p:nvSpPr>
        <p:spPr bwMode="auto">
          <a:xfrm flipV="1">
            <a:off x="3141977" y="2637185"/>
            <a:ext cx="205051" cy="52487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7" name="Line 224"/>
          <p:cNvSpPr>
            <a:spLocks noChangeShapeType="1"/>
          </p:cNvSpPr>
          <p:nvPr/>
        </p:nvSpPr>
        <p:spPr bwMode="auto">
          <a:xfrm flipH="1" flipV="1">
            <a:off x="2416756" y="2710330"/>
            <a:ext cx="199023" cy="42323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8" name="Line 224"/>
          <p:cNvSpPr>
            <a:spLocks noChangeShapeType="1"/>
          </p:cNvSpPr>
          <p:nvPr/>
        </p:nvSpPr>
        <p:spPr bwMode="auto">
          <a:xfrm flipV="1">
            <a:off x="2419294" y="2422524"/>
            <a:ext cx="452211" cy="2984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9" name="Line 224"/>
          <p:cNvSpPr>
            <a:spLocks noChangeShapeType="1"/>
          </p:cNvSpPr>
          <p:nvPr/>
        </p:nvSpPr>
        <p:spPr bwMode="auto">
          <a:xfrm flipH="1" flipV="1">
            <a:off x="2879834" y="2422524"/>
            <a:ext cx="466761" cy="2333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Line 224"/>
          <p:cNvSpPr>
            <a:spLocks noChangeShapeType="1"/>
          </p:cNvSpPr>
          <p:nvPr/>
        </p:nvSpPr>
        <p:spPr bwMode="auto">
          <a:xfrm flipH="1" flipV="1">
            <a:off x="2892667" y="1917248"/>
            <a:ext cx="1061514" cy="51629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1" name="Line 224"/>
          <p:cNvSpPr>
            <a:spLocks noChangeShapeType="1"/>
          </p:cNvSpPr>
          <p:nvPr/>
        </p:nvSpPr>
        <p:spPr bwMode="auto">
          <a:xfrm flipH="1" flipV="1">
            <a:off x="2604229" y="3129641"/>
            <a:ext cx="552279" cy="2421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2" name="Line 224"/>
          <p:cNvSpPr>
            <a:spLocks noChangeShapeType="1"/>
          </p:cNvSpPr>
          <p:nvPr/>
        </p:nvSpPr>
        <p:spPr bwMode="auto">
          <a:xfrm flipH="1" flipV="1">
            <a:off x="1840119" y="2514506"/>
            <a:ext cx="394799" cy="98751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3" name="Rectangle 173"/>
          <p:cNvSpPr>
            <a:spLocks noChangeArrowheads="1"/>
          </p:cNvSpPr>
          <p:nvPr/>
        </p:nvSpPr>
        <p:spPr bwMode="auto">
          <a:xfrm>
            <a:off x="2456509" y="2605314"/>
            <a:ext cx="863600"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 ‘Hobbies’ </a:t>
            </a:r>
          </a:p>
          <a:p>
            <a:pPr algn="ctr"/>
            <a:r>
              <a:rPr lang="en-US" altLang="th-TH" sz="800" b="1" dirty="0">
                <a:latin typeface="Calibri" panose="020F0502020204030204" pitchFamily="34" charset="0"/>
                <a:cs typeface="Tahoma" panose="020B0604030504040204" pitchFamily="34" charset="0"/>
              </a:rPr>
              <a:t>Speaking</a:t>
            </a:r>
            <a:endParaRPr lang="th-TH"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34" name="Rectangle 5"/>
          <p:cNvSpPr>
            <a:spLocks noChangeArrowheads="1"/>
          </p:cNvSpPr>
          <p:nvPr/>
        </p:nvSpPr>
        <p:spPr bwMode="auto">
          <a:xfrm>
            <a:off x="9854588" y="3423444"/>
            <a:ext cx="1295400"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a:solidFill>
                  <a:schemeClr val="tx1"/>
                </a:solidFill>
              </a:rPr>
              <a:t>งานอดิเรกเป็นสิ่งที่บอกตัวตนของคุณ ในการพูดคุยกับเพื่อนใหม่จึงมักมีการพูดคุยเกี่ยวกับงานอดิเรกเสมอ การสนทนาในหัวข้อนี้จะนำไปสู่การสนทนาในเรื่องอื่น ๆ ได้เป็นอย่างดี และถ้าคู่สนทนาของคุณมีความรู้และความสนใจงานอดิเรกประเภทเดียวกันก็คงจะคุยกันยาวแน่นอน...</a:t>
            </a:r>
          </a:p>
          <a:p>
            <a:endParaRPr lang="th-TH" altLang="th-TH" sz="1000">
              <a:solidFill>
                <a:schemeClr val="tx1"/>
              </a:solidFill>
            </a:endParaRPr>
          </a:p>
        </p:txBody>
      </p:sp>
      <p:sp>
        <p:nvSpPr>
          <p:cNvPr id="35" name="Text Box 6"/>
          <p:cNvSpPr txBox="1">
            <a:spLocks noChangeArrowheads="1"/>
          </p:cNvSpPr>
          <p:nvPr/>
        </p:nvSpPr>
        <p:spPr bwMode="auto">
          <a:xfrm>
            <a:off x="8125801" y="758031"/>
            <a:ext cx="3097212" cy="833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r">
              <a:spcBef>
                <a:spcPct val="50000"/>
              </a:spcBef>
            </a:pPr>
            <a:r>
              <a:rPr lang="th-TH" altLang="th-TH" sz="2400">
                <a:latin typeface="Cordia New" panose="020B0304020202020204" pitchFamily="34" charset="-34"/>
                <a:cs typeface="Cordia New" panose="020B0304020202020204" pitchFamily="34" charset="-34"/>
              </a:rPr>
              <a:t>  </a:t>
            </a:r>
            <a:r>
              <a:rPr lang="th-TH" altLang="th-TH" sz="1600" b="1">
                <a:latin typeface="Cordia New" panose="020B0304020202020204" pitchFamily="34" charset="-34"/>
                <a:cs typeface="Cordia New" panose="020B0304020202020204" pitchFamily="34" charset="-34"/>
              </a:rPr>
              <a:t>มาฝึกพูดเกี่ยวกับ</a:t>
            </a:r>
          </a:p>
          <a:p>
            <a:pPr algn="r">
              <a:spcBef>
                <a:spcPct val="50000"/>
              </a:spcBef>
            </a:pPr>
            <a:r>
              <a:rPr lang="th-TH" altLang="th-TH" sz="1600" b="1">
                <a:latin typeface="Cordia New" panose="020B0304020202020204" pitchFamily="34" charset="-34"/>
                <a:cs typeface="Cordia New" panose="020B0304020202020204" pitchFamily="34" charset="-34"/>
              </a:rPr>
              <a:t>งานอดิเรกกัน</a:t>
            </a:r>
          </a:p>
        </p:txBody>
      </p:sp>
      <p:sp>
        <p:nvSpPr>
          <p:cNvPr id="36" name="Text Box 9"/>
          <p:cNvSpPr txBox="1">
            <a:spLocks noChangeArrowheads="1"/>
          </p:cNvSpPr>
          <p:nvPr/>
        </p:nvSpPr>
        <p:spPr bwMode="auto">
          <a:xfrm>
            <a:off x="8054363" y="181769"/>
            <a:ext cx="3384550"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spcBef>
                <a:spcPct val="50000"/>
              </a:spcBef>
            </a:pPr>
            <a:r>
              <a:rPr lang="th-TH" altLang="th-TH" sz="2400" b="1">
                <a:latin typeface="Calibri" panose="020F0502020204030204" pitchFamily="34" charset="0"/>
                <a:cs typeface="Cordia New" panose="020B0304020202020204" pitchFamily="34" charset="-34"/>
              </a:rPr>
              <a:t>  </a:t>
            </a:r>
            <a:r>
              <a:rPr lang="en-US" altLang="th-TH" sz="2400">
                <a:latin typeface="Calibri" panose="020F0502020204030204" pitchFamily="34" charset="0"/>
                <a:cs typeface="Cordia New" panose="020B0304020202020204" pitchFamily="34" charset="-34"/>
              </a:rPr>
              <a:t>Let’s talk about</a:t>
            </a:r>
            <a:br>
              <a:rPr lang="en-US" altLang="th-TH" sz="2400">
                <a:latin typeface="Calibri" panose="020F0502020204030204" pitchFamily="34" charset="0"/>
                <a:cs typeface="Cordia New" panose="020B0304020202020204" pitchFamily="34" charset="-34"/>
              </a:rPr>
            </a:br>
            <a:r>
              <a:rPr lang="en-US" altLang="th-TH" sz="2400">
                <a:latin typeface="Calibri" panose="020F0502020204030204" pitchFamily="34" charset="0"/>
                <a:cs typeface="Cordia New" panose="020B0304020202020204" pitchFamily="34" charset="-34"/>
              </a:rPr>
              <a:t>  ‘hobbies’</a:t>
            </a:r>
            <a:endParaRPr lang="th-TH" altLang="th-TH" sz="2400">
              <a:latin typeface="Calibri" panose="020F0502020204030204" pitchFamily="34" charset="0"/>
              <a:cs typeface="Cordia New" panose="020B0304020202020204" pitchFamily="34" charset="-34"/>
            </a:endParaRPr>
          </a:p>
        </p:txBody>
      </p:sp>
      <p:pic>
        <p:nvPicPr>
          <p:cNvPr id="37" name="Picture 14" descr="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6301" y="38894"/>
            <a:ext cx="1079500" cy="1081087"/>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17"/>
          <p:cNvSpPr>
            <a:spLocks noChangeArrowheads="1"/>
          </p:cNvSpPr>
          <p:nvPr/>
        </p:nvSpPr>
        <p:spPr bwMode="auto">
          <a:xfrm>
            <a:off x="6973276" y="1191419"/>
            <a:ext cx="2881312" cy="176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a:solidFill>
                  <a:schemeClr val="tx1"/>
                </a:solidFill>
                <a:latin typeface="Calibri" panose="020F0502020204030204" pitchFamily="34" charset="0"/>
              </a:rPr>
              <a:t>Hobbies tell others about you as an individual. That is why they are a common topic of conversation among new friends. Talking about hobbies can throw you into other interesting topics. And in case your topic hits your conversation partners’ interests, the conversation will automatically go on and on and on! </a:t>
            </a:r>
            <a:endParaRPr lang="th-TH" altLang="th-TH" sz="1200">
              <a:solidFill>
                <a:schemeClr val="tx1"/>
              </a:solidFill>
              <a:latin typeface="Calibri" panose="020F0502020204030204" pitchFamily="34" charset="0"/>
            </a:endParaRPr>
          </a:p>
          <a:p>
            <a:r>
              <a:rPr lang="th-TH" altLang="th-TH" sz="1400">
                <a:solidFill>
                  <a:schemeClr val="tx1"/>
                </a:solidFill>
              </a:rPr>
              <a:t>      </a:t>
            </a:r>
          </a:p>
        </p:txBody>
      </p:sp>
      <p:pic>
        <p:nvPicPr>
          <p:cNvPr id="39" name="Picture 48" descr="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41926" y="1839119"/>
            <a:ext cx="830262" cy="935037"/>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Group 50"/>
          <p:cNvGrpSpPr>
            <a:grpSpLocks/>
          </p:cNvGrpSpPr>
          <p:nvPr/>
        </p:nvGrpSpPr>
        <p:grpSpPr bwMode="auto">
          <a:xfrm>
            <a:off x="7033601" y="3009106"/>
            <a:ext cx="4116387" cy="3868738"/>
            <a:chOff x="219" y="1962"/>
            <a:chExt cx="2593" cy="2437"/>
          </a:xfrm>
        </p:grpSpPr>
        <p:sp>
          <p:nvSpPr>
            <p:cNvPr id="41" name="Rectangle 51"/>
            <p:cNvSpPr>
              <a:spLocks noChangeArrowheads="1"/>
            </p:cNvSpPr>
            <p:nvPr/>
          </p:nvSpPr>
          <p:spPr bwMode="auto">
            <a:xfrm>
              <a:off x="227" y="3765"/>
              <a:ext cx="2585"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th-TH" altLang="th-TH" sz="1000" b="1" u="sng">
                  <a:solidFill>
                    <a:schemeClr val="tx1"/>
                  </a:solidFill>
                </a:rPr>
                <a:t>การเตรียมตัวพูด </a:t>
              </a:r>
            </a:p>
            <a:p>
              <a:endParaRPr lang="th-TH" altLang="th-TH" sz="1000" b="1" u="sng">
                <a:solidFill>
                  <a:schemeClr val="tx1"/>
                </a:solidFill>
              </a:endParaRPr>
            </a:p>
            <a:p>
              <a:r>
                <a:rPr lang="th-TH" altLang="th-TH" sz="1000" b="1" u="sng">
                  <a:solidFill>
                    <a:schemeClr val="tx1"/>
                  </a:solidFill>
                </a:rPr>
                <a:t>ขั้นตอนที่ </a:t>
              </a:r>
              <a:r>
                <a:rPr lang="en-US" altLang="th-TH" sz="1000" b="1" u="sng">
                  <a:solidFill>
                    <a:schemeClr val="tx1"/>
                  </a:solidFill>
                </a:rPr>
                <a:t>1</a:t>
              </a:r>
              <a:r>
                <a:rPr lang="en-US" altLang="th-TH" sz="1000">
                  <a:solidFill>
                    <a:schemeClr val="tx1"/>
                  </a:solidFill>
                </a:rPr>
                <a:t>   </a:t>
              </a:r>
              <a:r>
                <a:rPr lang="th-TH" altLang="th-TH" sz="1000">
                  <a:solidFill>
                    <a:schemeClr val="tx1"/>
                  </a:solidFill>
                </a:rPr>
                <a:t>ศึกษา </a:t>
              </a:r>
              <a:r>
                <a:rPr lang="en-US" altLang="th-TH" sz="1000" b="1">
                  <a:solidFill>
                    <a:schemeClr val="tx1"/>
                  </a:solidFill>
                </a:rPr>
                <a:t>‘</a:t>
              </a:r>
              <a:r>
                <a:rPr lang="en-US" altLang="th-TH" sz="1000">
                  <a:solidFill>
                    <a:schemeClr val="tx1"/>
                  </a:solidFill>
                  <a:latin typeface="Calibri" panose="020F0502020204030204" pitchFamily="34" charset="0"/>
                </a:rPr>
                <a:t>Hobbies’ Speaking Web</a:t>
              </a:r>
              <a:r>
                <a:rPr lang="en-US" altLang="th-TH" sz="1000" b="1">
                  <a:solidFill>
                    <a:schemeClr val="tx1"/>
                  </a:solidFill>
                </a:rPr>
                <a:t> </a:t>
              </a:r>
              <a:r>
                <a:rPr lang="th-TH" altLang="th-TH" sz="1000" u="sng">
                  <a:solidFill>
                    <a:schemeClr val="tx1"/>
                  </a:solidFill>
                </a:rPr>
                <a:t>ที่หน้า </a:t>
              </a:r>
              <a:r>
                <a:rPr lang="en-US" altLang="th-TH" sz="1000" u="sng">
                  <a:solidFill>
                    <a:schemeClr val="tx1"/>
                  </a:solidFill>
                </a:rPr>
                <a:t>4</a:t>
              </a:r>
              <a:r>
                <a:rPr lang="th-TH" altLang="th-TH" sz="1000">
                  <a:solidFill>
                    <a:schemeClr val="tx1"/>
                  </a:solidFill>
                </a:rPr>
                <a:t> เพื่อให้ได้แนวคิดเกี่ยวกับเรื่องที่จะพูด </a:t>
              </a:r>
              <a:br>
                <a:rPr lang="th-TH" altLang="th-TH" sz="1000">
                  <a:solidFill>
                    <a:schemeClr val="tx1"/>
                  </a:solidFill>
                </a:rPr>
              </a:br>
              <a:r>
                <a:rPr lang="th-TH" altLang="th-TH" sz="1000">
                  <a:solidFill>
                    <a:schemeClr val="tx1"/>
                  </a:solidFill>
                </a:rPr>
                <a:t>แล้วศึกษาตัวอย่างการพูดประกอบ</a:t>
              </a:r>
              <a:r>
                <a:rPr lang="th-TH" altLang="th-TH" sz="1000"/>
                <a:t> </a:t>
              </a:r>
              <a:endParaRPr lang="th-TH" altLang="th-TH" sz="1000">
                <a:solidFill>
                  <a:schemeClr val="tx1"/>
                </a:solidFill>
              </a:endParaRPr>
            </a:p>
            <a:p>
              <a:r>
                <a:rPr lang="th-TH" altLang="th-TH" sz="1000" b="1" u="sng">
                  <a:solidFill>
                    <a:schemeClr val="tx1"/>
                  </a:solidFill>
                </a:rPr>
                <a:t>ขั้นตอนที่ </a:t>
              </a:r>
              <a:r>
                <a:rPr lang="en-US" altLang="th-TH" sz="1000" b="1" u="sng">
                  <a:solidFill>
                    <a:schemeClr val="tx1"/>
                  </a:solidFill>
                </a:rPr>
                <a:t>2</a:t>
              </a:r>
              <a:r>
                <a:rPr lang="en-US" altLang="th-TH" sz="1000">
                  <a:solidFill>
                    <a:schemeClr val="tx1"/>
                  </a:solidFill>
                </a:rPr>
                <a:t>   </a:t>
              </a:r>
              <a:r>
                <a:rPr lang="th-TH" altLang="th-TH" sz="1000">
                  <a:solidFill>
                    <a:schemeClr val="tx1"/>
                  </a:solidFill>
                </a:rPr>
                <a:t>เลือกสำนวนและโครงสร้างประโยคที่เกี่ยวข้อง จากนั้นเขียนคำสำคัญที่เกี่ยวข้อง </a:t>
              </a:r>
              <a:r>
                <a:rPr lang="en-US" altLang="th-TH" sz="1000">
                  <a:solidFill>
                    <a:schemeClr val="tx1"/>
                  </a:solidFill>
                </a:rPr>
                <a:t>(Key words) </a:t>
              </a:r>
              <a:r>
                <a:rPr lang="th-TH" altLang="th-TH" sz="1000">
                  <a:solidFill>
                    <a:schemeClr val="tx1"/>
                  </a:solidFill>
                </a:rPr>
                <a:t>ลงใน </a:t>
              </a:r>
              <a:r>
                <a:rPr lang="en-US" altLang="th-TH" sz="1000">
                  <a:solidFill>
                    <a:schemeClr val="tx1"/>
                  </a:solidFill>
                  <a:latin typeface="Calibri" panose="020F0502020204030204" pitchFamily="34" charset="0"/>
                </a:rPr>
                <a:t>‘Hobbies’ Speaking Web</a:t>
              </a:r>
              <a:r>
                <a:rPr lang="th-TH" altLang="th-TH" sz="1000" b="1">
                  <a:solidFill>
                    <a:schemeClr val="tx1"/>
                  </a:solidFill>
                </a:rPr>
                <a:t> </a:t>
              </a:r>
              <a:r>
                <a:rPr lang="th-TH" altLang="th-TH" sz="1000"/>
                <a:t>ของคุณ</a:t>
              </a:r>
              <a:r>
                <a:rPr lang="th-TH" altLang="th-TH" sz="1000" u="sng"/>
                <a:t>ในหน้าแรก</a:t>
              </a:r>
              <a:r>
                <a:rPr lang="en-US" altLang="th-TH" sz="1000"/>
                <a:t> </a:t>
              </a:r>
              <a:r>
                <a:rPr lang="th-TH" altLang="th-TH" sz="1000"/>
                <a:t>และคุณอาจเพิ่มรายละเอียดอื่นๆไปด้วยก็ได้</a:t>
              </a:r>
              <a:endParaRPr lang="en-US" altLang="th-TH" sz="1000"/>
            </a:p>
          </p:txBody>
        </p:sp>
        <p:sp>
          <p:nvSpPr>
            <p:cNvPr id="42" name="Rectangle 52"/>
            <p:cNvSpPr>
              <a:spLocks noChangeArrowheads="1"/>
            </p:cNvSpPr>
            <p:nvPr/>
          </p:nvSpPr>
          <p:spPr bwMode="auto">
            <a:xfrm>
              <a:off x="219" y="1962"/>
              <a:ext cx="1814" cy="1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a:solidFill>
                    <a:schemeClr val="tx1"/>
                  </a:solidFill>
                  <a:latin typeface="Calibri" panose="020F0502020204030204" pitchFamily="34" charset="0"/>
                </a:rPr>
                <a:t>How to prepare your talk?</a:t>
              </a:r>
            </a:p>
            <a:p>
              <a:endParaRPr lang="en-US" altLang="th-TH" sz="1200" b="1">
                <a:solidFill>
                  <a:schemeClr val="tx1"/>
                </a:solidFill>
                <a:latin typeface="Calibri" panose="020F0502020204030204" pitchFamily="34" charset="0"/>
              </a:endParaRPr>
            </a:p>
            <a:p>
              <a:r>
                <a:rPr lang="en-US" altLang="th-TH" sz="1200">
                  <a:solidFill>
                    <a:schemeClr val="tx1"/>
                  </a:solidFill>
                  <a:latin typeface="Calibri" panose="020F0502020204030204" pitchFamily="34" charset="0"/>
                </a:rPr>
                <a:t>If you want to talk about a hobby, try this …</a:t>
              </a:r>
            </a:p>
            <a:p>
              <a:r>
                <a:rPr lang="en-US" altLang="th-TH" sz="1200" b="1" u="sng">
                  <a:solidFill>
                    <a:schemeClr val="tx1"/>
                  </a:solidFill>
                  <a:latin typeface="Calibri" panose="020F0502020204030204" pitchFamily="34" charset="0"/>
                </a:rPr>
                <a:t>Step 1</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Study the </a:t>
              </a:r>
              <a:r>
                <a:rPr lang="en-US" altLang="th-TH" sz="1200" b="1">
                  <a:solidFill>
                    <a:schemeClr val="tx1"/>
                  </a:solidFill>
                  <a:latin typeface="Calibri" panose="020F0502020204030204" pitchFamily="34" charset="0"/>
                </a:rPr>
                <a:t>‘Hobbies’ Speaking Web</a:t>
              </a:r>
              <a:r>
                <a:rPr lang="en-US" altLang="th-TH" sz="1200">
                  <a:latin typeface="Calibri" panose="020F0502020204030204" pitchFamily="34" charset="0"/>
                </a:rPr>
                <a:t> on </a:t>
              </a:r>
              <a:r>
                <a:rPr lang="en-US" altLang="th-TH" sz="1200" u="sng">
                  <a:latin typeface="Calibri" panose="020F0502020204030204" pitchFamily="34" charset="0"/>
                </a:rPr>
                <a:t>page 4</a:t>
              </a:r>
              <a:r>
                <a:rPr lang="en-US" altLang="th-TH" sz="1200">
                  <a:latin typeface="Calibri" panose="020F0502020204030204" pitchFamily="34" charset="0"/>
                </a:rPr>
                <a:t>, it will give you an idea of what to talk about. Then, study the speaking sample that follows.</a:t>
              </a:r>
            </a:p>
            <a:p>
              <a:r>
                <a:rPr lang="en-US" altLang="th-TH" sz="1200" b="1" u="sng">
                  <a:solidFill>
                    <a:schemeClr val="tx1"/>
                  </a:solidFill>
                  <a:latin typeface="Calibri" panose="020F0502020204030204" pitchFamily="34" charset="0"/>
                </a:rPr>
                <a:t>Step 2</a:t>
              </a:r>
              <a:r>
                <a:rPr lang="en-US" altLang="th-TH" sz="1200" b="1">
                  <a:solidFill>
                    <a:schemeClr val="tx1"/>
                  </a:solidFill>
                  <a:latin typeface="Calibri" panose="020F0502020204030204" pitchFamily="34" charset="0"/>
                </a:rPr>
                <a:t>:</a:t>
              </a:r>
              <a:r>
                <a:rPr lang="en-US" altLang="th-TH" sz="1200">
                  <a:solidFill>
                    <a:schemeClr val="tx1"/>
                  </a:solidFill>
                  <a:latin typeface="Calibri" panose="020F0502020204030204" pitchFamily="34" charset="0"/>
                </a:rPr>
                <a:t> </a:t>
              </a:r>
              <a:r>
                <a:rPr lang="en-US" altLang="th-TH" sz="1200">
                  <a:latin typeface="Calibri" panose="020F0502020204030204" pitchFamily="34" charset="0"/>
                </a:rPr>
                <a:t>Choose a hobby you want to talk about. Consider relevant expressions and structures needed to talk about the hobby. Then, complete your own speaking web on </a:t>
              </a:r>
              <a:r>
                <a:rPr lang="en-US" altLang="th-TH" sz="1200" u="sng">
                  <a:latin typeface="Calibri" panose="020F0502020204030204" pitchFamily="34" charset="0"/>
                </a:rPr>
                <a:t>page 1</a:t>
              </a:r>
              <a:r>
                <a:rPr lang="en-US" altLang="th-TH" sz="1200">
                  <a:latin typeface="Calibri" panose="020F0502020204030204" pitchFamily="34" charset="0"/>
                </a:rPr>
                <a:t>.</a:t>
              </a:r>
              <a:r>
                <a:rPr lang="th-TH" altLang="th-TH" sz="1200">
                  <a:latin typeface="Calibri" panose="020F0502020204030204" pitchFamily="34" charset="0"/>
                </a:rPr>
                <a:t> </a:t>
              </a:r>
              <a:r>
                <a:rPr lang="en-US" altLang="th-TH" sz="1200">
                  <a:latin typeface="Calibri" panose="020F0502020204030204" pitchFamily="34" charset="0"/>
                </a:rPr>
                <a:t>It’s also a good idea to add other details of your own.</a:t>
              </a:r>
              <a:endParaRPr lang="th-TH" altLang="th-TH" sz="1200">
                <a:latin typeface="Calibri" panose="020F0502020204030204" pitchFamily="34" charset="0"/>
              </a:endParaRPr>
            </a:p>
          </p:txBody>
        </p:sp>
      </p:grpSp>
    </p:spTree>
    <p:extLst>
      <p:ext uri="{BB962C8B-B14F-4D97-AF65-F5344CB8AC3E}">
        <p14:creationId xmlns:p14="http://schemas.microsoft.com/office/powerpoint/2010/main" val="736144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ction Button: Forward or Next 5">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7" name="Rectangle 6"/>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pSp>
        <p:nvGrpSpPr>
          <p:cNvPr id="4" name="Group 67"/>
          <p:cNvGrpSpPr>
            <a:grpSpLocks/>
          </p:cNvGrpSpPr>
          <p:nvPr/>
        </p:nvGrpSpPr>
        <p:grpSpPr bwMode="auto">
          <a:xfrm>
            <a:off x="364579" y="304800"/>
            <a:ext cx="5011737" cy="6248400"/>
            <a:chOff x="3629" y="484"/>
            <a:chExt cx="3157" cy="3936"/>
          </a:xfrm>
        </p:grpSpPr>
        <p:sp>
          <p:nvSpPr>
            <p:cNvPr id="5" name="Rectangle 68"/>
            <p:cNvSpPr>
              <a:spLocks noChangeArrowheads="1"/>
            </p:cNvSpPr>
            <p:nvPr/>
          </p:nvSpPr>
          <p:spPr bwMode="auto">
            <a:xfrm>
              <a:off x="3629" y="484"/>
              <a:ext cx="1814"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200" b="1" u="sng" dirty="0">
                  <a:latin typeface="Calibri" panose="020F0502020204030204" pitchFamily="34" charset="0"/>
                  <a:cs typeface="Cordia New" panose="020B0304020202020204" pitchFamily="34" charset="-34"/>
                </a:rPr>
                <a:t>Step 3</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Talk to yourself aloud. When you are fluent, don’t look at your web. Speak naturally.</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This helps to increase your confidence.</a:t>
              </a:r>
            </a:p>
            <a:p>
              <a:r>
                <a:rPr lang="en-US" altLang="th-TH" sz="1200" b="1" u="sng" dirty="0">
                  <a:latin typeface="Calibri" panose="020F0502020204030204" pitchFamily="34" charset="0"/>
                  <a:cs typeface="Cordia New" panose="020B0304020202020204" pitchFamily="34" charset="-34"/>
                </a:rPr>
                <a:t>Step 4</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Study the</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evaluation criteria given below. It serves as a good guideline for your effective speaking.</a:t>
              </a:r>
            </a:p>
            <a:p>
              <a:r>
                <a:rPr lang="en-US" altLang="th-TH" sz="1200" b="1" u="sng" dirty="0">
                  <a:latin typeface="Calibri" panose="020F0502020204030204" pitchFamily="34" charset="0"/>
                  <a:cs typeface="Cordia New" panose="020B0304020202020204" pitchFamily="34" charset="-34"/>
                </a:rPr>
                <a:t>Step 5</a:t>
              </a:r>
              <a:r>
                <a:rPr lang="en-US" altLang="th-TH" sz="1200" b="1" dirty="0">
                  <a:latin typeface="Calibri" panose="020F0502020204030204" pitchFamily="34" charset="0"/>
                  <a:cs typeface="Cordia New" panose="020B0304020202020204" pitchFamily="34" charset="-34"/>
                </a:rPr>
                <a:t>:</a:t>
              </a:r>
              <a:r>
                <a:rPr lang="en-US" altLang="th-TH" sz="1200" dirty="0">
                  <a:solidFill>
                    <a:schemeClr val="tx2"/>
                  </a:solidFill>
                  <a:latin typeface="Calibri" panose="020F0502020204030204" pitchFamily="34" charset="0"/>
                  <a:cs typeface="Cordia New" panose="020B0304020202020204" pitchFamily="34" charset="-34"/>
                </a:rPr>
                <a:t> </a:t>
              </a:r>
              <a:r>
                <a:rPr lang="en-US" altLang="th-TH" sz="1200" dirty="0">
                  <a:latin typeface="Calibri" panose="020F0502020204030204" pitchFamily="34" charset="0"/>
                  <a:cs typeface="Cordia New" panose="020B0304020202020204" pitchFamily="34" charset="-34"/>
                </a:rPr>
                <a:t>Record your speaking. Do it a few times and check your own improvement.</a:t>
              </a:r>
              <a:endParaRPr lang="th-TH" altLang="th-TH" sz="1200" dirty="0">
                <a:solidFill>
                  <a:schemeClr val="tx2"/>
                </a:solidFill>
                <a:latin typeface="Calibri" panose="020F0502020204030204" pitchFamily="34" charset="0"/>
                <a:cs typeface="Cordia New" panose="020B0304020202020204" pitchFamily="34" charset="-34"/>
              </a:endParaRPr>
            </a:p>
            <a:p>
              <a:r>
                <a:rPr lang="en-US" altLang="th-TH" sz="1200" b="1" u="sng" dirty="0">
                  <a:latin typeface="Calibri" panose="020F0502020204030204" pitchFamily="34" charset="0"/>
                  <a:cs typeface="Cordia New" panose="020B0304020202020204" pitchFamily="34" charset="-34"/>
                </a:rPr>
                <a:t>Step 6</a:t>
              </a:r>
              <a:r>
                <a:rPr lang="en-US" altLang="th-TH" sz="1200" b="1" dirty="0">
                  <a:latin typeface="Calibri" panose="020F0502020204030204" pitchFamily="34" charset="0"/>
                  <a:cs typeface="Cordia New" panose="020B0304020202020204" pitchFamily="34" charset="-34"/>
                </a:rPr>
                <a:t>:</a:t>
              </a:r>
              <a:r>
                <a:rPr lang="en-US" altLang="th-TH" sz="1200" dirty="0">
                  <a:latin typeface="Calibri" panose="020F0502020204030204" pitchFamily="34" charset="0"/>
                  <a:cs typeface="Cordia New" panose="020B0304020202020204" pitchFamily="34" charset="-34"/>
                </a:rPr>
                <a:t> Check your final speaking with the evaluation criteria  again. Are you happy with your talk? Read the suggestions given at the end of this page.</a:t>
              </a:r>
              <a:endParaRPr lang="th-TH" altLang="th-TH" sz="1600" dirty="0">
                <a:solidFill>
                  <a:schemeClr val="tx2"/>
                </a:solidFill>
                <a:latin typeface="Cordia New" panose="020B0304020202020204" pitchFamily="34" charset="-34"/>
                <a:cs typeface="Cordia New" panose="020B0304020202020204" pitchFamily="34" charset="-34"/>
              </a:endParaRPr>
            </a:p>
          </p:txBody>
        </p:sp>
        <p:sp>
          <p:nvSpPr>
            <p:cNvPr id="8" name="Rectangle 69"/>
            <p:cNvSpPr>
              <a:spLocks noChangeArrowheads="1"/>
            </p:cNvSpPr>
            <p:nvPr/>
          </p:nvSpPr>
          <p:spPr bwMode="auto">
            <a:xfrm>
              <a:off x="5579" y="1166"/>
              <a:ext cx="1134" cy="1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3</a:t>
              </a:r>
              <a:r>
                <a:rPr lang="en-US" altLang="th-TH" sz="1000" b="1">
                  <a:latin typeface="Cordia New" panose="020B0304020202020204" pitchFamily="34" charset="-34"/>
                  <a:cs typeface="Cordia New" panose="020B0304020202020204" pitchFamily="34" charset="-34"/>
                </a:rPr>
                <a:t>  </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ลองฝึกพูดกับตัวเองโดยออก</a:t>
              </a:r>
            </a:p>
            <a:p>
              <a:r>
                <a:rPr lang="th-TH" altLang="th-TH" sz="1000">
                  <a:latin typeface="Cordia New" panose="020B0304020202020204" pitchFamily="34" charset="-34"/>
                  <a:cs typeface="Cordia New" panose="020B0304020202020204" pitchFamily="34" charset="-34"/>
                </a:rPr>
                <a:t>เสียงดังๆ เมื่อพูดคล่องแล้วไม่ควรดู</a:t>
              </a:r>
              <a:r>
                <a:rPr lang="en-US" altLang="th-TH" sz="1000">
                  <a:latin typeface="Cordia New" panose="020B0304020202020204" pitchFamily="34" charset="-34"/>
                  <a:cs typeface="Cordia New" panose="020B0304020202020204" pitchFamily="34" charset="-34"/>
                </a:rPr>
                <a:t> web</a:t>
              </a:r>
              <a:r>
                <a:rPr lang="th-TH" altLang="th-TH" sz="1000">
                  <a:latin typeface="Cordia New" panose="020B0304020202020204" pitchFamily="34" charset="-34"/>
                  <a:cs typeface="Cordia New" panose="020B0304020202020204" pitchFamily="34" charset="-34"/>
                </a:rPr>
                <a:t> </a:t>
              </a:r>
            </a:p>
            <a:p>
              <a:r>
                <a:rPr lang="th-TH" altLang="th-TH" sz="1000">
                  <a:latin typeface="Cordia New" panose="020B0304020202020204" pitchFamily="34" charset="-34"/>
                  <a:cs typeface="Cordia New" panose="020B0304020202020204" pitchFamily="34" charset="-34"/>
                </a:rPr>
                <a:t>พยายามพูดอย่างธรรมชาติเพื่อเพิ่มความมั่นใจ</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4</a:t>
              </a:r>
              <a:r>
                <a:rPr lang="en-US" altLang="th-TH" sz="1000" b="1">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ศึกษาเกณฑ์ประเมินการพูด</a:t>
              </a:r>
            </a:p>
            <a:p>
              <a:r>
                <a:rPr lang="th-TH" altLang="th-TH" sz="1000">
                  <a:latin typeface="Cordia New" panose="020B0304020202020204" pitchFamily="34" charset="-34"/>
                  <a:cs typeface="Cordia New" panose="020B0304020202020204" pitchFamily="34" charset="-34"/>
                </a:rPr>
                <a:t>ข้างล่างและใช้ เกณฑ์นี้เป็นแนวทางการพูด</a:t>
              </a:r>
            </a:p>
            <a:p>
              <a:r>
                <a:rPr lang="th-TH" altLang="th-TH" sz="1000">
                  <a:latin typeface="Cordia New" panose="020B0304020202020204" pitchFamily="34" charset="-34"/>
                  <a:cs typeface="Cordia New" panose="020B0304020202020204" pitchFamily="34" charset="-34"/>
                </a:rPr>
                <a:t>อย่างมีประสิทธิภาพ</a:t>
              </a:r>
              <a:endParaRPr lang="th-TH" altLang="th-TH" sz="1000" b="1">
                <a:latin typeface="Cordia New" panose="020B0304020202020204" pitchFamily="34" charset="-34"/>
                <a:cs typeface="Cordia New" panose="020B0304020202020204" pitchFamily="34" charset="-34"/>
              </a:endParaRP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5</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ลองบันทึกการพูดลงใน</a:t>
              </a:r>
            </a:p>
            <a:p>
              <a:r>
                <a:rPr lang="th-TH" altLang="th-TH" sz="1000">
                  <a:latin typeface="Cordia New" panose="020B0304020202020204" pitchFamily="34" charset="-34"/>
                  <a:cs typeface="Cordia New" panose="020B0304020202020204" pitchFamily="34" charset="-34"/>
                </a:rPr>
                <a:t>อุปกรณ์บันทึกเสียงหลายๆครั้งและเปรียบเทียบ</a:t>
              </a:r>
            </a:p>
            <a:p>
              <a:r>
                <a:rPr lang="th-TH" altLang="th-TH" sz="1000">
                  <a:latin typeface="Cordia New" panose="020B0304020202020204" pitchFamily="34" charset="-34"/>
                  <a:cs typeface="Cordia New" panose="020B0304020202020204" pitchFamily="34" charset="-34"/>
                </a:rPr>
                <a:t>การพัฒนาการของตัวเอง</a:t>
              </a:r>
            </a:p>
            <a:p>
              <a:r>
                <a:rPr lang="th-TH" altLang="th-TH" sz="1000" b="1" u="sng">
                  <a:latin typeface="Cordia New" panose="020B0304020202020204" pitchFamily="34" charset="-34"/>
                  <a:cs typeface="Cordia New" panose="020B0304020202020204" pitchFamily="34" charset="-34"/>
                </a:rPr>
                <a:t>ขั้นตอนที่ </a:t>
              </a:r>
              <a:r>
                <a:rPr lang="en-US" altLang="th-TH" sz="1000" b="1" u="sng">
                  <a:latin typeface="Cordia New" panose="020B0304020202020204" pitchFamily="34" charset="-34"/>
                  <a:cs typeface="Cordia New" panose="020B0304020202020204" pitchFamily="34" charset="-34"/>
                </a:rPr>
                <a:t>6</a:t>
              </a:r>
              <a:r>
                <a:rPr lang="en-US" altLang="th-TH" sz="1000">
                  <a:solidFill>
                    <a:schemeClr val="tx2"/>
                  </a:solidFill>
                  <a:latin typeface="Cordia New" panose="020B0304020202020204" pitchFamily="34" charset="-34"/>
                  <a:cs typeface="Cordia New" panose="020B0304020202020204" pitchFamily="34" charset="-34"/>
                </a:rPr>
                <a:t> </a:t>
              </a:r>
              <a:r>
                <a:rPr lang="th-TH" altLang="th-TH" sz="1000">
                  <a:solidFill>
                    <a:schemeClr val="tx2"/>
                  </a:solidFill>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ลองประเมินการพูดด้วยเกณฑ์</a:t>
              </a:r>
            </a:p>
            <a:p>
              <a:r>
                <a:rPr lang="th-TH" altLang="th-TH" sz="1000">
                  <a:latin typeface="Cordia New" panose="020B0304020202020204" pitchFamily="34" charset="-34"/>
                  <a:cs typeface="Cordia New" panose="020B0304020202020204" pitchFamily="34" charset="-34"/>
                </a:rPr>
                <a:t>ประเมินการพูดอีกครั้ง</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และถามตัวเองว่า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คุณพอใจกับผลงานหรือไม่แล้วลองอ่าน</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ข้อเสนอแนะท้ายหน้าประกอบ</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9" name="Rectangle 70"/>
            <p:cNvSpPr>
              <a:spLocks noChangeArrowheads="1"/>
            </p:cNvSpPr>
            <p:nvPr/>
          </p:nvSpPr>
          <p:spPr bwMode="auto">
            <a:xfrm>
              <a:off x="5380" y="3493"/>
              <a:ext cx="1406" cy="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ข้อเสนอแนะ</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ถ้าคุณมีปัญหาเรื่องความคล่องและการหยุดระหว่างคำ</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หรือประโยค ลองฝึกเพิ่มและทำการบันทึกใหม่ </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ถ้าเป็นเรื่องการออกเสียง ลองตรวจสอบคำยากนั้นกับ</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พจนานุกรมที่น่าเชื่อถือและแยกฝึกคำจนคล่อง  แล้วจึงพูด</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ทั้งประโยค</a:t>
              </a:r>
            </a:p>
            <a:p>
              <a:pPr>
                <a:buClr>
                  <a:schemeClr val="tx1"/>
                </a:buClr>
                <a:buSzPts val="1000"/>
                <a:buFont typeface="Cordia New" panose="020B0304020202020204" pitchFamily="34" charset="-34"/>
                <a:buChar char="-"/>
              </a:pPr>
              <a:r>
                <a:rPr lang="th-TH" altLang="th-TH" sz="1000">
                  <a:latin typeface="Cordia New" panose="020B0304020202020204" pitchFamily="34" charset="-34"/>
                  <a:cs typeface="Cordia New" panose="020B0304020202020204" pitchFamily="34" charset="-34"/>
                </a:rPr>
                <a:t> ถ้าเป็นปัญหาด้านไวยากรณ์ ลองตรวจสอบกับหนังสือ/</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เวปไซด์ไวยากรณ์</a:t>
              </a:r>
            </a:p>
          </p:txBody>
        </p:sp>
        <p:sp>
          <p:nvSpPr>
            <p:cNvPr id="10" name="Text Box 71"/>
            <p:cNvSpPr txBox="1">
              <a:spLocks noChangeArrowheads="1"/>
            </p:cNvSpPr>
            <p:nvPr/>
          </p:nvSpPr>
          <p:spPr bwMode="auto">
            <a:xfrm>
              <a:off x="3696" y="2141"/>
              <a:ext cx="1428" cy="1180"/>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endParaRPr lang="en-US" altLang="th-TH" sz="1000" b="1" u="sng">
                <a:latin typeface="Calibri" panose="020F0502020204030204" pitchFamily="34" charset="0"/>
                <a:cs typeface="Cordia New" panose="020B0304020202020204" pitchFamily="34" charset="-34"/>
              </a:endParaRPr>
            </a:p>
            <a:p>
              <a:r>
                <a:rPr lang="en-US" altLang="th-TH" sz="1000" b="1" u="sng">
                  <a:latin typeface="Calibri" panose="020F0502020204030204" pitchFamily="34" charset="0"/>
                  <a:cs typeface="Cordia New" panose="020B0304020202020204" pitchFamily="34" charset="-34"/>
                </a:rPr>
                <a:t>Evaluation Criteria</a:t>
              </a:r>
              <a:r>
                <a:rPr lang="en-US" altLang="th-TH" sz="1000" b="1">
                  <a:latin typeface="Calibri" panose="020F0502020204030204" pitchFamily="34" charset="0"/>
                  <a:cs typeface="Cordia New" panose="020B0304020202020204" pitchFamily="34" charset="-34"/>
                </a:rPr>
                <a:t> </a:t>
              </a:r>
            </a:p>
            <a:p>
              <a:endParaRPr lang="en-US" altLang="th-TH" sz="1000" b="1">
                <a:latin typeface="Calibri" panose="020F0502020204030204" pitchFamily="34" charset="0"/>
                <a:cs typeface="Cordia New" panose="020B0304020202020204" pitchFamily="34" charset="-34"/>
              </a:endParaRPr>
            </a:p>
            <a:p>
              <a:r>
                <a:rPr lang="en-US" altLang="th-TH" sz="1000">
                  <a:latin typeface="Calibri" panose="020F0502020204030204" pitchFamily="34" charset="0"/>
                  <a:cs typeface="Cordia New" panose="020B0304020202020204" pitchFamily="34" charset="-34"/>
                </a:rPr>
                <a:t>1. Fluency (Too slow?</a:t>
              </a:r>
              <a:r>
                <a:rPr lang="en-US" altLang="th-TH" sz="1000">
                  <a:latin typeface="Cordia New" panose="020B0304020202020204" pitchFamily="34" charset="-34"/>
                  <a:cs typeface="Cordia New" panose="020B0304020202020204" pitchFamily="34" charset="-34"/>
                </a:rPr>
                <a:t> </a:t>
              </a:r>
              <a:r>
                <a:rPr lang="en-US" altLang="th-TH" sz="1000">
                  <a:latin typeface="Calibri" panose="020F0502020204030204" pitchFamily="34" charset="0"/>
                  <a:cs typeface="Cordia New" panose="020B0304020202020204" pitchFamily="34" charset="-34"/>
                </a:rPr>
                <a:t>Stop </a:t>
              </a:r>
            </a:p>
            <a:p>
              <a:r>
                <a:rPr lang="en-US" altLang="th-TH" sz="1000">
                  <a:latin typeface="Calibri" panose="020F0502020204030204" pitchFamily="34" charset="0"/>
                  <a:cs typeface="Cordia New" panose="020B0304020202020204" pitchFamily="34" charset="-34"/>
                </a:rPr>
                <a:t>    too often between words or </a:t>
              </a:r>
              <a:br>
                <a:rPr lang="en-US" altLang="th-TH" sz="1000">
                  <a:latin typeface="Calibri" panose="020F0502020204030204" pitchFamily="34" charset="0"/>
                  <a:cs typeface="Cordia New" panose="020B0304020202020204" pitchFamily="34" charset="-34"/>
                </a:rPr>
              </a:br>
              <a:r>
                <a:rPr lang="en-US" altLang="th-TH" sz="1000">
                  <a:latin typeface="Calibri" panose="020F0502020204030204" pitchFamily="34" charset="0"/>
                  <a:cs typeface="Cordia New" panose="020B0304020202020204" pitchFamily="34" charset="-34"/>
                </a:rPr>
                <a:t>    sentences?)</a:t>
              </a:r>
            </a:p>
            <a:p>
              <a:r>
                <a:rPr lang="en-US" altLang="th-TH" sz="1000">
                  <a:latin typeface="Calibri" panose="020F0502020204030204" pitchFamily="34" charset="0"/>
                  <a:cs typeface="Cordia New" panose="020B0304020202020204" pitchFamily="34" charset="-34"/>
                </a:rPr>
                <a:t>2. Pronunciation (Not confident </a:t>
              </a:r>
            </a:p>
            <a:p>
              <a:r>
                <a:rPr lang="en-US" altLang="th-TH" sz="1000">
                  <a:latin typeface="Calibri" panose="020F0502020204030204" pitchFamily="34" charset="0"/>
                  <a:cs typeface="Cordia New" panose="020B0304020202020204" pitchFamily="34" charset="-34"/>
                </a:rPr>
                <a:t>    to pronounce some words?)</a:t>
              </a:r>
            </a:p>
            <a:p>
              <a:r>
                <a:rPr lang="en-US" altLang="th-TH" sz="1000">
                  <a:latin typeface="Calibri" panose="020F0502020204030204" pitchFamily="34" charset="0"/>
                  <a:cs typeface="Cordia New" panose="020B0304020202020204" pitchFamily="34" charset="-34"/>
                </a:rPr>
                <a:t>3. Grammatical mistakes (Are there </a:t>
              </a:r>
            </a:p>
            <a:p>
              <a:r>
                <a:rPr lang="en-US" altLang="th-TH" sz="1000">
                  <a:latin typeface="Calibri" panose="020F0502020204030204" pitchFamily="34" charset="0"/>
                  <a:cs typeface="Cordia New" panose="020B0304020202020204" pitchFamily="34" charset="-34"/>
                </a:rPr>
                <a:t>    any? e.g. tenses, S-V, voices, </a:t>
              </a:r>
            </a:p>
            <a:p>
              <a:r>
                <a:rPr lang="en-US" altLang="th-TH" sz="1000">
                  <a:latin typeface="Calibri" panose="020F0502020204030204" pitchFamily="34" charset="0"/>
                  <a:cs typeface="Cordia New" panose="020B0304020202020204" pitchFamily="34" charset="-34"/>
                </a:rPr>
                <a:t>    singular-plural)</a:t>
              </a:r>
              <a:endParaRPr lang="th-TH" altLang="th-TH" sz="1000">
                <a:latin typeface="Calibri" panose="020F0502020204030204" pitchFamily="34" charset="0"/>
                <a:cs typeface="Cordia New" panose="020B0304020202020204" pitchFamily="34" charset="-34"/>
              </a:endParaRPr>
            </a:p>
            <a:p>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1" name="Rectangle 72"/>
            <p:cNvSpPr>
              <a:spLocks noChangeArrowheads="1"/>
            </p:cNvSpPr>
            <p:nvPr/>
          </p:nvSpPr>
          <p:spPr bwMode="auto">
            <a:xfrm>
              <a:off x="3629" y="3402"/>
              <a:ext cx="1587"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1000" b="1" u="sng">
                  <a:latin typeface="Calibri" panose="020F0502020204030204" pitchFamily="34" charset="0"/>
                  <a:cs typeface="Cordia New" panose="020B0304020202020204" pitchFamily="34" charset="-34"/>
                </a:rPr>
                <a:t>Suggestions</a:t>
              </a:r>
              <a:r>
                <a:rPr lang="en-US" altLang="th-TH" sz="1000" b="1">
                  <a:latin typeface="Calibri" panose="020F0502020204030204" pitchFamily="34" charset="0"/>
                  <a:cs typeface="Cordia New" panose="020B0304020202020204" pitchFamily="34" charset="-34"/>
                </a:rPr>
                <a:t> </a:t>
              </a:r>
              <a:endParaRPr lang="en-US"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problems are with fluency and pauses between words or sentences, practice more and do the recording again.</a:t>
              </a:r>
            </a:p>
            <a:p>
              <a:pPr>
                <a:buClr>
                  <a:schemeClr val="tx1"/>
                </a:buClr>
                <a:buSzPts val="1000"/>
                <a:buFont typeface="Calibri" panose="020F0502020204030204" pitchFamily="34" charset="0"/>
                <a:buChar char="-"/>
              </a:pPr>
              <a:r>
                <a:rPr lang="en-US" altLang="th-TH" sz="1000">
                  <a:latin typeface="Calibri" panose="020F0502020204030204" pitchFamily="34" charset="0"/>
                  <a:cs typeface="Cordia New" panose="020B0304020202020204" pitchFamily="34" charset="-34"/>
                </a:rPr>
                <a:t> If your problem is pronunciation, check the difficult words with reliable dictionaries. Work on them separately before saying the whole sentences.</a:t>
              </a:r>
              <a:endParaRPr lang="th-TH" altLang="th-TH" sz="1000">
                <a:latin typeface="Calibri" panose="020F0502020204030204" pitchFamily="34" charset="0"/>
                <a:cs typeface="Cordia New" panose="020B0304020202020204" pitchFamily="34" charset="-34"/>
              </a:endParaRPr>
            </a:p>
            <a:p>
              <a:pPr>
                <a:buClr>
                  <a:schemeClr val="tx1"/>
                </a:buClr>
                <a:buSzPts val="1000"/>
                <a:buFont typeface="Calibri" panose="020F0502020204030204" pitchFamily="34" charset="0"/>
                <a:buChar char="-"/>
              </a:pPr>
              <a:r>
                <a:rPr lang="th-TH" altLang="th-TH" sz="1000">
                  <a:latin typeface="Calibri" panose="020F0502020204030204" pitchFamily="34" charset="0"/>
                  <a:cs typeface="Cordia New" panose="020B0304020202020204" pitchFamily="34" charset="-34"/>
                </a:rPr>
                <a:t> </a:t>
              </a:r>
              <a:r>
                <a:rPr lang="en-US" altLang="th-TH" sz="1000">
                  <a:latin typeface="Calibri" panose="020F0502020204030204" pitchFamily="34" charset="0"/>
                  <a:cs typeface="Cordia New" panose="020B0304020202020204" pitchFamily="34" charset="-34"/>
                </a:rPr>
                <a:t>For grammatical mistakes, consult reliable grammar books/websites.</a:t>
              </a:r>
              <a:endParaRPr lang="th-TH" altLang="th-TH" sz="1600">
                <a:solidFill>
                  <a:schemeClr val="tx2"/>
                </a:solidFill>
                <a:latin typeface="Cordia New" panose="020B0304020202020204" pitchFamily="34" charset="-34"/>
                <a:cs typeface="Cordia New" panose="020B0304020202020204" pitchFamily="34" charset="-34"/>
              </a:endParaRPr>
            </a:p>
          </p:txBody>
        </p:sp>
        <p:sp>
          <p:nvSpPr>
            <p:cNvPr id="12" name="Text Box 73"/>
            <p:cNvSpPr txBox="1">
              <a:spLocks noChangeArrowheads="1"/>
            </p:cNvSpPr>
            <p:nvPr/>
          </p:nvSpPr>
          <p:spPr bwMode="auto">
            <a:xfrm>
              <a:off x="5443" y="2586"/>
              <a:ext cx="1179" cy="816"/>
            </a:xfrm>
            <a:prstGeom prst="rect">
              <a:avLst/>
            </a:prstGeom>
            <a:noFill/>
            <a:ln w="9525">
              <a:solidFill>
                <a:srgbClr val="A50021"/>
              </a:solidFill>
              <a:miter lim="800000"/>
              <a:headEnd/>
              <a:tailEnd/>
            </a:ln>
            <a:effectLst/>
            <a:extLst>
              <a:ext uri="{909E8E84-426E-40DD-AFC4-6F175D3DCCD1}">
                <a14:hiddenFill xmlns:a14="http://schemas.microsoft.com/office/drawing/2010/main">
                  <a:solidFill>
                    <a:srgbClr val="62044E"/>
                  </a:solidFill>
                </a14:hiddenFill>
              </a:ext>
              <a:ext uri="{AF507438-7753-43E0-B8FC-AC1667EBCBE1}">
                <a14:hiddenEffects xmlns:a14="http://schemas.microsoft.com/office/drawing/2010/main">
                  <a:effectLst>
                    <a:outerShdw dist="35921" dir="2700000" algn="ctr" rotWithShape="0">
                      <a:srgbClr val="00007D"/>
                    </a:outerShdw>
                  </a:effectLst>
                </a14:hiddenEffects>
              </a:ext>
            </a:extLst>
          </p:spPr>
          <p:txBody>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th-TH" altLang="th-TH" sz="1000" b="1" u="sng">
                  <a:latin typeface="Cordia New" panose="020B0304020202020204" pitchFamily="34" charset="-34"/>
                  <a:cs typeface="Cordia New" panose="020B0304020202020204" pitchFamily="34" charset="-34"/>
                </a:rPr>
                <a:t>เกณฑ์ประเมินการพูด</a:t>
              </a:r>
            </a:p>
            <a:p>
              <a:r>
                <a:rPr lang="en-US" altLang="th-TH" sz="1000">
                  <a:latin typeface="Cordia New" panose="020B0304020202020204" pitchFamily="34" charset="-34"/>
                  <a:cs typeface="Cordia New" panose="020B0304020202020204" pitchFamily="34" charset="-34"/>
                </a:rPr>
                <a:t>1. </a:t>
              </a:r>
              <a:r>
                <a:rPr lang="th-TH" altLang="th-TH" sz="1000">
                  <a:latin typeface="Cordia New" panose="020B0304020202020204" pitchFamily="34" charset="-34"/>
                  <a:cs typeface="Cordia New" panose="020B0304020202020204" pitchFamily="34" charset="-34"/>
                </a:rPr>
                <a:t>ความคล่อง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พูดช้าไป</a:t>
              </a:r>
              <a:r>
                <a:rPr lang="en-US" altLang="th-TH" sz="1000">
                  <a:latin typeface="Cordia New" panose="020B0304020202020204" pitchFamily="34" charset="-34"/>
                  <a:cs typeface="Cordia New" panose="020B0304020202020204" pitchFamily="34" charset="-34"/>
                </a:rPr>
                <a:t>? </a:t>
              </a:r>
              <a:r>
                <a:rPr lang="th-TH" altLang="th-TH" sz="1000">
                  <a:latin typeface="Cordia New" panose="020B0304020202020204" pitchFamily="34" charset="-34"/>
                  <a:cs typeface="Cordia New" panose="020B0304020202020204" pitchFamily="34" charset="-34"/>
                </a:rPr>
                <a:t>หยุดระหว่างคำหรือ </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ประโยคบ่อยเกินไป</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2. </a:t>
              </a:r>
              <a:r>
                <a:rPr lang="th-TH" altLang="th-TH" sz="1000">
                  <a:latin typeface="Cordia New" panose="020B0304020202020204" pitchFamily="34" charset="-34"/>
                  <a:cs typeface="Cordia New" panose="020B0304020202020204" pitchFamily="34" charset="-34"/>
                </a:rPr>
                <a:t>การออกเสียง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ไม่มั่นใจการออกเสียงคำหลายๆ</a:t>
              </a:r>
              <a:br>
                <a:rPr lang="th-TH" altLang="th-TH" sz="1000">
                  <a:latin typeface="Cordia New" panose="020B0304020202020204" pitchFamily="34" charset="-34"/>
                  <a:cs typeface="Cordia New" panose="020B0304020202020204" pitchFamily="34" charset="-34"/>
                </a:rPr>
              </a:br>
              <a:r>
                <a:rPr lang="th-TH" altLang="th-TH" sz="1000">
                  <a:latin typeface="Cordia New" panose="020B0304020202020204" pitchFamily="34" charset="-34"/>
                  <a:cs typeface="Cordia New" panose="020B0304020202020204" pitchFamily="34" charset="-34"/>
                </a:rPr>
                <a:t>    คำหรือไม่</a:t>
              </a:r>
              <a:r>
                <a:rPr lang="en-US" altLang="th-TH" sz="1000">
                  <a:latin typeface="Cordia New" panose="020B0304020202020204" pitchFamily="34" charset="-34"/>
                  <a:cs typeface="Cordia New" panose="020B0304020202020204" pitchFamily="34" charset="-34"/>
                </a:rPr>
                <a:t>?)</a:t>
              </a:r>
            </a:p>
            <a:p>
              <a:r>
                <a:rPr lang="en-US" altLang="th-TH" sz="1000">
                  <a:latin typeface="Cordia New" panose="020B0304020202020204" pitchFamily="34" charset="-34"/>
                  <a:cs typeface="Cordia New" panose="020B0304020202020204" pitchFamily="34" charset="-34"/>
                </a:rPr>
                <a:t>3. </a:t>
              </a:r>
              <a:r>
                <a:rPr lang="th-TH" altLang="th-TH" sz="1000">
                  <a:latin typeface="Cordia New" panose="020B0304020202020204" pitchFamily="34" charset="-34"/>
                  <a:cs typeface="Cordia New" panose="020B0304020202020204" pitchFamily="34" charset="-34"/>
                </a:rPr>
                <a:t>ความถูกต้องด้านไวยากรณ์ </a:t>
              </a:r>
              <a:r>
                <a:rPr lang="en-US" altLang="th-TH" sz="1000">
                  <a:latin typeface="Cordia New" panose="020B0304020202020204" pitchFamily="34" charset="-34"/>
                  <a:cs typeface="Cordia New" panose="020B0304020202020204" pitchFamily="34" charset="-34"/>
                </a:rPr>
                <a:t>(</a:t>
              </a:r>
              <a:r>
                <a:rPr lang="th-TH" altLang="th-TH" sz="1000">
                  <a:latin typeface="Cordia New" panose="020B0304020202020204" pitchFamily="34" charset="-34"/>
                  <a:cs typeface="Cordia New" panose="020B0304020202020204" pitchFamily="34" charset="-34"/>
                </a:rPr>
                <a:t>มีข้อผิดพลาด</a:t>
              </a:r>
            </a:p>
            <a:p>
              <a:r>
                <a:rPr lang="th-TH" altLang="th-TH" sz="1000">
                  <a:latin typeface="Cordia New" panose="020B0304020202020204" pitchFamily="34" charset="-34"/>
                  <a:cs typeface="Cordia New" panose="020B0304020202020204" pitchFamily="34" charset="-34"/>
                </a:rPr>
                <a:t>    ด้านไวยากรณ์ เช่น </a:t>
              </a:r>
              <a:r>
                <a:rPr lang="en-US" altLang="th-TH" sz="1000">
                  <a:latin typeface="Cordia New" panose="020B0304020202020204" pitchFamily="34" charset="-34"/>
                  <a:cs typeface="Cordia New" panose="020B0304020202020204" pitchFamily="34" charset="-34"/>
                </a:rPr>
                <a:t>tenses, S-V, voices, </a:t>
              </a:r>
            </a:p>
            <a:p>
              <a:r>
                <a:rPr lang="en-US" altLang="th-TH" sz="1000">
                  <a:latin typeface="Cordia New" panose="020B0304020202020204" pitchFamily="34" charset="-34"/>
                  <a:cs typeface="Cordia New" panose="020B0304020202020204" pitchFamily="34" charset="-34"/>
                </a:rPr>
                <a:t>    singular-plural </a:t>
              </a:r>
              <a:r>
                <a:rPr lang="th-TH" altLang="th-TH" sz="1000">
                  <a:latin typeface="Cordia New" panose="020B0304020202020204" pitchFamily="34" charset="-34"/>
                  <a:cs typeface="Cordia New" panose="020B0304020202020204" pitchFamily="34" charset="-34"/>
                </a:rPr>
                <a:t>หรือไม่</a:t>
              </a:r>
              <a:r>
                <a:rPr lang="en-US" altLang="th-TH" sz="1000">
                  <a:latin typeface="Cordia New" panose="020B0304020202020204" pitchFamily="34" charset="-34"/>
                  <a:cs typeface="Cordia New" panose="020B0304020202020204" pitchFamily="34" charset="-34"/>
                </a:rPr>
                <a:t>?)</a:t>
              </a:r>
              <a:endParaRPr lang="th-TH" altLang="th-TH" sz="1600">
                <a:solidFill>
                  <a:schemeClr val="tx2"/>
                </a:solidFill>
                <a:latin typeface="Cordia New" panose="020B0304020202020204" pitchFamily="34" charset="-34"/>
                <a:cs typeface="Cordia New" panose="020B0304020202020204" pitchFamily="34" charset="-34"/>
              </a:endParaRPr>
            </a:p>
          </p:txBody>
        </p:sp>
      </p:grpSp>
      <p:pic>
        <p:nvPicPr>
          <p:cNvPr id="13" name="Picture 49" descr="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62610" y="184149"/>
            <a:ext cx="1035050" cy="105886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33"/>
          <p:cNvSpPr>
            <a:spLocks noChangeArrowheads="1"/>
          </p:cNvSpPr>
          <p:nvPr/>
        </p:nvSpPr>
        <p:spPr bwMode="auto">
          <a:xfrm>
            <a:off x="7155636" y="5270135"/>
            <a:ext cx="4176712"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th-TH" sz="1200" b="1" dirty="0">
                <a:solidFill>
                  <a:schemeClr val="tx1"/>
                </a:solidFill>
                <a:latin typeface="Calibri" panose="020F0502020204030204" pitchFamily="34" charset="0"/>
              </a:rPr>
              <a:t>Sample talk</a:t>
            </a:r>
          </a:p>
          <a:p>
            <a:endParaRPr lang="en-US" altLang="th-TH" sz="1200" b="1" dirty="0">
              <a:solidFill>
                <a:srgbClr val="0066FF"/>
              </a:solidFill>
              <a:latin typeface="Calibri" panose="020F0502020204030204" pitchFamily="34" charset="0"/>
            </a:endParaRPr>
          </a:p>
          <a:p>
            <a:r>
              <a:rPr lang="en-US" altLang="th-TH" sz="1200" dirty="0">
                <a:solidFill>
                  <a:schemeClr val="tx1"/>
                </a:solidFill>
                <a:latin typeface="Calibri" panose="020F0502020204030204" pitchFamily="34" charset="0"/>
              </a:rPr>
              <a:t>My hobby is bird watching. It is an inexpensive hobby and needs only binoculars and time for short trips.</a:t>
            </a:r>
            <a:r>
              <a:rPr lang="th-TH" altLang="th-TH" sz="1200" dirty="0">
                <a:solidFill>
                  <a:schemeClr val="tx1"/>
                </a:solidFill>
                <a:latin typeface="Calibri" panose="020F0502020204030204" pitchFamily="34" charset="0"/>
              </a:rPr>
              <a:t> </a:t>
            </a:r>
            <a:r>
              <a:rPr lang="en-US" altLang="th-TH" sz="1200" dirty="0">
                <a:solidFill>
                  <a:schemeClr val="tx1"/>
                </a:solidFill>
                <a:latin typeface="Calibri" panose="020F0502020204030204" pitchFamily="34" charset="0"/>
              </a:rPr>
              <a:t>I started this hobby a few years ago.</a:t>
            </a:r>
            <a:r>
              <a:rPr lang="th-TH" altLang="th-TH" sz="1200" dirty="0">
                <a:solidFill>
                  <a:schemeClr val="tx1"/>
                </a:solidFill>
                <a:latin typeface="Calibri" panose="020F0502020204030204" pitchFamily="34" charset="0"/>
              </a:rPr>
              <a:t> </a:t>
            </a:r>
            <a:r>
              <a:rPr lang="en-US" altLang="th-TH" sz="1200" dirty="0">
                <a:solidFill>
                  <a:schemeClr val="tx1"/>
                </a:solidFill>
                <a:latin typeface="Calibri" panose="020F0502020204030204" pitchFamily="34" charset="0"/>
              </a:rPr>
              <a:t>I think this hobby is challenging and also helps to relieve stress. It also enables me to learn a lot about different species of birds and their habitat and habits.</a:t>
            </a:r>
            <a:endParaRPr lang="th-TH" altLang="th-TH" sz="1200" dirty="0">
              <a:latin typeface="Calibri" panose="020F0502020204030204" pitchFamily="34" charset="0"/>
            </a:endParaRPr>
          </a:p>
        </p:txBody>
      </p:sp>
      <p:sp>
        <p:nvSpPr>
          <p:cNvPr id="16" name="Line 139"/>
          <p:cNvSpPr>
            <a:spLocks noChangeShapeType="1"/>
          </p:cNvSpPr>
          <p:nvPr/>
        </p:nvSpPr>
        <p:spPr bwMode="auto">
          <a:xfrm>
            <a:off x="7874773" y="806085"/>
            <a:ext cx="792163" cy="1223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7" name="Line 140"/>
          <p:cNvSpPr>
            <a:spLocks noChangeShapeType="1"/>
          </p:cNvSpPr>
          <p:nvPr/>
        </p:nvSpPr>
        <p:spPr bwMode="auto">
          <a:xfrm flipV="1">
            <a:off x="9387661" y="1525223"/>
            <a:ext cx="1944687" cy="11795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8" name="Line 142"/>
          <p:cNvSpPr>
            <a:spLocks noChangeShapeType="1"/>
          </p:cNvSpPr>
          <p:nvPr/>
        </p:nvSpPr>
        <p:spPr bwMode="auto">
          <a:xfrm>
            <a:off x="7155636" y="1957023"/>
            <a:ext cx="1404937" cy="7350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19" name="Line 144"/>
          <p:cNvSpPr>
            <a:spLocks noChangeShapeType="1"/>
          </p:cNvSpPr>
          <p:nvPr/>
        </p:nvSpPr>
        <p:spPr bwMode="auto">
          <a:xfrm flipV="1">
            <a:off x="7947798" y="3109548"/>
            <a:ext cx="817563" cy="1368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0" name="Line 145"/>
          <p:cNvSpPr>
            <a:spLocks noChangeShapeType="1"/>
          </p:cNvSpPr>
          <p:nvPr/>
        </p:nvSpPr>
        <p:spPr bwMode="auto">
          <a:xfrm flipV="1">
            <a:off x="9532123" y="2317385"/>
            <a:ext cx="503238" cy="12239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1" name="Line 146"/>
          <p:cNvSpPr>
            <a:spLocks noChangeShapeType="1"/>
          </p:cNvSpPr>
          <p:nvPr/>
        </p:nvSpPr>
        <p:spPr bwMode="auto">
          <a:xfrm>
            <a:off x="9243198" y="3109548"/>
            <a:ext cx="792163" cy="1223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2" name="Line 174"/>
          <p:cNvSpPr>
            <a:spLocks noChangeShapeType="1"/>
          </p:cNvSpPr>
          <p:nvPr/>
        </p:nvSpPr>
        <p:spPr bwMode="auto">
          <a:xfrm flipH="1" flipV="1">
            <a:off x="9992922" y="2529247"/>
            <a:ext cx="1987920" cy="1427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3" name="Line 175"/>
          <p:cNvSpPr>
            <a:spLocks noChangeShapeType="1"/>
          </p:cNvSpPr>
          <p:nvPr/>
        </p:nvSpPr>
        <p:spPr bwMode="auto">
          <a:xfrm flipH="1">
            <a:off x="9316223" y="787035"/>
            <a:ext cx="503238" cy="1225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4" name="Line 176"/>
          <p:cNvSpPr>
            <a:spLocks noChangeShapeType="1"/>
          </p:cNvSpPr>
          <p:nvPr/>
        </p:nvSpPr>
        <p:spPr bwMode="auto">
          <a:xfrm flipH="1">
            <a:off x="7011173" y="2677748"/>
            <a:ext cx="1152525" cy="2873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25" name="Rectangle 189"/>
          <p:cNvSpPr>
            <a:spLocks noChangeArrowheads="1"/>
          </p:cNvSpPr>
          <p:nvPr/>
        </p:nvSpPr>
        <p:spPr bwMode="auto">
          <a:xfrm rot="21215988">
            <a:off x="10251261" y="2030048"/>
            <a:ext cx="161131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This hobby…</a:t>
            </a:r>
            <a:r>
              <a:rPr lang="th-TH" altLang="th-TH" sz="900">
                <a:latin typeface="Calibri" panose="020F0502020204030204" pitchFamily="34" charset="0"/>
                <a:cs typeface="Cordia New" panose="020B0304020202020204" pitchFamily="34" charset="-34"/>
              </a:rPr>
              <a:t> (งานอดิเรกนี้....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26" name="Rectangle 197"/>
          <p:cNvSpPr>
            <a:spLocks noChangeArrowheads="1"/>
          </p:cNvSpPr>
          <p:nvPr/>
        </p:nvSpPr>
        <p:spPr bwMode="auto">
          <a:xfrm rot="1186974">
            <a:off x="9808084" y="2873674"/>
            <a:ext cx="2328622"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endParaRPr lang="th-TH" altLang="th-TH" sz="900" b="1" dirty="0">
              <a:latin typeface="Calibri" panose="020F0502020204030204" pitchFamily="34" charset="0"/>
              <a:cs typeface="Cordia New" panose="020B0304020202020204" pitchFamily="34" charset="-34"/>
            </a:endParaRPr>
          </a:p>
          <a:p>
            <a:r>
              <a:rPr lang="en-US" altLang="th-TH" sz="900" dirty="0">
                <a:latin typeface="Calibri" panose="020F0502020204030204" pitchFamily="34" charset="0"/>
                <a:cs typeface="Cordia New" panose="020B0304020202020204" pitchFamily="34" charset="-34"/>
              </a:rPr>
              <a:t>involves surfing the Internet/ travelling/exercising your brain (</a:t>
            </a:r>
            <a:r>
              <a:rPr lang="th-TH" altLang="th-TH" sz="900" dirty="0">
                <a:latin typeface="Calibri" panose="020F0502020204030204" pitchFamily="34" charset="0"/>
                <a:cs typeface="Cordia New" panose="020B0304020202020204" pitchFamily="34" charset="-34"/>
              </a:rPr>
              <a:t>เกี่ยวข้องกับการหาข้อมูลทางอินเตอร์</a:t>
            </a:r>
            <a:r>
              <a:rPr lang="th-TH" altLang="th-TH" sz="900" dirty="0" err="1">
                <a:latin typeface="Calibri" panose="020F0502020204030204" pitchFamily="34" charset="0"/>
                <a:cs typeface="Cordia New" panose="020B0304020202020204" pitchFamily="34" charset="-34"/>
              </a:rPr>
              <a:t>เนท</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การเดินทาง</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การฝึกสมอง)</a:t>
            </a:r>
            <a:r>
              <a:rPr lang="en-US" altLang="th-TH" sz="900" dirty="0">
                <a:latin typeface="Calibri" panose="020F0502020204030204" pitchFamily="34" charset="0"/>
                <a:cs typeface="Cordia New" panose="020B0304020202020204" pitchFamily="34" charset="-34"/>
              </a:rPr>
              <a:t>, needs only a magnifying glass/ binoculars (</a:t>
            </a:r>
            <a:r>
              <a:rPr lang="th-TH" altLang="th-TH" sz="900" dirty="0">
                <a:latin typeface="Calibri" panose="020F0502020204030204" pitchFamily="34" charset="0"/>
                <a:cs typeface="Cordia New" panose="020B0304020202020204" pitchFamily="34" charset="-34"/>
              </a:rPr>
              <a:t>ต้องการแค่แว่นขยาย</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กล้องส่องทางไกล</a:t>
            </a:r>
            <a:r>
              <a:rPr lang="en-US" altLang="th-TH" sz="900" dirty="0">
                <a:latin typeface="Calibri" panose="020F0502020204030204" pitchFamily="34" charset="0"/>
                <a:cs typeface="Cordia New" panose="020B0304020202020204" pitchFamily="34" charset="-34"/>
              </a:rPr>
              <a:t>), requires knowledge of … (</a:t>
            </a:r>
            <a:r>
              <a:rPr lang="th-TH" altLang="th-TH" sz="900" dirty="0">
                <a:latin typeface="Calibri" panose="020F0502020204030204" pitchFamily="34" charset="0"/>
                <a:cs typeface="Cordia New" panose="020B0304020202020204" pitchFamily="34" charset="-34"/>
              </a:rPr>
              <a:t>ต้องการความรู้ในด้าน...</a:t>
            </a:r>
            <a:r>
              <a:rPr lang="en-US" altLang="th-TH" sz="900" dirty="0">
                <a:latin typeface="Calibri" panose="020F0502020204030204" pitchFamily="34" charset="0"/>
                <a:cs typeface="Cordia New" panose="020B0304020202020204" pitchFamily="34" charset="-34"/>
              </a:rPr>
              <a:t>), needs just paper and pencil/your imagination (</a:t>
            </a:r>
            <a:r>
              <a:rPr lang="th-TH" altLang="th-TH" sz="900" dirty="0">
                <a:latin typeface="Calibri" panose="020F0502020204030204" pitchFamily="34" charset="0"/>
                <a:cs typeface="Cordia New" panose="020B0304020202020204" pitchFamily="34" charset="-34"/>
              </a:rPr>
              <a:t>ต้องการเพียงกระดาษและดินสอ</a:t>
            </a:r>
            <a:r>
              <a:rPr lang="en-US" altLang="th-TH" sz="900" dirty="0">
                <a:latin typeface="Calibri" panose="020F0502020204030204" pitchFamily="34" charset="0"/>
                <a:cs typeface="Cordia New" panose="020B0304020202020204" pitchFamily="34" charset="-34"/>
              </a:rPr>
              <a:t>/</a:t>
            </a:r>
            <a:r>
              <a:rPr lang="th-TH" altLang="th-TH" sz="900" dirty="0">
                <a:latin typeface="Calibri" panose="020F0502020204030204" pitchFamily="34" charset="0"/>
                <a:cs typeface="Cordia New" panose="020B0304020202020204" pitchFamily="34" charset="-34"/>
              </a:rPr>
              <a:t>จินตนาการของคุณ</a:t>
            </a:r>
            <a:r>
              <a:rPr lang="en-US" altLang="th-TH" sz="900" dirty="0">
                <a:latin typeface="Calibri" panose="020F0502020204030204" pitchFamily="34" charset="0"/>
                <a:cs typeface="Cordia New" panose="020B0304020202020204" pitchFamily="34" charset="-34"/>
              </a:rPr>
              <a:t>)</a:t>
            </a:r>
            <a:endParaRPr lang="th-TH" altLang="th-TH" sz="2000" dirty="0">
              <a:latin typeface="Calibri" panose="020F0502020204030204" pitchFamily="34" charset="0"/>
              <a:cs typeface="Cordia New" panose="020B0304020202020204" pitchFamily="34" charset="-34"/>
            </a:endParaRPr>
          </a:p>
        </p:txBody>
      </p:sp>
      <p:sp>
        <p:nvSpPr>
          <p:cNvPr id="27" name="Rectangle 204"/>
          <p:cNvSpPr>
            <a:spLocks noChangeArrowheads="1"/>
          </p:cNvSpPr>
          <p:nvPr/>
        </p:nvSpPr>
        <p:spPr bwMode="auto">
          <a:xfrm rot="2899941">
            <a:off x="6927829" y="1105329"/>
            <a:ext cx="1655763" cy="91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Vocabulary/Expressions:</a:t>
            </a:r>
          </a:p>
          <a:p>
            <a:r>
              <a:rPr lang="en-US" altLang="th-TH" sz="900">
                <a:latin typeface="Calibri" panose="020F0502020204030204" pitchFamily="34" charset="0"/>
                <a:cs typeface="Cordia New" panose="020B0304020202020204" pitchFamily="34" charset="-34"/>
              </a:rPr>
              <a:t>reading (</a:t>
            </a:r>
            <a:r>
              <a:rPr lang="th-TH" altLang="th-TH" sz="900">
                <a:latin typeface="Calibri" panose="020F0502020204030204" pitchFamily="34" charset="0"/>
                <a:cs typeface="Cordia New" panose="020B0304020202020204" pitchFamily="34" charset="-34"/>
              </a:rPr>
              <a:t>อ่านหนังสือ</a:t>
            </a:r>
            <a:r>
              <a:rPr lang="en-US" altLang="th-TH" sz="900">
                <a:latin typeface="Calibri" panose="020F0502020204030204" pitchFamily="34" charset="0"/>
                <a:cs typeface="Cordia New" panose="020B0304020202020204" pitchFamily="34" charset="-34"/>
              </a:rPr>
              <a:t>), helping homeless people (</a:t>
            </a:r>
            <a:r>
              <a:rPr lang="th-TH" altLang="th-TH" sz="900">
                <a:latin typeface="Calibri" panose="020F0502020204030204" pitchFamily="34" charset="0"/>
                <a:cs typeface="Cordia New" panose="020B0304020202020204" pitchFamily="34" charset="-34"/>
              </a:rPr>
              <a:t>การช่วยผู้ไร้ที่อยู่อาศัย</a:t>
            </a:r>
            <a:r>
              <a:rPr lang="en-US" altLang="th-TH" sz="900">
                <a:latin typeface="Calibri" panose="020F0502020204030204" pitchFamily="34" charset="0"/>
                <a:cs typeface="Cordia New" panose="020B0304020202020204" pitchFamily="34" charset="-34"/>
              </a:rPr>
              <a:t>), traveling (</a:t>
            </a:r>
            <a:r>
              <a:rPr lang="th-TH" altLang="th-TH" sz="900">
                <a:latin typeface="Calibri" panose="020F0502020204030204" pitchFamily="34" charset="0"/>
                <a:cs typeface="Cordia New" panose="020B0304020202020204" pitchFamily="34" charset="-34"/>
              </a:rPr>
              <a:t>การเดินทาง</a:t>
            </a:r>
            <a:r>
              <a:rPr lang="en-US" altLang="th-TH" sz="900">
                <a:latin typeface="Calibri" panose="020F0502020204030204" pitchFamily="34" charset="0"/>
                <a:cs typeface="Cordia New" panose="020B0304020202020204" pitchFamily="34" charset="-34"/>
              </a:rPr>
              <a:t>), collecting vintage toys (</a:t>
            </a:r>
            <a:r>
              <a:rPr lang="th-TH" altLang="th-TH" sz="900">
                <a:latin typeface="Calibri" panose="020F0502020204030204" pitchFamily="34" charset="0"/>
                <a:cs typeface="Cordia New" panose="020B0304020202020204" pitchFamily="34" charset="-34"/>
              </a:rPr>
              <a:t>สะสมของเล่นยุคต่าง ๆ</a:t>
            </a:r>
            <a:r>
              <a:rPr lang="en-US" altLang="th-TH" sz="900">
                <a:latin typeface="Calibri" panose="020F0502020204030204" pitchFamily="34" charset="0"/>
                <a:cs typeface="Cordia New" panose="020B0304020202020204" pitchFamily="34" charset="-34"/>
              </a:rPr>
              <a:t>)</a:t>
            </a:r>
          </a:p>
        </p:txBody>
      </p:sp>
      <p:sp>
        <p:nvSpPr>
          <p:cNvPr id="28" name="Rectangle 210"/>
          <p:cNvSpPr>
            <a:spLocks noChangeArrowheads="1"/>
          </p:cNvSpPr>
          <p:nvPr/>
        </p:nvSpPr>
        <p:spPr bwMode="auto">
          <a:xfrm rot="18320029">
            <a:off x="9409886" y="783860"/>
            <a:ext cx="1876425" cy="91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Vocabulary:</a:t>
            </a:r>
          </a:p>
          <a:p>
            <a:r>
              <a:rPr lang="en-US" altLang="th-TH" sz="900">
                <a:latin typeface="Calibri" panose="020F0502020204030204" pitchFamily="34" charset="0"/>
                <a:cs typeface="Cordia New" panose="020B0304020202020204" pitchFamily="34" charset="-34"/>
              </a:rPr>
              <a:t>inexpensive hobby (</a:t>
            </a:r>
            <a:r>
              <a:rPr lang="th-TH" altLang="th-TH" sz="900">
                <a:latin typeface="Calibri" panose="020F0502020204030204" pitchFamily="34" charset="0"/>
                <a:cs typeface="Cordia New" panose="020B0304020202020204" pitchFamily="34" charset="-34"/>
              </a:rPr>
              <a:t>งานอดิเรกที่มีค่าใช้จ่ายไม่มาก</a:t>
            </a:r>
            <a:r>
              <a:rPr lang="en-US" altLang="th-TH" sz="900">
                <a:latin typeface="Calibri" panose="020F0502020204030204" pitchFamily="34" charset="0"/>
                <a:cs typeface="Cordia New" panose="020B0304020202020204" pitchFamily="34" charset="-34"/>
              </a:rPr>
              <a:t>), cheap hobby (</a:t>
            </a:r>
            <a:r>
              <a:rPr lang="th-TH" altLang="th-TH" sz="900">
                <a:latin typeface="Calibri" panose="020F0502020204030204" pitchFamily="34" charset="0"/>
                <a:cs typeface="Cordia New" panose="020B0304020202020204" pitchFamily="34" charset="-34"/>
              </a:rPr>
              <a:t>งานอดิเรกที่มีค่าใช้จ่ายน้อย</a:t>
            </a:r>
            <a:r>
              <a:rPr lang="en-US" altLang="th-TH" sz="900">
                <a:latin typeface="Calibri" panose="020F0502020204030204" pitchFamily="34" charset="0"/>
                <a:cs typeface="Cordia New" panose="020B0304020202020204" pitchFamily="34" charset="-34"/>
              </a:rPr>
              <a:t>), expensive hobby (</a:t>
            </a:r>
            <a:r>
              <a:rPr lang="th-TH" altLang="th-TH" sz="900">
                <a:latin typeface="Calibri" panose="020F0502020204030204" pitchFamily="34" charset="0"/>
                <a:cs typeface="Cordia New" panose="020B0304020202020204" pitchFamily="34" charset="-34"/>
              </a:rPr>
              <a:t>งานอดิเรกที่มีค่าใช้จ่ายสูงมาก</a:t>
            </a:r>
            <a:r>
              <a:rPr lang="en-US" altLang="th-TH" sz="900">
                <a:latin typeface="Calibri" panose="020F0502020204030204" pitchFamily="34" charset="0"/>
                <a:cs typeface="Cordia New" panose="020B0304020202020204" pitchFamily="34" charset="-34"/>
              </a:rPr>
              <a:t>), unusual hobby (</a:t>
            </a:r>
            <a:r>
              <a:rPr lang="th-TH" altLang="th-TH" sz="900">
                <a:latin typeface="Calibri" panose="020F0502020204030204" pitchFamily="34" charset="0"/>
                <a:cs typeface="Cordia New" panose="020B0304020202020204" pitchFamily="34" charset="-34"/>
              </a:rPr>
              <a:t>งานอดิเรกแปลกๆ</a:t>
            </a:r>
            <a:r>
              <a:rPr lang="en-US" altLang="th-TH" sz="900">
                <a:latin typeface="Calibri" panose="020F0502020204030204" pitchFamily="34" charset="0"/>
                <a:cs typeface="Cordia New" panose="020B0304020202020204" pitchFamily="34" charset="-34"/>
              </a:rPr>
              <a:t>)</a:t>
            </a:r>
          </a:p>
        </p:txBody>
      </p:sp>
      <p:sp>
        <p:nvSpPr>
          <p:cNvPr id="29" name="Line 241"/>
          <p:cNvSpPr>
            <a:spLocks noChangeShapeType="1"/>
          </p:cNvSpPr>
          <p:nvPr/>
        </p:nvSpPr>
        <p:spPr bwMode="auto">
          <a:xfrm flipV="1">
            <a:off x="8124888" y="1898061"/>
            <a:ext cx="863600"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0" name="Line 242"/>
          <p:cNvSpPr>
            <a:spLocks noChangeShapeType="1"/>
          </p:cNvSpPr>
          <p:nvPr/>
        </p:nvSpPr>
        <p:spPr bwMode="auto">
          <a:xfrm>
            <a:off x="8974911" y="1871298"/>
            <a:ext cx="1060450" cy="4460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31" name="Rectangle 243"/>
          <p:cNvSpPr>
            <a:spLocks noChangeArrowheads="1"/>
          </p:cNvSpPr>
          <p:nvPr/>
        </p:nvSpPr>
        <p:spPr bwMode="auto">
          <a:xfrm rot="2145826">
            <a:off x="9065398" y="2293573"/>
            <a:ext cx="719138"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800" b="1">
                <a:latin typeface="Calibri" panose="020F0502020204030204" pitchFamily="34" charset="0"/>
                <a:cs typeface="Tahoma" panose="020B0604030504040204" pitchFamily="34" charset="0"/>
              </a:rPr>
              <a:t>Types</a:t>
            </a:r>
            <a:endParaRPr lang="th-TH" altLang="th-TH" sz="800" b="1">
              <a:latin typeface="Calibri" panose="020F0502020204030204" pitchFamily="34" charset="0"/>
              <a:cs typeface="Tahoma" panose="020B0604030504040204" pitchFamily="34" charset="0"/>
            </a:endParaRPr>
          </a:p>
        </p:txBody>
      </p:sp>
      <p:sp>
        <p:nvSpPr>
          <p:cNvPr id="32" name="AutoShape 245"/>
          <p:cNvSpPr>
            <a:spLocks noChangeArrowheads="1"/>
          </p:cNvSpPr>
          <p:nvPr/>
        </p:nvSpPr>
        <p:spPr bwMode="auto">
          <a:xfrm>
            <a:off x="8595498" y="2461848"/>
            <a:ext cx="792163" cy="647700"/>
          </a:xfrm>
          <a:prstGeom prst="pentagon">
            <a:avLst/>
          </a:prstGeom>
          <a:solidFill>
            <a:srgbClr val="FF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th-TH"/>
          </a:p>
        </p:txBody>
      </p:sp>
      <p:sp>
        <p:nvSpPr>
          <p:cNvPr id="33" name="Rectangle 247"/>
          <p:cNvSpPr>
            <a:spLocks noChangeArrowheads="1"/>
          </p:cNvSpPr>
          <p:nvPr/>
        </p:nvSpPr>
        <p:spPr bwMode="auto">
          <a:xfrm rot="17586313">
            <a:off x="9102705" y="2746804"/>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Description </a:t>
            </a:r>
          </a:p>
          <a:p>
            <a:pPr algn="ctr"/>
            <a:r>
              <a:rPr lang="en-US" altLang="th-TH" sz="800" b="1">
                <a:latin typeface="Calibri" panose="020F0502020204030204" pitchFamily="34" charset="0"/>
                <a:cs typeface="Tahoma" panose="020B0604030504040204" pitchFamily="34" charset="0"/>
              </a:rPr>
              <a:t>of the hobby</a:t>
            </a:r>
            <a:endParaRPr lang="th-TH" altLang="th-TH" sz="800" b="1">
              <a:latin typeface="Calibri" panose="020F0502020204030204" pitchFamily="34" charset="0"/>
              <a:cs typeface="Tahoma" panose="020B0604030504040204" pitchFamily="34" charset="0"/>
            </a:endParaRPr>
          </a:p>
        </p:txBody>
      </p:sp>
      <p:sp>
        <p:nvSpPr>
          <p:cNvPr id="34" name="Rectangle 252"/>
          <p:cNvSpPr>
            <a:spLocks noChangeArrowheads="1"/>
          </p:cNvSpPr>
          <p:nvPr/>
        </p:nvSpPr>
        <p:spPr bwMode="auto">
          <a:xfrm rot="19861710">
            <a:off x="8225228" y="2260839"/>
            <a:ext cx="915988" cy="22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What hobby</a:t>
            </a:r>
            <a:endParaRPr lang="th-TH" altLang="th-TH" sz="800" b="1" dirty="0">
              <a:latin typeface="Calibri" panose="020F0502020204030204" pitchFamily="34" charset="0"/>
              <a:cs typeface="Tahoma" panose="020B0604030504040204" pitchFamily="34" charset="0"/>
            </a:endParaRPr>
          </a:p>
        </p:txBody>
      </p:sp>
      <p:sp>
        <p:nvSpPr>
          <p:cNvPr id="35" name="Rectangle 254"/>
          <p:cNvSpPr>
            <a:spLocks noChangeArrowheads="1"/>
          </p:cNvSpPr>
          <p:nvPr/>
        </p:nvSpPr>
        <p:spPr bwMode="auto">
          <a:xfrm rot="17091204">
            <a:off x="8620898" y="983885"/>
            <a:ext cx="14827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It’s a/an …</a:t>
            </a:r>
            <a:r>
              <a:rPr lang="th-TH" altLang="th-TH" sz="900">
                <a:latin typeface="Calibri" panose="020F0502020204030204" pitchFamily="34" charset="0"/>
                <a:cs typeface="Cordia New" panose="020B0304020202020204" pitchFamily="34" charset="-34"/>
              </a:rPr>
              <a:t> (สถานที่แห่งนี้.เป็น...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36" name="Rectangle 256"/>
          <p:cNvSpPr>
            <a:spLocks noChangeArrowheads="1"/>
          </p:cNvSpPr>
          <p:nvPr/>
        </p:nvSpPr>
        <p:spPr bwMode="auto">
          <a:xfrm rot="14763313">
            <a:off x="8018442" y="2788079"/>
            <a:ext cx="915987"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Why </a:t>
            </a:r>
            <a:r>
              <a:rPr lang="th-TH" altLang="th-TH" sz="800" b="1">
                <a:latin typeface="Calibri" panose="020F0502020204030204" pitchFamily="34" charset="0"/>
                <a:cs typeface="Tahoma" panose="020B0604030504040204" pitchFamily="34" charset="0"/>
              </a:rPr>
              <a:t> </a:t>
            </a:r>
            <a:r>
              <a:rPr lang="en-US" altLang="th-TH" sz="800" b="1">
                <a:latin typeface="Calibri" panose="020F0502020204030204" pitchFamily="34" charset="0"/>
                <a:cs typeface="Tahoma" panose="020B0604030504040204" pitchFamily="34" charset="0"/>
              </a:rPr>
              <a:t>this hobby</a:t>
            </a:r>
            <a:endParaRPr lang="th-TH" altLang="th-TH" sz="800" b="1">
              <a:latin typeface="Calibri" panose="020F0502020204030204" pitchFamily="34" charset="0"/>
              <a:cs typeface="Tahoma" panose="020B0604030504040204" pitchFamily="34" charset="0"/>
            </a:endParaRPr>
          </a:p>
        </p:txBody>
      </p:sp>
      <p:sp>
        <p:nvSpPr>
          <p:cNvPr id="37" name="Rectangle 257"/>
          <p:cNvSpPr>
            <a:spLocks noChangeArrowheads="1"/>
          </p:cNvSpPr>
          <p:nvPr/>
        </p:nvSpPr>
        <p:spPr bwMode="auto">
          <a:xfrm>
            <a:off x="6795273" y="2245948"/>
            <a:ext cx="1414463"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 think this hobby…</a:t>
            </a:r>
            <a:r>
              <a:rPr lang="th-TH" altLang="th-TH" sz="900">
                <a:latin typeface="Calibri" panose="020F0502020204030204" pitchFamily="34" charset="0"/>
                <a:cs typeface="Cordia New" panose="020B0304020202020204" pitchFamily="34" charset="-34"/>
              </a:rPr>
              <a:t> </a:t>
            </a:r>
          </a:p>
          <a:p>
            <a:r>
              <a:rPr lang="th-TH" altLang="th-TH" sz="900">
                <a:latin typeface="Calibri" panose="020F0502020204030204" pitchFamily="34" charset="0"/>
                <a:cs typeface="Cordia New" panose="020B0304020202020204" pitchFamily="34" charset="-34"/>
              </a:rPr>
              <a:t>(ฉันคิดว่างานอดิเรกนี้...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38" name="Rectangle 258"/>
          <p:cNvSpPr>
            <a:spLocks noChangeArrowheads="1"/>
          </p:cNvSpPr>
          <p:nvPr/>
        </p:nvSpPr>
        <p:spPr bwMode="auto">
          <a:xfrm rot="20424305">
            <a:off x="6914336" y="2822210"/>
            <a:ext cx="1512887" cy="132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Expressions:</a:t>
            </a:r>
            <a:endParaRPr lang="th-TH" altLang="th-TH" sz="900" b="1">
              <a:latin typeface="Calibri" panose="020F0502020204030204" pitchFamily="34" charset="0"/>
              <a:cs typeface="Cordia New" panose="020B0304020202020204" pitchFamily="34" charset="-34"/>
            </a:endParaRPr>
          </a:p>
          <a:p>
            <a:r>
              <a:rPr lang="en-US" altLang="th-TH" sz="900">
                <a:latin typeface="Calibri" panose="020F0502020204030204" pitchFamily="34" charset="0"/>
                <a:cs typeface="Cordia New" panose="020B0304020202020204" pitchFamily="34" charset="-34"/>
              </a:rPr>
              <a:t>is fun and interesting </a:t>
            </a:r>
            <a:br>
              <a:rPr lang="en-US" altLang="th-TH" sz="900">
                <a:latin typeface="Calibri" panose="020F0502020204030204" pitchFamily="34" charset="0"/>
                <a:cs typeface="Cordia New" panose="020B0304020202020204" pitchFamily="34" charset="-34"/>
              </a:rPr>
            </a:br>
            <a:r>
              <a:rPr lang="en-US" altLang="th-TH" sz="900">
                <a:latin typeface="Calibri" panose="020F0502020204030204" pitchFamily="34" charset="0"/>
                <a:cs typeface="Cordia New" panose="020B0304020202020204" pitchFamily="34" charset="-34"/>
              </a:rPr>
              <a:t>(</a:t>
            </a:r>
            <a:r>
              <a:rPr lang="th-TH" altLang="th-TH" sz="900">
                <a:latin typeface="Calibri" panose="020F0502020204030204" pitchFamily="34" charset="0"/>
                <a:cs typeface="Cordia New" panose="020B0304020202020204" pitchFamily="34" charset="-34"/>
              </a:rPr>
              <a:t>น่าสนุกและน่าสนใจ</a:t>
            </a:r>
            <a:r>
              <a:rPr lang="en-US" altLang="th-TH" sz="900">
                <a:latin typeface="Calibri" panose="020F0502020204030204" pitchFamily="34" charset="0"/>
                <a:cs typeface="Cordia New" panose="020B0304020202020204" pitchFamily="34" charset="-34"/>
              </a:rPr>
              <a:t>), is excellent/ great for thinking (</a:t>
            </a:r>
            <a:r>
              <a:rPr lang="th-TH" altLang="th-TH" sz="900">
                <a:latin typeface="Calibri" panose="020F0502020204030204" pitchFamily="34" charset="0"/>
                <a:cs typeface="Cordia New" panose="020B0304020202020204" pitchFamily="34" charset="-34"/>
              </a:rPr>
              <a:t>เยี่ยมสำหรับฝึกคิด</a:t>
            </a:r>
            <a:r>
              <a:rPr lang="en-US" altLang="th-TH" sz="900">
                <a:latin typeface="Calibri" panose="020F0502020204030204" pitchFamily="34" charset="0"/>
                <a:cs typeface="Cordia New" panose="020B0304020202020204" pitchFamily="34" charset="-34"/>
              </a:rPr>
              <a:t>), is challenging (</a:t>
            </a:r>
            <a:r>
              <a:rPr lang="th-TH" altLang="th-TH" sz="900">
                <a:latin typeface="Calibri" panose="020F0502020204030204" pitchFamily="34" charset="0"/>
                <a:cs typeface="Cordia New" panose="020B0304020202020204" pitchFamily="34" charset="-34"/>
              </a:rPr>
              <a:t>ท้าทาย</a:t>
            </a:r>
            <a:r>
              <a:rPr lang="en-US" altLang="th-TH" sz="900">
                <a:latin typeface="Calibri" panose="020F0502020204030204" pitchFamily="34" charset="0"/>
                <a:cs typeface="Cordia New" panose="020B0304020202020204" pitchFamily="34" charset="-34"/>
              </a:rPr>
              <a:t>), helps relieve stress (</a:t>
            </a:r>
            <a:r>
              <a:rPr lang="th-TH" altLang="th-TH" sz="900">
                <a:latin typeface="Calibri" panose="020F0502020204030204" pitchFamily="34" charset="0"/>
                <a:cs typeface="Cordia New" panose="020B0304020202020204" pitchFamily="34" charset="-34"/>
              </a:rPr>
              <a:t>ช่วยคลายเครียด</a:t>
            </a:r>
            <a:r>
              <a:rPr lang="en-US" altLang="th-TH" sz="900">
                <a:latin typeface="Calibri" panose="020F0502020204030204" pitchFamily="34" charset="0"/>
                <a:cs typeface="Cordia New" panose="020B0304020202020204" pitchFamily="34" charset="-34"/>
              </a:rPr>
              <a:t>), is creative (</a:t>
            </a:r>
            <a:r>
              <a:rPr lang="th-TH" altLang="th-TH" sz="900">
                <a:latin typeface="Calibri" panose="020F0502020204030204" pitchFamily="34" charset="0"/>
                <a:cs typeface="Cordia New" panose="020B0304020202020204" pitchFamily="34" charset="-34"/>
              </a:rPr>
              <a:t>สร้างสรรค์</a:t>
            </a:r>
            <a:r>
              <a:rPr lang="en-US" altLang="th-TH" sz="900">
                <a:latin typeface="Calibri" panose="020F0502020204030204" pitchFamily="34" charset="0"/>
                <a:cs typeface="Cordia New" panose="020B0304020202020204" pitchFamily="34" charset="-34"/>
              </a:rPr>
              <a:t>), is good for killing time (</a:t>
            </a:r>
            <a:r>
              <a:rPr lang="th-TH" altLang="th-TH" sz="900">
                <a:latin typeface="Calibri" panose="020F0502020204030204" pitchFamily="34" charset="0"/>
                <a:cs typeface="Cordia New" panose="020B0304020202020204" pitchFamily="34" charset="-34"/>
              </a:rPr>
              <a:t>ดีสำหรับการฆ่าเวลา</a:t>
            </a:r>
            <a:r>
              <a:rPr lang="en-US" altLang="th-TH" sz="900">
                <a:latin typeface="Calibri" panose="020F0502020204030204" pitchFamily="34" charset="0"/>
                <a:cs typeface="Cordia New" panose="020B0304020202020204" pitchFamily="34" charset="-34"/>
              </a:rPr>
              <a:t>)</a:t>
            </a:r>
          </a:p>
        </p:txBody>
      </p:sp>
      <p:sp>
        <p:nvSpPr>
          <p:cNvPr id="39" name="Rectangle 260"/>
          <p:cNvSpPr>
            <a:spLocks noChangeArrowheads="1"/>
          </p:cNvSpPr>
          <p:nvPr/>
        </p:nvSpPr>
        <p:spPr bwMode="auto">
          <a:xfrm rot="17121836">
            <a:off x="7608866" y="4024742"/>
            <a:ext cx="1611313"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a:latin typeface="Calibri" panose="020F0502020204030204" pitchFamily="34" charset="0"/>
                <a:cs typeface="Cordia New" panose="020B0304020202020204" pitchFamily="34" charset="-34"/>
              </a:rPr>
              <a:t>Structure:</a:t>
            </a:r>
          </a:p>
          <a:p>
            <a:r>
              <a:rPr lang="en-US" altLang="th-TH" sz="900">
                <a:latin typeface="Calibri" panose="020F0502020204030204" pitchFamily="34" charset="0"/>
                <a:cs typeface="Cordia New" panose="020B0304020202020204" pitchFamily="34" charset="-34"/>
              </a:rPr>
              <a:t>I started this hobby … </a:t>
            </a:r>
            <a:r>
              <a:rPr lang="th-TH" altLang="th-TH" sz="900">
                <a:latin typeface="Calibri" panose="020F0502020204030204" pitchFamily="34" charset="0"/>
                <a:cs typeface="Cordia New" panose="020B0304020202020204" pitchFamily="34" charset="-34"/>
              </a:rPr>
              <a:t>(ฉันเริ่มงานอดิเรกนี้...</a:t>
            </a:r>
            <a:r>
              <a:rPr lang="en-US" altLang="th-TH" sz="900">
                <a:latin typeface="Calibri" panose="020F0502020204030204" pitchFamily="34" charset="0"/>
                <a:cs typeface="Cordia New" panose="020B0304020202020204" pitchFamily="34" charset="-34"/>
              </a:rPr>
              <a:t>)</a:t>
            </a:r>
            <a:endParaRPr lang="th-TH" altLang="th-TH" sz="900">
              <a:latin typeface="Calibri" panose="020F0502020204030204" pitchFamily="34" charset="0"/>
              <a:cs typeface="Cordia New" panose="020B0304020202020204" pitchFamily="34" charset="-34"/>
            </a:endParaRPr>
          </a:p>
        </p:txBody>
      </p:sp>
      <p:sp>
        <p:nvSpPr>
          <p:cNvPr id="40" name="Rectangle 264"/>
          <p:cNvSpPr>
            <a:spLocks noChangeArrowheads="1"/>
          </p:cNvSpPr>
          <p:nvPr/>
        </p:nvSpPr>
        <p:spPr bwMode="auto">
          <a:xfrm rot="15835569">
            <a:off x="8543904" y="3881867"/>
            <a:ext cx="1582737"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defTabSz="1028700">
              <a:defRPr sz="2800">
                <a:solidFill>
                  <a:schemeClr val="tx1"/>
                </a:solidFill>
                <a:latin typeface="Arial" panose="020B0604020202020204" pitchFamily="34" charset="0"/>
                <a:cs typeface="Angsana New" panose="02020603050405020304" pitchFamily="18" charset="-34"/>
              </a:defRPr>
            </a:lvl2pPr>
            <a:lvl3pPr defTabSz="1028700">
              <a:defRPr sz="2800">
                <a:solidFill>
                  <a:schemeClr val="tx1"/>
                </a:solidFill>
                <a:latin typeface="Arial" panose="020B0604020202020204" pitchFamily="34" charset="0"/>
                <a:cs typeface="Angsana New" panose="02020603050405020304" pitchFamily="18" charset="-34"/>
              </a:defRPr>
            </a:lvl3pPr>
            <a:lvl4pPr defTabSz="1028700">
              <a:defRPr sz="2800">
                <a:solidFill>
                  <a:schemeClr val="tx1"/>
                </a:solidFill>
                <a:latin typeface="Arial" panose="020B0604020202020204" pitchFamily="34" charset="0"/>
                <a:cs typeface="Angsana New" panose="02020603050405020304" pitchFamily="18" charset="-34"/>
              </a:defRPr>
            </a:lvl4pPr>
            <a:lvl5pPr defTabSz="1028700">
              <a:defRPr sz="2800">
                <a:solidFill>
                  <a:schemeClr val="tx1"/>
                </a:solidFill>
                <a:latin typeface="Arial" panose="020B0604020202020204" pitchFamily="34" charset="0"/>
                <a:cs typeface="Angsana New" panose="02020603050405020304" pitchFamily="18" charset="-34"/>
              </a:defRPr>
            </a:lvl5pPr>
            <a:lvl6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r>
              <a:rPr lang="en-US" altLang="th-TH" sz="900" b="1" dirty="0">
                <a:latin typeface="Calibri" panose="020F0502020204030204" pitchFamily="34" charset="0"/>
                <a:cs typeface="Cordia New" panose="020B0304020202020204" pitchFamily="34" charset="-34"/>
              </a:rPr>
              <a:t>Expressions:</a:t>
            </a:r>
          </a:p>
          <a:p>
            <a:r>
              <a:rPr lang="en-US" altLang="th-TH" sz="900" dirty="0">
                <a:latin typeface="Calibri" panose="020F0502020204030204" pitchFamily="34" charset="0"/>
                <a:cs typeface="Cordia New" panose="020B0304020202020204" pitchFamily="34" charset="-34"/>
              </a:rPr>
              <a:t>2 years ago (</a:t>
            </a:r>
            <a:r>
              <a:rPr lang="th-TH" altLang="th-TH" sz="900" dirty="0">
                <a:latin typeface="Calibri" panose="020F0502020204030204" pitchFamily="34" charset="0"/>
                <a:cs typeface="Cordia New" panose="020B0304020202020204" pitchFamily="34" charset="-34"/>
              </a:rPr>
              <a:t>สองปีที่แล้ว</a:t>
            </a:r>
            <a:r>
              <a:rPr lang="en-US" altLang="th-TH" sz="900" dirty="0">
                <a:latin typeface="Calibri" panose="020F0502020204030204" pitchFamily="34" charset="0"/>
                <a:cs typeface="Cordia New" panose="020B0304020202020204" pitchFamily="34" charset="-34"/>
              </a:rPr>
              <a:t>), not so long ago (</a:t>
            </a:r>
            <a:r>
              <a:rPr lang="th-TH" altLang="th-TH" sz="900" dirty="0">
                <a:latin typeface="Calibri" panose="020F0502020204030204" pitchFamily="34" charset="0"/>
                <a:cs typeface="Cordia New" panose="020B0304020202020204" pitchFamily="34" charset="-34"/>
              </a:rPr>
              <a:t>เมื่อไม่นานมานี้</a:t>
            </a:r>
            <a:r>
              <a:rPr lang="en-US" altLang="th-TH" sz="900" dirty="0">
                <a:latin typeface="Calibri" panose="020F0502020204030204" pitchFamily="34" charset="0"/>
                <a:cs typeface="Cordia New" panose="020B0304020202020204" pitchFamily="34" charset="-34"/>
              </a:rPr>
              <a:t>), when I was at the secondary school (</a:t>
            </a:r>
            <a:r>
              <a:rPr lang="th-TH" altLang="th-TH" sz="900" dirty="0">
                <a:latin typeface="Calibri" panose="020F0502020204030204" pitchFamily="34" charset="0"/>
                <a:cs typeface="Cordia New" panose="020B0304020202020204" pitchFamily="34" charset="-34"/>
              </a:rPr>
              <a:t>เมื่อฉันเรียนระดับมัธยมปลาย</a:t>
            </a:r>
            <a:r>
              <a:rPr lang="en-US" altLang="th-TH" sz="900" dirty="0">
                <a:latin typeface="Calibri" panose="020F0502020204030204" pitchFamily="34" charset="0"/>
                <a:cs typeface="Cordia New" panose="020B0304020202020204" pitchFamily="34" charset="-34"/>
              </a:rPr>
              <a:t>), since I was …x... (</a:t>
            </a:r>
            <a:r>
              <a:rPr lang="th-TH" altLang="th-TH" sz="900" dirty="0">
                <a:latin typeface="Calibri" panose="020F0502020204030204" pitchFamily="34" charset="0"/>
                <a:cs typeface="Cordia New" panose="020B0304020202020204" pitchFamily="34" charset="-34"/>
              </a:rPr>
              <a:t>ตั้งแต่ฉัน</a:t>
            </a:r>
          </a:p>
          <a:p>
            <a:r>
              <a:rPr lang="th-TH" altLang="th-TH" sz="900" dirty="0">
                <a:latin typeface="Calibri" panose="020F0502020204030204" pitchFamily="34" charset="0"/>
                <a:cs typeface="Cordia New" panose="020B0304020202020204" pitchFamily="34" charset="-34"/>
              </a:rPr>
              <a:t>อายุ....</a:t>
            </a:r>
            <a:r>
              <a:rPr lang="en-US" altLang="th-TH" sz="900" dirty="0">
                <a:latin typeface="Calibri" panose="020F0502020204030204" pitchFamily="34" charset="0"/>
                <a:cs typeface="Cordia New" panose="020B0304020202020204" pitchFamily="34" charset="-34"/>
              </a:rPr>
              <a:t>) </a:t>
            </a:r>
          </a:p>
        </p:txBody>
      </p:sp>
      <p:sp>
        <p:nvSpPr>
          <p:cNvPr id="41" name="Rectangle 272"/>
          <p:cNvSpPr>
            <a:spLocks noChangeArrowheads="1"/>
          </p:cNvSpPr>
          <p:nvPr/>
        </p:nvSpPr>
        <p:spPr bwMode="auto">
          <a:xfrm>
            <a:off x="8524061" y="3092085"/>
            <a:ext cx="915987" cy="46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a:latin typeface="Calibri" panose="020F0502020204030204" pitchFamily="34" charset="0"/>
                <a:cs typeface="Tahoma" panose="020B0604030504040204" pitchFamily="34" charset="0"/>
              </a:rPr>
              <a:t>When you started the hobby</a:t>
            </a:r>
            <a:endParaRPr lang="th-TH" altLang="th-TH" sz="800" b="1">
              <a:latin typeface="Calibri" panose="020F0502020204030204" pitchFamily="34" charset="0"/>
              <a:cs typeface="Tahoma" panose="020B0604030504040204" pitchFamily="34" charset="0"/>
            </a:endParaRPr>
          </a:p>
        </p:txBody>
      </p:sp>
      <p:sp>
        <p:nvSpPr>
          <p:cNvPr id="42" name="Rectangle 262"/>
          <p:cNvSpPr>
            <a:spLocks noChangeArrowheads="1"/>
          </p:cNvSpPr>
          <p:nvPr/>
        </p:nvSpPr>
        <p:spPr bwMode="auto">
          <a:xfrm>
            <a:off x="8582177" y="2608190"/>
            <a:ext cx="877887" cy="46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defTabSz="1028700">
              <a:defRPr sz="2800">
                <a:solidFill>
                  <a:schemeClr val="tx1"/>
                </a:solidFill>
                <a:latin typeface="Arial" panose="020B0604020202020204" pitchFamily="34" charset="0"/>
                <a:cs typeface="Angsana New" panose="02020603050405020304" pitchFamily="18" charset="-34"/>
              </a:defRPr>
            </a:lvl1pPr>
            <a:lvl2pPr marL="514350" defTabSz="1028700">
              <a:defRPr sz="2800">
                <a:solidFill>
                  <a:schemeClr val="tx1"/>
                </a:solidFill>
                <a:latin typeface="Arial" panose="020B0604020202020204" pitchFamily="34" charset="0"/>
                <a:cs typeface="Angsana New" panose="02020603050405020304" pitchFamily="18" charset="-34"/>
              </a:defRPr>
            </a:lvl2pPr>
            <a:lvl3pPr marL="1028700" defTabSz="1028700">
              <a:defRPr sz="2800">
                <a:solidFill>
                  <a:schemeClr val="tx1"/>
                </a:solidFill>
                <a:latin typeface="Arial" panose="020B0604020202020204" pitchFamily="34" charset="0"/>
                <a:cs typeface="Angsana New" panose="02020603050405020304" pitchFamily="18" charset="-34"/>
              </a:defRPr>
            </a:lvl3pPr>
            <a:lvl4pPr marL="1543050" defTabSz="1028700">
              <a:defRPr sz="2800">
                <a:solidFill>
                  <a:schemeClr val="tx1"/>
                </a:solidFill>
                <a:latin typeface="Arial" panose="020B0604020202020204" pitchFamily="34" charset="0"/>
                <a:cs typeface="Angsana New" panose="02020603050405020304" pitchFamily="18" charset="-34"/>
              </a:defRPr>
            </a:lvl4pPr>
            <a:lvl5pPr marL="2057400" defTabSz="1028700">
              <a:defRPr sz="2800">
                <a:solidFill>
                  <a:schemeClr val="tx1"/>
                </a:solidFill>
                <a:latin typeface="Arial" panose="020B0604020202020204" pitchFamily="34" charset="0"/>
                <a:cs typeface="Angsana New" panose="02020603050405020304" pitchFamily="18" charset="-34"/>
              </a:defRPr>
            </a:lvl5pPr>
            <a:lvl6pPr marL="25146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29718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4290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3886200" defTabSz="10287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lgn="ctr"/>
            <a:r>
              <a:rPr lang="en-US" altLang="th-TH" sz="800" b="1" dirty="0">
                <a:latin typeface="Calibri" panose="020F0502020204030204" pitchFamily="34" charset="0"/>
                <a:cs typeface="Tahoma" panose="020B0604030504040204" pitchFamily="34" charset="0"/>
              </a:rPr>
              <a:t> ‘Hobbies’ </a:t>
            </a:r>
          </a:p>
          <a:p>
            <a:pPr algn="ctr"/>
            <a:r>
              <a:rPr lang="en-US" altLang="th-TH" sz="800" b="1" dirty="0">
                <a:latin typeface="Calibri" panose="020F0502020204030204" pitchFamily="34" charset="0"/>
                <a:cs typeface="Tahoma" panose="020B0604030504040204" pitchFamily="34" charset="0"/>
              </a:rPr>
              <a:t>Speaking</a:t>
            </a:r>
            <a:endParaRPr lang="th-TH" altLang="th-TH" sz="800" b="1" dirty="0">
              <a:latin typeface="Calibri" panose="020F0502020204030204" pitchFamily="34" charset="0"/>
              <a:cs typeface="Tahoma" panose="020B0604030504040204" pitchFamily="34" charset="0"/>
            </a:endParaRPr>
          </a:p>
          <a:p>
            <a:pPr algn="ctr"/>
            <a:r>
              <a:rPr lang="en-US" altLang="th-TH" sz="800" b="1" dirty="0">
                <a:latin typeface="Calibri" panose="020F0502020204030204" pitchFamily="34" charset="0"/>
                <a:cs typeface="Tahoma" panose="020B0604030504040204" pitchFamily="34" charset="0"/>
              </a:rPr>
              <a:t>Web</a:t>
            </a:r>
            <a:endParaRPr lang="th-TH" altLang="th-TH" sz="800" b="1" dirty="0">
              <a:latin typeface="Calibri" panose="020F0502020204030204" pitchFamily="34" charset="0"/>
              <a:cs typeface="Tahoma" panose="020B0604030504040204" pitchFamily="34" charset="0"/>
            </a:endParaRPr>
          </a:p>
        </p:txBody>
      </p:sp>
      <p:sp>
        <p:nvSpPr>
          <p:cNvPr id="43" name="Line 145"/>
          <p:cNvSpPr>
            <a:spLocks noChangeShapeType="1"/>
          </p:cNvSpPr>
          <p:nvPr/>
        </p:nvSpPr>
        <p:spPr bwMode="auto">
          <a:xfrm flipH="1" flipV="1">
            <a:off x="8520725" y="3530123"/>
            <a:ext cx="1011398" cy="11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4" name="Line 145"/>
          <p:cNvSpPr>
            <a:spLocks noChangeShapeType="1"/>
          </p:cNvSpPr>
          <p:nvPr/>
        </p:nvSpPr>
        <p:spPr bwMode="auto">
          <a:xfrm flipH="1" flipV="1">
            <a:off x="8105578" y="2468633"/>
            <a:ext cx="394815" cy="104764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5" name="Line 142"/>
          <p:cNvSpPr>
            <a:spLocks noChangeShapeType="1"/>
          </p:cNvSpPr>
          <p:nvPr/>
        </p:nvSpPr>
        <p:spPr bwMode="auto">
          <a:xfrm>
            <a:off x="8950351" y="403058"/>
            <a:ext cx="41216" cy="20637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
        <p:nvSpPr>
          <p:cNvPr id="46" name="Line 146"/>
          <p:cNvSpPr>
            <a:spLocks noChangeShapeType="1"/>
          </p:cNvSpPr>
          <p:nvPr/>
        </p:nvSpPr>
        <p:spPr bwMode="auto">
          <a:xfrm flipH="1">
            <a:off x="8776766" y="3547800"/>
            <a:ext cx="38310" cy="160281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h-TH"/>
          </a:p>
        </p:txBody>
      </p:sp>
    </p:spTree>
    <p:extLst>
      <p:ext uri="{BB962C8B-B14F-4D97-AF65-F5344CB8AC3E}">
        <p14:creationId xmlns:p14="http://schemas.microsoft.com/office/powerpoint/2010/main" val="283410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6">
              <a:lumMod val="20000"/>
              <a:lumOff val="80000"/>
            </a:schemeClr>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TotalTime>
  <Words>933</Words>
  <Application>Microsoft Office PowerPoint</Application>
  <PresentationFormat>Widescreen</PresentationFormat>
  <Paragraphs>101</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Angsana New</vt:lpstr>
      <vt:lpstr>Arial</vt:lpstr>
      <vt:lpstr>Calibri</vt:lpstr>
      <vt:lpstr>Calibri Light</vt:lpstr>
      <vt:lpstr>Cordia New</vt:lpstr>
      <vt:lpstr>Tahoma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Shannoy.vas</cp:lastModifiedBy>
  <cp:revision>33</cp:revision>
  <dcterms:created xsi:type="dcterms:W3CDTF">2015-01-09T05:03:30Z</dcterms:created>
  <dcterms:modified xsi:type="dcterms:W3CDTF">2015-05-16T09:01:58Z</dcterms:modified>
</cp:coreProperties>
</file>