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2" r:id="rId3"/>
    <p:sldId id="259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tsinee.wim" initials="N" lastIdx="1" clrIdx="0">
    <p:extLst>
      <p:ext uri="{19B8F6BF-5375-455C-9EA6-DF929625EA0E}">
        <p15:presenceInfo xmlns:p15="http://schemas.microsoft.com/office/powerpoint/2012/main" userId="Natsinee.w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996633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292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6769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04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327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911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6618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882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739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546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971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88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4EB05-FF51-41A1-A459-8DEEADF2D49F}" type="datetimeFigureOut">
              <a:rPr lang="th-TH" smtClean="0"/>
              <a:t>06/07/59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07722-B84F-42F9-8A75-3C1810FB4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7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58397" y="0"/>
            <a:ext cx="5673535" cy="6858000"/>
          </a:xfrm>
          <a:prstGeom prst="rect">
            <a:avLst/>
          </a:prstGeom>
        </p:spPr>
      </p:pic>
      <p:sp>
        <p:nvSpPr>
          <p:cNvPr id="18" name="Flowchart: Card 17"/>
          <p:cNvSpPr/>
          <p:nvPr/>
        </p:nvSpPr>
        <p:spPr>
          <a:xfrm flipH="1">
            <a:off x="6938338" y="867785"/>
            <a:ext cx="4855334" cy="5865510"/>
          </a:xfrm>
          <a:prstGeom prst="flowChartPunchedCard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Isosceles Triangle 18"/>
          <p:cNvSpPr/>
          <p:nvPr/>
        </p:nvSpPr>
        <p:spPr>
          <a:xfrm rot="2938481">
            <a:off x="10933745" y="687707"/>
            <a:ext cx="1375002" cy="656134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843436" y="5851300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11260637" y="754164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p.1</a:t>
            </a:r>
            <a:endParaRPr lang="th-TH" dirty="0"/>
          </a:p>
        </p:txBody>
      </p:sp>
      <p:sp>
        <p:nvSpPr>
          <p:cNvPr id="27" name="TextBox 26"/>
          <p:cNvSpPr txBox="1"/>
          <p:nvPr/>
        </p:nvSpPr>
        <p:spPr>
          <a:xfrm>
            <a:off x="7111061" y="1347273"/>
            <a:ext cx="41874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th-TH" altLang="en-US" sz="3200" b="1" dirty="0">
                <a:solidFill>
                  <a:schemeClr val="accent2"/>
                </a:solidFill>
                <a:latin typeface="Cordia New" panose="020B0304020202020204" pitchFamily="34" charset="-34"/>
              </a:rPr>
              <a:t>กลุ่มเปิด กลุ่ม</a:t>
            </a:r>
            <a:r>
              <a:rPr lang="th-TH" altLang="en-US" sz="3200" b="1" dirty="0" smtClean="0">
                <a:solidFill>
                  <a:schemeClr val="accent2"/>
                </a:solidFill>
                <a:latin typeface="Cordia New" panose="020B0304020202020204" pitchFamily="34" charset="-34"/>
              </a:rPr>
              <a:t>ปิด</a:t>
            </a:r>
          </a:p>
          <a:p>
            <a:pPr fontAlgn="base"/>
            <a:endParaRPr lang="th-TH" sz="3200" b="1" dirty="0">
              <a:solidFill>
                <a:schemeClr val="accent2"/>
              </a:solidFill>
              <a:latin typeface="Cordia New" panose="020B0304020202020204" pitchFamily="34" charset="-34"/>
            </a:endParaRPr>
          </a:p>
          <a:p>
            <a:pPr fontAlgn="base"/>
            <a:r>
              <a:rPr lang="th-TH" sz="2000" b="1" dirty="0" smtClean="0"/>
              <a:t>ประสบการณ์</a:t>
            </a:r>
            <a:r>
              <a:rPr lang="th-TH" sz="2000" b="1" dirty="0" smtClean="0"/>
              <a:t>ตรงจาก</a:t>
            </a:r>
            <a:r>
              <a:rPr lang="en-US" sz="2000" dirty="0" smtClean="0"/>
              <a:t>:</a:t>
            </a:r>
            <a:r>
              <a:rPr lang="en-US" sz="2000" dirty="0"/>
              <a:t> </a:t>
            </a:r>
            <a:endParaRPr lang="en-US" sz="2000" dirty="0" smtClean="0"/>
          </a:p>
          <a:p>
            <a:pPr fontAlgn="base"/>
            <a:r>
              <a:rPr lang="th-TH" sz="2000" dirty="0" smtClean="0">
                <a:latin typeface="+mj-lt"/>
              </a:rPr>
              <a:t>อาจารย์นภา</a:t>
            </a:r>
            <a:r>
              <a:rPr lang="th-TH" sz="2000" dirty="0" err="1">
                <a:latin typeface="+mj-lt"/>
              </a:rPr>
              <a:t>ภรณ์</a:t>
            </a:r>
            <a:r>
              <a:rPr lang="en-US" sz="2000" dirty="0">
                <a:latin typeface="+mj-lt"/>
              </a:rPr>
              <a:t> </a:t>
            </a:r>
            <a:r>
              <a:rPr lang="th-TH" sz="2000" dirty="0">
                <a:latin typeface="+mj-lt"/>
              </a:rPr>
              <a:t>งามวิไลพงศ์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MA in Applied Linguistics (English Language Teaching)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อาจารย์พิเศษคณะ</a:t>
            </a:r>
            <a:r>
              <a:rPr lang="th-TH" sz="2000" dirty="0" err="1">
                <a:latin typeface="+mj-lt"/>
              </a:rPr>
              <a:t>ศิลป</a:t>
            </a:r>
            <a:r>
              <a:rPr lang="th-TH" sz="2000" dirty="0">
                <a:latin typeface="+mj-lt"/>
              </a:rPr>
              <a:t>ศาสตร์ มหาวิทยาลัยเทคโนโลยีพระจอมเกล้าธนบุรี</a:t>
            </a:r>
            <a:r>
              <a:rPr lang="en-US" sz="2000" dirty="0">
                <a:latin typeface="+mj-lt"/>
              </a:rPr>
              <a:t> 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th-TH" sz="2000" dirty="0">
                <a:latin typeface="+mj-lt"/>
              </a:rPr>
              <a:t>อาจารย์ผู้ร่วมจัดกิจกรรม</a:t>
            </a:r>
            <a:r>
              <a:rPr lang="en-US" sz="2000" dirty="0">
                <a:latin typeface="+mj-lt"/>
              </a:rPr>
              <a:t> Club </a:t>
            </a:r>
            <a:r>
              <a:rPr lang="th-TH" sz="2000" dirty="0">
                <a:latin typeface="+mj-lt"/>
              </a:rPr>
              <a:t>ต่างๆ อาทิ </a:t>
            </a:r>
            <a:r>
              <a:rPr lang="en-US" sz="2000" dirty="0">
                <a:latin typeface="+mj-lt"/>
              </a:rPr>
              <a:t>Reading Clubs, English for Overseas Survival </a:t>
            </a:r>
            <a:r>
              <a:rPr lang="th-TH" sz="2000" dirty="0">
                <a:latin typeface="+mj-lt"/>
              </a:rPr>
              <a:t>ของศูนย์การเรียนรู้แบบพึ่งตนเอง มหาวิทยาลัยเทคโนโลยีพระจอมเกล้าธนบุรี (พ.ศ.</a:t>
            </a:r>
            <a:r>
              <a:rPr lang="en-US" sz="2000" dirty="0">
                <a:latin typeface="+mj-lt"/>
              </a:rPr>
              <a:t> 2546-</a:t>
            </a:r>
            <a:r>
              <a:rPr lang="th-TH" sz="2000" dirty="0">
                <a:latin typeface="+mj-lt"/>
              </a:rPr>
              <a:t>ปัจจุบัน)</a:t>
            </a:r>
            <a:r>
              <a:rPr lang="en-US" sz="2000" dirty="0">
                <a:latin typeface="+mj-lt"/>
              </a:rPr>
              <a:t>  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02064">
            <a:off x="729119" y="1284370"/>
            <a:ext cx="4570023" cy="3530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46" y="1749779"/>
            <a:ext cx="3775258" cy="377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44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6465205" y="-1"/>
            <a:ext cx="5726795" cy="69223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8654" y="166256"/>
            <a:ext cx="52647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sz="1800" b="1" u="sng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endParaRPr lang="th-TH" sz="1800" b="1" u="sng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algn="just">
              <a:spcAft>
                <a:spcPts val="0"/>
              </a:spcAft>
            </a:pPr>
            <a:r>
              <a:rPr lang="th-TH" sz="1800" b="1" u="sng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</a:t>
            </a:r>
            <a:endParaRPr lang="th-TH" sz="1800" u="sng" dirty="0" smtClean="0">
              <a:effectLst/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>
              <a:spcAft>
                <a:spcPts val="0"/>
              </a:spcAft>
            </a:pP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คำสั่งสร้างฐานข้อมูล(</a:t>
            </a:r>
            <a:r>
              <a:rPr lang="en-US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create database)</a:t>
            </a:r>
            <a:r>
              <a:rPr lang="th-TH" sz="1800" b="1" dirty="0" smtClean="0">
                <a:effectLst/>
                <a:latin typeface="BrowalliaUPC" panose="020B0604020202020204" pitchFamily="34" charset="-34"/>
                <a:cs typeface="BrowalliaUPC" panose="020B0604020202020204" pitchFamily="34" charset="-34"/>
              </a:rPr>
              <a:t> เป็นคำสั่งสำหรับให้ ผู้บริหารฐานข้อมูลหรือผู้มีสิทธิ์สร้างฐานข้อมูล โดยการกำหนดชื่อฐานข้อมูลแต่ละฐานข้อมูล</a:t>
            </a:r>
          </a:p>
          <a:p>
            <a:pPr>
              <a:spcAft>
                <a:spcPts val="0"/>
              </a:spcAft>
            </a:pPr>
            <a:endParaRPr lang="th-TH" dirty="0"/>
          </a:p>
        </p:txBody>
      </p:sp>
      <p:sp>
        <p:nvSpPr>
          <p:cNvPr id="7" name="Rectangle 6"/>
          <p:cNvSpPr/>
          <p:nvPr/>
        </p:nvSpPr>
        <p:spPr>
          <a:xfrm>
            <a:off x="5647777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2"/>
          <a:stretch/>
        </p:blipFill>
        <p:spPr>
          <a:xfrm>
            <a:off x="13369" y="64378"/>
            <a:ext cx="5673535" cy="6858000"/>
          </a:xfrm>
          <a:prstGeom prst="rect">
            <a:avLst/>
          </a:prstGeom>
        </p:spPr>
      </p:pic>
      <p:sp>
        <p:nvSpPr>
          <p:cNvPr id="19" name="Isosceles Triangle 18"/>
          <p:cNvSpPr/>
          <p:nvPr/>
        </p:nvSpPr>
        <p:spPr>
          <a:xfrm rot="1657311">
            <a:off x="10139061" y="556066"/>
            <a:ext cx="1856047" cy="709858"/>
          </a:xfrm>
          <a:prstGeom prst="triangle">
            <a:avLst/>
          </a:prstGeom>
          <a:ln>
            <a:noFill/>
          </a:ln>
        </p:spPr>
        <p:style>
          <a:lnRef idx="2">
            <a:schemeClr val="accent6"/>
          </a:lnRef>
          <a:fillRef idx="1002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1266654" y="6207581"/>
            <a:ext cx="581891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 rot="359176">
            <a:off x="10692862" y="757396"/>
            <a:ext cx="721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p.2</a:t>
            </a:r>
            <a:endParaRPr lang="th-TH" dirty="0"/>
          </a:p>
        </p:txBody>
      </p:sp>
      <p:sp>
        <p:nvSpPr>
          <p:cNvPr id="4" name="Rectangle 3"/>
          <p:cNvSpPr/>
          <p:nvPr/>
        </p:nvSpPr>
        <p:spPr>
          <a:xfrm rot="609258">
            <a:off x="7253470" y="959315"/>
            <a:ext cx="3833780" cy="471298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93152" y="973228"/>
            <a:ext cx="264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th-TH" sz="2000" dirty="0">
                <a:solidFill>
                  <a:schemeClr val="bg1"/>
                </a:solidFill>
              </a:rPr>
              <a:t>อาจารย์นภา</a:t>
            </a:r>
            <a:r>
              <a:rPr lang="th-TH" sz="2000" dirty="0" err="1">
                <a:solidFill>
                  <a:schemeClr val="bg1"/>
                </a:solidFill>
              </a:rPr>
              <a:t>ภรณ์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  <a:r>
              <a:rPr lang="th-TH" sz="2000" dirty="0">
                <a:solidFill>
                  <a:schemeClr val="bg1"/>
                </a:solidFill>
              </a:rPr>
              <a:t>งามวิไลพงศ์</a:t>
            </a:r>
            <a:r>
              <a:rPr lang="en-US" sz="20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20" name="Action Button: Forward or Next 19">
            <a:hlinkClick r:id="" action="ppaction://hlinkshowjump?jump=previousslide" highlightClick="1"/>
          </p:cNvPr>
          <p:cNvSpPr/>
          <p:nvPr/>
        </p:nvSpPr>
        <p:spPr>
          <a:xfrm flipH="1">
            <a:off x="273671" y="7092683"/>
            <a:ext cx="572133" cy="429491"/>
          </a:xfrm>
          <a:prstGeom prst="actionButtonForwardNex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3213" y="1331322"/>
            <a:ext cx="2594293" cy="2594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05367">
            <a:off x="2781789" y="2840604"/>
            <a:ext cx="2185811" cy="21858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683">
            <a:off x="516306" y="4031501"/>
            <a:ext cx="2511130" cy="2511130"/>
          </a:xfrm>
          <a:prstGeom prst="rect">
            <a:avLst/>
          </a:prstGeom>
        </p:spPr>
      </p:pic>
      <p:pic>
        <p:nvPicPr>
          <p:cNvPr id="10" name="5.8 กลุ่มเปิด กลุ่มปิด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19002" y="42938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29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07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60033" y="0"/>
            <a:ext cx="5791191" cy="68580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5788752" y="0"/>
            <a:ext cx="817428" cy="685800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0"/>
                  <a:tint val="66000"/>
                  <a:satMod val="160000"/>
                </a:schemeClr>
              </a:gs>
              <a:gs pos="50000">
                <a:schemeClr val="accent4">
                  <a:lumMod val="50000"/>
                  <a:tint val="44500"/>
                  <a:satMod val="160000"/>
                </a:schemeClr>
              </a:gs>
              <a:gs pos="100000">
                <a:schemeClr val="accent4">
                  <a:lumMod val="50000"/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4777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461" y="1692354"/>
            <a:ext cx="2593395" cy="21624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88" y="3469320"/>
            <a:ext cx="4960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altLang="en-US" dirty="0" smtClean="0">
                <a:latin typeface="Cordia New" panose="020B0304020202020204" pitchFamily="34" charset="-34"/>
              </a:rPr>
              <a:t>ร่วมแบ่งปันประสบการณ์ตรง.....ติดต่อ</a:t>
            </a:r>
          </a:p>
          <a:p>
            <a:pPr algn="ctr"/>
            <a:r>
              <a:rPr lang="en-US" dirty="0" smtClean="0">
                <a:latin typeface="Rage Italic" panose="03070502040507070304" pitchFamily="66" charset="0"/>
              </a:rPr>
              <a:t>Shannoy.vas&amp;kmutt.ac.th</a:t>
            </a:r>
            <a:endParaRPr lang="th-TH" dirty="0">
              <a:latin typeface="Rage Italic" panose="03070502040507070304" pitchFamily="66" charset="0"/>
            </a:endParaRPr>
          </a:p>
          <a:p>
            <a:pPr algn="ctr"/>
            <a:endParaRPr lang="en-US" altLang="en-US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9299" y="1883334"/>
            <a:ext cx="1587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The End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30355" y="635553"/>
            <a:ext cx="305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Rage Italic" panose="03070502040507070304" pitchFamily="66" charset="0"/>
              </a:rPr>
              <a:t>Produced by…</a:t>
            </a:r>
            <a:endParaRPr lang="th-TH" sz="3600" dirty="0">
              <a:latin typeface="Rage Italic" panose="030705020405070703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58518" y="4265248"/>
            <a:ext cx="3051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Rage Italic" panose="03070502040507070304" pitchFamily="66" charset="0"/>
              </a:rPr>
              <a:t>In corporation with Learning Technology Unit, School of Liberal Arts, KMUTT</a:t>
            </a:r>
            <a:endParaRPr lang="th-TH" sz="2400" dirty="0">
              <a:latin typeface="Rage Italic" panose="03070502040507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291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98</Words>
  <Application>Microsoft Office PowerPoint</Application>
  <PresentationFormat>Widescreen</PresentationFormat>
  <Paragraphs>25</Paragraphs>
  <Slides>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Angsana New</vt:lpstr>
      <vt:lpstr>Arial</vt:lpstr>
      <vt:lpstr>BrowalliaUPC</vt:lpstr>
      <vt:lpstr>Calibri</vt:lpstr>
      <vt:lpstr>Calibri Light</vt:lpstr>
      <vt:lpstr>Cordia New</vt:lpstr>
      <vt:lpstr>Rage Italic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Natsinee.wim</dc:creator>
  <cp:lastModifiedBy>Y54_Shannoy.vas</cp:lastModifiedBy>
  <cp:revision>85</cp:revision>
  <dcterms:created xsi:type="dcterms:W3CDTF">2015-01-09T05:03:30Z</dcterms:created>
  <dcterms:modified xsi:type="dcterms:W3CDTF">2016-07-06T06:37:29Z</dcterms:modified>
</cp:coreProperties>
</file>