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72" r:id="rId3"/>
    <p:sldId id="259" r:id="rId4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atsinee.wim" initials="N" lastIdx="1" clrIdx="0">
    <p:extLst>
      <p:ext uri="{19B8F6BF-5375-455C-9EA6-DF929625EA0E}">
        <p15:presenceInfo xmlns:p15="http://schemas.microsoft.com/office/powerpoint/2012/main" userId="Natsinee.wi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996633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22/07/59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12929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22/07/59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46769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22/07/59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63045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22/07/59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63270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22/07/59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991190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22/07/59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366188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22/07/59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48824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22/07/59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07391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22/07/59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45460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22/07/59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89717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22/07/59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01889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84EB05-FF51-41A1-A459-8DEEADF2D49F}" type="datetimeFigureOut">
              <a:rPr lang="th-TH" smtClean="0"/>
              <a:t>22/07/59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53713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jpe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5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72"/>
          <a:stretch/>
        </p:blipFill>
        <p:spPr>
          <a:xfrm>
            <a:off x="6465205" y="-1"/>
            <a:ext cx="5726795" cy="69223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8654" y="166256"/>
            <a:ext cx="526472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h-TH" sz="1800" b="1" u="sng" dirty="0" smtClean="0"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algn="just">
              <a:spcAft>
                <a:spcPts val="0"/>
              </a:spcAft>
            </a:pPr>
            <a:endParaRPr lang="th-TH" sz="1800" b="1" u="sng" dirty="0" smtClean="0">
              <a:effectLst/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algn="just">
              <a:spcAft>
                <a:spcPts val="0"/>
              </a:spcAft>
            </a:pPr>
            <a:endParaRPr lang="th-TH" sz="1800" b="1" u="sng" dirty="0"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algn="just">
              <a:spcAft>
                <a:spcPts val="0"/>
              </a:spcAft>
            </a:pPr>
            <a:r>
              <a:rPr lang="th-TH" sz="1800" b="1" u="sng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คำสั่งสร้างฐานข้อมูล</a:t>
            </a:r>
            <a:endParaRPr lang="th-TH" sz="1800" u="sng" dirty="0" smtClean="0">
              <a:effectLst/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>
              <a:spcAft>
                <a:spcPts val="0"/>
              </a:spcAft>
            </a:pPr>
            <a:r>
              <a:rPr lang="th-TH" sz="1800" b="1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คำสั่งสร้างฐานข้อมูล(</a:t>
            </a:r>
            <a:r>
              <a:rPr lang="en-US" sz="1800" b="1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create database)</a:t>
            </a:r>
            <a:r>
              <a:rPr lang="th-TH" sz="1800" b="1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 เป็นคำสั่งสำหรับให้ ผู้บริหารฐานข้อมูลหรือผู้มีสิทธิ์สร้างฐานข้อมูล โดยการกำหนดชื่อฐานข้อมูลแต่ละฐานข้อมูล</a:t>
            </a:r>
          </a:p>
          <a:p>
            <a:pPr>
              <a:spcAft>
                <a:spcPts val="0"/>
              </a:spcAft>
            </a:pPr>
            <a:endParaRPr lang="th-TH" dirty="0"/>
          </a:p>
        </p:txBody>
      </p:sp>
      <p:sp>
        <p:nvSpPr>
          <p:cNvPr id="7" name="Rectangle 6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50000"/>
                  <a:tint val="66000"/>
                  <a:satMod val="160000"/>
                </a:schemeClr>
              </a:gs>
              <a:gs pos="50000">
                <a:schemeClr val="accent4">
                  <a:lumMod val="50000"/>
                  <a:tint val="44500"/>
                  <a:satMod val="160000"/>
                </a:schemeClr>
              </a:gs>
              <a:gs pos="100000">
                <a:schemeClr val="accent4">
                  <a:lumMod val="5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72"/>
          <a:stretch/>
        </p:blipFill>
        <p:spPr>
          <a:xfrm>
            <a:off x="58397" y="0"/>
            <a:ext cx="5673535" cy="6858000"/>
          </a:xfrm>
          <a:prstGeom prst="rect">
            <a:avLst/>
          </a:prstGeom>
        </p:spPr>
      </p:pic>
      <p:sp>
        <p:nvSpPr>
          <p:cNvPr id="18" name="Flowchart: Card 17"/>
          <p:cNvSpPr/>
          <p:nvPr/>
        </p:nvSpPr>
        <p:spPr>
          <a:xfrm flipH="1">
            <a:off x="6938338" y="867785"/>
            <a:ext cx="4855334" cy="5865510"/>
          </a:xfrm>
          <a:prstGeom prst="flowChartPunchedCard">
            <a:avLst/>
          </a:prstGeom>
          <a:ln>
            <a:noFill/>
          </a:ln>
        </p:spPr>
        <p:style>
          <a:lnRef idx="2">
            <a:schemeClr val="dk1"/>
          </a:lnRef>
          <a:fillRef idx="1001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9" name="Isosceles Triangle 18"/>
          <p:cNvSpPr/>
          <p:nvPr/>
        </p:nvSpPr>
        <p:spPr>
          <a:xfrm rot="2938481">
            <a:off x="10933745" y="687707"/>
            <a:ext cx="1375002" cy="656134"/>
          </a:xfrm>
          <a:prstGeom prst="triangle">
            <a:avLst/>
          </a:prstGeom>
          <a:ln>
            <a:noFill/>
          </a:ln>
        </p:spPr>
        <p:style>
          <a:lnRef idx="2">
            <a:schemeClr val="accent6"/>
          </a:lnRef>
          <a:fillRef idx="1002">
            <a:schemeClr val="lt2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10843436" y="5851300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4" name="TextBox 23"/>
          <p:cNvSpPr txBox="1"/>
          <p:nvPr/>
        </p:nvSpPr>
        <p:spPr>
          <a:xfrm>
            <a:off x="11260637" y="754164"/>
            <a:ext cx="721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p.1</a:t>
            </a:r>
            <a:endParaRPr lang="th-TH" dirty="0"/>
          </a:p>
        </p:txBody>
      </p:sp>
      <p:sp>
        <p:nvSpPr>
          <p:cNvPr id="27" name="TextBox 26"/>
          <p:cNvSpPr txBox="1"/>
          <p:nvPr/>
        </p:nvSpPr>
        <p:spPr>
          <a:xfrm>
            <a:off x="7111061" y="1347273"/>
            <a:ext cx="41874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th-TH" altLang="en-US" sz="3200" b="1" dirty="0" smtClean="0">
                <a:solidFill>
                  <a:schemeClr val="accent2"/>
                </a:solidFill>
                <a:latin typeface="Cordia New" panose="020B0304020202020204" pitchFamily="34" charset="-34"/>
              </a:rPr>
              <a:t>แนวทางการจัด </a:t>
            </a:r>
            <a:r>
              <a:rPr lang="en-US" altLang="en-US" sz="3200" b="1" dirty="0" smtClean="0">
                <a:solidFill>
                  <a:schemeClr val="accent2"/>
                </a:solidFill>
                <a:latin typeface="Cordia New" panose="020B0304020202020204" pitchFamily="34" charset="-34"/>
              </a:rPr>
              <a:t>Reading Clubs</a:t>
            </a:r>
            <a:endParaRPr lang="th-TH" altLang="en-US" sz="3200" b="1" dirty="0">
              <a:solidFill>
                <a:schemeClr val="accent2"/>
              </a:solidFill>
              <a:latin typeface="Cordia New" panose="020B0304020202020204" pitchFamily="34" charset="-34"/>
            </a:endParaRPr>
          </a:p>
          <a:p>
            <a:pPr fontAlgn="base"/>
            <a:r>
              <a:rPr lang="th-TH" sz="2000" b="1" dirty="0" smtClean="0"/>
              <a:t>ประสบการณ์ตรงจาก</a:t>
            </a:r>
            <a:r>
              <a:rPr lang="en-US" sz="2000" dirty="0" smtClean="0"/>
              <a:t>:</a:t>
            </a:r>
            <a:r>
              <a:rPr lang="en-US" sz="2000" dirty="0"/>
              <a:t> </a:t>
            </a:r>
            <a:endParaRPr lang="en-US" sz="2000" dirty="0" smtClean="0"/>
          </a:p>
          <a:p>
            <a:pPr fontAlgn="base"/>
            <a:r>
              <a:rPr lang="th-TH" sz="2000" dirty="0" smtClean="0">
                <a:latin typeface="+mj-lt"/>
              </a:rPr>
              <a:t>อาจารย์นภา</a:t>
            </a:r>
            <a:r>
              <a:rPr lang="th-TH" sz="2000" dirty="0" err="1">
                <a:latin typeface="+mj-lt"/>
              </a:rPr>
              <a:t>ภรณ์</a:t>
            </a:r>
            <a:r>
              <a:rPr lang="en-US" sz="2000" dirty="0">
                <a:latin typeface="+mj-lt"/>
              </a:rPr>
              <a:t> </a:t>
            </a:r>
            <a:r>
              <a:rPr lang="th-TH" sz="2000" dirty="0">
                <a:latin typeface="+mj-lt"/>
              </a:rPr>
              <a:t>งามวิไลพงศ์</a:t>
            </a:r>
            <a:r>
              <a:rPr lang="en-US" sz="2000" dirty="0">
                <a:latin typeface="+mj-lt"/>
              </a:rPr>
              <a:t> </a:t>
            </a:r>
          </a:p>
          <a:p>
            <a:pPr marL="457200" lvl="0" indent="-457200" fontAlgn="base">
              <a:buFont typeface="Arial" panose="020B0604020202020204" pitchFamily="34" charset="0"/>
              <a:buChar char="•"/>
            </a:pPr>
            <a:r>
              <a:rPr lang="en-US" sz="2000" dirty="0">
                <a:latin typeface="+mj-lt"/>
              </a:rPr>
              <a:t>MA in Applied Linguistics (English Language Teaching) </a:t>
            </a:r>
          </a:p>
          <a:p>
            <a:pPr marL="457200" lvl="0" indent="-457200" fontAlgn="base">
              <a:buFont typeface="Arial" panose="020B0604020202020204" pitchFamily="34" charset="0"/>
              <a:buChar char="•"/>
            </a:pPr>
            <a:r>
              <a:rPr lang="th-TH" sz="2000" dirty="0">
                <a:latin typeface="+mj-lt"/>
              </a:rPr>
              <a:t>อาจารย์พิเศษคณะ</a:t>
            </a:r>
            <a:r>
              <a:rPr lang="th-TH" sz="2000" dirty="0" err="1">
                <a:latin typeface="+mj-lt"/>
              </a:rPr>
              <a:t>ศิลป</a:t>
            </a:r>
            <a:r>
              <a:rPr lang="th-TH" sz="2000" dirty="0">
                <a:latin typeface="+mj-lt"/>
              </a:rPr>
              <a:t>ศาสตร์ มหาวิทยาลัยเทคโนโลยีพระจอมเกล้าธนบุรี</a:t>
            </a:r>
            <a:r>
              <a:rPr lang="en-US" sz="2000" dirty="0">
                <a:latin typeface="+mj-lt"/>
              </a:rPr>
              <a:t> </a:t>
            </a:r>
          </a:p>
          <a:p>
            <a:pPr marL="457200" lvl="0" indent="-457200" fontAlgn="base">
              <a:buFont typeface="Arial" panose="020B0604020202020204" pitchFamily="34" charset="0"/>
              <a:buChar char="•"/>
            </a:pPr>
            <a:r>
              <a:rPr lang="th-TH" sz="2000" dirty="0">
                <a:latin typeface="+mj-lt"/>
              </a:rPr>
              <a:t>อาจารย์ผู้ร่วมจัดกิจกรรม</a:t>
            </a:r>
            <a:r>
              <a:rPr lang="en-US" sz="2000" dirty="0">
                <a:latin typeface="+mj-lt"/>
              </a:rPr>
              <a:t> Club </a:t>
            </a:r>
            <a:r>
              <a:rPr lang="th-TH" sz="2000" dirty="0">
                <a:latin typeface="+mj-lt"/>
              </a:rPr>
              <a:t>ต่างๆ อาทิ </a:t>
            </a:r>
            <a:r>
              <a:rPr lang="en-US" sz="2000" dirty="0">
                <a:latin typeface="+mj-lt"/>
              </a:rPr>
              <a:t>Reading Clubs, English for Overseas Survival </a:t>
            </a:r>
            <a:r>
              <a:rPr lang="th-TH" sz="2000" dirty="0">
                <a:latin typeface="+mj-lt"/>
              </a:rPr>
              <a:t>ของศูนย์การเรียนรู้แบบพึ่งตนเอง มหาวิทยาลัยเทคโนโลยีพระจอมเกล้าธนบุรี (พ.ศ.</a:t>
            </a:r>
            <a:r>
              <a:rPr lang="en-US" sz="2000" dirty="0">
                <a:latin typeface="+mj-lt"/>
              </a:rPr>
              <a:t> 2546-</a:t>
            </a:r>
            <a:r>
              <a:rPr lang="th-TH" sz="2000" dirty="0">
                <a:latin typeface="+mj-lt"/>
              </a:rPr>
              <a:t>ปัจจุบัน)</a:t>
            </a:r>
            <a:r>
              <a:rPr lang="en-US" sz="2000" dirty="0">
                <a:latin typeface="+mj-lt"/>
              </a:rPr>
              <a:t>  </a:t>
            </a: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20702064">
            <a:off x="729119" y="1284370"/>
            <a:ext cx="4570023" cy="353034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246" y="1749779"/>
            <a:ext cx="3775258" cy="3775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1447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72"/>
          <a:stretch/>
        </p:blipFill>
        <p:spPr>
          <a:xfrm>
            <a:off x="6465205" y="-1"/>
            <a:ext cx="5726795" cy="69223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8654" y="166256"/>
            <a:ext cx="526472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h-TH" sz="1800" b="1" u="sng" dirty="0" smtClean="0"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algn="just">
              <a:spcAft>
                <a:spcPts val="0"/>
              </a:spcAft>
            </a:pPr>
            <a:endParaRPr lang="th-TH" sz="1800" b="1" u="sng" dirty="0" smtClean="0">
              <a:effectLst/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algn="just">
              <a:spcAft>
                <a:spcPts val="0"/>
              </a:spcAft>
            </a:pPr>
            <a:endParaRPr lang="th-TH" sz="1800" b="1" u="sng" dirty="0"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algn="just">
              <a:spcAft>
                <a:spcPts val="0"/>
              </a:spcAft>
            </a:pPr>
            <a:r>
              <a:rPr lang="th-TH" sz="1800" b="1" u="sng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คำสั่งสร้างฐานข้อมูล</a:t>
            </a:r>
            <a:endParaRPr lang="th-TH" sz="1800" u="sng" dirty="0" smtClean="0">
              <a:effectLst/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>
              <a:spcAft>
                <a:spcPts val="0"/>
              </a:spcAft>
            </a:pPr>
            <a:r>
              <a:rPr lang="th-TH" sz="1800" b="1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คำสั่งสร้างฐานข้อมูล(</a:t>
            </a:r>
            <a:r>
              <a:rPr lang="en-US" sz="1800" b="1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create database)</a:t>
            </a:r>
            <a:r>
              <a:rPr lang="th-TH" sz="1800" b="1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 เป็นคำสั่งสำหรับให้ ผู้บริหารฐานข้อมูลหรือผู้มีสิทธิ์สร้างฐานข้อมูล โดยการกำหนดชื่อฐานข้อมูลแต่ละฐานข้อมูล</a:t>
            </a:r>
          </a:p>
          <a:p>
            <a:pPr>
              <a:spcAft>
                <a:spcPts val="0"/>
              </a:spcAft>
            </a:pPr>
            <a:endParaRPr lang="th-TH" dirty="0"/>
          </a:p>
        </p:txBody>
      </p:sp>
      <p:sp>
        <p:nvSpPr>
          <p:cNvPr id="7" name="Rectangle 6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50000"/>
                  <a:tint val="66000"/>
                  <a:satMod val="160000"/>
                </a:schemeClr>
              </a:gs>
              <a:gs pos="50000">
                <a:schemeClr val="accent4">
                  <a:lumMod val="50000"/>
                  <a:tint val="44500"/>
                  <a:satMod val="160000"/>
                </a:schemeClr>
              </a:gs>
              <a:gs pos="100000">
                <a:schemeClr val="accent4">
                  <a:lumMod val="5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72"/>
          <a:stretch/>
        </p:blipFill>
        <p:spPr>
          <a:xfrm>
            <a:off x="13369" y="64378"/>
            <a:ext cx="5673535" cy="6858000"/>
          </a:xfrm>
          <a:prstGeom prst="rect">
            <a:avLst/>
          </a:prstGeom>
        </p:spPr>
      </p:pic>
      <p:sp>
        <p:nvSpPr>
          <p:cNvPr id="19" name="Isosceles Triangle 18"/>
          <p:cNvSpPr/>
          <p:nvPr/>
        </p:nvSpPr>
        <p:spPr>
          <a:xfrm rot="1657311">
            <a:off x="10139061" y="556066"/>
            <a:ext cx="1856047" cy="709858"/>
          </a:xfrm>
          <a:prstGeom prst="triangle">
            <a:avLst/>
          </a:prstGeom>
          <a:ln>
            <a:noFill/>
          </a:ln>
        </p:spPr>
        <p:style>
          <a:lnRef idx="2">
            <a:schemeClr val="accent6"/>
          </a:lnRef>
          <a:fillRef idx="1002">
            <a:schemeClr val="lt2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11266654" y="6207581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4" name="TextBox 23"/>
          <p:cNvSpPr txBox="1"/>
          <p:nvPr/>
        </p:nvSpPr>
        <p:spPr>
          <a:xfrm rot="359176">
            <a:off x="10692862" y="757396"/>
            <a:ext cx="721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p.2</a:t>
            </a:r>
            <a:endParaRPr lang="th-TH" dirty="0"/>
          </a:p>
        </p:txBody>
      </p:sp>
      <p:sp>
        <p:nvSpPr>
          <p:cNvPr id="4" name="Rectangle 3"/>
          <p:cNvSpPr/>
          <p:nvPr/>
        </p:nvSpPr>
        <p:spPr>
          <a:xfrm rot="609258">
            <a:off x="7253470" y="959315"/>
            <a:ext cx="3833780" cy="471298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endParaRPr lang="th-TH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93152" y="973228"/>
            <a:ext cx="26447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th-TH" sz="2000" dirty="0">
                <a:solidFill>
                  <a:schemeClr val="bg1"/>
                </a:solidFill>
              </a:rPr>
              <a:t>อาจารย์นภา</a:t>
            </a:r>
            <a:r>
              <a:rPr lang="th-TH" sz="2000" dirty="0" err="1">
                <a:solidFill>
                  <a:schemeClr val="bg1"/>
                </a:solidFill>
              </a:rPr>
              <a:t>ภรณ์</a:t>
            </a:r>
            <a:r>
              <a:rPr lang="en-US" sz="2000" dirty="0">
                <a:solidFill>
                  <a:schemeClr val="bg1"/>
                </a:solidFill>
              </a:rPr>
              <a:t> </a:t>
            </a:r>
            <a:r>
              <a:rPr lang="th-TH" sz="2000" dirty="0">
                <a:solidFill>
                  <a:schemeClr val="bg1"/>
                </a:solidFill>
              </a:rPr>
              <a:t>งามวิไลพงศ์</a:t>
            </a:r>
            <a:r>
              <a:rPr lang="en-US" sz="2000" dirty="0">
                <a:solidFill>
                  <a:schemeClr val="bg1"/>
                </a:solidFill>
              </a:rPr>
              <a:t> </a:t>
            </a:r>
          </a:p>
        </p:txBody>
      </p:sp>
      <p:sp>
        <p:nvSpPr>
          <p:cNvPr id="20" name="Action Button: Forward or Next 19">
            <a:hlinkClick r:id="" action="ppaction://hlinkshowjump?jump=previousslide" highlightClick="1"/>
          </p:cNvPr>
          <p:cNvSpPr/>
          <p:nvPr/>
        </p:nvSpPr>
        <p:spPr>
          <a:xfrm flipH="1">
            <a:off x="273671" y="7092683"/>
            <a:ext cx="572133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873213" y="1331322"/>
            <a:ext cx="2594293" cy="259429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05367">
            <a:off x="2781789" y="2840604"/>
            <a:ext cx="2185811" cy="218581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16683">
            <a:off x="516306" y="4031501"/>
            <a:ext cx="2511130" cy="2511130"/>
          </a:xfrm>
          <a:prstGeom prst="rect">
            <a:avLst/>
          </a:prstGeom>
        </p:spPr>
      </p:pic>
      <p:pic>
        <p:nvPicPr>
          <p:cNvPr id="8" name="5.7 แนวทางการจัดReading club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719002" y="427909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8291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5104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560033" y="0"/>
            <a:ext cx="5791191" cy="6858000"/>
          </a:xfrm>
          <a:prstGeom prst="rect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Rectangle 4"/>
          <p:cNvSpPr/>
          <p:nvPr/>
        </p:nvSpPr>
        <p:spPr>
          <a:xfrm>
            <a:off x="5788752" y="0"/>
            <a:ext cx="817428" cy="6858000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50000"/>
                  <a:tint val="66000"/>
                  <a:satMod val="160000"/>
                </a:schemeClr>
              </a:gs>
              <a:gs pos="50000">
                <a:schemeClr val="accent4">
                  <a:lumMod val="50000"/>
                  <a:tint val="44500"/>
                  <a:satMod val="160000"/>
                </a:schemeClr>
              </a:gs>
              <a:gs pos="100000">
                <a:schemeClr val="accent4">
                  <a:lumMod val="5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47777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7461" y="1692354"/>
            <a:ext cx="2593395" cy="216242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42988" y="3469320"/>
            <a:ext cx="496012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altLang="en-US" dirty="0" smtClean="0">
                <a:latin typeface="Cordia New" panose="020B0304020202020204" pitchFamily="34" charset="-34"/>
              </a:rPr>
              <a:t>ร่วมแบ่งปันประสบการณ์ตรง.....ติดต่อ</a:t>
            </a:r>
          </a:p>
          <a:p>
            <a:pPr algn="ctr"/>
            <a:r>
              <a:rPr lang="en-US" dirty="0" smtClean="0">
                <a:latin typeface="Rage Italic" panose="03070502040507070304" pitchFamily="66" charset="0"/>
              </a:rPr>
              <a:t>Shannoy.vas&amp;kmutt.ac.th</a:t>
            </a:r>
            <a:endParaRPr lang="th-TH" dirty="0">
              <a:latin typeface="Rage Italic" panose="03070502040507070304" pitchFamily="66" charset="0"/>
            </a:endParaRPr>
          </a:p>
          <a:p>
            <a:pPr algn="ctr"/>
            <a:endParaRPr lang="en-US" altLang="en-US" dirty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29299" y="1883334"/>
            <a:ext cx="15874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Rage Italic" panose="03070502040507070304" pitchFamily="66" charset="0"/>
              </a:rPr>
              <a:t>The End</a:t>
            </a:r>
            <a:endParaRPr lang="th-TH" sz="3600" dirty="0">
              <a:latin typeface="Rage Italic" panose="030705020405070703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30355" y="635553"/>
            <a:ext cx="30511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Rage Italic" panose="03070502040507070304" pitchFamily="66" charset="0"/>
              </a:rPr>
              <a:t>Produced by…</a:t>
            </a:r>
            <a:endParaRPr lang="th-TH" sz="3600" dirty="0">
              <a:latin typeface="Rage Italic" panose="03070502040507070304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858518" y="4265248"/>
            <a:ext cx="30511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Rage Italic" panose="03070502040507070304" pitchFamily="66" charset="0"/>
              </a:rPr>
              <a:t>In corporation with Learning Technology Unit, School of Liberal Arts, KMUTT</a:t>
            </a:r>
            <a:endParaRPr lang="th-TH" sz="2400" dirty="0">
              <a:latin typeface="Rage Italic" panose="030705020405070703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62917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1809</TotalTime>
  <Words>99</Words>
  <Application>Microsoft Office PowerPoint</Application>
  <PresentationFormat>Widescreen</PresentationFormat>
  <Paragraphs>24</Paragraphs>
  <Slides>3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Angsana New</vt:lpstr>
      <vt:lpstr>Arial</vt:lpstr>
      <vt:lpstr>BrowalliaUPC</vt:lpstr>
      <vt:lpstr>Calibri</vt:lpstr>
      <vt:lpstr>Calibri Light</vt:lpstr>
      <vt:lpstr>Cordia New</vt:lpstr>
      <vt:lpstr>Rage Italic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Natsinee.wim</dc:creator>
  <cp:lastModifiedBy>Y54_Shannoy.vas</cp:lastModifiedBy>
  <cp:revision>84</cp:revision>
  <dcterms:created xsi:type="dcterms:W3CDTF">2015-01-09T05:03:30Z</dcterms:created>
  <dcterms:modified xsi:type="dcterms:W3CDTF">2016-07-22T02:30:33Z</dcterms:modified>
</cp:coreProperties>
</file>