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72" r:id="rId3"/>
    <p:sldId id="259" r:id="rId4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sinee.wim" initials="N" lastIdx="1" clrIdx="0">
    <p:extLst>
      <p:ext uri="{19B8F6BF-5375-455C-9EA6-DF929625EA0E}">
        <p15:presenceInfo xmlns:p15="http://schemas.microsoft.com/office/powerpoint/2012/main" userId="Natsinee.wi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996633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9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06/07/59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12929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06/07/59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46769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06/07/59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63045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06/07/59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63270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06/07/59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99119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06/07/59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36618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06/07/59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48824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06/07/59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07391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06/07/59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45460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06/07/59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89717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06/07/59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01889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4EB05-FF51-41A1-A459-8DEEADF2D49F}" type="datetimeFigureOut">
              <a:rPr lang="th-TH" smtClean="0"/>
              <a:t>06/07/59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53713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jpe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4.png"/><Relationship Id="rId5" Type="http://schemas.openxmlformats.org/officeDocument/2006/relationships/image" Target="../media/image2.jpeg"/><Relationship Id="rId4" Type="http://schemas.openxmlformats.org/officeDocument/2006/relationships/image" Target="../media/image1.jpeg"/><Relationship Id="rId9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6465205" y="-1"/>
            <a:ext cx="5726795" cy="6922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58397" y="0"/>
            <a:ext cx="5673535" cy="6858000"/>
          </a:xfrm>
          <a:prstGeom prst="rect">
            <a:avLst/>
          </a:prstGeom>
        </p:spPr>
      </p:pic>
      <p:sp>
        <p:nvSpPr>
          <p:cNvPr id="18" name="Flowchart: Card 17"/>
          <p:cNvSpPr/>
          <p:nvPr/>
        </p:nvSpPr>
        <p:spPr>
          <a:xfrm flipH="1">
            <a:off x="6698324" y="351003"/>
            <a:ext cx="4707201" cy="6415660"/>
          </a:xfrm>
          <a:prstGeom prst="flowChartPunchedCard">
            <a:avLst/>
          </a:prstGeom>
          <a:ln>
            <a:noFill/>
          </a:ln>
        </p:spPr>
        <p:style>
          <a:lnRef idx="2">
            <a:schemeClr val="dk1"/>
          </a:lnRef>
          <a:fillRef idx="1001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9" name="Isosceles Triangle 18"/>
          <p:cNvSpPr/>
          <p:nvPr/>
        </p:nvSpPr>
        <p:spPr>
          <a:xfrm rot="2938481">
            <a:off x="10978451" y="272882"/>
            <a:ext cx="1375002" cy="656134"/>
          </a:xfrm>
          <a:prstGeom prst="triangle">
            <a:avLst/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1405525" y="6399186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>
            <a:off x="11271619" y="351004"/>
            <a:ext cx="721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p.1</a:t>
            </a:r>
            <a:endParaRPr lang="th-TH" dirty="0"/>
          </a:p>
        </p:txBody>
      </p:sp>
      <p:sp>
        <p:nvSpPr>
          <p:cNvPr id="27" name="TextBox 26"/>
          <p:cNvSpPr txBox="1"/>
          <p:nvPr/>
        </p:nvSpPr>
        <p:spPr>
          <a:xfrm>
            <a:off x="6932000" y="377360"/>
            <a:ext cx="4389312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b="1" dirty="0">
                <a:solidFill>
                  <a:schemeClr val="accent2"/>
                </a:solidFill>
              </a:rPr>
              <a:t>ประสบการณ์ตรงจาก</a:t>
            </a:r>
            <a:r>
              <a:rPr lang="en-US" sz="3200" dirty="0">
                <a:solidFill>
                  <a:schemeClr val="accent2"/>
                </a:solidFill>
              </a:rPr>
              <a:t>: </a:t>
            </a:r>
            <a:endParaRPr lang="th-TH" sz="3200" dirty="0" smtClean="0">
              <a:solidFill>
                <a:schemeClr val="accent2"/>
              </a:solidFill>
            </a:endParaRPr>
          </a:p>
          <a:p>
            <a:r>
              <a:rPr lang="th-TH" sz="3200" i="1" dirty="0" smtClean="0">
                <a:solidFill>
                  <a:schemeClr val="accent2"/>
                </a:solidFill>
              </a:rPr>
              <a:t>ผศ.</a:t>
            </a:r>
            <a:r>
              <a:rPr lang="th-TH" sz="3200" i="1" dirty="0">
                <a:solidFill>
                  <a:schemeClr val="accent2"/>
                </a:solidFill>
              </a:rPr>
              <a:t>ชฎา  กอง</a:t>
            </a:r>
            <a:r>
              <a:rPr lang="th-TH" sz="3200" i="1" dirty="0" smtClean="0">
                <a:solidFill>
                  <a:schemeClr val="accent2"/>
                </a:solidFill>
              </a:rPr>
              <a:t>จันทร์</a:t>
            </a:r>
          </a:p>
          <a:p>
            <a:endParaRPr lang="th-TH" sz="1800" i="1" dirty="0">
              <a:solidFill>
                <a:schemeClr val="accent2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th-TH" sz="1800" i="1" dirty="0" smtClean="0"/>
              <a:t>ปริญญา</a:t>
            </a:r>
            <a:r>
              <a:rPr lang="th-TH" sz="1800" i="1" dirty="0"/>
              <a:t>โท สาขาภาษาศาสตร์ประยุกต์ (ภาษาอังกฤษเพื่อวิทยาศาสตร์และเทคโนโลยี)</a:t>
            </a:r>
            <a:r>
              <a:rPr lang="en-US" sz="1800" i="1" dirty="0"/>
              <a:t>, </a:t>
            </a:r>
            <a:r>
              <a:rPr lang="th-TH" sz="1800" i="1" dirty="0" smtClean="0"/>
              <a:t>สถาบัน</a:t>
            </a:r>
            <a:r>
              <a:rPr lang="th-TH" sz="1800" i="1" dirty="0"/>
              <a:t>เทคโนโลยีพระจอมเกล้าธนบุรี</a:t>
            </a:r>
            <a:endParaRPr lang="en-US" sz="18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th-TH" sz="1800" i="1" dirty="0"/>
              <a:t>ปริญญาตรี วิชาเอกภาษาอังกฤษ</a:t>
            </a:r>
            <a:r>
              <a:rPr lang="en-US" sz="1800" i="1" dirty="0"/>
              <a:t>, </a:t>
            </a:r>
            <a:r>
              <a:rPr lang="th-TH" sz="1800" i="1" dirty="0"/>
              <a:t>วิทยาลัยครูบ้านสมเด็จเจ้าพระยา</a:t>
            </a:r>
            <a:endParaRPr lang="en-US" sz="18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th-TH" sz="1800" dirty="0"/>
              <a:t>ประกาศนียบัตรวิชา </a:t>
            </a:r>
            <a:r>
              <a:rPr lang="en-US" sz="1800" dirty="0"/>
              <a:t>“ Overseas Teachers’ Refresher”,</a:t>
            </a:r>
            <a:r>
              <a:rPr lang="en-US" sz="1800" i="1" dirty="0"/>
              <a:t> </a:t>
            </a:r>
            <a:r>
              <a:rPr lang="en-US" sz="1800" dirty="0"/>
              <a:t>University of Sussex, UK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th-TH" sz="1800" b="1" i="1" dirty="0"/>
              <a:t>ประสบการณ์</a:t>
            </a:r>
            <a:endParaRPr lang="en-US" sz="1800" dirty="0"/>
          </a:p>
          <a:p>
            <a:pPr lvl="0"/>
            <a:r>
              <a:rPr lang="th-TH" sz="1800" i="1" dirty="0" smtClean="0"/>
              <a:t>      - หัวหน้า</a:t>
            </a:r>
            <a:r>
              <a:rPr lang="th-TH" sz="1800" i="1" dirty="0"/>
              <a:t>ศูนย์การเรียนรู้แบบพึ่งตนเอง </a:t>
            </a:r>
            <a:r>
              <a:rPr lang="th-TH" sz="1800" i="1" dirty="0" smtClean="0"/>
              <a:t/>
            </a:r>
            <a:br>
              <a:rPr lang="th-TH" sz="1800" i="1" dirty="0" smtClean="0"/>
            </a:br>
            <a:r>
              <a:rPr lang="th-TH" sz="1800" i="1" dirty="0" smtClean="0"/>
              <a:t>       คณะ</a:t>
            </a:r>
            <a:r>
              <a:rPr lang="th-TH" sz="1800" i="1" dirty="0" err="1" smtClean="0"/>
              <a:t>ศิลป</a:t>
            </a:r>
            <a:r>
              <a:rPr lang="th-TH" sz="1800" i="1" dirty="0" smtClean="0"/>
              <a:t>ศาสตร์ </a:t>
            </a:r>
            <a:r>
              <a:rPr lang="th-TH" sz="1800" i="1" dirty="0" err="1"/>
              <a:t>มจธ</a:t>
            </a:r>
            <a:r>
              <a:rPr lang="th-TH" sz="1800" i="1" dirty="0"/>
              <a:t>. พ.ศ. 2545-2556</a:t>
            </a:r>
            <a:endParaRPr lang="en-US" sz="1800" dirty="0"/>
          </a:p>
          <a:p>
            <a:pPr lvl="0"/>
            <a:r>
              <a:rPr lang="th-TH" sz="1800" i="1" dirty="0" smtClean="0"/>
              <a:t>       - กรรมการบริหาร </a:t>
            </a:r>
            <a:r>
              <a:rPr lang="th-TH" sz="1800" i="1" dirty="0"/>
              <a:t>สมาคมครูภาษาอังกฤษแห่งประเทศ</a:t>
            </a:r>
            <a:r>
              <a:rPr lang="th-TH" sz="1800" i="1" dirty="0" smtClean="0"/>
              <a:t>ไทย</a:t>
            </a:r>
            <a:br>
              <a:rPr lang="th-TH" sz="1800" i="1" dirty="0" smtClean="0"/>
            </a:br>
            <a:r>
              <a:rPr lang="th-TH" sz="1800" i="1" dirty="0" smtClean="0"/>
              <a:t>       </a:t>
            </a:r>
            <a:r>
              <a:rPr lang="th-TH" sz="1800" i="1" dirty="0"/>
              <a:t>(</a:t>
            </a:r>
            <a:r>
              <a:rPr lang="en-US" sz="1800" i="1" dirty="0"/>
              <a:t>Thailand TESOL) </a:t>
            </a:r>
            <a:r>
              <a:rPr lang="th-TH" sz="1800" i="1" dirty="0"/>
              <a:t>ในพระอุปถัมภ์ของสมเด็จพระ</a:t>
            </a:r>
            <a:r>
              <a:rPr lang="th-TH" sz="1800" i="1" dirty="0" smtClean="0"/>
              <a:t>เจ้า-</a:t>
            </a:r>
            <a:br>
              <a:rPr lang="th-TH" sz="1800" i="1" dirty="0" smtClean="0"/>
            </a:br>
            <a:r>
              <a:rPr lang="th-TH" sz="1800" i="1" dirty="0" smtClean="0"/>
              <a:t>       พี่</a:t>
            </a:r>
            <a:r>
              <a:rPr lang="th-TH" sz="1800" i="1" dirty="0"/>
              <a:t>นางเธอเจ้าฟ้า</a:t>
            </a:r>
            <a:r>
              <a:rPr lang="th-TH" sz="1800" i="1" dirty="0" err="1"/>
              <a:t>กัลยาณิ</a:t>
            </a:r>
            <a:r>
              <a:rPr lang="th-TH" sz="1800" i="1" dirty="0"/>
              <a:t>วัฒนา กรมหลวงนราธิวาส</a:t>
            </a:r>
            <a:r>
              <a:rPr lang="th-TH" sz="1800" i="1" dirty="0" smtClean="0"/>
              <a:t>ราช-</a:t>
            </a:r>
            <a:br>
              <a:rPr lang="th-TH" sz="1800" i="1" dirty="0" smtClean="0"/>
            </a:br>
            <a:r>
              <a:rPr lang="th-TH" sz="1800" i="1" dirty="0" smtClean="0"/>
              <a:t>       นัค</a:t>
            </a:r>
            <a:r>
              <a:rPr lang="th-TH" sz="1800" i="1" dirty="0" err="1"/>
              <a:t>รินทร์</a:t>
            </a:r>
            <a:r>
              <a:rPr lang="th-TH" sz="1800" i="1" dirty="0"/>
              <a:t> ในฐานะประธานกลุ่ม </a:t>
            </a:r>
            <a:r>
              <a:rPr lang="en-US" sz="1800" i="1" dirty="0"/>
              <a:t>SAL-SIG (</a:t>
            </a:r>
            <a:r>
              <a:rPr lang="en-US" sz="1800" i="1" dirty="0" smtClean="0"/>
              <a:t>Self-Access</a:t>
            </a:r>
            <a:br>
              <a:rPr lang="en-US" sz="1800" i="1" dirty="0" smtClean="0"/>
            </a:br>
            <a:r>
              <a:rPr lang="en-US" sz="1800" i="1" dirty="0" smtClean="0"/>
              <a:t>       </a:t>
            </a:r>
            <a:r>
              <a:rPr lang="en-US" sz="1800" i="1" dirty="0"/>
              <a:t>Learning, Special Interest Group</a:t>
            </a:r>
            <a:r>
              <a:rPr lang="en-US" sz="1800" i="1" dirty="0" smtClean="0"/>
              <a:t>)</a:t>
            </a:r>
            <a:br>
              <a:rPr lang="en-US" sz="1800" i="1" dirty="0" smtClean="0"/>
            </a:br>
            <a:r>
              <a:rPr lang="en-US" sz="1800" i="1" dirty="0" smtClean="0"/>
              <a:t>       </a:t>
            </a:r>
            <a:r>
              <a:rPr lang="th-TH" sz="1800" i="1" dirty="0"/>
              <a:t>ปี พ.ศ. 2545-2549</a:t>
            </a:r>
            <a:endParaRPr lang="en-US" sz="1800" dirty="0"/>
          </a:p>
          <a:p>
            <a:r>
              <a:rPr lang="en-US" sz="2000" i="1" dirty="0"/>
              <a:t> </a:t>
            </a:r>
            <a:endParaRPr lang="en-US" sz="2000" dirty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0702064">
            <a:off x="729119" y="1284370"/>
            <a:ext cx="4570023" cy="3530343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1465729" y="1633387"/>
            <a:ext cx="2760712" cy="259844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/>
            <a:r>
              <a:rPr lang="en-US" altLang="en-US" sz="4800" b="1" dirty="0">
                <a:solidFill>
                  <a:schemeClr val="tx1"/>
                </a:solidFill>
                <a:latin typeface="Forte" panose="03060902040502070203" pitchFamily="66" charset="0"/>
              </a:rPr>
              <a:t>Self-Access </a:t>
            </a:r>
            <a:r>
              <a:rPr lang="en-US" altLang="en-US" sz="4800" b="1" dirty="0" smtClean="0">
                <a:solidFill>
                  <a:schemeClr val="tx1"/>
                </a:solidFill>
                <a:latin typeface="Forte" panose="03060902040502070203" pitchFamily="66" charset="0"/>
              </a:rPr>
              <a:t>Learning1</a:t>
            </a:r>
            <a:endParaRPr lang="th-TH" altLang="en-US" sz="4800" b="1" dirty="0">
              <a:solidFill>
                <a:schemeClr val="tx1"/>
              </a:solidFill>
              <a:latin typeface="Forte" panose="0306090204050207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61447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6465205" y="-1"/>
            <a:ext cx="5726795" cy="6922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0" y="64378"/>
            <a:ext cx="5673535" cy="6858000"/>
          </a:xfrm>
          <a:prstGeom prst="rect">
            <a:avLst/>
          </a:prstGeom>
        </p:spPr>
      </p:pic>
      <p:sp>
        <p:nvSpPr>
          <p:cNvPr id="19" name="Isosceles Triangle 18"/>
          <p:cNvSpPr/>
          <p:nvPr/>
        </p:nvSpPr>
        <p:spPr>
          <a:xfrm rot="1657311">
            <a:off x="10139061" y="556066"/>
            <a:ext cx="1856047" cy="709858"/>
          </a:xfrm>
          <a:prstGeom prst="triangle">
            <a:avLst/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1266654" y="6207581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 rot="359176">
            <a:off x="10692862" y="757396"/>
            <a:ext cx="721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p.2</a:t>
            </a:r>
            <a:endParaRPr lang="th-TH" dirty="0"/>
          </a:p>
        </p:txBody>
      </p:sp>
      <p:sp>
        <p:nvSpPr>
          <p:cNvPr id="4" name="Rectangle 3"/>
          <p:cNvSpPr/>
          <p:nvPr/>
        </p:nvSpPr>
        <p:spPr>
          <a:xfrm rot="609258">
            <a:off x="7253470" y="959315"/>
            <a:ext cx="3833780" cy="471298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endParaRPr lang="th-TH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193152" y="973228"/>
            <a:ext cx="26447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i="1" dirty="0">
                <a:solidFill>
                  <a:schemeClr val="bg1"/>
                </a:solidFill>
              </a:rPr>
              <a:t>ผศ.ชฎา  กองจันทร์</a:t>
            </a:r>
          </a:p>
        </p:txBody>
      </p:sp>
      <p:sp>
        <p:nvSpPr>
          <p:cNvPr id="20" name="Action Button: Forward or Next 19">
            <a:hlinkClick r:id="" action="ppaction://hlinkshowjump?jump=previousslide" highlightClick="1"/>
          </p:cNvPr>
          <p:cNvSpPr/>
          <p:nvPr/>
        </p:nvSpPr>
        <p:spPr>
          <a:xfrm flipH="1">
            <a:off x="273671" y="7092683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4" name="5.1 Self-Access Learning1_chad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865560" y="5097366"/>
            <a:ext cx="609600" cy="6096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60706">
            <a:off x="295928" y="1806154"/>
            <a:ext cx="3784275" cy="28382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203200">
              <a:schemeClr val="accent1">
                <a:lumMod val="40000"/>
                <a:lumOff val="6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84369">
            <a:off x="6760000" y="1549383"/>
            <a:ext cx="4251525" cy="34012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0953">
            <a:off x="2040660" y="3965637"/>
            <a:ext cx="3315348" cy="24865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165100">
              <a:schemeClr val="accent4">
                <a:lumMod val="20000"/>
                <a:lumOff val="8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3298291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9239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560033" y="0"/>
            <a:ext cx="5791191" cy="685800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Rectangle 4"/>
          <p:cNvSpPr/>
          <p:nvPr/>
        </p:nvSpPr>
        <p:spPr>
          <a:xfrm>
            <a:off x="5788752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647777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7461" y="1692354"/>
            <a:ext cx="2593395" cy="216242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42988" y="3469320"/>
            <a:ext cx="496012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altLang="en-US" dirty="0" smtClean="0">
                <a:latin typeface="Cordia New" panose="020B0304020202020204" pitchFamily="34" charset="-34"/>
              </a:rPr>
              <a:t>ร่วมแบ่งปันประสบการณ์ตรง.....ติดต่อ</a:t>
            </a:r>
          </a:p>
          <a:p>
            <a:pPr algn="ctr"/>
            <a:r>
              <a:rPr lang="en-US" dirty="0" smtClean="0">
                <a:latin typeface="Rage Italic" panose="03070502040507070304" pitchFamily="66" charset="0"/>
              </a:rPr>
              <a:t>Shannoy.vas&amp;kmutt.ac.th</a:t>
            </a:r>
            <a:endParaRPr lang="th-TH" dirty="0">
              <a:latin typeface="Rage Italic" panose="03070502040507070304" pitchFamily="66" charset="0"/>
            </a:endParaRPr>
          </a:p>
          <a:p>
            <a:pPr algn="ctr"/>
            <a:endParaRPr lang="en-US" altLang="en-US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29299" y="1883334"/>
            <a:ext cx="15874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Rage Italic" panose="03070502040507070304" pitchFamily="66" charset="0"/>
              </a:rPr>
              <a:t>The End</a:t>
            </a:r>
            <a:endParaRPr lang="th-TH" sz="3600" dirty="0">
              <a:latin typeface="Rage Italic" panose="030705020405070703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30355" y="635553"/>
            <a:ext cx="3051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Rage Italic" panose="03070502040507070304" pitchFamily="66" charset="0"/>
              </a:rPr>
              <a:t>Produced by…</a:t>
            </a:r>
            <a:endParaRPr lang="th-TH" sz="3600" dirty="0">
              <a:latin typeface="Rage Italic" panose="030705020405070703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858518" y="4265248"/>
            <a:ext cx="30511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Rage Italic" panose="03070502040507070304" pitchFamily="66" charset="0"/>
              </a:rPr>
              <a:t>In corporation with Learning Technology Unit, School of Liberal Arts, KMUTT</a:t>
            </a:r>
            <a:endParaRPr lang="th-TH" sz="2400" dirty="0">
              <a:latin typeface="Rage Italic" panose="030705020405070703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62917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1850</TotalTime>
  <Words>97</Words>
  <Application>Microsoft Office PowerPoint</Application>
  <PresentationFormat>Widescreen</PresentationFormat>
  <Paragraphs>29</Paragraphs>
  <Slides>3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2" baseType="lpstr">
      <vt:lpstr>Angsana New</vt:lpstr>
      <vt:lpstr>Arial</vt:lpstr>
      <vt:lpstr>BrowalliaUPC</vt:lpstr>
      <vt:lpstr>Calibri</vt:lpstr>
      <vt:lpstr>Calibri Light</vt:lpstr>
      <vt:lpstr>Cordia New</vt:lpstr>
      <vt:lpstr>Forte</vt:lpstr>
      <vt:lpstr>Rage Italic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Natsinee.wim</dc:creator>
  <cp:lastModifiedBy>Apiwat.dua</cp:lastModifiedBy>
  <cp:revision>88</cp:revision>
  <dcterms:created xsi:type="dcterms:W3CDTF">2015-01-09T05:03:30Z</dcterms:created>
  <dcterms:modified xsi:type="dcterms:W3CDTF">2016-07-06T07:51:18Z</dcterms:modified>
</cp:coreProperties>
</file>