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4" r:id="rId4"/>
    <p:sldId id="259" r:id="rId5"/>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4660"/>
  </p:normalViewPr>
  <p:slideViewPr>
    <p:cSldViewPr snapToGrid="0">
      <p:cViewPr>
        <p:scale>
          <a:sx n="106" d="100"/>
          <a:sy n="106" d="100"/>
        </p:scale>
        <p:origin x="-978"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16/05/58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16/05/58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16/05/58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16/05/58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108" y="0"/>
            <a:ext cx="5791191" cy="6858000"/>
          </a:xfrm>
          <a:prstGeom prst="rect">
            <a:avLst/>
          </a:prstGeom>
          <a:solidFill>
            <a:schemeClr val="accent6">
              <a:lumMod val="20000"/>
              <a:lumOff val="80000"/>
            </a:schemeClr>
          </a:solidFill>
          <a:ln>
            <a:solidFill>
              <a:schemeClr val="accent5">
                <a:lumMod val="40000"/>
                <a:lumOff val="6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dirty="0"/>
          </a:p>
        </p:txBody>
      </p:sp>
      <p:sp>
        <p:nvSpPr>
          <p:cNvPr id="4" name="Rectangle 3"/>
          <p:cNvSpPr/>
          <p:nvPr/>
        </p:nvSpPr>
        <p:spPr>
          <a:xfrm>
            <a:off x="5635961"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132" descr="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7640" y="329404"/>
            <a:ext cx="2357527" cy="2833716"/>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29"/>
          <p:cNvSpPr txBox="1">
            <a:spLocks noChangeArrowheads="1"/>
          </p:cNvSpPr>
          <p:nvPr/>
        </p:nvSpPr>
        <p:spPr bwMode="auto">
          <a:xfrm>
            <a:off x="7218237" y="6326238"/>
            <a:ext cx="4473763" cy="31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400" dirty="0">
                <a:latin typeface="Calibri" panose="020F0502020204030204" pitchFamily="34" charset="0"/>
              </a:rPr>
              <a:t>Copyright © 2011 Self-access Learning Centre, KMUTT </a:t>
            </a:r>
            <a:endParaRPr lang="th-TH" altLang="th-TH" sz="1400" dirty="0">
              <a:latin typeface="Calibri" panose="020F0502020204030204" pitchFamily="34" charset="0"/>
            </a:endParaRPr>
          </a:p>
        </p:txBody>
      </p:sp>
      <p:sp>
        <p:nvSpPr>
          <p:cNvPr id="13" name="Rectangle 173"/>
          <p:cNvSpPr>
            <a:spLocks noChangeArrowheads="1"/>
          </p:cNvSpPr>
          <p:nvPr/>
        </p:nvSpPr>
        <p:spPr bwMode="auto">
          <a:xfrm>
            <a:off x="7461075" y="3532809"/>
            <a:ext cx="4131157" cy="1211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3600" b="1" dirty="0">
                <a:latin typeface="Calibri" panose="020F0502020204030204" pitchFamily="34" charset="0"/>
                <a:cs typeface="Tahoma" panose="020B0604030504040204" pitchFamily="34" charset="0"/>
              </a:rPr>
              <a:t> ‘Interesting Places’ </a:t>
            </a:r>
          </a:p>
          <a:p>
            <a:pPr algn="ctr"/>
            <a:r>
              <a:rPr lang="en-US" altLang="th-TH" sz="3600" b="1" dirty="0" smtClean="0">
                <a:latin typeface="Calibri" panose="020F0502020204030204" pitchFamily="34" charset="0"/>
                <a:cs typeface="Tahoma" panose="020B0604030504040204" pitchFamily="34" charset="0"/>
              </a:rPr>
              <a:t>Speaking Web</a:t>
            </a:r>
            <a:endParaRPr lang="th-TH" altLang="th-TH" sz="3600" b="1" dirty="0">
              <a:latin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Text Box 128"/>
          <p:cNvSpPr txBox="1">
            <a:spLocks noChangeArrowheads="1"/>
          </p:cNvSpPr>
          <p:nvPr/>
        </p:nvSpPr>
        <p:spPr bwMode="auto">
          <a:xfrm>
            <a:off x="867803" y="5519736"/>
            <a:ext cx="3095625" cy="1396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th-TH" sz="2400" dirty="0">
                <a:latin typeface="Calibri" panose="020F0502020204030204" pitchFamily="34" charset="0"/>
              </a:rPr>
              <a:t>SALC In-house Material for speaking No.5</a:t>
            </a:r>
          </a:p>
          <a:p>
            <a:pPr algn="r">
              <a:spcBef>
                <a:spcPct val="50000"/>
              </a:spcBef>
            </a:pPr>
            <a:endParaRPr lang="th-TH" altLang="th-TH" sz="2400" dirty="0">
              <a:latin typeface="Calibri" panose="020F0502020204030204" pitchFamily="34" charset="0"/>
            </a:endParaRPr>
          </a:p>
        </p:txBody>
      </p:sp>
      <p:sp>
        <p:nvSpPr>
          <p:cNvPr id="5" name="Line 213"/>
          <p:cNvSpPr>
            <a:spLocks noChangeShapeType="1"/>
          </p:cNvSpPr>
          <p:nvPr/>
        </p:nvSpPr>
        <p:spPr bwMode="auto">
          <a:xfrm flipH="1">
            <a:off x="3383990" y="2135186"/>
            <a:ext cx="1155700" cy="471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8" name="Line 215"/>
          <p:cNvSpPr>
            <a:spLocks noChangeShapeType="1"/>
          </p:cNvSpPr>
          <p:nvPr/>
        </p:nvSpPr>
        <p:spPr bwMode="auto">
          <a:xfrm>
            <a:off x="3244290" y="3071811"/>
            <a:ext cx="576263"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9" name="Line 216"/>
          <p:cNvSpPr>
            <a:spLocks noChangeShapeType="1"/>
          </p:cNvSpPr>
          <p:nvPr/>
        </p:nvSpPr>
        <p:spPr bwMode="auto">
          <a:xfrm flipV="1">
            <a:off x="1731403" y="3071811"/>
            <a:ext cx="935037" cy="9350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0" name="Line 217"/>
          <p:cNvSpPr>
            <a:spLocks noChangeShapeType="1"/>
          </p:cNvSpPr>
          <p:nvPr/>
        </p:nvSpPr>
        <p:spPr bwMode="auto">
          <a:xfrm>
            <a:off x="1299603" y="2208211"/>
            <a:ext cx="1223962"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1" name="Line 222"/>
          <p:cNvSpPr>
            <a:spLocks noChangeShapeType="1"/>
          </p:cNvSpPr>
          <p:nvPr/>
        </p:nvSpPr>
        <p:spPr bwMode="auto">
          <a:xfrm flipV="1">
            <a:off x="1947303" y="1847849"/>
            <a:ext cx="1008062" cy="5762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2" name="Line 224"/>
          <p:cNvSpPr>
            <a:spLocks noChangeShapeType="1"/>
          </p:cNvSpPr>
          <p:nvPr/>
        </p:nvSpPr>
        <p:spPr bwMode="auto">
          <a:xfrm flipV="1">
            <a:off x="3531628" y="2351086"/>
            <a:ext cx="503237"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3" name="Line 225"/>
          <p:cNvSpPr>
            <a:spLocks noChangeShapeType="1"/>
          </p:cNvSpPr>
          <p:nvPr/>
        </p:nvSpPr>
        <p:spPr bwMode="auto">
          <a:xfrm flipH="1" flipV="1">
            <a:off x="3776103" y="2927349"/>
            <a:ext cx="1223962" cy="5032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4" name="Rectangle 226"/>
          <p:cNvSpPr>
            <a:spLocks noChangeArrowheads="1"/>
          </p:cNvSpPr>
          <p:nvPr/>
        </p:nvSpPr>
        <p:spPr bwMode="auto">
          <a:xfrm rot="241696">
            <a:off x="2596590" y="3143249"/>
            <a:ext cx="647700"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Location</a:t>
            </a:r>
            <a:endParaRPr lang="th-TH" altLang="th-TH" sz="800" b="1">
              <a:latin typeface="Calibri" panose="020F0502020204030204" pitchFamily="34" charset="0"/>
              <a:cs typeface="Tahoma" panose="020B0604030504040204" pitchFamily="34" charset="0"/>
            </a:endParaRPr>
          </a:p>
        </p:txBody>
      </p:sp>
      <p:sp>
        <p:nvSpPr>
          <p:cNvPr id="15" name="Line 228"/>
          <p:cNvSpPr>
            <a:spLocks noChangeShapeType="1"/>
          </p:cNvSpPr>
          <p:nvPr/>
        </p:nvSpPr>
        <p:spPr bwMode="auto">
          <a:xfrm flipH="1">
            <a:off x="2519670" y="2346047"/>
            <a:ext cx="417824" cy="273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231"/>
          <p:cNvSpPr>
            <a:spLocks noChangeShapeType="1"/>
          </p:cNvSpPr>
          <p:nvPr/>
        </p:nvSpPr>
        <p:spPr bwMode="auto">
          <a:xfrm flipH="1">
            <a:off x="580465" y="2855911"/>
            <a:ext cx="1512888" cy="576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232"/>
          <p:cNvSpPr>
            <a:spLocks noChangeShapeType="1"/>
          </p:cNvSpPr>
          <p:nvPr/>
        </p:nvSpPr>
        <p:spPr bwMode="auto">
          <a:xfrm flipH="1" flipV="1">
            <a:off x="2952190" y="1081086"/>
            <a:ext cx="0" cy="1249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Rectangle 173"/>
          <p:cNvSpPr>
            <a:spLocks noChangeArrowheads="1"/>
          </p:cNvSpPr>
          <p:nvPr/>
        </p:nvSpPr>
        <p:spPr bwMode="auto">
          <a:xfrm>
            <a:off x="2514040" y="2500311"/>
            <a:ext cx="863600"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 ‘Interesting Places’ </a:t>
            </a:r>
          </a:p>
          <a:p>
            <a:pPr algn="ctr"/>
            <a:r>
              <a:rPr lang="en-US" altLang="th-TH" sz="800" b="1" dirty="0">
                <a:latin typeface="Calibri" panose="020F0502020204030204" pitchFamily="34" charset="0"/>
                <a:cs typeface="Tahoma" panose="020B0604030504040204" pitchFamily="34" charset="0"/>
              </a:rPr>
              <a:t>Speaking</a:t>
            </a:r>
            <a:endParaRPr lang="th-TH" altLang="th-TH" sz="800" b="1" dirty="0">
              <a:latin typeface="Calibri" panose="020F0502020204030204" pitchFamily="34" charset="0"/>
              <a:cs typeface="Tahoma" panose="020B0604030504040204" pitchFamily="34" charset="0"/>
            </a:endParaRPr>
          </a:p>
          <a:p>
            <a:pPr algn="ctr"/>
            <a:r>
              <a:rPr lang="en-US" altLang="th-TH" sz="800" b="1" dirty="0">
                <a:latin typeface="Calibri" panose="020F0502020204030204" pitchFamily="34" charset="0"/>
                <a:cs typeface="Tahoma" panose="020B0604030504040204" pitchFamily="34" charset="0"/>
              </a:rPr>
              <a:t>Web</a:t>
            </a:r>
            <a:endParaRPr lang="th-TH" altLang="th-TH" sz="800" b="1" dirty="0">
              <a:latin typeface="Calibri" panose="020F0502020204030204" pitchFamily="34" charset="0"/>
              <a:cs typeface="Tahoma" panose="020B0604030504040204" pitchFamily="34" charset="0"/>
            </a:endParaRPr>
          </a:p>
        </p:txBody>
      </p:sp>
      <p:sp>
        <p:nvSpPr>
          <p:cNvPr id="19" name="Line 237"/>
          <p:cNvSpPr>
            <a:spLocks noChangeShapeType="1"/>
          </p:cNvSpPr>
          <p:nvPr/>
        </p:nvSpPr>
        <p:spPr bwMode="auto">
          <a:xfrm>
            <a:off x="2955365" y="1847849"/>
            <a:ext cx="1081088" cy="5032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0" name="Line 238"/>
          <p:cNvSpPr>
            <a:spLocks noChangeShapeType="1"/>
          </p:cNvSpPr>
          <p:nvPr/>
        </p:nvSpPr>
        <p:spPr bwMode="auto">
          <a:xfrm flipH="1" flipV="1">
            <a:off x="1444065" y="839786"/>
            <a:ext cx="936625"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1" name="Line 239"/>
          <p:cNvSpPr>
            <a:spLocks noChangeShapeType="1"/>
          </p:cNvSpPr>
          <p:nvPr/>
        </p:nvSpPr>
        <p:spPr bwMode="auto">
          <a:xfrm flipV="1">
            <a:off x="3436378" y="920749"/>
            <a:ext cx="719137" cy="11509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Line 248"/>
          <p:cNvSpPr>
            <a:spLocks noChangeShapeType="1"/>
          </p:cNvSpPr>
          <p:nvPr/>
        </p:nvSpPr>
        <p:spPr bwMode="auto">
          <a:xfrm>
            <a:off x="1947303" y="2424111"/>
            <a:ext cx="360362" cy="1008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Rectangle 250"/>
          <p:cNvSpPr>
            <a:spLocks noChangeArrowheads="1"/>
          </p:cNvSpPr>
          <p:nvPr/>
        </p:nvSpPr>
        <p:spPr bwMode="auto">
          <a:xfrm rot="1701218">
            <a:off x="3028390" y="2208211"/>
            <a:ext cx="576263"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Types</a:t>
            </a:r>
            <a:endParaRPr lang="th-TH" altLang="th-TH" sz="800" b="1">
              <a:latin typeface="Calibri" panose="020F0502020204030204" pitchFamily="34" charset="0"/>
              <a:cs typeface="Tahoma" panose="020B0604030504040204" pitchFamily="34" charset="0"/>
            </a:endParaRPr>
          </a:p>
        </p:txBody>
      </p:sp>
      <p:pic>
        <p:nvPicPr>
          <p:cNvPr id="24" name="Picture 263" descr="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5149" y="4656136"/>
            <a:ext cx="1239545" cy="1574605"/>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65"/>
          <p:cNvSpPr>
            <a:spLocks noChangeArrowheads="1"/>
          </p:cNvSpPr>
          <p:nvPr/>
        </p:nvSpPr>
        <p:spPr bwMode="auto">
          <a:xfrm rot="17580599">
            <a:off x="3165867" y="2738681"/>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Description </a:t>
            </a:r>
          </a:p>
          <a:p>
            <a:pPr algn="ctr"/>
            <a:r>
              <a:rPr lang="en-US" altLang="th-TH" sz="800" b="1">
                <a:latin typeface="Calibri" panose="020F0502020204030204" pitchFamily="34" charset="0"/>
                <a:cs typeface="Tahoma" panose="020B0604030504040204" pitchFamily="34" charset="0"/>
              </a:rPr>
              <a:t>of the place</a:t>
            </a:r>
            <a:endParaRPr lang="th-TH" altLang="th-TH" sz="800" b="1">
              <a:latin typeface="Calibri" panose="020F0502020204030204" pitchFamily="34" charset="0"/>
              <a:cs typeface="Tahoma" panose="020B0604030504040204" pitchFamily="34" charset="0"/>
            </a:endParaRPr>
          </a:p>
        </p:txBody>
      </p:sp>
      <p:sp>
        <p:nvSpPr>
          <p:cNvPr id="26" name="Rectangle 266"/>
          <p:cNvSpPr>
            <a:spLocks noChangeArrowheads="1"/>
          </p:cNvSpPr>
          <p:nvPr/>
        </p:nvSpPr>
        <p:spPr bwMode="auto">
          <a:xfrm rot="19861710">
            <a:off x="2091765" y="2135186"/>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Activities to do there</a:t>
            </a:r>
            <a:endParaRPr lang="th-TH" altLang="th-TH" sz="800" b="1">
              <a:latin typeface="Calibri" panose="020F0502020204030204" pitchFamily="34" charset="0"/>
              <a:cs typeface="Tahoma" panose="020B0604030504040204" pitchFamily="34" charset="0"/>
            </a:endParaRPr>
          </a:p>
        </p:txBody>
      </p:sp>
      <p:sp>
        <p:nvSpPr>
          <p:cNvPr id="27" name="Rectangle 267"/>
          <p:cNvSpPr>
            <a:spLocks noChangeArrowheads="1"/>
          </p:cNvSpPr>
          <p:nvPr/>
        </p:nvSpPr>
        <p:spPr bwMode="auto">
          <a:xfrm rot="14983921">
            <a:off x="1878247" y="2707480"/>
            <a:ext cx="91598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Why </a:t>
            </a:r>
            <a:r>
              <a:rPr lang="th-TH" altLang="th-TH" sz="800" b="1">
                <a:latin typeface="Calibri" panose="020F0502020204030204" pitchFamily="34" charset="0"/>
                <a:cs typeface="Tahoma" panose="020B0604030504040204" pitchFamily="34" charset="0"/>
              </a:rPr>
              <a:t> </a:t>
            </a:r>
            <a:r>
              <a:rPr lang="en-US" altLang="th-TH" sz="800" b="1">
                <a:latin typeface="Calibri" panose="020F0502020204030204" pitchFamily="34" charset="0"/>
                <a:cs typeface="Tahoma" panose="020B0604030504040204" pitchFamily="34" charset="0"/>
              </a:rPr>
              <a:t>that </a:t>
            </a:r>
          </a:p>
          <a:p>
            <a:pPr algn="ctr"/>
            <a:r>
              <a:rPr lang="en-US" altLang="th-TH" sz="800" b="1">
                <a:latin typeface="Calibri" panose="020F0502020204030204" pitchFamily="34" charset="0"/>
                <a:cs typeface="Tahoma" panose="020B0604030504040204" pitchFamily="34" charset="0"/>
              </a:rPr>
              <a:t>place</a:t>
            </a:r>
            <a:endParaRPr lang="th-TH" altLang="th-TH" sz="800" b="1">
              <a:latin typeface="Calibri" panose="020F0502020204030204" pitchFamily="34" charset="0"/>
              <a:cs typeface="Tahoma" panose="020B0604030504040204" pitchFamily="34" charset="0"/>
            </a:endParaRPr>
          </a:p>
        </p:txBody>
      </p:sp>
      <p:sp>
        <p:nvSpPr>
          <p:cNvPr id="28" name="Line 248"/>
          <p:cNvSpPr>
            <a:spLocks noChangeShapeType="1"/>
          </p:cNvSpPr>
          <p:nvPr/>
        </p:nvSpPr>
        <p:spPr bwMode="auto">
          <a:xfrm flipH="1">
            <a:off x="2840878" y="3496670"/>
            <a:ext cx="53421" cy="1008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9" name="Line 248"/>
          <p:cNvSpPr>
            <a:spLocks noChangeShapeType="1"/>
          </p:cNvSpPr>
          <p:nvPr/>
        </p:nvSpPr>
        <p:spPr bwMode="auto">
          <a:xfrm>
            <a:off x="2282627" y="3437266"/>
            <a:ext cx="1247413" cy="8137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Line 248"/>
          <p:cNvSpPr>
            <a:spLocks noChangeShapeType="1"/>
          </p:cNvSpPr>
          <p:nvPr/>
        </p:nvSpPr>
        <p:spPr bwMode="auto">
          <a:xfrm>
            <a:off x="2523565" y="2640011"/>
            <a:ext cx="123111" cy="42519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1" name="Line 248"/>
          <p:cNvSpPr>
            <a:spLocks noChangeShapeType="1"/>
          </p:cNvSpPr>
          <p:nvPr/>
        </p:nvSpPr>
        <p:spPr bwMode="auto">
          <a:xfrm>
            <a:off x="2634626" y="3066719"/>
            <a:ext cx="608076" cy="130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2" name="Line 248"/>
          <p:cNvSpPr>
            <a:spLocks noChangeShapeType="1"/>
          </p:cNvSpPr>
          <p:nvPr/>
        </p:nvSpPr>
        <p:spPr bwMode="auto">
          <a:xfrm flipH="1">
            <a:off x="3260176" y="2629772"/>
            <a:ext cx="133018" cy="43542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3" name="Line 248"/>
          <p:cNvSpPr>
            <a:spLocks noChangeShapeType="1"/>
          </p:cNvSpPr>
          <p:nvPr/>
        </p:nvSpPr>
        <p:spPr bwMode="auto">
          <a:xfrm>
            <a:off x="2981763" y="2346046"/>
            <a:ext cx="392938" cy="2672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4" name="Rectangle 5"/>
          <p:cNvSpPr>
            <a:spLocks noChangeArrowheads="1"/>
          </p:cNvSpPr>
          <p:nvPr/>
        </p:nvSpPr>
        <p:spPr bwMode="auto">
          <a:xfrm>
            <a:off x="9917927" y="3676649"/>
            <a:ext cx="1223962"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a:solidFill>
                  <a:schemeClr val="tx1"/>
                </a:solidFill>
              </a:rPr>
              <a:t>ในระหว่างการพูดคุยกับชาวต่างชาติ มีโอกาสสูงมากที่คุณจะถูกถามเกี่ยวกับสถานที่น่าสนใจที่จะไปเยี่ยมชม คุณควรเตรียมพร้อมที่จะให้คำแนะนำเกี่ยวกับสถานที่ต่างๆแก่ชาวต่างชาติ มาเริ่มฝึกกัน...ตั้งแต่วันนี้เลย</a:t>
            </a:r>
            <a:r>
              <a:rPr lang="en-US" altLang="th-TH" sz="1000">
                <a:solidFill>
                  <a:schemeClr val="tx1"/>
                </a:solidFill>
              </a:rPr>
              <a:t>!</a:t>
            </a:r>
            <a:endParaRPr lang="th-TH" altLang="th-TH" sz="1000">
              <a:solidFill>
                <a:schemeClr val="tx1"/>
              </a:solidFill>
            </a:endParaRPr>
          </a:p>
        </p:txBody>
      </p:sp>
      <p:sp>
        <p:nvSpPr>
          <p:cNvPr id="35" name="Rectangle 49"/>
          <p:cNvSpPr>
            <a:spLocks noChangeArrowheads="1"/>
          </p:cNvSpPr>
          <p:nvPr/>
        </p:nvSpPr>
        <p:spPr bwMode="auto">
          <a:xfrm>
            <a:off x="6977877" y="5778499"/>
            <a:ext cx="42354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b="1" u="sng">
                <a:solidFill>
                  <a:schemeClr val="tx1"/>
                </a:solidFill>
              </a:rPr>
              <a:t>การเตรียมตัวพูด </a:t>
            </a:r>
          </a:p>
          <a:p>
            <a:endParaRPr lang="th-TH" altLang="th-TH" sz="1000" b="1" u="sng">
              <a:solidFill>
                <a:schemeClr val="tx1"/>
              </a:solidFill>
            </a:endParaRPr>
          </a:p>
          <a:p>
            <a:r>
              <a:rPr lang="th-TH" altLang="th-TH" sz="1000" b="1" u="sng">
                <a:solidFill>
                  <a:schemeClr val="tx1"/>
                </a:solidFill>
              </a:rPr>
              <a:t>ขั้นตอนที่ </a:t>
            </a:r>
            <a:r>
              <a:rPr lang="en-US" altLang="th-TH" sz="1000" b="1" u="sng">
                <a:solidFill>
                  <a:schemeClr val="tx1"/>
                </a:solidFill>
              </a:rPr>
              <a:t>1</a:t>
            </a:r>
            <a:r>
              <a:rPr lang="en-US" altLang="th-TH" sz="1000">
                <a:solidFill>
                  <a:schemeClr val="tx1"/>
                </a:solidFill>
              </a:rPr>
              <a:t>   </a:t>
            </a:r>
            <a:r>
              <a:rPr lang="th-TH" altLang="th-TH" sz="1000">
                <a:solidFill>
                  <a:schemeClr val="tx1"/>
                </a:solidFill>
              </a:rPr>
              <a:t>ศึกษา </a:t>
            </a:r>
            <a:r>
              <a:rPr lang="en-US" altLang="th-TH" sz="1000" b="1">
                <a:solidFill>
                  <a:schemeClr val="tx1"/>
                </a:solidFill>
              </a:rPr>
              <a:t>‘</a:t>
            </a:r>
            <a:r>
              <a:rPr lang="en-US" altLang="th-TH" sz="1000">
                <a:solidFill>
                  <a:schemeClr val="tx1"/>
                </a:solidFill>
                <a:latin typeface="Calibri" panose="020F0502020204030204" pitchFamily="34" charset="0"/>
              </a:rPr>
              <a:t>Interesting Places’ Speaking Web</a:t>
            </a:r>
            <a:r>
              <a:rPr lang="en-US" altLang="th-TH" sz="1000" b="1">
                <a:solidFill>
                  <a:schemeClr val="tx1"/>
                </a:solidFill>
              </a:rPr>
              <a:t> </a:t>
            </a:r>
            <a:r>
              <a:rPr lang="th-TH" altLang="th-TH" sz="1000" u="sng">
                <a:solidFill>
                  <a:schemeClr val="tx1"/>
                </a:solidFill>
              </a:rPr>
              <a:t>ที่หน้า </a:t>
            </a:r>
            <a:r>
              <a:rPr lang="en-US" altLang="th-TH" sz="1000" u="sng">
                <a:solidFill>
                  <a:schemeClr val="tx1"/>
                </a:solidFill>
              </a:rPr>
              <a:t>4</a:t>
            </a:r>
            <a:r>
              <a:rPr lang="th-TH" altLang="th-TH" sz="1000">
                <a:solidFill>
                  <a:schemeClr val="tx1"/>
                </a:solidFill>
              </a:rPr>
              <a:t> เพื่อให้ได้แนวคิดเกี่ยวกับเรื่องที่จะพูด แล้วศึกษาตัวอย่างการพูดประกอบ</a:t>
            </a:r>
            <a:r>
              <a:rPr lang="th-TH" altLang="th-TH" sz="1000"/>
              <a:t> </a:t>
            </a:r>
            <a:endParaRPr lang="th-TH" altLang="th-TH" sz="1000">
              <a:solidFill>
                <a:schemeClr val="tx1"/>
              </a:solidFill>
            </a:endParaRPr>
          </a:p>
          <a:p>
            <a:r>
              <a:rPr lang="th-TH" altLang="th-TH" sz="1000" b="1" u="sng">
                <a:solidFill>
                  <a:schemeClr val="tx1"/>
                </a:solidFill>
              </a:rPr>
              <a:t>ขั้นตอนที่ </a:t>
            </a:r>
            <a:r>
              <a:rPr lang="en-US" altLang="th-TH" sz="1000" b="1" u="sng">
                <a:solidFill>
                  <a:schemeClr val="tx1"/>
                </a:solidFill>
              </a:rPr>
              <a:t>2</a:t>
            </a:r>
            <a:r>
              <a:rPr lang="en-US" altLang="th-TH" sz="1000">
                <a:solidFill>
                  <a:schemeClr val="tx1"/>
                </a:solidFill>
              </a:rPr>
              <a:t>   </a:t>
            </a:r>
            <a:r>
              <a:rPr lang="th-TH" altLang="th-TH" sz="1000">
                <a:solidFill>
                  <a:schemeClr val="tx1"/>
                </a:solidFill>
              </a:rPr>
              <a:t>เลือกสำนวนและโครงสร้างประโยคที่เกี่ยวข้อง จากนั้นเขียนคำสำคัญที่เกี่ยวข้อง </a:t>
            </a:r>
            <a:r>
              <a:rPr lang="en-US" altLang="th-TH" sz="1000">
                <a:solidFill>
                  <a:schemeClr val="tx1"/>
                </a:solidFill>
              </a:rPr>
              <a:t>(Key words) </a:t>
            </a:r>
            <a:r>
              <a:rPr lang="th-TH" altLang="th-TH" sz="1000">
                <a:solidFill>
                  <a:schemeClr val="tx1"/>
                </a:solidFill>
              </a:rPr>
              <a:t>ลงใน </a:t>
            </a:r>
            <a:r>
              <a:rPr lang="en-US" altLang="th-TH" sz="1000">
                <a:solidFill>
                  <a:schemeClr val="tx1"/>
                </a:solidFill>
                <a:latin typeface="Calibri" panose="020F0502020204030204" pitchFamily="34" charset="0"/>
              </a:rPr>
              <a:t>‘Interesting Places’ Speaking Web</a:t>
            </a:r>
            <a:r>
              <a:rPr lang="th-TH" altLang="th-TH" sz="1000" b="1">
                <a:solidFill>
                  <a:schemeClr val="tx1"/>
                </a:solidFill>
              </a:rPr>
              <a:t> </a:t>
            </a:r>
            <a:r>
              <a:rPr lang="th-TH" altLang="th-TH" sz="1000"/>
              <a:t>ของคุณ</a:t>
            </a:r>
            <a:r>
              <a:rPr lang="th-TH" altLang="th-TH" sz="1000" u="sng"/>
              <a:t>ในหน้าแรก</a:t>
            </a:r>
            <a:r>
              <a:rPr lang="en-US" altLang="th-TH" sz="1000"/>
              <a:t> </a:t>
            </a:r>
            <a:r>
              <a:rPr lang="th-TH" altLang="th-TH" sz="1000"/>
              <a:t>และคุณอาจเพิ่มรายละเอียดอื่นๆไปด้วยก็ได้</a:t>
            </a:r>
            <a:endParaRPr lang="en-US" altLang="th-TH" sz="1000"/>
          </a:p>
        </p:txBody>
      </p:sp>
      <p:sp>
        <p:nvSpPr>
          <p:cNvPr id="36" name="Text Box 6"/>
          <p:cNvSpPr txBox="1">
            <a:spLocks noChangeArrowheads="1"/>
          </p:cNvSpPr>
          <p:nvPr/>
        </p:nvSpPr>
        <p:spPr bwMode="auto">
          <a:xfrm>
            <a:off x="8089126" y="1416049"/>
            <a:ext cx="3097212" cy="833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th-TH" altLang="th-TH" sz="2400">
                <a:latin typeface="Cordia New" panose="020B0304020202020204" pitchFamily="34" charset="-34"/>
                <a:cs typeface="Cordia New" panose="020B0304020202020204" pitchFamily="34" charset="-34"/>
              </a:rPr>
              <a:t>  </a:t>
            </a:r>
            <a:r>
              <a:rPr lang="th-TH" altLang="th-TH" sz="1600" b="1">
                <a:latin typeface="Cordia New" panose="020B0304020202020204" pitchFamily="34" charset="-34"/>
                <a:cs typeface="Cordia New" panose="020B0304020202020204" pitchFamily="34" charset="-34"/>
              </a:rPr>
              <a:t>มาฝึกพูดเกี่ยวกับ</a:t>
            </a:r>
          </a:p>
          <a:p>
            <a:pPr algn="r">
              <a:spcBef>
                <a:spcPct val="50000"/>
              </a:spcBef>
            </a:pPr>
            <a:r>
              <a:rPr lang="th-TH" altLang="th-TH" sz="1600" b="1">
                <a:latin typeface="Cordia New" panose="020B0304020202020204" pitchFamily="34" charset="-34"/>
                <a:cs typeface="Cordia New" panose="020B0304020202020204" pitchFamily="34" charset="-34"/>
              </a:rPr>
              <a:t>สถานที่น่าสนใจกัน</a:t>
            </a:r>
          </a:p>
        </p:txBody>
      </p:sp>
      <p:sp>
        <p:nvSpPr>
          <p:cNvPr id="37" name="Text Box 9"/>
          <p:cNvSpPr txBox="1">
            <a:spLocks noChangeArrowheads="1"/>
          </p:cNvSpPr>
          <p:nvPr/>
        </p:nvSpPr>
        <p:spPr bwMode="auto">
          <a:xfrm>
            <a:off x="8017688" y="263524"/>
            <a:ext cx="3384550"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spcBef>
                <a:spcPct val="50000"/>
              </a:spcBef>
            </a:pPr>
            <a:r>
              <a:rPr lang="th-TH" altLang="th-TH" sz="2400" b="1">
                <a:latin typeface="Calibri" panose="020F0502020204030204" pitchFamily="34" charset="0"/>
                <a:cs typeface="Cordia New" panose="020B0304020202020204" pitchFamily="34" charset="-34"/>
              </a:rPr>
              <a:t>  </a:t>
            </a:r>
            <a:r>
              <a:rPr lang="en-US" altLang="th-TH" sz="2400">
                <a:latin typeface="Calibri" panose="020F0502020204030204" pitchFamily="34" charset="0"/>
                <a:cs typeface="Cordia New" panose="020B0304020202020204" pitchFamily="34" charset="-34"/>
              </a:rPr>
              <a:t>Let’s talk about ‘interesting places’</a:t>
            </a:r>
            <a:endParaRPr lang="th-TH" altLang="th-TH" sz="2400">
              <a:latin typeface="Calibri" panose="020F0502020204030204" pitchFamily="34" charset="0"/>
              <a:cs typeface="Cordia New" panose="020B0304020202020204" pitchFamily="34" charset="-34"/>
            </a:endParaRPr>
          </a:p>
        </p:txBody>
      </p:sp>
      <p:pic>
        <p:nvPicPr>
          <p:cNvPr id="38" name="Picture 14" descr="6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09626" y="119062"/>
            <a:ext cx="1079500" cy="1081087"/>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17"/>
          <p:cNvSpPr>
            <a:spLocks noChangeArrowheads="1"/>
          </p:cNvSpPr>
          <p:nvPr/>
        </p:nvSpPr>
        <p:spPr bwMode="auto">
          <a:xfrm>
            <a:off x="7009626" y="1344612"/>
            <a:ext cx="2665412"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a:solidFill>
                  <a:schemeClr val="tx1"/>
                </a:solidFill>
                <a:latin typeface="Calibri" panose="020F0502020204030204" pitchFamily="34" charset="0"/>
              </a:rPr>
              <a:t>While talking with foreign visitors, chances are that you will be asked for suggestions on interesting places to visit! Be prepared to give useful suggestions on any kinds of interesting places… starting from now on!</a:t>
            </a:r>
            <a:endParaRPr lang="th-TH" altLang="th-TH" sz="1400">
              <a:solidFill>
                <a:schemeClr val="tx1"/>
              </a:solidFill>
            </a:endParaRPr>
          </a:p>
        </p:txBody>
      </p:sp>
      <p:pic>
        <p:nvPicPr>
          <p:cNvPr id="40" name="Picture 46" descr="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46476" y="2495549"/>
            <a:ext cx="1584325" cy="911225"/>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50"/>
          <p:cNvSpPr>
            <a:spLocks noChangeArrowheads="1"/>
          </p:cNvSpPr>
          <p:nvPr/>
        </p:nvSpPr>
        <p:spPr bwMode="auto">
          <a:xfrm>
            <a:off x="7009626" y="2927349"/>
            <a:ext cx="2879725"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a:solidFill>
                  <a:schemeClr val="tx1"/>
                </a:solidFill>
                <a:latin typeface="Calibri" panose="020F0502020204030204" pitchFamily="34" charset="0"/>
              </a:rPr>
              <a:t>How to prepare your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If you want to talk about an interesting place, try this …</a:t>
            </a:r>
          </a:p>
          <a:p>
            <a:r>
              <a:rPr lang="en-US" altLang="th-TH" sz="1200" b="1" u="sng">
                <a:solidFill>
                  <a:schemeClr val="tx1"/>
                </a:solidFill>
                <a:latin typeface="Calibri" panose="020F0502020204030204" pitchFamily="34" charset="0"/>
              </a:rPr>
              <a:t>Step 1</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Study the </a:t>
            </a:r>
            <a:r>
              <a:rPr lang="en-US" altLang="th-TH" sz="1200" b="1">
                <a:solidFill>
                  <a:schemeClr val="tx1"/>
                </a:solidFill>
                <a:latin typeface="Calibri" panose="020F0502020204030204" pitchFamily="34" charset="0"/>
              </a:rPr>
              <a:t>‘Interesting Places’ Speaking Web</a:t>
            </a:r>
            <a:r>
              <a:rPr lang="en-US" altLang="th-TH" sz="1200">
                <a:latin typeface="Calibri" panose="020F0502020204030204" pitchFamily="34" charset="0"/>
              </a:rPr>
              <a:t> on </a:t>
            </a:r>
            <a:r>
              <a:rPr lang="en-US" altLang="th-TH" sz="1200" u="sng">
                <a:latin typeface="Calibri" panose="020F0502020204030204" pitchFamily="34" charset="0"/>
              </a:rPr>
              <a:t>page 4</a:t>
            </a:r>
            <a:r>
              <a:rPr lang="en-US" altLang="th-TH" sz="1200">
                <a:latin typeface="Calibri" panose="020F0502020204030204" pitchFamily="34" charset="0"/>
              </a:rPr>
              <a:t>, it will give you an idea of what to talk about. Then, study the speaking sample that follows.</a:t>
            </a:r>
          </a:p>
          <a:p>
            <a:r>
              <a:rPr lang="en-US" altLang="th-TH" sz="1200" b="1" u="sng">
                <a:solidFill>
                  <a:schemeClr val="tx1"/>
                </a:solidFill>
                <a:latin typeface="Calibri" panose="020F0502020204030204" pitchFamily="34" charset="0"/>
              </a:rPr>
              <a:t>Step 2</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a:t>
            </a:r>
            <a:r>
              <a:rPr lang="en-US" altLang="th-TH" sz="1200">
                <a:latin typeface="Calibri" panose="020F0502020204030204" pitchFamily="34" charset="0"/>
              </a:rPr>
              <a:t>Choose an interesting place you want to talk about. Consider relevant expressions and structures needed to talk about the place. Then, complete your own speaking web on </a:t>
            </a:r>
            <a:r>
              <a:rPr lang="en-US" altLang="th-TH" sz="1200" u="sng">
                <a:latin typeface="Calibri" panose="020F0502020204030204" pitchFamily="34" charset="0"/>
              </a:rPr>
              <a:t>page 1</a:t>
            </a:r>
            <a:r>
              <a:rPr lang="en-US" altLang="th-TH" sz="1200">
                <a:latin typeface="Calibri" panose="020F0502020204030204" pitchFamily="34" charset="0"/>
              </a:rPr>
              <a:t>.</a:t>
            </a:r>
            <a:r>
              <a:rPr lang="th-TH" altLang="th-TH" sz="1200">
                <a:latin typeface="Calibri" panose="020F0502020204030204" pitchFamily="34" charset="0"/>
              </a:rPr>
              <a:t> </a:t>
            </a:r>
            <a:r>
              <a:rPr lang="en-US" altLang="th-TH" sz="1200">
                <a:latin typeface="Calibri" panose="020F0502020204030204" pitchFamily="34" charset="0"/>
              </a:rPr>
              <a:t>It’s also a good idea to add other details of your own.</a:t>
            </a:r>
            <a:endParaRPr lang="th-TH" altLang="th-TH" sz="1200">
              <a:latin typeface="Calibri" panose="020F0502020204030204" pitchFamily="34" charset="0"/>
            </a:endParaRPr>
          </a:p>
        </p:txBody>
      </p:sp>
    </p:spTree>
    <p:extLst>
      <p:ext uri="{BB962C8B-B14F-4D97-AF65-F5344CB8AC3E}">
        <p14:creationId xmlns:p14="http://schemas.microsoft.com/office/powerpoint/2010/main" val="736144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4" name="Picture 47" descr="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2303" y="165836"/>
            <a:ext cx="1439863" cy="143986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65"/>
          <p:cNvGrpSpPr>
            <a:grpSpLocks/>
          </p:cNvGrpSpPr>
          <p:nvPr/>
        </p:nvGrpSpPr>
        <p:grpSpPr bwMode="auto">
          <a:xfrm>
            <a:off x="486511" y="523023"/>
            <a:ext cx="5011737" cy="6248400"/>
            <a:chOff x="3629" y="484"/>
            <a:chExt cx="3157" cy="3936"/>
          </a:xfrm>
        </p:grpSpPr>
        <p:sp>
          <p:nvSpPr>
            <p:cNvPr id="8" name="Rectangle 66"/>
            <p:cNvSpPr>
              <a:spLocks noChangeArrowheads="1"/>
            </p:cNvSpPr>
            <p:nvPr/>
          </p:nvSpPr>
          <p:spPr bwMode="auto">
            <a:xfrm>
              <a:off x="3629" y="484"/>
              <a:ext cx="1814" cy="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200" b="1" u="sng" dirty="0">
                  <a:latin typeface="Calibri" panose="020F0502020204030204" pitchFamily="34" charset="0"/>
                  <a:cs typeface="Cordia New" panose="020B0304020202020204" pitchFamily="34" charset="-34"/>
                </a:rPr>
                <a:t>Step 3</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Talk to yourself aloud. When you are fluent, don’t look at your web. Speak naturally.</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This helps to increase your confidence.</a:t>
              </a:r>
            </a:p>
            <a:p>
              <a:r>
                <a:rPr lang="en-US" altLang="th-TH" sz="1200" b="1" u="sng" dirty="0">
                  <a:latin typeface="Calibri" panose="020F0502020204030204" pitchFamily="34" charset="0"/>
                  <a:cs typeface="Cordia New" panose="020B0304020202020204" pitchFamily="34" charset="-34"/>
                </a:rPr>
                <a:t>Step 4</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Study the</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evaluation criteria given below. It serves as a good guideline for your effective speaking.</a:t>
              </a:r>
            </a:p>
            <a:p>
              <a:r>
                <a:rPr lang="en-US" altLang="th-TH" sz="1200" b="1" u="sng" dirty="0">
                  <a:latin typeface="Calibri" panose="020F0502020204030204" pitchFamily="34" charset="0"/>
                  <a:cs typeface="Cordia New" panose="020B0304020202020204" pitchFamily="34" charset="-34"/>
                </a:rPr>
                <a:t>Step 5</a:t>
              </a:r>
              <a:r>
                <a:rPr lang="en-US" altLang="th-TH" sz="1200" b="1" dirty="0">
                  <a:latin typeface="Calibri" panose="020F0502020204030204" pitchFamily="34" charset="0"/>
                  <a:cs typeface="Cordia New" panose="020B0304020202020204" pitchFamily="34" charset="-34"/>
                </a:rPr>
                <a:t>:</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Record your speaking. Do it a few times and check your own improvement.</a:t>
              </a:r>
              <a:endParaRPr lang="th-TH" altLang="th-TH" sz="1200" dirty="0">
                <a:solidFill>
                  <a:schemeClr val="tx2"/>
                </a:solidFill>
                <a:latin typeface="Calibri" panose="020F0502020204030204" pitchFamily="34" charset="0"/>
                <a:cs typeface="Cordia New" panose="020B0304020202020204" pitchFamily="34" charset="-34"/>
              </a:endParaRPr>
            </a:p>
            <a:p>
              <a:r>
                <a:rPr lang="en-US" altLang="th-TH" sz="1200" b="1" u="sng" dirty="0">
                  <a:latin typeface="Calibri" panose="020F0502020204030204" pitchFamily="34" charset="0"/>
                  <a:cs typeface="Cordia New" panose="020B0304020202020204" pitchFamily="34" charset="-34"/>
                </a:rPr>
                <a:t>Step 6</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Check your final speaking with the evaluation criteria  again. Are you happy with your talk? Read the suggestions given at the end of this page.</a:t>
              </a:r>
              <a:endParaRPr lang="th-TH" altLang="th-TH" sz="1600" dirty="0">
                <a:solidFill>
                  <a:schemeClr val="tx2"/>
                </a:solidFill>
                <a:latin typeface="Cordia New" panose="020B0304020202020204" pitchFamily="34" charset="-34"/>
                <a:cs typeface="Cordia New" panose="020B0304020202020204" pitchFamily="34" charset="-34"/>
              </a:endParaRPr>
            </a:p>
          </p:txBody>
        </p:sp>
        <p:sp>
          <p:nvSpPr>
            <p:cNvPr id="9" name="Rectangle 67"/>
            <p:cNvSpPr>
              <a:spLocks noChangeArrowheads="1"/>
            </p:cNvSpPr>
            <p:nvPr/>
          </p:nvSpPr>
          <p:spPr bwMode="auto">
            <a:xfrm>
              <a:off x="5579" y="1166"/>
              <a:ext cx="1134"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3</a:t>
              </a:r>
              <a:r>
                <a:rPr lang="en-US" altLang="th-TH" sz="1000" b="1">
                  <a:latin typeface="Cordia New" panose="020B0304020202020204" pitchFamily="34" charset="-34"/>
                  <a:cs typeface="Cordia New" panose="020B0304020202020204" pitchFamily="34" charset="-34"/>
                </a:rPr>
                <a:t>  </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ลองฝึกพูดกับตัวเองโดยออก</a:t>
              </a:r>
            </a:p>
            <a:p>
              <a:r>
                <a:rPr lang="th-TH" altLang="th-TH" sz="1000">
                  <a:latin typeface="Cordia New" panose="020B0304020202020204" pitchFamily="34" charset="-34"/>
                  <a:cs typeface="Cordia New" panose="020B0304020202020204" pitchFamily="34" charset="-34"/>
                </a:rPr>
                <a:t>เสียงดังๆ เมื่อพูดคล่องแล้วไม่ควรดู</a:t>
              </a:r>
              <a:r>
                <a:rPr lang="en-US" altLang="th-TH" sz="1000">
                  <a:latin typeface="Cordia New" panose="020B0304020202020204" pitchFamily="34" charset="-34"/>
                  <a:cs typeface="Cordia New" panose="020B0304020202020204" pitchFamily="34" charset="-34"/>
                </a:rPr>
                <a:t> web</a:t>
              </a:r>
              <a:r>
                <a:rPr lang="th-TH" altLang="th-TH" sz="1000">
                  <a:latin typeface="Cordia New" panose="020B0304020202020204" pitchFamily="34" charset="-34"/>
                  <a:cs typeface="Cordia New" panose="020B0304020202020204" pitchFamily="34" charset="-34"/>
                </a:rPr>
                <a:t> </a:t>
              </a:r>
            </a:p>
            <a:p>
              <a:r>
                <a:rPr lang="th-TH" altLang="th-TH" sz="1000">
                  <a:latin typeface="Cordia New" panose="020B0304020202020204" pitchFamily="34" charset="-34"/>
                  <a:cs typeface="Cordia New" panose="020B0304020202020204" pitchFamily="34" charset="-34"/>
                </a:rPr>
                <a:t>พยายามพูดอย่างธรรมชาติเพื่อเพิ่มความมั่นใจ</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4</a:t>
              </a:r>
              <a:r>
                <a:rPr lang="en-US" altLang="th-TH" sz="1000" b="1">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ศึกษาเกณฑ์ประเมินการพูด</a:t>
              </a:r>
            </a:p>
            <a:p>
              <a:r>
                <a:rPr lang="th-TH" altLang="th-TH" sz="1000">
                  <a:latin typeface="Cordia New" panose="020B0304020202020204" pitchFamily="34" charset="-34"/>
                  <a:cs typeface="Cordia New" panose="020B0304020202020204" pitchFamily="34" charset="-34"/>
                </a:rPr>
                <a:t>ข้างล่างและใช้ เกณฑ์นี้เป็นแนวทางการพูด</a:t>
              </a:r>
            </a:p>
            <a:p>
              <a:r>
                <a:rPr lang="th-TH" altLang="th-TH" sz="1000">
                  <a:latin typeface="Cordia New" panose="020B0304020202020204" pitchFamily="34" charset="-34"/>
                  <a:cs typeface="Cordia New" panose="020B0304020202020204" pitchFamily="34" charset="-34"/>
                </a:rPr>
                <a:t>อย่างมีประสิทธิภาพ</a:t>
              </a:r>
              <a:endParaRPr lang="th-TH" altLang="th-TH" sz="1000" b="1">
                <a:latin typeface="Cordia New" panose="020B0304020202020204" pitchFamily="34" charset="-34"/>
                <a:cs typeface="Cordia New" panose="020B0304020202020204" pitchFamily="34" charset="-34"/>
              </a:endParaRP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5</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ลองบันทึกการพูดลงใน</a:t>
              </a:r>
            </a:p>
            <a:p>
              <a:r>
                <a:rPr lang="th-TH" altLang="th-TH" sz="1000">
                  <a:latin typeface="Cordia New" panose="020B0304020202020204" pitchFamily="34" charset="-34"/>
                  <a:cs typeface="Cordia New" panose="020B0304020202020204" pitchFamily="34" charset="-34"/>
                </a:rPr>
                <a:t>อุปกรณ์บันทึกเสียงหลายๆครั้งและเปรียบเทียบ</a:t>
              </a:r>
            </a:p>
            <a:p>
              <a:r>
                <a:rPr lang="th-TH" altLang="th-TH" sz="1000">
                  <a:latin typeface="Cordia New" panose="020B0304020202020204" pitchFamily="34" charset="-34"/>
                  <a:cs typeface="Cordia New" panose="020B0304020202020204" pitchFamily="34" charset="-34"/>
                </a:rPr>
                <a:t>การพัฒนาการของตัวเอง</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6</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ลองประเมินการพูดด้วยเกณฑ์</a:t>
              </a:r>
            </a:p>
            <a:p>
              <a:r>
                <a:rPr lang="th-TH" altLang="th-TH" sz="1000">
                  <a:latin typeface="Cordia New" panose="020B0304020202020204" pitchFamily="34" charset="-34"/>
                  <a:cs typeface="Cordia New" panose="020B0304020202020204" pitchFamily="34" charset="-34"/>
                </a:rPr>
                <a:t>ประเมินการพูดอีกครั้ง</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และถามตัวเองว่า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คุณพอใจกับผลงานหรือไม่แล้วลองอ่าน</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ข้อเสนอแนะท้ายหน้าประกอบ</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0" name="Rectangle 68"/>
            <p:cNvSpPr>
              <a:spLocks noChangeArrowheads="1"/>
            </p:cNvSpPr>
            <p:nvPr/>
          </p:nvSpPr>
          <p:spPr bwMode="auto">
            <a:xfrm>
              <a:off x="5380" y="3493"/>
              <a:ext cx="1406"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ข้อเสนอแนะ</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ถ้าคุณมีปัญหาเรื่องความคล่องและการหยุดระหว่างคำ</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หรือประโยค ลองฝึกเพิ่มและทำการบันทึกใหม่ </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ถ้าเป็นเรื่องการออกเสียง ลองตรวจสอบคำยากนั้นกับ</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พจนานุกรมที่น่าเชื่อถือและแยกฝึกคำจนคล่อง  แล้วจึงพูด</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ทั้งประโยค</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ถ้าเป็นปัญหาด้านไวยากรณ์ ลองตรวจสอบกับหนังสือ/</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เวปไซด์ไวยากรณ์</a:t>
              </a:r>
            </a:p>
          </p:txBody>
        </p:sp>
        <p:sp>
          <p:nvSpPr>
            <p:cNvPr id="11" name="Text Box 69"/>
            <p:cNvSpPr txBox="1">
              <a:spLocks noChangeArrowheads="1"/>
            </p:cNvSpPr>
            <p:nvPr/>
          </p:nvSpPr>
          <p:spPr bwMode="auto">
            <a:xfrm>
              <a:off x="3696" y="2141"/>
              <a:ext cx="1428" cy="1180"/>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endParaRPr lang="en-US" altLang="th-TH" sz="1000" b="1" u="sng">
                <a:latin typeface="Calibri" panose="020F0502020204030204" pitchFamily="34" charset="0"/>
                <a:cs typeface="Cordia New" panose="020B0304020202020204" pitchFamily="34" charset="-34"/>
              </a:endParaRPr>
            </a:p>
            <a:p>
              <a:r>
                <a:rPr lang="en-US" altLang="th-TH" sz="1000" b="1" u="sng">
                  <a:latin typeface="Calibri" panose="020F0502020204030204" pitchFamily="34" charset="0"/>
                  <a:cs typeface="Cordia New" panose="020B0304020202020204" pitchFamily="34" charset="-34"/>
                </a:rPr>
                <a:t>Evaluation Criteria</a:t>
              </a:r>
              <a:r>
                <a:rPr lang="en-US" altLang="th-TH" sz="1000" b="1">
                  <a:latin typeface="Calibri" panose="020F0502020204030204" pitchFamily="34" charset="0"/>
                  <a:cs typeface="Cordia New" panose="020B0304020202020204" pitchFamily="34" charset="-34"/>
                </a:rPr>
                <a:t> </a:t>
              </a:r>
            </a:p>
            <a:p>
              <a:endParaRPr lang="en-US" altLang="th-TH" sz="1000" b="1">
                <a:latin typeface="Calibri" panose="020F0502020204030204" pitchFamily="34" charset="0"/>
                <a:cs typeface="Cordia New" panose="020B0304020202020204" pitchFamily="34" charset="-34"/>
              </a:endParaRPr>
            </a:p>
            <a:p>
              <a:r>
                <a:rPr lang="en-US" altLang="th-TH" sz="1000">
                  <a:latin typeface="Calibri" panose="020F0502020204030204" pitchFamily="34" charset="0"/>
                  <a:cs typeface="Cordia New" panose="020B0304020202020204" pitchFamily="34" charset="-34"/>
                </a:rPr>
                <a:t>1. Fluency (Too slow?</a:t>
              </a:r>
              <a:r>
                <a:rPr lang="en-US" altLang="th-TH" sz="1000">
                  <a:latin typeface="Cordia New" panose="020B0304020202020204" pitchFamily="34" charset="-34"/>
                  <a:cs typeface="Cordia New" panose="020B0304020202020204" pitchFamily="34" charset="-34"/>
                </a:rPr>
                <a:t> </a:t>
              </a:r>
              <a:r>
                <a:rPr lang="en-US" altLang="th-TH" sz="1000">
                  <a:latin typeface="Calibri" panose="020F0502020204030204" pitchFamily="34" charset="0"/>
                  <a:cs typeface="Cordia New" panose="020B0304020202020204" pitchFamily="34" charset="-34"/>
                </a:rPr>
                <a:t>Stop </a:t>
              </a:r>
            </a:p>
            <a:p>
              <a:r>
                <a:rPr lang="en-US" altLang="th-TH" sz="1000">
                  <a:latin typeface="Calibri" panose="020F0502020204030204" pitchFamily="34" charset="0"/>
                  <a:cs typeface="Cordia New" panose="020B0304020202020204" pitchFamily="34" charset="-34"/>
                </a:rPr>
                <a:t>    too often between words or </a:t>
              </a:r>
              <a:br>
                <a:rPr lang="en-US" altLang="th-TH" sz="1000">
                  <a:latin typeface="Calibri" panose="020F0502020204030204" pitchFamily="34" charset="0"/>
                  <a:cs typeface="Cordia New" panose="020B0304020202020204" pitchFamily="34" charset="-34"/>
                </a:rPr>
              </a:br>
              <a:r>
                <a:rPr lang="en-US" altLang="th-TH" sz="1000">
                  <a:latin typeface="Calibri" panose="020F0502020204030204" pitchFamily="34" charset="0"/>
                  <a:cs typeface="Cordia New" panose="020B0304020202020204" pitchFamily="34" charset="-34"/>
                </a:rPr>
                <a:t>    sentences?)</a:t>
              </a:r>
            </a:p>
            <a:p>
              <a:r>
                <a:rPr lang="en-US" altLang="th-TH" sz="1000">
                  <a:latin typeface="Calibri" panose="020F0502020204030204" pitchFamily="34" charset="0"/>
                  <a:cs typeface="Cordia New" panose="020B0304020202020204" pitchFamily="34" charset="-34"/>
                </a:rPr>
                <a:t>2. Pronunciation (Not confident </a:t>
              </a:r>
            </a:p>
            <a:p>
              <a:r>
                <a:rPr lang="en-US" altLang="th-TH" sz="1000">
                  <a:latin typeface="Calibri" panose="020F0502020204030204" pitchFamily="34" charset="0"/>
                  <a:cs typeface="Cordia New" panose="020B0304020202020204" pitchFamily="34" charset="-34"/>
                </a:rPr>
                <a:t>    to pronounce some words?)</a:t>
              </a:r>
            </a:p>
            <a:p>
              <a:r>
                <a:rPr lang="en-US" altLang="th-TH" sz="1000">
                  <a:latin typeface="Calibri" panose="020F0502020204030204" pitchFamily="34" charset="0"/>
                  <a:cs typeface="Cordia New" panose="020B0304020202020204" pitchFamily="34" charset="-34"/>
                </a:rPr>
                <a:t>3. Grammatical mistakes (Are there </a:t>
              </a:r>
            </a:p>
            <a:p>
              <a:r>
                <a:rPr lang="en-US" altLang="th-TH" sz="1000">
                  <a:latin typeface="Calibri" panose="020F0502020204030204" pitchFamily="34" charset="0"/>
                  <a:cs typeface="Cordia New" panose="020B0304020202020204" pitchFamily="34" charset="-34"/>
                </a:rPr>
                <a:t>    any? e.g. tenses, S-V, voices, </a:t>
              </a:r>
            </a:p>
            <a:p>
              <a:r>
                <a:rPr lang="en-US" altLang="th-TH" sz="1000">
                  <a:latin typeface="Calibri" panose="020F0502020204030204" pitchFamily="34" charset="0"/>
                  <a:cs typeface="Cordia New" panose="020B0304020202020204" pitchFamily="34" charset="-34"/>
                </a:rPr>
                <a:t>    singular-plural)</a:t>
              </a:r>
              <a:endParaRPr lang="th-TH" altLang="th-TH" sz="1000">
                <a:latin typeface="Calibri" panose="020F0502020204030204" pitchFamily="34" charset="0"/>
                <a:cs typeface="Cordia New" panose="020B0304020202020204" pitchFamily="34" charset="-34"/>
              </a:endParaRPr>
            </a:p>
            <a:p>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2" name="Rectangle 70"/>
            <p:cNvSpPr>
              <a:spLocks noChangeArrowheads="1"/>
            </p:cNvSpPr>
            <p:nvPr/>
          </p:nvSpPr>
          <p:spPr bwMode="auto">
            <a:xfrm>
              <a:off x="3629" y="3402"/>
              <a:ext cx="1587"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000" b="1" u="sng">
                  <a:latin typeface="Calibri" panose="020F0502020204030204" pitchFamily="34" charset="0"/>
                  <a:cs typeface="Cordia New" panose="020B0304020202020204" pitchFamily="34" charset="-34"/>
                </a:rPr>
                <a:t>Suggestions</a:t>
              </a:r>
              <a:r>
                <a:rPr lang="en-US" altLang="th-TH" sz="1000" b="1">
                  <a:latin typeface="Calibri" panose="020F0502020204030204" pitchFamily="34" charset="0"/>
                  <a:cs typeface="Cordia New" panose="020B0304020202020204" pitchFamily="34" charset="-34"/>
                </a:rPr>
                <a:t> </a:t>
              </a:r>
              <a:endParaRPr lang="en-US"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problems are with fluency and pauses between words or sentences, practice more and do the recording again.</a:t>
              </a: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 is pronunciation, check the difficult words with reliable dictionaries. Work on them separately before saying the whole sentences.</a:t>
              </a:r>
              <a:endParaRPr lang="th-TH"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th-TH" altLang="th-TH" sz="1000">
                  <a:latin typeface="Calibri" panose="020F0502020204030204" pitchFamily="34" charset="0"/>
                  <a:cs typeface="Cordia New" panose="020B0304020202020204" pitchFamily="34" charset="-34"/>
                </a:rPr>
                <a:t> </a:t>
              </a:r>
              <a:r>
                <a:rPr lang="en-US" altLang="th-TH" sz="1000">
                  <a:latin typeface="Calibri" panose="020F0502020204030204" pitchFamily="34" charset="0"/>
                  <a:cs typeface="Cordia New" panose="020B0304020202020204" pitchFamily="34" charset="-34"/>
                </a:rPr>
                <a:t>For grammatical mistakes, consult reliable grammar books/websites.</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3" name="Text Box 71"/>
            <p:cNvSpPr txBox="1">
              <a:spLocks noChangeArrowheads="1"/>
            </p:cNvSpPr>
            <p:nvPr/>
          </p:nvSpPr>
          <p:spPr bwMode="auto">
            <a:xfrm>
              <a:off x="5443" y="2586"/>
              <a:ext cx="1179" cy="816"/>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เกณฑ์ประเมินการพูด</a:t>
              </a:r>
            </a:p>
            <a:p>
              <a:r>
                <a:rPr lang="en-US" altLang="th-TH" sz="1000">
                  <a:latin typeface="Cordia New" panose="020B0304020202020204" pitchFamily="34" charset="-34"/>
                  <a:cs typeface="Cordia New" panose="020B0304020202020204" pitchFamily="34" charset="-34"/>
                </a:rPr>
                <a:t>1. </a:t>
              </a:r>
              <a:r>
                <a:rPr lang="th-TH" altLang="th-TH" sz="1000">
                  <a:latin typeface="Cordia New" panose="020B0304020202020204" pitchFamily="34" charset="-34"/>
                  <a:cs typeface="Cordia New" panose="020B0304020202020204" pitchFamily="34" charset="-34"/>
                </a:rPr>
                <a:t>ความคล่อง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พูดช้าไป</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หยุดระหว่างคำหรือ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ประโยคบ่อยเกินไป</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2. </a:t>
              </a:r>
              <a:r>
                <a:rPr lang="th-TH" altLang="th-TH" sz="1000">
                  <a:latin typeface="Cordia New" panose="020B0304020202020204" pitchFamily="34" charset="-34"/>
                  <a:cs typeface="Cordia New" panose="020B0304020202020204" pitchFamily="34" charset="-34"/>
                </a:rPr>
                <a:t>การออกเสียง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ไม่มั่นใจการออกเสียงคำหลายๆ</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คำหรือไม่</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3. </a:t>
              </a:r>
              <a:r>
                <a:rPr lang="th-TH" altLang="th-TH" sz="1000">
                  <a:latin typeface="Cordia New" panose="020B0304020202020204" pitchFamily="34" charset="-34"/>
                  <a:cs typeface="Cordia New" panose="020B0304020202020204" pitchFamily="34" charset="-34"/>
                </a:rPr>
                <a:t>ความถูกต้องด้านไวยากรณ์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มีข้อผิดพลาด</a:t>
              </a:r>
            </a:p>
            <a:p>
              <a:r>
                <a:rPr lang="th-TH" altLang="th-TH" sz="1000">
                  <a:latin typeface="Cordia New" panose="020B0304020202020204" pitchFamily="34" charset="-34"/>
                  <a:cs typeface="Cordia New" panose="020B0304020202020204" pitchFamily="34" charset="-34"/>
                </a:rPr>
                <a:t>    ด้านไวยากรณ์ เช่น </a:t>
              </a:r>
              <a:r>
                <a:rPr lang="en-US" altLang="th-TH" sz="1000">
                  <a:latin typeface="Cordia New" panose="020B0304020202020204" pitchFamily="34" charset="-34"/>
                  <a:cs typeface="Cordia New" panose="020B0304020202020204" pitchFamily="34" charset="-34"/>
                </a:rPr>
                <a:t>tenses, S-V, voices, </a:t>
              </a:r>
            </a:p>
            <a:p>
              <a:r>
                <a:rPr lang="en-US" altLang="th-TH" sz="1000">
                  <a:latin typeface="Cordia New" panose="020B0304020202020204" pitchFamily="34" charset="-34"/>
                  <a:cs typeface="Cordia New" panose="020B0304020202020204" pitchFamily="34" charset="-34"/>
                </a:rPr>
                <a:t>    singular-plural </a:t>
              </a:r>
              <a:r>
                <a:rPr lang="th-TH" altLang="th-TH" sz="1000">
                  <a:latin typeface="Cordia New" panose="020B0304020202020204" pitchFamily="34" charset="-34"/>
                  <a:cs typeface="Cordia New" panose="020B0304020202020204" pitchFamily="34" charset="-34"/>
                </a:rPr>
                <a:t>หรือไม่</a:t>
              </a:r>
              <a:r>
                <a:rPr lang="en-US" altLang="th-TH" sz="1000">
                  <a:latin typeface="Cordia New" panose="020B0304020202020204" pitchFamily="34" charset="-34"/>
                  <a:cs typeface="Cordia New" panose="020B0304020202020204" pitchFamily="34" charset="-34"/>
                </a:rPr>
                <a:t>?)</a:t>
              </a:r>
              <a:endParaRPr lang="th-TH" altLang="th-TH" sz="1600">
                <a:solidFill>
                  <a:schemeClr val="tx2"/>
                </a:solidFill>
                <a:latin typeface="Cordia New" panose="020B0304020202020204" pitchFamily="34" charset="-34"/>
                <a:cs typeface="Cordia New" panose="020B0304020202020204" pitchFamily="34" charset="-34"/>
              </a:endParaRPr>
            </a:p>
          </p:txBody>
        </p:sp>
      </p:grpSp>
      <p:sp>
        <p:nvSpPr>
          <p:cNvPr id="14" name="Rectangle 133"/>
          <p:cNvSpPr>
            <a:spLocks noChangeArrowheads="1"/>
          </p:cNvSpPr>
          <p:nvPr/>
        </p:nvSpPr>
        <p:spPr bwMode="auto">
          <a:xfrm>
            <a:off x="7095722" y="5130920"/>
            <a:ext cx="4176712"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a:solidFill>
                  <a:schemeClr val="tx1"/>
                </a:solidFill>
                <a:latin typeface="Calibri" panose="020F0502020204030204" pitchFamily="34" charset="0"/>
              </a:rPr>
              <a:t>Sample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Ban Pui Mok is a mountain village. This place is peaceful and is ideal for trekking and camping. There you can hang out with friends and enjoy watching a starry sky at night. You can also visit a hill tribe centre to see their handicrafts and silverware.</a:t>
            </a:r>
            <a:r>
              <a:rPr lang="th-TH" altLang="th-TH" sz="1200">
                <a:solidFill>
                  <a:schemeClr val="tx1"/>
                </a:solidFill>
                <a:latin typeface="Calibri" panose="020F0502020204030204" pitchFamily="34" charset="0"/>
              </a:rPr>
              <a:t> </a:t>
            </a:r>
            <a:r>
              <a:rPr lang="en-US" altLang="th-TH" sz="1200">
                <a:solidFill>
                  <a:schemeClr val="tx1"/>
                </a:solidFill>
                <a:latin typeface="Calibri" panose="020F0502020204030204" pitchFamily="34" charset="0"/>
              </a:rPr>
              <a:t>This place is only 25 kilometers from Chiengrai.</a:t>
            </a:r>
            <a:endParaRPr lang="th-TH" altLang="th-TH" sz="1200">
              <a:solidFill>
                <a:schemeClr val="tx1"/>
              </a:solidFill>
              <a:latin typeface="Calibri" panose="020F0502020204030204" pitchFamily="34" charset="0"/>
            </a:endParaRPr>
          </a:p>
        </p:txBody>
      </p:sp>
      <p:sp>
        <p:nvSpPr>
          <p:cNvPr id="15" name="Line 140"/>
          <p:cNvSpPr>
            <a:spLocks noChangeShapeType="1"/>
          </p:cNvSpPr>
          <p:nvPr/>
        </p:nvSpPr>
        <p:spPr bwMode="auto">
          <a:xfrm flipV="1">
            <a:off x="9399183" y="1538408"/>
            <a:ext cx="2494269" cy="8635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142"/>
          <p:cNvSpPr>
            <a:spLocks noChangeShapeType="1"/>
          </p:cNvSpPr>
          <p:nvPr/>
        </p:nvSpPr>
        <p:spPr bwMode="auto">
          <a:xfrm>
            <a:off x="6879822" y="1438395"/>
            <a:ext cx="1693862" cy="9493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144"/>
          <p:cNvSpPr>
            <a:spLocks noChangeShapeType="1"/>
          </p:cNvSpPr>
          <p:nvPr/>
        </p:nvSpPr>
        <p:spPr bwMode="auto">
          <a:xfrm flipV="1">
            <a:off x="7887884" y="2806820"/>
            <a:ext cx="890588" cy="1296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Line 146"/>
          <p:cNvSpPr>
            <a:spLocks noChangeShapeType="1"/>
          </p:cNvSpPr>
          <p:nvPr/>
        </p:nvSpPr>
        <p:spPr bwMode="auto">
          <a:xfrm>
            <a:off x="9347625" y="2832584"/>
            <a:ext cx="988183" cy="10537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9" name="Line 155"/>
          <p:cNvSpPr>
            <a:spLocks noChangeShapeType="1"/>
          </p:cNvSpPr>
          <p:nvPr/>
        </p:nvSpPr>
        <p:spPr bwMode="auto">
          <a:xfrm flipV="1">
            <a:off x="8535584" y="3165595"/>
            <a:ext cx="10795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0" name="Line 174"/>
          <p:cNvSpPr>
            <a:spLocks noChangeShapeType="1"/>
          </p:cNvSpPr>
          <p:nvPr/>
        </p:nvSpPr>
        <p:spPr bwMode="auto">
          <a:xfrm flipH="1" flipV="1">
            <a:off x="9984676" y="2402008"/>
            <a:ext cx="1222375"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1" name="Line 175"/>
          <p:cNvSpPr>
            <a:spLocks noChangeShapeType="1"/>
          </p:cNvSpPr>
          <p:nvPr/>
        </p:nvSpPr>
        <p:spPr bwMode="auto">
          <a:xfrm flipH="1">
            <a:off x="9256309" y="501770"/>
            <a:ext cx="503238" cy="1225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Line 178"/>
          <p:cNvSpPr>
            <a:spLocks noChangeShapeType="1"/>
          </p:cNvSpPr>
          <p:nvPr/>
        </p:nvSpPr>
        <p:spPr bwMode="auto">
          <a:xfrm flipH="1" flipV="1">
            <a:off x="9472209" y="3165595"/>
            <a:ext cx="431800" cy="14414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Rectangle 189"/>
          <p:cNvSpPr>
            <a:spLocks noChangeArrowheads="1"/>
          </p:cNvSpPr>
          <p:nvPr/>
        </p:nvSpPr>
        <p:spPr bwMode="auto">
          <a:xfrm rot="21109752">
            <a:off x="10264372" y="2014658"/>
            <a:ext cx="1611312"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This place is …</a:t>
            </a:r>
            <a:r>
              <a:rPr lang="th-TH" altLang="th-TH" sz="900">
                <a:latin typeface="Calibri" panose="020F0502020204030204" pitchFamily="34" charset="0"/>
                <a:cs typeface="Cordia New" panose="020B0304020202020204" pitchFamily="34" charset="-34"/>
              </a:rPr>
              <a:t> (สถานที่แห่งนี้....</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24" name="Rectangle 197"/>
          <p:cNvSpPr>
            <a:spLocks noChangeArrowheads="1"/>
          </p:cNvSpPr>
          <p:nvPr/>
        </p:nvSpPr>
        <p:spPr bwMode="auto">
          <a:xfrm rot="1762583">
            <a:off x="9904009" y="2806820"/>
            <a:ext cx="1965325"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Vocabulary:</a:t>
            </a:r>
            <a:endParaRPr lang="th-TH" altLang="th-TH" sz="900" b="1" dirty="0">
              <a:latin typeface="Calibri" panose="020F0502020204030204" pitchFamily="34" charset="0"/>
              <a:cs typeface="Cordia New" panose="020B0304020202020204" pitchFamily="34" charset="-34"/>
            </a:endParaRPr>
          </a:p>
          <a:p>
            <a:r>
              <a:rPr lang="en-US" altLang="th-TH" sz="900" dirty="0">
                <a:latin typeface="Calibri" panose="020F0502020204030204" pitchFamily="34" charset="0"/>
                <a:cs typeface="Cordia New" panose="020B0304020202020204" pitchFamily="34" charset="-34"/>
              </a:rPr>
              <a:t>spacious (</a:t>
            </a:r>
            <a:r>
              <a:rPr lang="th-TH" altLang="th-TH" sz="900" dirty="0">
                <a:latin typeface="Calibri" panose="020F0502020204030204" pitchFamily="34" charset="0"/>
                <a:cs typeface="Cordia New" panose="020B0304020202020204" pitchFamily="34" charset="-34"/>
              </a:rPr>
              <a:t>กว้างขวาง</a:t>
            </a:r>
            <a:r>
              <a:rPr lang="en-US" altLang="th-TH" sz="900" dirty="0">
                <a:latin typeface="Calibri" panose="020F0502020204030204" pitchFamily="34" charset="0"/>
                <a:cs typeface="Cordia New" panose="020B0304020202020204" pitchFamily="34" charset="-34"/>
              </a:rPr>
              <a:t>), cozy (</a:t>
            </a:r>
            <a:r>
              <a:rPr lang="th-TH" altLang="th-TH" sz="900" dirty="0">
                <a:latin typeface="Calibri" panose="020F0502020204030204" pitchFamily="34" charset="0"/>
                <a:cs typeface="Cordia New" panose="020B0304020202020204" pitchFamily="34" charset="-34"/>
              </a:rPr>
              <a:t>บรรยากาศสบายๆ</a:t>
            </a:r>
            <a:r>
              <a:rPr lang="en-US" altLang="th-TH" sz="900" dirty="0">
                <a:latin typeface="Calibri" panose="020F0502020204030204" pitchFamily="34" charset="0"/>
                <a:cs typeface="Cordia New" panose="020B0304020202020204" pitchFamily="34" charset="-34"/>
              </a:rPr>
              <a:t>), very clean (</a:t>
            </a:r>
            <a:r>
              <a:rPr lang="th-TH" altLang="th-TH" sz="900" dirty="0">
                <a:latin typeface="Calibri" panose="020F0502020204030204" pitchFamily="34" charset="0"/>
                <a:cs typeface="Cordia New" panose="020B0304020202020204" pitchFamily="34" charset="-34"/>
              </a:rPr>
              <a:t>สะอาด</a:t>
            </a:r>
            <a:r>
              <a:rPr lang="en-US" altLang="th-TH" sz="900" dirty="0">
                <a:latin typeface="Calibri" panose="020F0502020204030204" pitchFamily="34" charset="0"/>
                <a:cs typeface="Cordia New" panose="020B0304020202020204" pitchFamily="34" charset="-34"/>
              </a:rPr>
              <a:t>), quiet (</a:t>
            </a:r>
            <a:r>
              <a:rPr lang="th-TH" altLang="th-TH" sz="900" dirty="0">
                <a:latin typeface="Calibri" panose="020F0502020204030204" pitchFamily="34" charset="0"/>
                <a:cs typeface="Cordia New" panose="020B0304020202020204" pitchFamily="34" charset="-34"/>
              </a:rPr>
              <a:t>เงียบ</a:t>
            </a:r>
            <a:r>
              <a:rPr lang="en-US" altLang="th-TH" sz="900" dirty="0">
                <a:latin typeface="Calibri" panose="020F0502020204030204" pitchFamily="34" charset="0"/>
                <a:cs typeface="Cordia New" panose="020B0304020202020204" pitchFamily="34" charset="-34"/>
              </a:rPr>
              <a:t>), beautiful (</a:t>
            </a:r>
            <a:r>
              <a:rPr lang="th-TH" altLang="th-TH" sz="900" dirty="0">
                <a:latin typeface="Calibri" panose="020F0502020204030204" pitchFamily="34" charset="0"/>
                <a:cs typeface="Cordia New" panose="020B0304020202020204" pitchFamily="34" charset="-34"/>
              </a:rPr>
              <a:t>สวยงาม</a:t>
            </a:r>
            <a:r>
              <a:rPr lang="en-US" altLang="th-TH" sz="900" dirty="0">
                <a:latin typeface="Calibri" panose="020F0502020204030204" pitchFamily="34" charset="0"/>
                <a:cs typeface="Cordia New" panose="020B0304020202020204" pitchFamily="34" charset="-34"/>
              </a:rPr>
              <a:t>), peaceful/tranquil (</a:t>
            </a:r>
            <a:r>
              <a:rPr lang="th-TH" altLang="th-TH" sz="900" dirty="0">
                <a:latin typeface="Calibri" panose="020F0502020204030204" pitchFamily="34" charset="0"/>
                <a:cs typeface="Cordia New" panose="020B0304020202020204" pitchFamily="34" charset="-34"/>
              </a:rPr>
              <a:t>สงบ</a:t>
            </a:r>
            <a:r>
              <a:rPr lang="en-US" altLang="th-TH" sz="900" dirty="0">
                <a:latin typeface="Calibri" panose="020F0502020204030204" pitchFamily="34" charset="0"/>
                <a:cs typeface="Cordia New" panose="020B0304020202020204" pitchFamily="34" charset="-34"/>
              </a:rPr>
              <a:t>), luxurious (</a:t>
            </a:r>
            <a:r>
              <a:rPr lang="th-TH" altLang="th-TH" sz="900" dirty="0">
                <a:latin typeface="Calibri" panose="020F0502020204030204" pitchFamily="34" charset="0"/>
                <a:cs typeface="Cordia New" panose="020B0304020202020204" pitchFamily="34" charset="-34"/>
              </a:rPr>
              <a:t>หรูหรา</a:t>
            </a:r>
            <a:r>
              <a:rPr lang="en-US" altLang="th-TH" sz="900" dirty="0">
                <a:latin typeface="Calibri" panose="020F0502020204030204" pitchFamily="34" charset="0"/>
                <a:cs typeface="Cordia New" panose="020B0304020202020204" pitchFamily="34" charset="-34"/>
              </a:rPr>
              <a:t>) splendid/ magnificent (</a:t>
            </a:r>
            <a:r>
              <a:rPr lang="th-TH" altLang="th-TH" sz="900" dirty="0">
                <a:latin typeface="Calibri" panose="020F0502020204030204" pitchFamily="34" charset="0"/>
                <a:cs typeface="Cordia New" panose="020B0304020202020204" pitchFamily="34" charset="-34"/>
              </a:rPr>
              <a:t>โอ่อ่า</a:t>
            </a:r>
            <a:r>
              <a:rPr lang="en-US" altLang="th-TH" sz="900" dirty="0">
                <a:latin typeface="Calibri" panose="020F0502020204030204" pitchFamily="34" charset="0"/>
                <a:cs typeface="Cordia New" panose="020B0304020202020204" pitchFamily="34" charset="-34"/>
              </a:rPr>
              <a:t>), classic (</a:t>
            </a:r>
            <a:r>
              <a:rPr lang="th-TH" altLang="th-TH" sz="900" dirty="0">
                <a:latin typeface="Calibri" panose="020F0502020204030204" pitchFamily="34" charset="0"/>
                <a:cs typeface="Cordia New" panose="020B0304020202020204" pitchFamily="34" charset="-34"/>
              </a:rPr>
              <a:t>แบบเก่าซึ่งเป็นที่นิยม</a:t>
            </a:r>
            <a:r>
              <a:rPr lang="en-US" altLang="th-TH" sz="900" dirty="0">
                <a:latin typeface="Calibri" panose="020F0502020204030204" pitchFamily="34" charset="0"/>
                <a:cs typeface="Cordia New" panose="020B0304020202020204" pitchFamily="34" charset="-34"/>
              </a:rPr>
              <a:t>), unique (</a:t>
            </a:r>
            <a:r>
              <a:rPr lang="th-TH" altLang="th-TH" sz="900" dirty="0">
                <a:latin typeface="Calibri" panose="020F0502020204030204" pitchFamily="34" charset="0"/>
                <a:cs typeface="Cordia New" panose="020B0304020202020204" pitchFamily="34" charset="-34"/>
              </a:rPr>
              <a:t>มีความเป็นเอกภาพ</a:t>
            </a:r>
            <a:r>
              <a:rPr lang="en-US" altLang="th-TH" sz="900" dirty="0">
                <a:latin typeface="Calibri" panose="020F0502020204030204" pitchFamily="34" charset="0"/>
                <a:cs typeface="Cordia New" panose="020B0304020202020204" pitchFamily="34" charset="-34"/>
              </a:rPr>
              <a:t>)</a:t>
            </a:r>
            <a:r>
              <a:rPr lang="en-US" altLang="th-TH" sz="900" dirty="0">
                <a:solidFill>
                  <a:schemeClr val="tx2"/>
                </a:solidFill>
                <a:latin typeface="Calibri" panose="020F0502020204030204" pitchFamily="34" charset="0"/>
                <a:cs typeface="Cordia New" panose="020B0304020202020204" pitchFamily="34" charset="-34"/>
              </a:rPr>
              <a:t> </a:t>
            </a:r>
            <a:endParaRPr lang="th-TH" altLang="th-TH" sz="900" dirty="0">
              <a:solidFill>
                <a:schemeClr val="tx2"/>
              </a:solidFill>
              <a:latin typeface="Calibri" panose="020F0502020204030204" pitchFamily="34" charset="0"/>
              <a:cs typeface="Cordia New" panose="020B0304020202020204" pitchFamily="34" charset="-34"/>
            </a:endParaRPr>
          </a:p>
        </p:txBody>
      </p:sp>
      <p:sp>
        <p:nvSpPr>
          <p:cNvPr id="25" name="Rectangle 247"/>
          <p:cNvSpPr>
            <a:spLocks noChangeArrowheads="1"/>
          </p:cNvSpPr>
          <p:nvPr/>
        </p:nvSpPr>
        <p:spPr bwMode="auto">
          <a:xfrm rot="17580599">
            <a:off x="9142803" y="2471064"/>
            <a:ext cx="91598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Description </a:t>
            </a:r>
          </a:p>
          <a:p>
            <a:pPr algn="ctr"/>
            <a:r>
              <a:rPr lang="en-US" altLang="th-TH" sz="800" b="1">
                <a:latin typeface="Calibri" panose="020F0502020204030204" pitchFamily="34" charset="0"/>
                <a:cs typeface="Tahoma" panose="020B0604030504040204" pitchFamily="34" charset="0"/>
              </a:rPr>
              <a:t>of the place</a:t>
            </a:r>
            <a:endParaRPr lang="th-TH" altLang="th-TH" sz="800" b="1">
              <a:latin typeface="Calibri" panose="020F0502020204030204" pitchFamily="34" charset="0"/>
              <a:cs typeface="Tahoma" panose="020B0604030504040204" pitchFamily="34" charset="0"/>
            </a:endParaRPr>
          </a:p>
        </p:txBody>
      </p:sp>
      <p:sp>
        <p:nvSpPr>
          <p:cNvPr id="26" name="Rectangle 252"/>
          <p:cNvSpPr>
            <a:spLocks noChangeArrowheads="1"/>
          </p:cNvSpPr>
          <p:nvPr/>
        </p:nvSpPr>
        <p:spPr bwMode="auto">
          <a:xfrm rot="19641389">
            <a:off x="8175222" y="1870195"/>
            <a:ext cx="91598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Activities to </a:t>
            </a:r>
          </a:p>
          <a:p>
            <a:pPr algn="ctr"/>
            <a:r>
              <a:rPr lang="en-US" altLang="th-TH" sz="800" b="1">
                <a:latin typeface="Calibri" panose="020F0502020204030204" pitchFamily="34" charset="0"/>
                <a:cs typeface="Tahoma" panose="020B0604030504040204" pitchFamily="34" charset="0"/>
              </a:rPr>
              <a:t>do there</a:t>
            </a:r>
            <a:endParaRPr lang="th-TH" altLang="th-TH" sz="800" b="1">
              <a:latin typeface="Calibri" panose="020F0502020204030204" pitchFamily="34" charset="0"/>
              <a:cs typeface="Tahoma" panose="020B0604030504040204" pitchFamily="34" charset="0"/>
            </a:endParaRPr>
          </a:p>
        </p:txBody>
      </p:sp>
      <p:sp>
        <p:nvSpPr>
          <p:cNvPr id="27" name="Rectangle 256"/>
          <p:cNvSpPr>
            <a:spLocks noChangeArrowheads="1"/>
          </p:cNvSpPr>
          <p:nvPr/>
        </p:nvSpPr>
        <p:spPr bwMode="auto">
          <a:xfrm rot="14763313">
            <a:off x="8034728" y="2442489"/>
            <a:ext cx="91598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Why </a:t>
            </a:r>
            <a:r>
              <a:rPr lang="th-TH" altLang="th-TH" sz="800" b="1" dirty="0">
                <a:latin typeface="Calibri" panose="020F0502020204030204" pitchFamily="34" charset="0"/>
                <a:cs typeface="Tahoma" panose="020B0604030504040204" pitchFamily="34" charset="0"/>
              </a:rPr>
              <a:t> </a:t>
            </a:r>
            <a:r>
              <a:rPr lang="en-US" altLang="th-TH" sz="800" b="1" dirty="0">
                <a:latin typeface="Calibri" panose="020F0502020204030204" pitchFamily="34" charset="0"/>
                <a:cs typeface="Tahoma" panose="020B0604030504040204" pitchFamily="34" charset="0"/>
              </a:rPr>
              <a:t>that</a:t>
            </a:r>
          </a:p>
          <a:p>
            <a:pPr algn="ctr"/>
            <a:r>
              <a:rPr lang="en-US" altLang="th-TH" sz="800" b="1" dirty="0">
                <a:latin typeface="Calibri" panose="020F0502020204030204" pitchFamily="34" charset="0"/>
                <a:cs typeface="Tahoma" panose="020B0604030504040204" pitchFamily="34" charset="0"/>
              </a:rPr>
              <a:t>place</a:t>
            </a:r>
            <a:endParaRPr lang="th-TH" altLang="th-TH" sz="800" b="1" dirty="0">
              <a:latin typeface="Calibri" panose="020F0502020204030204" pitchFamily="34" charset="0"/>
              <a:cs typeface="Tahoma" panose="020B0604030504040204" pitchFamily="34" charset="0"/>
            </a:endParaRPr>
          </a:p>
        </p:txBody>
      </p:sp>
      <p:sp>
        <p:nvSpPr>
          <p:cNvPr id="28" name="Rectangle 257"/>
          <p:cNvSpPr>
            <a:spLocks noChangeArrowheads="1"/>
          </p:cNvSpPr>
          <p:nvPr/>
        </p:nvSpPr>
        <p:spPr bwMode="auto">
          <a:xfrm rot="1376765">
            <a:off x="6735359" y="1725733"/>
            <a:ext cx="1414463"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Structures:</a:t>
            </a:r>
          </a:p>
          <a:p>
            <a:r>
              <a:rPr lang="en-US" altLang="th-TH" sz="900">
                <a:latin typeface="Calibri" panose="020F0502020204030204" pitchFamily="34" charset="0"/>
                <a:cs typeface="Cordia New" panose="020B0304020202020204" pitchFamily="34" charset="-34"/>
              </a:rPr>
              <a:t>It’s famous for/well known for/ ideal for…</a:t>
            </a:r>
            <a:r>
              <a:rPr lang="th-TH" altLang="th-TH" sz="900">
                <a:latin typeface="Calibri" panose="020F0502020204030204" pitchFamily="34" charset="0"/>
                <a:cs typeface="Cordia New" panose="020B0304020202020204" pitchFamily="34" charset="-34"/>
              </a:rPr>
              <a:t> (สถานที่แห่งนี้ขึ้นชื่อในเรื่อง...</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29" name="Rectangle 258"/>
          <p:cNvSpPr>
            <a:spLocks noChangeArrowheads="1"/>
          </p:cNvSpPr>
          <p:nvPr/>
        </p:nvSpPr>
        <p:spPr bwMode="auto">
          <a:xfrm rot="20424305">
            <a:off x="6851247" y="2349620"/>
            <a:ext cx="1655762"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Expressions:</a:t>
            </a:r>
            <a:endParaRPr lang="th-TH" altLang="th-TH" sz="900" b="1">
              <a:latin typeface="Calibri" panose="020F0502020204030204" pitchFamily="34" charset="0"/>
              <a:cs typeface="Cordia New" panose="020B0304020202020204" pitchFamily="34" charset="-34"/>
            </a:endParaRPr>
          </a:p>
          <a:p>
            <a:r>
              <a:rPr lang="en-US" altLang="th-TH" sz="900">
                <a:latin typeface="Calibri" panose="020F0502020204030204" pitchFamily="34" charset="0"/>
                <a:cs typeface="Cordia New" panose="020B0304020202020204" pitchFamily="34" charset="-34"/>
              </a:rPr>
              <a:t>its spectacular scenery/ great view (</a:t>
            </a:r>
            <a:r>
              <a:rPr lang="th-TH" altLang="th-TH" sz="900">
                <a:latin typeface="Calibri" panose="020F0502020204030204" pitchFamily="34" charset="0"/>
                <a:cs typeface="Cordia New" panose="020B0304020202020204" pitchFamily="34" charset="-34"/>
              </a:rPr>
              <a:t>ทิวทัศน์ที่ยอดเยี่ยม</a:t>
            </a:r>
            <a:r>
              <a:rPr lang="en-US" altLang="th-TH" sz="900">
                <a:latin typeface="Calibri" panose="020F0502020204030204" pitchFamily="34" charset="0"/>
                <a:cs typeface="Cordia New" panose="020B0304020202020204" pitchFamily="34" charset="-34"/>
              </a:rPr>
              <a:t>), its fresh air (</a:t>
            </a:r>
            <a:r>
              <a:rPr lang="th-TH" altLang="th-TH" sz="900">
                <a:latin typeface="Calibri" panose="020F0502020204030204" pitchFamily="34" charset="0"/>
                <a:cs typeface="Cordia New" panose="020B0304020202020204" pitchFamily="34" charset="-34"/>
              </a:rPr>
              <a:t>อากาศที่บริสุทธิ์</a:t>
            </a:r>
            <a:r>
              <a:rPr lang="en-US" altLang="th-TH" sz="900">
                <a:latin typeface="Calibri" panose="020F0502020204030204" pitchFamily="34" charset="0"/>
                <a:cs typeface="Cordia New" panose="020B0304020202020204" pitchFamily="34" charset="-34"/>
              </a:rPr>
              <a:t>), its unique surroundings (</a:t>
            </a:r>
            <a:r>
              <a:rPr lang="th-TH" altLang="th-TH" sz="900">
                <a:latin typeface="Calibri" panose="020F0502020204030204" pitchFamily="34" charset="0"/>
                <a:cs typeface="Cordia New" panose="020B0304020202020204" pitchFamily="34" charset="-34"/>
              </a:rPr>
              <a:t>สภาพแวดล้อมที่ไม่มีใครเหมือน</a:t>
            </a:r>
            <a:r>
              <a:rPr lang="en-US" altLang="th-TH" sz="900">
                <a:latin typeface="Calibri" panose="020F0502020204030204" pitchFamily="34" charset="0"/>
                <a:cs typeface="Cordia New" panose="020B0304020202020204" pitchFamily="34" charset="-34"/>
              </a:rPr>
              <a:t>), sights to see (</a:t>
            </a:r>
            <a:r>
              <a:rPr lang="th-TH" altLang="th-TH" sz="900">
                <a:latin typeface="Calibri" panose="020F0502020204030204" pitchFamily="34" charset="0"/>
                <a:cs typeface="Cordia New" panose="020B0304020202020204" pitchFamily="34" charset="-34"/>
              </a:rPr>
              <a:t>ทิวทัศน์ที่มี</a:t>
            </a:r>
            <a:r>
              <a:rPr lang="en-US" altLang="th-TH" sz="900">
                <a:latin typeface="Calibri" panose="020F0502020204030204" pitchFamily="34" charset="0"/>
                <a:cs typeface="Cordia New" panose="020B0304020202020204" pitchFamily="34" charset="-34"/>
              </a:rPr>
              <a:t>), things to do (</a:t>
            </a:r>
            <a:r>
              <a:rPr lang="th-TH" altLang="th-TH" sz="900">
                <a:latin typeface="Calibri" panose="020F0502020204030204" pitchFamily="34" charset="0"/>
                <a:cs typeface="Cordia New" panose="020B0304020202020204" pitchFamily="34" charset="-34"/>
              </a:rPr>
              <a:t>กิจกรรมที่สามารถทำได้</a:t>
            </a:r>
            <a:r>
              <a:rPr lang="en-US" altLang="th-TH" sz="900">
                <a:latin typeface="Calibri" panose="020F0502020204030204" pitchFamily="34" charset="0"/>
                <a:cs typeface="Cordia New" panose="020B0304020202020204" pitchFamily="34" charset="-34"/>
              </a:rPr>
              <a:t>), places to go</a:t>
            </a:r>
            <a:r>
              <a:rPr lang="th-TH" altLang="th-TH" sz="900">
                <a:latin typeface="Calibri" panose="020F0502020204030204" pitchFamily="34" charset="0"/>
                <a:cs typeface="Cordia New" panose="020B0304020202020204" pitchFamily="34" charset="-34"/>
              </a:rPr>
              <a:t> </a:t>
            </a:r>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สถานที่ที่สามารถไปเยี่ยมชม</a:t>
            </a:r>
            <a:r>
              <a:rPr lang="en-US" altLang="th-TH" sz="900">
                <a:latin typeface="Calibri" panose="020F0502020204030204" pitchFamily="34" charset="0"/>
                <a:cs typeface="Cordia New" panose="020B0304020202020204" pitchFamily="34" charset="-34"/>
              </a:rPr>
              <a:t>), outstanding features</a:t>
            </a:r>
          </a:p>
          <a:p>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ลักษณะที่โดดเด่น</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30" name="Rectangle 259"/>
          <p:cNvSpPr>
            <a:spLocks noChangeArrowheads="1"/>
          </p:cNvSpPr>
          <p:nvPr/>
        </p:nvSpPr>
        <p:spPr bwMode="auto">
          <a:xfrm>
            <a:off x="8751484" y="2878258"/>
            <a:ext cx="647700"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Location</a:t>
            </a:r>
            <a:endParaRPr lang="th-TH" altLang="th-TH" sz="800" b="1">
              <a:latin typeface="Calibri" panose="020F0502020204030204" pitchFamily="34" charset="0"/>
              <a:cs typeface="Tahoma" panose="020B0604030504040204" pitchFamily="34" charset="0"/>
            </a:endParaRPr>
          </a:p>
        </p:txBody>
      </p:sp>
      <p:sp>
        <p:nvSpPr>
          <p:cNvPr id="31" name="Rectangle 260"/>
          <p:cNvSpPr>
            <a:spLocks noChangeArrowheads="1"/>
          </p:cNvSpPr>
          <p:nvPr/>
        </p:nvSpPr>
        <p:spPr bwMode="auto">
          <a:xfrm rot="3374542">
            <a:off x="9604766" y="3825201"/>
            <a:ext cx="963612"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It’s …</a:t>
            </a:r>
            <a:r>
              <a:rPr lang="th-TH" altLang="th-TH" sz="900">
                <a:latin typeface="Calibri" panose="020F0502020204030204" pitchFamily="34" charset="0"/>
                <a:cs typeface="Cordia New" panose="020B0304020202020204" pitchFamily="34" charset="-34"/>
              </a:rPr>
              <a:t> (สถานที่นี้....</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32" name="Rectangle 262"/>
          <p:cNvSpPr>
            <a:spLocks noChangeArrowheads="1"/>
          </p:cNvSpPr>
          <p:nvPr/>
        </p:nvSpPr>
        <p:spPr bwMode="auto">
          <a:xfrm>
            <a:off x="8535584" y="2259133"/>
            <a:ext cx="877888"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 ‘Interesting Places’ </a:t>
            </a:r>
          </a:p>
          <a:p>
            <a:pPr algn="ctr"/>
            <a:r>
              <a:rPr lang="en-US" altLang="th-TH" sz="800" b="1">
                <a:latin typeface="Calibri" panose="020F0502020204030204" pitchFamily="34" charset="0"/>
                <a:cs typeface="Tahoma" panose="020B0604030504040204" pitchFamily="34" charset="0"/>
              </a:rPr>
              <a:t>Speaking</a:t>
            </a:r>
            <a:endParaRPr lang="th-TH" altLang="th-TH" sz="800" b="1">
              <a:latin typeface="Calibri" panose="020F0502020204030204" pitchFamily="34" charset="0"/>
              <a:cs typeface="Tahoma" panose="020B0604030504040204" pitchFamily="34" charset="0"/>
            </a:endParaRPr>
          </a:p>
          <a:p>
            <a:pPr algn="ctr"/>
            <a:r>
              <a:rPr lang="en-US" altLang="th-TH" sz="800" b="1">
                <a:latin typeface="Calibri" panose="020F0502020204030204" pitchFamily="34" charset="0"/>
                <a:cs typeface="Tahoma" panose="020B0604030504040204" pitchFamily="34" charset="0"/>
              </a:rPr>
              <a:t>Web</a:t>
            </a:r>
            <a:endParaRPr lang="th-TH" altLang="th-TH" sz="800" b="1">
              <a:latin typeface="Calibri" panose="020F0502020204030204" pitchFamily="34" charset="0"/>
              <a:cs typeface="Tahoma" panose="020B0604030504040204" pitchFamily="34" charset="0"/>
            </a:endParaRPr>
          </a:p>
        </p:txBody>
      </p:sp>
      <p:sp>
        <p:nvSpPr>
          <p:cNvPr id="33" name="Rectangle 264"/>
          <p:cNvSpPr>
            <a:spLocks noChangeArrowheads="1"/>
          </p:cNvSpPr>
          <p:nvPr/>
        </p:nvSpPr>
        <p:spPr bwMode="auto">
          <a:xfrm rot="5400000">
            <a:off x="7981546" y="3659308"/>
            <a:ext cx="1871663" cy="134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p>
          <a:p>
            <a:pPr>
              <a:spcBef>
                <a:spcPct val="20000"/>
              </a:spcBef>
              <a:buClr>
                <a:schemeClr val="tx2"/>
              </a:buClr>
              <a:buSzPct val="70000"/>
            </a:pPr>
            <a:r>
              <a:rPr lang="en-US" altLang="th-TH" sz="900" dirty="0">
                <a:latin typeface="Calibri" panose="020F0502020204030204" pitchFamily="34" charset="0"/>
                <a:cs typeface="Cordia New" panose="020B0304020202020204" pitchFamily="34" charset="-34"/>
              </a:rPr>
              <a:t>about 200 kilometers from here (</a:t>
            </a:r>
            <a:r>
              <a:rPr lang="th-TH" altLang="th-TH" sz="900" dirty="0">
                <a:latin typeface="Calibri" panose="020F0502020204030204" pitchFamily="34" charset="0"/>
                <a:cs typeface="Cordia New" panose="020B0304020202020204" pitchFamily="34" charset="-34"/>
              </a:rPr>
              <a:t>ห่างไปจากที่นี่ประมาณ </a:t>
            </a:r>
            <a:r>
              <a:rPr lang="en-US" altLang="th-TH" sz="900" dirty="0">
                <a:latin typeface="Calibri" panose="020F0502020204030204" pitchFamily="34" charset="0"/>
                <a:cs typeface="Cordia New" panose="020B0304020202020204" pitchFamily="34" charset="-34"/>
              </a:rPr>
              <a:t>200 </a:t>
            </a:r>
            <a:r>
              <a:rPr lang="th-TH" altLang="th-TH" sz="900" dirty="0">
                <a:latin typeface="Calibri" panose="020F0502020204030204" pitchFamily="34" charset="0"/>
                <a:cs typeface="Cordia New" panose="020B0304020202020204" pitchFamily="34" charset="-34"/>
              </a:rPr>
              <a:t>ก.ม.</a:t>
            </a:r>
            <a:r>
              <a:rPr lang="en-US" altLang="th-TH" sz="900" dirty="0">
                <a:latin typeface="Calibri" panose="020F0502020204030204" pitchFamily="34" charset="0"/>
                <a:cs typeface="Cordia New" panose="020B0304020202020204" pitchFamily="34" charset="-34"/>
              </a:rPr>
              <a:t>), located in the center of town (</a:t>
            </a:r>
            <a:r>
              <a:rPr lang="th-TH" altLang="th-TH" sz="900" dirty="0">
                <a:latin typeface="Calibri" panose="020F0502020204030204" pitchFamily="34" charset="0"/>
                <a:cs typeface="Cordia New" panose="020B0304020202020204" pitchFamily="34" charset="-34"/>
              </a:rPr>
              <a:t>อยู่กลางเมือง</a:t>
            </a:r>
            <a:r>
              <a:rPr lang="en-US" altLang="th-TH" sz="900" dirty="0">
                <a:latin typeface="Calibri" panose="020F0502020204030204" pitchFamily="34" charset="0"/>
                <a:cs typeface="Cordia New" panose="020B0304020202020204" pitchFamily="34" charset="-34"/>
              </a:rPr>
              <a:t>), situated on the bank of the </a:t>
            </a:r>
            <a:r>
              <a:rPr lang="en-US" altLang="th-TH" sz="900" dirty="0" err="1">
                <a:latin typeface="Calibri" panose="020F0502020204030204" pitchFamily="34" charset="0"/>
                <a:cs typeface="Cordia New" panose="020B0304020202020204" pitchFamily="34" charset="-34"/>
              </a:rPr>
              <a:t>Pasak</a:t>
            </a:r>
            <a:r>
              <a:rPr lang="en-US" altLang="th-TH" sz="900" dirty="0">
                <a:latin typeface="Calibri" panose="020F0502020204030204" pitchFamily="34" charset="0"/>
                <a:cs typeface="Cordia New" panose="020B0304020202020204" pitchFamily="34" charset="-34"/>
              </a:rPr>
              <a:t> River</a:t>
            </a:r>
            <a:r>
              <a:rPr lang="th-TH" altLang="th-TH" sz="900" dirty="0">
                <a:latin typeface="Calibri" panose="020F0502020204030204" pitchFamily="34" charset="0"/>
                <a:cs typeface="Cordia New" panose="020B0304020202020204" pitchFamily="34" charset="-34"/>
              </a:rPr>
              <a:t> </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อยู่ริมฝั่งแม่น้ำป่าสัก</a:t>
            </a:r>
            <a:r>
              <a:rPr lang="en-US" altLang="th-TH" sz="900" dirty="0">
                <a:latin typeface="Calibri" panose="020F0502020204030204" pitchFamily="34" charset="0"/>
                <a:cs typeface="Cordia New" panose="020B0304020202020204" pitchFamily="34" charset="-34"/>
              </a:rPr>
              <a:t>), next to the…x…dam (</a:t>
            </a:r>
            <a:r>
              <a:rPr lang="th-TH" altLang="th-TH" sz="900" dirty="0">
                <a:latin typeface="Calibri" panose="020F0502020204030204" pitchFamily="34" charset="0"/>
                <a:cs typeface="Cordia New" panose="020B0304020202020204" pitchFamily="34" charset="-34"/>
              </a:rPr>
              <a:t>อยู่ใกล้เขื่อน...</a:t>
            </a:r>
            <a:r>
              <a:rPr lang="en-US" altLang="th-TH" sz="900" dirty="0">
                <a:latin typeface="Calibri" panose="020F0502020204030204" pitchFamily="34" charset="0"/>
                <a:cs typeface="Cordia New" panose="020B0304020202020204" pitchFamily="34" charset="-34"/>
              </a:rPr>
              <a:t>), around 45 minutes by minibus (</a:t>
            </a:r>
            <a:r>
              <a:rPr lang="th-TH" altLang="th-TH" sz="900" dirty="0">
                <a:latin typeface="Calibri" panose="020F0502020204030204" pitchFamily="34" charset="0"/>
                <a:cs typeface="Cordia New" panose="020B0304020202020204" pitchFamily="34" charset="-34"/>
              </a:rPr>
              <a:t>ใช้เวลาเดินทางประมาณ 45 นาทีโดยรถโดยสารขนาดเล็ก</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	</a:t>
            </a:r>
            <a:endParaRPr lang="en-US" altLang="th-TH" sz="900" dirty="0">
              <a:latin typeface="Calibri" panose="020F0502020204030204" pitchFamily="34" charset="0"/>
              <a:cs typeface="Cordia New" panose="020B0304020202020204" pitchFamily="34" charset="-34"/>
            </a:endParaRPr>
          </a:p>
        </p:txBody>
      </p:sp>
      <p:sp>
        <p:nvSpPr>
          <p:cNvPr id="34" name="Line 139"/>
          <p:cNvSpPr>
            <a:spLocks noChangeShapeType="1"/>
          </p:cNvSpPr>
          <p:nvPr/>
        </p:nvSpPr>
        <p:spPr bwMode="auto">
          <a:xfrm>
            <a:off x="8139784" y="197980"/>
            <a:ext cx="720725" cy="15097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5" name="Line 177"/>
          <p:cNvSpPr>
            <a:spLocks noChangeShapeType="1"/>
          </p:cNvSpPr>
          <p:nvPr/>
        </p:nvSpPr>
        <p:spPr bwMode="auto">
          <a:xfrm flipV="1">
            <a:off x="8981900" y="534127"/>
            <a:ext cx="111125" cy="16271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6" name="Rectangle 203"/>
          <p:cNvSpPr>
            <a:spLocks noChangeArrowheads="1"/>
          </p:cNvSpPr>
          <p:nvPr/>
        </p:nvSpPr>
        <p:spPr bwMode="auto">
          <a:xfrm rot="4259771">
            <a:off x="7976218" y="603184"/>
            <a:ext cx="1439863"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Structure:</a:t>
            </a:r>
          </a:p>
          <a:p>
            <a:r>
              <a:rPr lang="en-US" altLang="th-TH" sz="900" dirty="0">
                <a:latin typeface="Calibri" panose="020F0502020204030204" pitchFamily="34" charset="0"/>
                <a:cs typeface="Cordia New" panose="020B0304020202020204" pitchFamily="34" charset="-34"/>
              </a:rPr>
              <a:t>There you can… </a:t>
            </a:r>
            <a:r>
              <a:rPr lang="th-TH" altLang="th-TH" sz="900" dirty="0">
                <a:latin typeface="Calibri" panose="020F0502020204030204" pitchFamily="34" charset="0"/>
                <a:cs typeface="Cordia New" panose="020B0304020202020204" pitchFamily="34" charset="-34"/>
              </a:rPr>
              <a:t>(ที่นั่นคุณสามารถ....</a:t>
            </a:r>
            <a:r>
              <a:rPr lang="en-US" altLang="th-TH" sz="900" dirty="0">
                <a:latin typeface="Calibri" panose="020F0502020204030204" pitchFamily="34" charset="0"/>
                <a:cs typeface="Cordia New" panose="020B0304020202020204" pitchFamily="34" charset="-34"/>
              </a:rPr>
              <a:t>)</a:t>
            </a:r>
            <a:endParaRPr lang="th-TH" altLang="th-TH" sz="900" dirty="0">
              <a:latin typeface="Calibri" panose="020F0502020204030204" pitchFamily="34" charset="0"/>
              <a:cs typeface="Cordia New" panose="020B0304020202020204" pitchFamily="34" charset="-34"/>
            </a:endParaRPr>
          </a:p>
        </p:txBody>
      </p:sp>
      <p:sp>
        <p:nvSpPr>
          <p:cNvPr id="37" name="Rectangle 204"/>
          <p:cNvSpPr>
            <a:spLocks noChangeArrowheads="1"/>
          </p:cNvSpPr>
          <p:nvPr/>
        </p:nvSpPr>
        <p:spPr bwMode="auto">
          <a:xfrm rot="3023648">
            <a:off x="6854650" y="429352"/>
            <a:ext cx="1800225"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endParaRPr lang="th-TH" altLang="th-TH" sz="900" b="1" dirty="0">
              <a:latin typeface="Calibri" panose="020F0502020204030204" pitchFamily="34" charset="0"/>
              <a:cs typeface="Cordia New" panose="020B0304020202020204" pitchFamily="34" charset="-34"/>
            </a:endParaRPr>
          </a:p>
          <a:p>
            <a:r>
              <a:rPr lang="en-US" altLang="th-TH" sz="900" dirty="0">
                <a:latin typeface="Calibri" panose="020F0502020204030204" pitchFamily="34" charset="0"/>
                <a:cs typeface="Cordia New" panose="020B0304020202020204" pitchFamily="34" charset="-34"/>
              </a:rPr>
              <a:t>hang out with friends (</a:t>
            </a:r>
            <a:r>
              <a:rPr lang="th-TH" altLang="th-TH" sz="900" dirty="0">
                <a:latin typeface="Calibri" panose="020F0502020204030204" pitchFamily="34" charset="0"/>
                <a:cs typeface="Cordia New" panose="020B0304020202020204" pitchFamily="34" charset="-34"/>
              </a:rPr>
              <a:t>สนุกสนานกับเพื่อนๆ</a:t>
            </a:r>
            <a:r>
              <a:rPr lang="en-US" altLang="th-TH" sz="900" dirty="0">
                <a:latin typeface="Calibri" panose="020F0502020204030204" pitchFamily="34" charset="0"/>
                <a:cs typeface="Cordia New" panose="020B0304020202020204" pitchFamily="34" charset="-34"/>
              </a:rPr>
              <a:t>), relax and watch people </a:t>
            </a:r>
          </a:p>
          <a:p>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ผ่อนคลายและดูผู้คน</a:t>
            </a:r>
            <a:r>
              <a:rPr lang="en-US" altLang="th-TH" sz="900" dirty="0">
                <a:latin typeface="Calibri" panose="020F0502020204030204" pitchFamily="34" charset="0"/>
                <a:cs typeface="Cordia New" panose="020B0304020202020204" pitchFamily="34" charset="-34"/>
              </a:rPr>
              <a:t>), go trekking </a:t>
            </a:r>
          </a:p>
          <a:p>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การเดินเท้าโดยเฉพาะในที่ลำบาก เช่น ภูเขา</a:t>
            </a:r>
            <a:r>
              <a:rPr lang="en-US" altLang="th-TH" sz="900" dirty="0">
                <a:latin typeface="Calibri" panose="020F0502020204030204" pitchFamily="34" charset="0"/>
                <a:cs typeface="Cordia New" panose="020B0304020202020204" pitchFamily="34" charset="-34"/>
              </a:rPr>
              <a:t>), enjoy an elephant safari (</a:t>
            </a:r>
            <a:r>
              <a:rPr lang="th-TH" altLang="th-TH" sz="900" dirty="0">
                <a:latin typeface="Calibri" panose="020F0502020204030204" pitchFamily="34" charset="0"/>
                <a:cs typeface="Cordia New" panose="020B0304020202020204" pitchFamily="34" charset="-34"/>
              </a:rPr>
              <a:t>การเดินทางไกลด้วยช้าง</a:t>
            </a:r>
            <a:r>
              <a:rPr lang="en-US" altLang="th-TH" sz="900" dirty="0">
                <a:latin typeface="Calibri" panose="020F0502020204030204" pitchFamily="34" charset="0"/>
                <a:cs typeface="Cordia New" panose="020B0304020202020204" pitchFamily="34" charset="-34"/>
              </a:rPr>
              <a:t>), take a </a:t>
            </a:r>
            <a:r>
              <a:rPr lang="en-US" altLang="th-TH" sz="900" dirty="0">
                <a:solidFill>
                  <a:schemeClr val="tx2"/>
                </a:solidFill>
                <a:latin typeface="Calibri" panose="020F0502020204030204" pitchFamily="34" charset="0"/>
                <a:cs typeface="Cordia New" panose="020B0304020202020204" pitchFamily="34" charset="-34"/>
              </a:rPr>
              <a:t>culture/</a:t>
            </a:r>
          </a:p>
          <a:p>
            <a:r>
              <a:rPr lang="en-US" altLang="th-TH" sz="900" dirty="0">
                <a:solidFill>
                  <a:schemeClr val="tx2"/>
                </a:solidFill>
                <a:latin typeface="Calibri" panose="020F0502020204030204" pitchFamily="34" charset="0"/>
                <a:cs typeface="Cordia New" panose="020B0304020202020204" pitchFamily="34" charset="-34"/>
              </a:rPr>
              <a:t>historical tour</a:t>
            </a:r>
            <a:r>
              <a:rPr lang="th-TH" altLang="th-TH" sz="900" dirty="0">
                <a:solidFill>
                  <a:schemeClr val="tx2"/>
                </a:solidFill>
                <a:latin typeface="Calibri" panose="020F0502020204030204" pitchFamily="34" charset="0"/>
                <a:cs typeface="Cordia New" panose="020B0304020202020204" pitchFamily="34" charset="-34"/>
              </a:rPr>
              <a:t> </a:t>
            </a:r>
            <a:r>
              <a:rPr lang="en-US" altLang="th-TH" sz="900" dirty="0">
                <a:solidFill>
                  <a:schemeClr val="tx2"/>
                </a:solidFill>
                <a:latin typeface="Calibri" panose="020F0502020204030204" pitchFamily="34" charset="0"/>
                <a:cs typeface="Cordia New" panose="020B0304020202020204" pitchFamily="34" charset="-34"/>
              </a:rPr>
              <a:t>(</a:t>
            </a:r>
            <a:r>
              <a:rPr lang="th-TH" altLang="th-TH" sz="900" dirty="0">
                <a:solidFill>
                  <a:schemeClr val="tx2"/>
                </a:solidFill>
                <a:latin typeface="Calibri" panose="020F0502020204030204" pitchFamily="34" charset="0"/>
                <a:cs typeface="Cordia New" panose="020B0304020202020204" pitchFamily="34" charset="-34"/>
              </a:rPr>
              <a:t>ทัวร์วัฒนธรรม/ประวัติศาสตร์</a:t>
            </a:r>
            <a:r>
              <a:rPr lang="en-US" altLang="th-TH" sz="900" dirty="0">
                <a:solidFill>
                  <a:schemeClr val="tx2"/>
                </a:solidFill>
                <a:latin typeface="Calibri" panose="020F0502020204030204" pitchFamily="34" charset="0"/>
                <a:cs typeface="Cordia New" panose="020B0304020202020204" pitchFamily="34" charset="-34"/>
              </a:rPr>
              <a:t>), visit tribal villages </a:t>
            </a:r>
            <a:br>
              <a:rPr lang="en-US" altLang="th-TH" sz="900" dirty="0">
                <a:solidFill>
                  <a:schemeClr val="tx2"/>
                </a:solidFill>
                <a:latin typeface="Calibri" panose="020F0502020204030204" pitchFamily="34" charset="0"/>
                <a:cs typeface="Cordia New" panose="020B0304020202020204" pitchFamily="34" charset="-34"/>
              </a:rPr>
            </a:br>
            <a:r>
              <a:rPr lang="en-US" altLang="th-TH" sz="900" dirty="0">
                <a:solidFill>
                  <a:schemeClr val="tx2"/>
                </a:solidFill>
                <a:latin typeface="Calibri" panose="020F0502020204030204" pitchFamily="34" charset="0"/>
                <a:cs typeface="Cordia New" panose="020B0304020202020204" pitchFamily="34" charset="-34"/>
              </a:rPr>
              <a:t>(</a:t>
            </a:r>
            <a:r>
              <a:rPr lang="th-TH" altLang="th-TH" sz="900" dirty="0">
                <a:solidFill>
                  <a:schemeClr val="tx2"/>
                </a:solidFill>
                <a:latin typeface="Calibri" panose="020F0502020204030204" pitchFamily="34" charset="0"/>
                <a:cs typeface="Cordia New" panose="020B0304020202020204" pitchFamily="34" charset="-34"/>
              </a:rPr>
              <a:t>เยี่ยมชมหมู่บ้านชนเผ่าต่างๆ</a:t>
            </a:r>
            <a:r>
              <a:rPr lang="en-US" altLang="th-TH" sz="900" dirty="0">
                <a:solidFill>
                  <a:schemeClr val="tx2"/>
                </a:solidFill>
                <a:latin typeface="Calibri" panose="020F0502020204030204" pitchFamily="34" charset="0"/>
                <a:cs typeface="Cordia New" panose="020B0304020202020204" pitchFamily="34" charset="-34"/>
              </a:rPr>
              <a:t>)</a:t>
            </a:r>
          </a:p>
        </p:txBody>
      </p:sp>
      <p:sp>
        <p:nvSpPr>
          <p:cNvPr id="38" name="Rectangle 210"/>
          <p:cNvSpPr>
            <a:spLocks noChangeArrowheads="1"/>
          </p:cNvSpPr>
          <p:nvPr/>
        </p:nvSpPr>
        <p:spPr bwMode="auto">
          <a:xfrm rot="-2271612">
            <a:off x="9523237" y="532540"/>
            <a:ext cx="2090738" cy="1074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Vocabulary/Expressions</a:t>
            </a:r>
          </a:p>
          <a:p>
            <a:pPr>
              <a:spcBef>
                <a:spcPct val="20000"/>
              </a:spcBef>
              <a:buClr>
                <a:schemeClr val="tx2"/>
              </a:buClr>
              <a:buSzPct val="70000"/>
            </a:pPr>
            <a:r>
              <a:rPr lang="en-US" altLang="th-TH" sz="900" dirty="0">
                <a:latin typeface="Calibri" panose="020F0502020204030204" pitchFamily="34" charset="0"/>
                <a:cs typeface="Cordia New" panose="020B0304020202020204" pitchFamily="34" charset="-34"/>
              </a:rPr>
              <a:t>a beach (</a:t>
            </a:r>
            <a:r>
              <a:rPr lang="th-TH" altLang="th-TH" sz="900" dirty="0">
                <a:latin typeface="Calibri" panose="020F0502020204030204" pitchFamily="34" charset="0"/>
                <a:cs typeface="Cordia New" panose="020B0304020202020204" pitchFamily="34" charset="-34"/>
              </a:rPr>
              <a:t>ชายหาด</a:t>
            </a:r>
            <a:r>
              <a:rPr lang="en-US" altLang="th-TH" sz="900" dirty="0">
                <a:latin typeface="Calibri" panose="020F0502020204030204" pitchFamily="34" charset="0"/>
                <a:cs typeface="Cordia New" panose="020B0304020202020204" pitchFamily="34" charset="-34"/>
              </a:rPr>
              <a:t>), a countryside mountain (</a:t>
            </a:r>
            <a:r>
              <a:rPr lang="th-TH" altLang="th-TH" sz="900" dirty="0">
                <a:latin typeface="Calibri" panose="020F0502020204030204" pitchFamily="34" charset="0"/>
                <a:cs typeface="Cordia New" panose="020B0304020202020204" pitchFamily="34" charset="-34"/>
              </a:rPr>
              <a:t>ชนบทริมหุบเขา</a:t>
            </a:r>
            <a:r>
              <a:rPr lang="en-US" altLang="th-TH" sz="900" dirty="0">
                <a:latin typeface="Calibri" panose="020F0502020204030204" pitchFamily="34" charset="0"/>
                <a:cs typeface="Cordia New" panose="020B0304020202020204" pitchFamily="34" charset="-34"/>
              </a:rPr>
              <a:t>), a museum (</a:t>
            </a:r>
            <a:r>
              <a:rPr lang="th-TH" altLang="th-TH" sz="900" dirty="0">
                <a:latin typeface="Calibri" panose="020F0502020204030204" pitchFamily="34" charset="0"/>
                <a:cs typeface="Cordia New" panose="020B0304020202020204" pitchFamily="34" charset="-34"/>
              </a:rPr>
              <a:t>พิพิธภัณฑ์</a:t>
            </a:r>
            <a:r>
              <a:rPr lang="en-US" altLang="th-TH" sz="900" dirty="0">
                <a:latin typeface="Calibri" panose="020F0502020204030204" pitchFamily="34" charset="0"/>
                <a:cs typeface="Cordia New" panose="020B0304020202020204" pitchFamily="34" charset="-34"/>
              </a:rPr>
              <a:t>), an amusement park </a:t>
            </a:r>
            <a:r>
              <a:rPr lang="th-TH" altLang="th-TH" sz="900" dirty="0">
                <a:latin typeface="Calibri" panose="020F0502020204030204" pitchFamily="34" charset="0"/>
                <a:cs typeface="Cordia New" panose="020B0304020202020204" pitchFamily="34" charset="-34"/>
              </a:rPr>
              <a:t>(สวนสนุก)</a:t>
            </a:r>
            <a:r>
              <a:rPr lang="en-US" altLang="th-TH" sz="900" dirty="0">
                <a:latin typeface="Calibri" panose="020F0502020204030204" pitchFamily="34" charset="0"/>
                <a:cs typeface="Cordia New" panose="020B0304020202020204" pitchFamily="34" charset="-34"/>
              </a:rPr>
              <a:t>, a farm (</a:t>
            </a:r>
            <a:r>
              <a:rPr lang="th-TH" altLang="th-TH" sz="900" dirty="0">
                <a:latin typeface="Calibri" panose="020F0502020204030204" pitchFamily="34" charset="0"/>
                <a:cs typeface="Cordia New" panose="020B0304020202020204" pitchFamily="34" charset="-34"/>
              </a:rPr>
              <a:t>ฟาร์ม</a:t>
            </a:r>
            <a:r>
              <a:rPr lang="en-US" altLang="th-TH" sz="900" dirty="0">
                <a:latin typeface="Calibri" panose="020F0502020204030204" pitchFamily="34" charset="0"/>
                <a:cs typeface="Cordia New" panose="020B0304020202020204" pitchFamily="34" charset="-34"/>
              </a:rPr>
              <a:t>), a mountain village </a:t>
            </a:r>
            <a:r>
              <a:rPr lang="th-TH" altLang="th-TH" sz="900" dirty="0">
                <a:latin typeface="Calibri" panose="020F0502020204030204" pitchFamily="34" charset="0"/>
                <a:cs typeface="Cordia New" panose="020B0304020202020204" pitchFamily="34" charset="-34"/>
              </a:rPr>
              <a:t>(หมู่บ้านบนภูเขา)</a:t>
            </a:r>
            <a:r>
              <a:rPr lang="en-US" altLang="th-TH" sz="900" dirty="0">
                <a:latin typeface="Calibri" panose="020F0502020204030204" pitchFamily="34" charset="0"/>
                <a:cs typeface="Cordia New" panose="020B0304020202020204" pitchFamily="34" charset="-34"/>
              </a:rPr>
              <a:t>, a coastal town (</a:t>
            </a:r>
            <a:r>
              <a:rPr lang="th-TH" altLang="th-TH" sz="900" dirty="0">
                <a:latin typeface="Calibri" panose="020F0502020204030204" pitchFamily="34" charset="0"/>
                <a:cs typeface="Cordia New" panose="020B0304020202020204" pitchFamily="34" charset="-34"/>
              </a:rPr>
              <a:t>เมืองชายฝั่ง</a:t>
            </a:r>
            <a:r>
              <a:rPr lang="en-US" altLang="th-TH" sz="900" dirty="0">
                <a:latin typeface="Calibri" panose="020F0502020204030204" pitchFamily="34" charset="0"/>
                <a:cs typeface="Cordia New" panose="020B0304020202020204" pitchFamily="34" charset="-34"/>
              </a:rPr>
              <a:t>), an </a:t>
            </a:r>
            <a:r>
              <a:rPr lang="en-US" altLang="ko-KR" sz="900" dirty="0">
                <a:latin typeface="Calibri" panose="020F0502020204030204" pitchFamily="34" charset="0"/>
                <a:ea typeface="Gulim" panose="020B0600000101010101" pitchFamily="34" charset="-127"/>
                <a:cs typeface="Cordia New" panose="020B0304020202020204" pitchFamily="34" charset="-34"/>
              </a:rPr>
              <a:t>old city (</a:t>
            </a:r>
            <a:r>
              <a:rPr lang="th-TH" altLang="ko-KR" sz="900" dirty="0">
                <a:latin typeface="Calibri" panose="020F0502020204030204" pitchFamily="34" charset="0"/>
                <a:cs typeface="Cordia New" panose="020B0304020202020204" pitchFamily="34" charset="-34"/>
              </a:rPr>
              <a:t>เมืองเก่า</a:t>
            </a:r>
            <a:r>
              <a:rPr lang="en-US" altLang="ko-KR" sz="900" dirty="0">
                <a:latin typeface="Calibri" panose="020F0502020204030204" pitchFamily="34" charset="0"/>
                <a:ea typeface="Gulim" panose="020B0600000101010101" pitchFamily="34" charset="-127"/>
              </a:rPr>
              <a:t>), a </a:t>
            </a:r>
            <a:r>
              <a:rPr lang="en-US" altLang="th-TH" sz="900" dirty="0">
                <a:latin typeface="Calibri" panose="020F0502020204030204" pitchFamily="34" charset="0"/>
                <a:cs typeface="Cordia New" panose="020B0304020202020204" pitchFamily="34" charset="-34"/>
              </a:rPr>
              <a:t>historic site (</a:t>
            </a:r>
            <a:r>
              <a:rPr lang="th-TH" altLang="th-TH" sz="900" dirty="0">
                <a:latin typeface="Calibri" panose="020F0502020204030204" pitchFamily="34" charset="0"/>
                <a:cs typeface="Cordia New" panose="020B0304020202020204" pitchFamily="34" charset="-34"/>
              </a:rPr>
              <a:t>สถานที่ทางประวัติ</a:t>
            </a:r>
            <a:r>
              <a:rPr lang="th-TH" altLang="th-TH" sz="900" dirty="0" err="1">
                <a:latin typeface="Calibri" panose="020F0502020204030204" pitchFamily="34" charset="0"/>
                <a:cs typeface="Cordia New" panose="020B0304020202020204" pitchFamily="34" charset="-34"/>
              </a:rPr>
              <a:t>ศาตร์</a:t>
            </a:r>
            <a:r>
              <a:rPr lang="en-US" altLang="th-TH" sz="900" dirty="0">
                <a:latin typeface="Calibri" panose="020F0502020204030204" pitchFamily="34" charset="0"/>
                <a:cs typeface="Cordia New" panose="020B0304020202020204" pitchFamily="34" charset="-34"/>
              </a:rPr>
              <a:t>)</a:t>
            </a:r>
            <a:r>
              <a:rPr lang="en-US" altLang="th-TH" sz="900" dirty="0">
                <a:solidFill>
                  <a:schemeClr val="tx2"/>
                </a:solidFill>
                <a:latin typeface="Calibri" panose="020F0502020204030204" pitchFamily="34" charset="0"/>
                <a:cs typeface="Cordia New" panose="020B0304020202020204" pitchFamily="34" charset="-34"/>
              </a:rPr>
              <a:t> </a:t>
            </a:r>
          </a:p>
        </p:txBody>
      </p:sp>
      <p:sp>
        <p:nvSpPr>
          <p:cNvPr id="39" name="Rectangle 243"/>
          <p:cNvSpPr>
            <a:spLocks noChangeArrowheads="1"/>
          </p:cNvSpPr>
          <p:nvPr/>
        </p:nvSpPr>
        <p:spPr bwMode="auto">
          <a:xfrm rot="-19454174">
            <a:off x="9021587" y="2118452"/>
            <a:ext cx="719138"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Types</a:t>
            </a:r>
            <a:endParaRPr lang="th-TH" altLang="th-TH" sz="800" b="1">
              <a:latin typeface="Calibri" panose="020F0502020204030204" pitchFamily="34" charset="0"/>
              <a:cs typeface="Tahoma" panose="020B0604030504040204" pitchFamily="34" charset="0"/>
            </a:endParaRPr>
          </a:p>
        </p:txBody>
      </p:sp>
      <p:sp>
        <p:nvSpPr>
          <p:cNvPr id="40" name="Rectangle 254"/>
          <p:cNvSpPr>
            <a:spLocks noChangeArrowheads="1"/>
          </p:cNvSpPr>
          <p:nvPr/>
        </p:nvSpPr>
        <p:spPr bwMode="auto">
          <a:xfrm rot="38619298">
            <a:off x="8685831" y="954021"/>
            <a:ext cx="1179513"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It’s …</a:t>
            </a:r>
            <a:r>
              <a:rPr lang="th-TH" altLang="th-TH" sz="900">
                <a:latin typeface="Calibri" panose="020F0502020204030204" pitchFamily="34" charset="0"/>
                <a:cs typeface="Cordia New" panose="020B0304020202020204" pitchFamily="34" charset="-34"/>
              </a:rPr>
              <a:t> (สถานที่แห่งนี้.เป็น...</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41" name="Line 155"/>
          <p:cNvSpPr>
            <a:spLocks noChangeShapeType="1"/>
          </p:cNvSpPr>
          <p:nvPr/>
        </p:nvSpPr>
        <p:spPr bwMode="auto">
          <a:xfrm flipV="1">
            <a:off x="8133542" y="1628925"/>
            <a:ext cx="887689" cy="4894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2" name="Line 155"/>
          <p:cNvSpPr>
            <a:spLocks noChangeShapeType="1"/>
          </p:cNvSpPr>
          <p:nvPr/>
        </p:nvSpPr>
        <p:spPr bwMode="auto">
          <a:xfrm>
            <a:off x="8573684" y="2413846"/>
            <a:ext cx="199258" cy="4258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3" name="Line 155"/>
          <p:cNvSpPr>
            <a:spLocks noChangeShapeType="1"/>
          </p:cNvSpPr>
          <p:nvPr/>
        </p:nvSpPr>
        <p:spPr bwMode="auto">
          <a:xfrm>
            <a:off x="8997192" y="1644308"/>
            <a:ext cx="1043115" cy="53073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4" name="Line 155"/>
          <p:cNvSpPr>
            <a:spLocks noChangeShapeType="1"/>
          </p:cNvSpPr>
          <p:nvPr/>
        </p:nvSpPr>
        <p:spPr bwMode="auto">
          <a:xfrm flipV="1">
            <a:off x="9641151" y="2214669"/>
            <a:ext cx="406195" cy="91843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5" name="Line 155"/>
          <p:cNvSpPr>
            <a:spLocks noChangeShapeType="1"/>
          </p:cNvSpPr>
          <p:nvPr/>
        </p:nvSpPr>
        <p:spPr bwMode="auto">
          <a:xfrm>
            <a:off x="8133542" y="2179127"/>
            <a:ext cx="370201" cy="9407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6" name="Line 155"/>
          <p:cNvSpPr>
            <a:spLocks noChangeShapeType="1"/>
          </p:cNvSpPr>
          <p:nvPr/>
        </p:nvSpPr>
        <p:spPr bwMode="auto">
          <a:xfrm>
            <a:off x="8778472" y="2803210"/>
            <a:ext cx="535564" cy="2014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7" name="Line 155"/>
          <p:cNvSpPr>
            <a:spLocks noChangeShapeType="1"/>
          </p:cNvSpPr>
          <p:nvPr/>
        </p:nvSpPr>
        <p:spPr bwMode="auto">
          <a:xfrm flipV="1">
            <a:off x="8600803" y="2188445"/>
            <a:ext cx="377593" cy="1854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8" name="Line 155"/>
          <p:cNvSpPr>
            <a:spLocks noChangeShapeType="1"/>
          </p:cNvSpPr>
          <p:nvPr/>
        </p:nvSpPr>
        <p:spPr bwMode="auto">
          <a:xfrm>
            <a:off x="8987044" y="2176243"/>
            <a:ext cx="367128" cy="224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9" name="Line 155"/>
          <p:cNvSpPr>
            <a:spLocks noChangeShapeType="1"/>
          </p:cNvSpPr>
          <p:nvPr/>
        </p:nvSpPr>
        <p:spPr bwMode="auto">
          <a:xfrm flipH="1">
            <a:off x="9274927" y="2405918"/>
            <a:ext cx="101737" cy="4105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Tree>
    <p:extLst>
      <p:ext uri="{BB962C8B-B14F-4D97-AF65-F5344CB8AC3E}">
        <p14:creationId xmlns:p14="http://schemas.microsoft.com/office/powerpoint/2010/main" val="283410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6">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601</TotalTime>
  <Words>1076</Words>
  <Application>Microsoft Office PowerPoint</Application>
  <PresentationFormat>Widescreen</PresentationFormat>
  <Paragraphs>105</Paragraphs>
  <Slides>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vt:i4>
      </vt:variant>
    </vt:vector>
  </HeadingPairs>
  <TitlesOfParts>
    <vt:vector size="13" baseType="lpstr">
      <vt:lpstr>Gulim</vt:lpstr>
      <vt:lpstr>맑은 고딕</vt:lpstr>
      <vt:lpstr>Angsana New</vt:lpstr>
      <vt:lpstr>Arial</vt:lpstr>
      <vt:lpstr>Calibri</vt:lpstr>
      <vt:lpstr>Calibri Light</vt:lpstr>
      <vt:lpstr>Cordia New</vt:lpstr>
      <vt:lpstr>Tahoma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Shannoy.vas</cp:lastModifiedBy>
  <cp:revision>34</cp:revision>
  <dcterms:created xsi:type="dcterms:W3CDTF">2015-01-09T05:03:30Z</dcterms:created>
  <dcterms:modified xsi:type="dcterms:W3CDTF">2015-05-16T08:49:57Z</dcterms:modified>
</cp:coreProperties>
</file>