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4" r:id="rId4"/>
    <p:sldId id="259" r:id="rId5"/>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4660"/>
  </p:normalViewPr>
  <p:slideViewPr>
    <p:cSldViewPr snapToGrid="0">
      <p:cViewPr>
        <p:scale>
          <a:sx n="96" d="100"/>
          <a:sy n="96" d="100"/>
        </p:scale>
        <p:origin x="-90" y="-11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16/05/58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16/05/58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16/05/58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16/05/58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9895" y="0"/>
            <a:ext cx="5791191" cy="6858000"/>
          </a:xfrm>
          <a:prstGeom prst="rect">
            <a:avLst/>
          </a:prstGeom>
          <a:solidFill>
            <a:schemeClr val="accent6">
              <a:lumMod val="20000"/>
              <a:lumOff val="80000"/>
            </a:schemeClr>
          </a:solidFill>
          <a:ln>
            <a:solidFill>
              <a:schemeClr val="accent5">
                <a:lumMod val="40000"/>
                <a:lumOff val="6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dirty="0"/>
          </a:p>
        </p:txBody>
      </p:sp>
      <p:sp>
        <p:nvSpPr>
          <p:cNvPr id="4" name="Rectangle 3"/>
          <p:cNvSpPr/>
          <p:nvPr/>
        </p:nvSpPr>
        <p:spPr>
          <a:xfrm>
            <a:off x="5635961"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132" descr="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7638" y="470570"/>
            <a:ext cx="2357527" cy="2833716"/>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29"/>
          <p:cNvSpPr txBox="1">
            <a:spLocks noChangeArrowheads="1"/>
          </p:cNvSpPr>
          <p:nvPr/>
        </p:nvSpPr>
        <p:spPr bwMode="auto">
          <a:xfrm>
            <a:off x="7218237" y="6326238"/>
            <a:ext cx="4473763" cy="31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400" dirty="0">
                <a:latin typeface="Calibri" panose="020F0502020204030204" pitchFamily="34" charset="0"/>
              </a:rPr>
              <a:t>Copyright © 2011 Self-access Learning Centre, KMUTT </a:t>
            </a:r>
            <a:endParaRPr lang="th-TH" altLang="th-TH" sz="1400" dirty="0">
              <a:latin typeface="Calibri" panose="020F0502020204030204" pitchFamily="34" charset="0"/>
            </a:endParaRPr>
          </a:p>
        </p:txBody>
      </p:sp>
      <p:sp>
        <p:nvSpPr>
          <p:cNvPr id="13" name="Rectangle 173"/>
          <p:cNvSpPr>
            <a:spLocks noChangeArrowheads="1"/>
          </p:cNvSpPr>
          <p:nvPr/>
        </p:nvSpPr>
        <p:spPr bwMode="auto">
          <a:xfrm>
            <a:off x="6726981" y="3774856"/>
            <a:ext cx="5138843" cy="1211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3600" b="1" dirty="0">
                <a:latin typeface="Calibri" panose="020F0502020204030204" pitchFamily="34" charset="0"/>
                <a:cs typeface="Tahoma" panose="020B0604030504040204" pitchFamily="34" charset="0"/>
              </a:rPr>
              <a:t> ‘Good Places to shop’ </a:t>
            </a:r>
          </a:p>
          <a:p>
            <a:pPr algn="ctr"/>
            <a:r>
              <a:rPr lang="en-US" altLang="th-TH" sz="3600" b="1" dirty="0" smtClean="0">
                <a:latin typeface="Calibri" panose="020F0502020204030204" pitchFamily="34" charset="0"/>
                <a:cs typeface="Tahoma" panose="020B0604030504040204" pitchFamily="34" charset="0"/>
              </a:rPr>
              <a:t>Speaking Web</a:t>
            </a:r>
            <a:endParaRPr lang="th-TH" altLang="th-TH" sz="3600" b="1" dirty="0">
              <a:latin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Text Box 128"/>
          <p:cNvSpPr txBox="1">
            <a:spLocks noChangeArrowheads="1"/>
          </p:cNvSpPr>
          <p:nvPr/>
        </p:nvSpPr>
        <p:spPr bwMode="auto">
          <a:xfrm>
            <a:off x="710978" y="5362575"/>
            <a:ext cx="3095625" cy="1396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th-TH" sz="2400" dirty="0">
                <a:latin typeface="Calibri" panose="020F0502020204030204" pitchFamily="34" charset="0"/>
              </a:rPr>
              <a:t>SALC In-house Material for speaking No.4</a:t>
            </a:r>
          </a:p>
          <a:p>
            <a:pPr algn="r">
              <a:spcBef>
                <a:spcPct val="50000"/>
              </a:spcBef>
            </a:pPr>
            <a:endParaRPr lang="th-TH" altLang="th-TH" sz="2400" dirty="0">
              <a:latin typeface="Calibri" panose="020F0502020204030204" pitchFamily="34" charset="0"/>
            </a:endParaRPr>
          </a:p>
        </p:txBody>
      </p:sp>
      <p:sp>
        <p:nvSpPr>
          <p:cNvPr id="5" name="Rectangle 221"/>
          <p:cNvSpPr>
            <a:spLocks noChangeArrowheads="1"/>
          </p:cNvSpPr>
          <p:nvPr/>
        </p:nvSpPr>
        <p:spPr bwMode="auto">
          <a:xfrm rot="-2053884">
            <a:off x="2089834" y="2081516"/>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What to buy there</a:t>
            </a:r>
            <a:endParaRPr lang="th-TH" altLang="th-TH" sz="800" b="1">
              <a:latin typeface="Calibri" panose="020F0502020204030204" pitchFamily="34" charset="0"/>
              <a:cs typeface="Tahoma" panose="020B0604030504040204" pitchFamily="34" charset="0"/>
            </a:endParaRPr>
          </a:p>
        </p:txBody>
      </p:sp>
      <p:sp>
        <p:nvSpPr>
          <p:cNvPr id="8" name="Rectangle 173"/>
          <p:cNvSpPr>
            <a:spLocks noChangeArrowheads="1"/>
          </p:cNvSpPr>
          <p:nvPr/>
        </p:nvSpPr>
        <p:spPr bwMode="auto">
          <a:xfrm rot="-152310">
            <a:off x="2484591" y="2379223"/>
            <a:ext cx="877887"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 ‘Good Places to shop’ </a:t>
            </a:r>
          </a:p>
          <a:p>
            <a:pPr algn="ctr"/>
            <a:r>
              <a:rPr lang="en-US" altLang="th-TH" sz="800" b="1" dirty="0">
                <a:latin typeface="Calibri" panose="020F0502020204030204" pitchFamily="34" charset="0"/>
                <a:cs typeface="Tahoma" panose="020B0604030504040204" pitchFamily="34" charset="0"/>
              </a:rPr>
              <a:t>Speaking</a:t>
            </a:r>
            <a:endParaRPr lang="th-TH" altLang="th-TH" sz="800" b="1" dirty="0">
              <a:latin typeface="Calibri" panose="020F0502020204030204" pitchFamily="34" charset="0"/>
              <a:cs typeface="Tahoma" panose="020B0604030504040204" pitchFamily="34" charset="0"/>
            </a:endParaRPr>
          </a:p>
          <a:p>
            <a:pPr algn="ctr"/>
            <a:r>
              <a:rPr lang="en-US" altLang="th-TH" sz="800" b="1" dirty="0">
                <a:latin typeface="Calibri" panose="020F0502020204030204" pitchFamily="34" charset="0"/>
                <a:cs typeface="Tahoma" panose="020B0604030504040204" pitchFamily="34" charset="0"/>
              </a:rPr>
              <a:t>Web</a:t>
            </a:r>
            <a:endParaRPr lang="th-TH" altLang="th-TH" sz="800" b="1" dirty="0">
              <a:latin typeface="Calibri" panose="020F0502020204030204" pitchFamily="34" charset="0"/>
              <a:cs typeface="Tahoma" panose="020B0604030504040204" pitchFamily="34" charset="0"/>
            </a:endParaRPr>
          </a:p>
        </p:txBody>
      </p:sp>
      <p:sp>
        <p:nvSpPr>
          <p:cNvPr id="9" name="Rectangle 255"/>
          <p:cNvSpPr>
            <a:spLocks noChangeArrowheads="1"/>
          </p:cNvSpPr>
          <p:nvPr/>
        </p:nvSpPr>
        <p:spPr bwMode="auto">
          <a:xfrm rot="15195251">
            <a:off x="1852689" y="2666634"/>
            <a:ext cx="915988"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Why it’s good</a:t>
            </a:r>
            <a:endParaRPr lang="th-TH" altLang="th-TH" sz="800" b="1" dirty="0">
              <a:latin typeface="Calibri" panose="020F0502020204030204" pitchFamily="34" charset="0"/>
              <a:cs typeface="Tahoma" panose="020B0604030504040204" pitchFamily="34" charset="0"/>
            </a:endParaRPr>
          </a:p>
        </p:txBody>
      </p:sp>
      <p:pic>
        <p:nvPicPr>
          <p:cNvPr id="10" name="Picture 263" descr="6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6603" y="4080986"/>
            <a:ext cx="1368019" cy="1639093"/>
          </a:xfrm>
          <a:prstGeom prst="rect">
            <a:avLst/>
          </a:prstGeom>
          <a:noFill/>
          <a:extLst>
            <a:ext uri="{909E8E84-426E-40DD-AFC4-6F175D3DCCD1}">
              <a14:hiddenFill xmlns:a14="http://schemas.microsoft.com/office/drawing/2010/main">
                <a:solidFill>
                  <a:srgbClr val="FFFFFF"/>
                </a:solidFill>
              </a14:hiddenFill>
            </a:ext>
          </a:extLst>
        </p:spPr>
      </p:pic>
      <p:sp>
        <p:nvSpPr>
          <p:cNvPr id="11" name="Line 215"/>
          <p:cNvSpPr>
            <a:spLocks noChangeShapeType="1"/>
          </p:cNvSpPr>
          <p:nvPr/>
        </p:nvSpPr>
        <p:spPr bwMode="auto">
          <a:xfrm>
            <a:off x="3217355" y="2966977"/>
            <a:ext cx="649288"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2" name="Line 225"/>
          <p:cNvSpPr>
            <a:spLocks noChangeShapeType="1"/>
          </p:cNvSpPr>
          <p:nvPr/>
        </p:nvSpPr>
        <p:spPr bwMode="auto">
          <a:xfrm flipH="1" flipV="1">
            <a:off x="3699553" y="2857245"/>
            <a:ext cx="1223962" cy="5032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3" name="Line 213"/>
          <p:cNvSpPr>
            <a:spLocks noChangeShapeType="1"/>
          </p:cNvSpPr>
          <p:nvPr/>
        </p:nvSpPr>
        <p:spPr bwMode="auto">
          <a:xfrm flipH="1">
            <a:off x="3408463" y="1895926"/>
            <a:ext cx="1318561" cy="61776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4" name="Line 216"/>
          <p:cNvSpPr>
            <a:spLocks noChangeShapeType="1"/>
          </p:cNvSpPr>
          <p:nvPr/>
        </p:nvSpPr>
        <p:spPr bwMode="auto">
          <a:xfrm flipV="1">
            <a:off x="1736829" y="2991643"/>
            <a:ext cx="935037" cy="9350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5" name="Line 217"/>
          <p:cNvSpPr>
            <a:spLocks noChangeShapeType="1"/>
          </p:cNvSpPr>
          <p:nvPr/>
        </p:nvSpPr>
        <p:spPr bwMode="auto">
          <a:xfrm>
            <a:off x="1196146" y="2174405"/>
            <a:ext cx="1293812" cy="360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222"/>
          <p:cNvSpPr>
            <a:spLocks noChangeShapeType="1"/>
          </p:cNvSpPr>
          <p:nvPr/>
        </p:nvSpPr>
        <p:spPr bwMode="auto">
          <a:xfrm flipV="1">
            <a:off x="2025754" y="1767681"/>
            <a:ext cx="863600" cy="647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224"/>
          <p:cNvSpPr>
            <a:spLocks noChangeShapeType="1"/>
          </p:cNvSpPr>
          <p:nvPr/>
        </p:nvSpPr>
        <p:spPr bwMode="auto">
          <a:xfrm flipV="1">
            <a:off x="3465616" y="2343943"/>
            <a:ext cx="431800" cy="1008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Rectangle 226"/>
          <p:cNvSpPr>
            <a:spLocks noChangeArrowheads="1"/>
          </p:cNvSpPr>
          <p:nvPr/>
        </p:nvSpPr>
        <p:spPr bwMode="auto">
          <a:xfrm>
            <a:off x="2600429" y="3037681"/>
            <a:ext cx="647700"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Location</a:t>
            </a:r>
            <a:endParaRPr lang="th-TH" altLang="th-TH" sz="800" b="1">
              <a:latin typeface="Calibri" panose="020F0502020204030204" pitchFamily="34" charset="0"/>
              <a:cs typeface="Tahoma" panose="020B0604030504040204" pitchFamily="34" charset="0"/>
            </a:endParaRPr>
          </a:p>
        </p:txBody>
      </p:sp>
      <p:sp>
        <p:nvSpPr>
          <p:cNvPr id="19" name="Line 227"/>
          <p:cNvSpPr>
            <a:spLocks noChangeShapeType="1"/>
          </p:cNvSpPr>
          <p:nvPr/>
        </p:nvSpPr>
        <p:spPr bwMode="auto">
          <a:xfrm>
            <a:off x="2342241" y="3330525"/>
            <a:ext cx="1123374" cy="2148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0" name="Line 228"/>
          <p:cNvSpPr>
            <a:spLocks noChangeShapeType="1"/>
          </p:cNvSpPr>
          <p:nvPr/>
        </p:nvSpPr>
        <p:spPr bwMode="auto">
          <a:xfrm flipV="1">
            <a:off x="2889354" y="3352006"/>
            <a:ext cx="1587"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1" name="Line 231"/>
          <p:cNvSpPr>
            <a:spLocks noChangeShapeType="1"/>
          </p:cNvSpPr>
          <p:nvPr/>
        </p:nvSpPr>
        <p:spPr bwMode="auto">
          <a:xfrm flipH="1">
            <a:off x="595416" y="2775743"/>
            <a:ext cx="1512888" cy="576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Line 232"/>
          <p:cNvSpPr>
            <a:spLocks noChangeShapeType="1"/>
          </p:cNvSpPr>
          <p:nvPr/>
        </p:nvSpPr>
        <p:spPr bwMode="auto">
          <a:xfrm flipH="1" flipV="1">
            <a:off x="2889354" y="1027112"/>
            <a:ext cx="71437" cy="121730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Rectangle 236"/>
          <p:cNvSpPr>
            <a:spLocks noChangeArrowheads="1"/>
          </p:cNvSpPr>
          <p:nvPr/>
        </p:nvSpPr>
        <p:spPr bwMode="auto">
          <a:xfrm rot="17643270">
            <a:off x="3029933" y="2640119"/>
            <a:ext cx="906111" cy="350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Description </a:t>
            </a:r>
          </a:p>
          <a:p>
            <a:pPr algn="ctr"/>
            <a:r>
              <a:rPr lang="en-US" altLang="th-TH" sz="800" b="1" dirty="0">
                <a:latin typeface="Calibri" panose="020F0502020204030204" pitchFamily="34" charset="0"/>
                <a:cs typeface="Tahoma" panose="020B0604030504040204" pitchFamily="34" charset="0"/>
              </a:rPr>
              <a:t>of the place</a:t>
            </a:r>
            <a:endParaRPr lang="th-TH" altLang="th-TH" sz="800" b="1" dirty="0">
              <a:latin typeface="Calibri" panose="020F0502020204030204" pitchFamily="34" charset="0"/>
              <a:cs typeface="Tahoma" panose="020B0604030504040204" pitchFamily="34" charset="0"/>
            </a:endParaRPr>
          </a:p>
        </p:txBody>
      </p:sp>
      <p:sp>
        <p:nvSpPr>
          <p:cNvPr id="24" name="Line 237"/>
          <p:cNvSpPr>
            <a:spLocks noChangeShapeType="1"/>
          </p:cNvSpPr>
          <p:nvPr/>
        </p:nvSpPr>
        <p:spPr bwMode="auto">
          <a:xfrm>
            <a:off x="2932431" y="1761466"/>
            <a:ext cx="964985" cy="58247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5" name="Line 238"/>
          <p:cNvSpPr>
            <a:spLocks noChangeShapeType="1"/>
          </p:cNvSpPr>
          <p:nvPr/>
        </p:nvSpPr>
        <p:spPr bwMode="auto">
          <a:xfrm flipH="1" flipV="1">
            <a:off x="1449491" y="831056"/>
            <a:ext cx="936625"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6" name="Line 239"/>
          <p:cNvSpPr>
            <a:spLocks noChangeShapeType="1"/>
          </p:cNvSpPr>
          <p:nvPr/>
        </p:nvSpPr>
        <p:spPr bwMode="auto">
          <a:xfrm flipV="1">
            <a:off x="3394179" y="878681"/>
            <a:ext cx="719137" cy="11509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7" name="Rectangle 250"/>
          <p:cNvSpPr>
            <a:spLocks noChangeArrowheads="1"/>
          </p:cNvSpPr>
          <p:nvPr/>
        </p:nvSpPr>
        <p:spPr bwMode="auto">
          <a:xfrm rot="1653396">
            <a:off x="3033816" y="2128043"/>
            <a:ext cx="576263"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Types</a:t>
            </a:r>
            <a:endParaRPr lang="th-TH" altLang="th-TH" sz="800" b="1">
              <a:latin typeface="Calibri" panose="020F0502020204030204" pitchFamily="34" charset="0"/>
              <a:cs typeface="Tahoma" panose="020B0604030504040204" pitchFamily="34" charset="0"/>
            </a:endParaRPr>
          </a:p>
        </p:txBody>
      </p:sp>
      <p:sp>
        <p:nvSpPr>
          <p:cNvPr id="28" name="Line 224"/>
          <p:cNvSpPr>
            <a:spLocks noChangeShapeType="1"/>
          </p:cNvSpPr>
          <p:nvPr/>
        </p:nvSpPr>
        <p:spPr bwMode="auto">
          <a:xfrm flipH="1" flipV="1">
            <a:off x="2021325" y="2418191"/>
            <a:ext cx="310857" cy="91401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9" name="Line 227"/>
          <p:cNvSpPr>
            <a:spLocks noChangeShapeType="1"/>
          </p:cNvSpPr>
          <p:nvPr/>
        </p:nvSpPr>
        <p:spPr bwMode="auto">
          <a:xfrm>
            <a:off x="2464888" y="2528590"/>
            <a:ext cx="227397" cy="41860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Line 227"/>
          <p:cNvSpPr>
            <a:spLocks noChangeShapeType="1"/>
          </p:cNvSpPr>
          <p:nvPr/>
        </p:nvSpPr>
        <p:spPr bwMode="auto">
          <a:xfrm>
            <a:off x="2698960" y="2963321"/>
            <a:ext cx="521961" cy="16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1" name="Line 227"/>
          <p:cNvSpPr>
            <a:spLocks noChangeShapeType="1"/>
          </p:cNvSpPr>
          <p:nvPr/>
        </p:nvSpPr>
        <p:spPr bwMode="auto">
          <a:xfrm flipV="1">
            <a:off x="3202303" y="2536206"/>
            <a:ext cx="206160" cy="44267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2" name="Line 227"/>
          <p:cNvSpPr>
            <a:spLocks noChangeShapeType="1"/>
          </p:cNvSpPr>
          <p:nvPr/>
        </p:nvSpPr>
        <p:spPr bwMode="auto">
          <a:xfrm>
            <a:off x="2963547" y="2232690"/>
            <a:ext cx="422689" cy="2547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4" name="Line 227"/>
          <p:cNvSpPr>
            <a:spLocks noChangeShapeType="1"/>
          </p:cNvSpPr>
          <p:nvPr/>
        </p:nvSpPr>
        <p:spPr bwMode="auto">
          <a:xfrm flipV="1">
            <a:off x="2499975" y="2246794"/>
            <a:ext cx="434671" cy="27907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5" name="Rectangle 5"/>
          <p:cNvSpPr>
            <a:spLocks noChangeArrowheads="1"/>
          </p:cNvSpPr>
          <p:nvPr/>
        </p:nvSpPr>
        <p:spPr bwMode="auto">
          <a:xfrm>
            <a:off x="9850005" y="3672848"/>
            <a:ext cx="1439863"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a:solidFill>
                  <a:schemeClr val="tx1"/>
                </a:solidFill>
              </a:rPr>
              <a:t>ว่ากันว่าวิธีที่จะเรียนรู้วิถีชีวิตของคนในประเทศใดประเทศหนึ่งอย่างเข้าถึงคือการไปเดินเทียวในตลาดสด</a:t>
            </a:r>
            <a:r>
              <a:rPr lang="en-US" altLang="th-TH" sz="1000">
                <a:solidFill>
                  <a:schemeClr val="tx1"/>
                </a:solidFill>
              </a:rPr>
              <a:t>! </a:t>
            </a:r>
            <a:r>
              <a:rPr lang="th-TH" altLang="th-TH" sz="1000">
                <a:solidFill>
                  <a:schemeClr val="tx1"/>
                </a:solidFill>
              </a:rPr>
              <a:t>ปัจจุบันตลาดรวมทั้งแหล่งแหล่งช๊อปปิ้งได้มีการพัฒนาเป็นหลายรูปแบบเพื่อรองรับทั้งนักซื้อทั้งหลาย รวมทั้งนักท่องเที่ยวชาวต่างประเทศด้วย ดังนั้นอย่ารอช้าที่จะหาข้อมูลและเตรียมตัวให้พร้อมที่จะแนะนำแหล่งช้อปปิ้งดีๆให้แขกบ้านแขกเมืองของเรากัน</a:t>
            </a:r>
            <a:r>
              <a:rPr lang="en-US" altLang="th-TH" sz="1000">
                <a:solidFill>
                  <a:schemeClr val="tx1"/>
                </a:solidFill>
              </a:rPr>
              <a:t>!</a:t>
            </a:r>
            <a:endParaRPr lang="th-TH" altLang="th-TH" sz="1000">
              <a:solidFill>
                <a:schemeClr val="tx1"/>
              </a:solidFill>
            </a:endParaRPr>
          </a:p>
        </p:txBody>
      </p:sp>
      <p:sp>
        <p:nvSpPr>
          <p:cNvPr id="36" name="Text Box 6"/>
          <p:cNvSpPr txBox="1">
            <a:spLocks noChangeArrowheads="1"/>
          </p:cNvSpPr>
          <p:nvPr/>
        </p:nvSpPr>
        <p:spPr bwMode="auto">
          <a:xfrm>
            <a:off x="8194243" y="1224923"/>
            <a:ext cx="3097212" cy="71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th-TH" altLang="th-TH" sz="2400">
                <a:latin typeface="Cordia New" panose="020B0304020202020204" pitchFamily="34" charset="-34"/>
                <a:cs typeface="Cordia New" panose="020B0304020202020204" pitchFamily="34" charset="-34"/>
              </a:rPr>
              <a:t>  </a:t>
            </a:r>
            <a:r>
              <a:rPr lang="th-TH" altLang="th-TH" sz="1600" b="1">
                <a:latin typeface="Cordia New" panose="020B0304020202020204" pitchFamily="34" charset="-34"/>
                <a:cs typeface="Cordia New" panose="020B0304020202020204" pitchFamily="34" charset="-34"/>
              </a:rPr>
              <a:t>มาฝึกพูดแนะนำ</a:t>
            </a:r>
            <a:br>
              <a:rPr lang="th-TH" altLang="th-TH" sz="1600" b="1">
                <a:latin typeface="Cordia New" panose="020B0304020202020204" pitchFamily="34" charset="-34"/>
                <a:cs typeface="Cordia New" panose="020B0304020202020204" pitchFamily="34" charset="-34"/>
              </a:rPr>
            </a:br>
            <a:r>
              <a:rPr lang="th-TH" altLang="th-TH" sz="1600" b="1">
                <a:latin typeface="Cordia New" panose="020B0304020202020204" pitchFamily="34" charset="-34"/>
                <a:cs typeface="Cordia New" panose="020B0304020202020204" pitchFamily="34" charset="-34"/>
              </a:rPr>
              <a:t>แหล่งช๊อปปิ้งกัน</a:t>
            </a:r>
          </a:p>
        </p:txBody>
      </p:sp>
      <p:sp>
        <p:nvSpPr>
          <p:cNvPr id="37" name="Text Box 9"/>
          <p:cNvSpPr txBox="1">
            <a:spLocks noChangeArrowheads="1"/>
          </p:cNvSpPr>
          <p:nvPr/>
        </p:nvSpPr>
        <p:spPr bwMode="auto">
          <a:xfrm>
            <a:off x="7833880" y="216860"/>
            <a:ext cx="3384550"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spcBef>
                <a:spcPct val="50000"/>
              </a:spcBef>
            </a:pPr>
            <a:r>
              <a:rPr lang="th-TH" altLang="th-TH" sz="2400" b="1">
                <a:latin typeface="Calibri" panose="020F0502020204030204" pitchFamily="34" charset="0"/>
                <a:cs typeface="Cordia New" panose="020B0304020202020204" pitchFamily="34" charset="-34"/>
              </a:rPr>
              <a:t>  </a:t>
            </a:r>
            <a:r>
              <a:rPr lang="en-US" altLang="th-TH" sz="2400">
                <a:latin typeface="Calibri" panose="020F0502020204030204" pitchFamily="34" charset="0"/>
                <a:cs typeface="Cordia New" panose="020B0304020202020204" pitchFamily="34" charset="-34"/>
              </a:rPr>
              <a:t>Let’s talk about ‘good </a:t>
            </a:r>
            <a:br>
              <a:rPr lang="en-US" altLang="th-TH" sz="2400">
                <a:latin typeface="Calibri" panose="020F0502020204030204" pitchFamily="34" charset="0"/>
                <a:cs typeface="Cordia New" panose="020B0304020202020204" pitchFamily="34" charset="-34"/>
              </a:rPr>
            </a:br>
            <a:r>
              <a:rPr lang="en-US" altLang="th-TH" sz="2400">
                <a:latin typeface="Calibri" panose="020F0502020204030204" pitchFamily="34" charset="0"/>
                <a:cs typeface="Cordia New" panose="020B0304020202020204" pitchFamily="34" charset="-34"/>
              </a:rPr>
              <a:t>          places to shop’</a:t>
            </a:r>
            <a:endParaRPr lang="th-TH" altLang="th-TH" sz="2400">
              <a:latin typeface="Calibri" panose="020F0502020204030204" pitchFamily="34" charset="0"/>
              <a:cs typeface="Cordia New" panose="020B0304020202020204" pitchFamily="34" charset="-34"/>
            </a:endParaRPr>
          </a:p>
        </p:txBody>
      </p:sp>
      <p:pic>
        <p:nvPicPr>
          <p:cNvPr id="38" name="Picture 14" descr="6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25818" y="960"/>
            <a:ext cx="1079500" cy="1081088"/>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17"/>
          <p:cNvSpPr>
            <a:spLocks noChangeArrowheads="1"/>
          </p:cNvSpPr>
          <p:nvPr/>
        </p:nvSpPr>
        <p:spPr bwMode="auto">
          <a:xfrm>
            <a:off x="6825818" y="1172535"/>
            <a:ext cx="29527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dirty="0">
                <a:solidFill>
                  <a:schemeClr val="tx1"/>
                </a:solidFill>
                <a:latin typeface="Calibri" panose="020F0502020204030204" pitchFamily="34" charset="0"/>
              </a:rPr>
              <a:t>It is said that a good way to learn about people’s way of life in a country is to visit their markets! At present a variety of shopping places have been developed to serve the shoppers’ needs and this is not an exception for foreign visitors. So, be ready to present good shopping places to our visitors then!</a:t>
            </a:r>
            <a:endParaRPr lang="th-TH" altLang="th-TH" sz="1400" dirty="0">
              <a:solidFill>
                <a:schemeClr val="tx1"/>
              </a:solidFill>
            </a:endParaRPr>
          </a:p>
        </p:txBody>
      </p:sp>
      <p:pic>
        <p:nvPicPr>
          <p:cNvPr id="40" name="Picture 47" descr="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65905" y="2377448"/>
            <a:ext cx="1152525" cy="1035050"/>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9"/>
          <p:cNvSpPr>
            <a:spLocks noChangeArrowheads="1"/>
          </p:cNvSpPr>
          <p:nvPr/>
        </p:nvSpPr>
        <p:spPr bwMode="auto">
          <a:xfrm>
            <a:off x="6825818" y="5592761"/>
            <a:ext cx="431958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b="1" u="sng">
                <a:solidFill>
                  <a:schemeClr val="tx1"/>
                </a:solidFill>
              </a:rPr>
              <a:t>การเตรียมตัวพูด </a:t>
            </a:r>
          </a:p>
          <a:p>
            <a:endParaRPr lang="th-TH" altLang="th-TH" sz="1000" b="1" u="sng">
              <a:solidFill>
                <a:schemeClr val="tx1"/>
              </a:solidFill>
            </a:endParaRPr>
          </a:p>
          <a:p>
            <a:r>
              <a:rPr lang="th-TH" altLang="th-TH" sz="1000" b="1" u="sng">
                <a:solidFill>
                  <a:schemeClr val="tx1"/>
                </a:solidFill>
              </a:rPr>
              <a:t>ขั้นตอนที่ </a:t>
            </a:r>
            <a:r>
              <a:rPr lang="en-US" altLang="th-TH" sz="1000" b="1" u="sng">
                <a:solidFill>
                  <a:schemeClr val="tx1"/>
                </a:solidFill>
              </a:rPr>
              <a:t>1</a:t>
            </a:r>
            <a:r>
              <a:rPr lang="en-US" altLang="th-TH" sz="1000">
                <a:solidFill>
                  <a:schemeClr val="tx1"/>
                </a:solidFill>
              </a:rPr>
              <a:t>   </a:t>
            </a:r>
            <a:r>
              <a:rPr lang="th-TH" altLang="th-TH" sz="1000">
                <a:solidFill>
                  <a:schemeClr val="tx1"/>
                </a:solidFill>
              </a:rPr>
              <a:t>ศึกษา </a:t>
            </a:r>
            <a:r>
              <a:rPr lang="en-US" altLang="th-TH" sz="1000" b="1">
                <a:solidFill>
                  <a:schemeClr val="tx1"/>
                </a:solidFill>
              </a:rPr>
              <a:t>‘</a:t>
            </a:r>
            <a:r>
              <a:rPr lang="en-US" altLang="th-TH" sz="1000">
                <a:solidFill>
                  <a:schemeClr val="tx1"/>
                </a:solidFill>
                <a:latin typeface="Calibri" panose="020F0502020204030204" pitchFamily="34" charset="0"/>
              </a:rPr>
              <a:t>Good Places to Shop’ Speaking Web</a:t>
            </a:r>
            <a:r>
              <a:rPr lang="en-US" altLang="th-TH" sz="1000" b="1">
                <a:solidFill>
                  <a:schemeClr val="tx1"/>
                </a:solidFill>
              </a:rPr>
              <a:t> </a:t>
            </a:r>
            <a:r>
              <a:rPr lang="th-TH" altLang="th-TH" sz="1000" u="sng">
                <a:solidFill>
                  <a:schemeClr val="tx1"/>
                </a:solidFill>
              </a:rPr>
              <a:t>ที่หน้า </a:t>
            </a:r>
            <a:r>
              <a:rPr lang="en-US" altLang="th-TH" sz="1000" u="sng">
                <a:solidFill>
                  <a:schemeClr val="tx1"/>
                </a:solidFill>
              </a:rPr>
              <a:t>4</a:t>
            </a:r>
            <a:r>
              <a:rPr lang="th-TH" altLang="th-TH" sz="1000">
                <a:solidFill>
                  <a:schemeClr val="tx1"/>
                </a:solidFill>
              </a:rPr>
              <a:t> เพื่อให้ได้แนวคิดเกี่ยวกับเรื่องที่จะพูด แล้วศึกษาตัวอย่างการพูดประกอบ</a:t>
            </a:r>
            <a:r>
              <a:rPr lang="th-TH" altLang="th-TH" sz="1000"/>
              <a:t> </a:t>
            </a:r>
            <a:endParaRPr lang="th-TH" altLang="th-TH" sz="1000">
              <a:solidFill>
                <a:schemeClr val="tx1"/>
              </a:solidFill>
            </a:endParaRPr>
          </a:p>
          <a:p>
            <a:r>
              <a:rPr lang="th-TH" altLang="th-TH" sz="1000" b="1" u="sng">
                <a:solidFill>
                  <a:schemeClr val="tx1"/>
                </a:solidFill>
              </a:rPr>
              <a:t>ขั้นตอนที่ </a:t>
            </a:r>
            <a:r>
              <a:rPr lang="en-US" altLang="th-TH" sz="1000" b="1" u="sng">
                <a:solidFill>
                  <a:schemeClr val="tx1"/>
                </a:solidFill>
              </a:rPr>
              <a:t>2</a:t>
            </a:r>
            <a:r>
              <a:rPr lang="en-US" altLang="th-TH" sz="1000">
                <a:solidFill>
                  <a:schemeClr val="tx1"/>
                </a:solidFill>
              </a:rPr>
              <a:t>   </a:t>
            </a:r>
            <a:r>
              <a:rPr lang="th-TH" altLang="th-TH" sz="1000">
                <a:solidFill>
                  <a:schemeClr val="tx1"/>
                </a:solidFill>
              </a:rPr>
              <a:t>เลือกสำนวนและโครงสร้างประโยคที่เกี่ยวข้อง จากนั้นเขียนคำสำคัญที่เกี่ยวข้อง </a:t>
            </a:r>
            <a:r>
              <a:rPr lang="en-US" altLang="th-TH" sz="1000">
                <a:solidFill>
                  <a:schemeClr val="tx1"/>
                </a:solidFill>
              </a:rPr>
              <a:t>(Key words) </a:t>
            </a:r>
            <a:r>
              <a:rPr lang="th-TH" altLang="th-TH" sz="1000">
                <a:solidFill>
                  <a:schemeClr val="tx1"/>
                </a:solidFill>
              </a:rPr>
              <a:t>ลงใน </a:t>
            </a:r>
            <a:r>
              <a:rPr lang="en-US" altLang="th-TH" sz="1000">
                <a:solidFill>
                  <a:schemeClr val="tx1"/>
                </a:solidFill>
                <a:latin typeface="Calibri" panose="020F0502020204030204" pitchFamily="34" charset="0"/>
              </a:rPr>
              <a:t>‘Good Places to Shop’ Speaking Web</a:t>
            </a:r>
            <a:r>
              <a:rPr lang="th-TH" altLang="th-TH" sz="1000" b="1">
                <a:solidFill>
                  <a:schemeClr val="tx1"/>
                </a:solidFill>
              </a:rPr>
              <a:t> </a:t>
            </a:r>
            <a:r>
              <a:rPr lang="th-TH" altLang="th-TH" sz="1000"/>
              <a:t>ของคุณ</a:t>
            </a:r>
            <a:r>
              <a:rPr lang="th-TH" altLang="th-TH" sz="1000" u="sng"/>
              <a:t>ในหน้าแรก</a:t>
            </a:r>
            <a:r>
              <a:rPr lang="en-US" altLang="th-TH" sz="1000"/>
              <a:t> </a:t>
            </a:r>
            <a:r>
              <a:rPr lang="th-TH" altLang="th-TH" sz="1000"/>
              <a:t>และคุณอาจเพิ่มรายละเอียดอื่นๆไปด้วยก็ได้</a:t>
            </a:r>
            <a:endParaRPr lang="en-US" altLang="th-TH" sz="1000"/>
          </a:p>
        </p:txBody>
      </p:sp>
      <p:sp>
        <p:nvSpPr>
          <p:cNvPr id="42" name="Rectangle 50"/>
          <p:cNvSpPr>
            <a:spLocks noChangeArrowheads="1"/>
          </p:cNvSpPr>
          <p:nvPr/>
        </p:nvSpPr>
        <p:spPr bwMode="auto">
          <a:xfrm>
            <a:off x="6806476" y="2837655"/>
            <a:ext cx="2879725"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dirty="0">
                <a:solidFill>
                  <a:schemeClr val="tx1"/>
                </a:solidFill>
                <a:latin typeface="Calibri" panose="020F0502020204030204" pitchFamily="34" charset="0"/>
              </a:rPr>
              <a:t>How to prepare your talk?</a:t>
            </a:r>
          </a:p>
          <a:p>
            <a:endParaRPr lang="en-US" altLang="th-TH" sz="1200" b="1" dirty="0">
              <a:solidFill>
                <a:schemeClr val="tx1"/>
              </a:solidFill>
              <a:latin typeface="Calibri" panose="020F0502020204030204" pitchFamily="34" charset="0"/>
            </a:endParaRPr>
          </a:p>
          <a:p>
            <a:r>
              <a:rPr lang="en-US" altLang="th-TH" sz="1200" dirty="0">
                <a:solidFill>
                  <a:schemeClr val="tx1"/>
                </a:solidFill>
                <a:latin typeface="Calibri" panose="020F0502020204030204" pitchFamily="34" charset="0"/>
              </a:rPr>
              <a:t>If you want to talk about a good place to shop, try this …</a:t>
            </a:r>
          </a:p>
          <a:p>
            <a:r>
              <a:rPr lang="en-US" altLang="th-TH" sz="1200" b="1" u="sng" dirty="0">
                <a:solidFill>
                  <a:schemeClr val="tx1"/>
                </a:solidFill>
                <a:latin typeface="Calibri" panose="020F0502020204030204" pitchFamily="34" charset="0"/>
              </a:rPr>
              <a:t>Step 1</a:t>
            </a:r>
            <a:r>
              <a:rPr lang="en-US" altLang="th-TH" sz="1200" b="1" dirty="0">
                <a:solidFill>
                  <a:schemeClr val="tx1"/>
                </a:solidFill>
                <a:latin typeface="Calibri" panose="020F0502020204030204" pitchFamily="34" charset="0"/>
              </a:rPr>
              <a:t>:</a:t>
            </a:r>
            <a:r>
              <a:rPr lang="en-US" altLang="th-TH" sz="1200" dirty="0">
                <a:solidFill>
                  <a:schemeClr val="tx1"/>
                </a:solidFill>
                <a:latin typeface="Calibri" panose="020F0502020204030204" pitchFamily="34" charset="0"/>
              </a:rPr>
              <a:t> Study the </a:t>
            </a:r>
            <a:r>
              <a:rPr lang="en-US" altLang="th-TH" sz="1200" b="1" dirty="0">
                <a:solidFill>
                  <a:schemeClr val="tx1"/>
                </a:solidFill>
                <a:latin typeface="Calibri" panose="020F0502020204030204" pitchFamily="34" charset="0"/>
              </a:rPr>
              <a:t>‘Good Places to Shop’ Speaking Web</a:t>
            </a:r>
            <a:r>
              <a:rPr lang="en-US" altLang="th-TH" sz="1200" dirty="0">
                <a:latin typeface="Calibri" panose="020F0502020204030204" pitchFamily="34" charset="0"/>
              </a:rPr>
              <a:t> on </a:t>
            </a:r>
            <a:r>
              <a:rPr lang="en-US" altLang="th-TH" sz="1200" u="sng" dirty="0">
                <a:latin typeface="Calibri" panose="020F0502020204030204" pitchFamily="34" charset="0"/>
              </a:rPr>
              <a:t>page 4</a:t>
            </a:r>
            <a:r>
              <a:rPr lang="en-US" altLang="th-TH" sz="1200" dirty="0">
                <a:latin typeface="Calibri" panose="020F0502020204030204" pitchFamily="34" charset="0"/>
              </a:rPr>
              <a:t>, it will give you an idea of what to talk about. Then, study the speaking sample that follows.</a:t>
            </a:r>
          </a:p>
          <a:p>
            <a:r>
              <a:rPr lang="en-US" altLang="th-TH" sz="1200" b="1" u="sng" dirty="0">
                <a:solidFill>
                  <a:schemeClr val="tx1"/>
                </a:solidFill>
                <a:latin typeface="Calibri" panose="020F0502020204030204" pitchFamily="34" charset="0"/>
              </a:rPr>
              <a:t>Step 2</a:t>
            </a:r>
            <a:r>
              <a:rPr lang="en-US" altLang="th-TH" sz="1200" b="1" dirty="0">
                <a:solidFill>
                  <a:schemeClr val="tx1"/>
                </a:solidFill>
                <a:latin typeface="Calibri" panose="020F0502020204030204" pitchFamily="34" charset="0"/>
              </a:rPr>
              <a:t>:</a:t>
            </a:r>
            <a:r>
              <a:rPr lang="en-US" altLang="th-TH" sz="1200" dirty="0">
                <a:solidFill>
                  <a:schemeClr val="tx1"/>
                </a:solidFill>
                <a:latin typeface="Calibri" panose="020F0502020204030204" pitchFamily="34" charset="0"/>
              </a:rPr>
              <a:t> </a:t>
            </a:r>
            <a:r>
              <a:rPr lang="en-US" altLang="th-TH" sz="1200" dirty="0">
                <a:latin typeface="Calibri" panose="020F0502020204030204" pitchFamily="34" charset="0"/>
              </a:rPr>
              <a:t>Choose a place to shop that you want to talk about. Consider relevant expressions and structures needed to talk about the place. Then, complete your own speaking web on </a:t>
            </a:r>
            <a:r>
              <a:rPr lang="en-US" altLang="th-TH" sz="1200" u="sng" dirty="0">
                <a:latin typeface="Calibri" panose="020F0502020204030204" pitchFamily="34" charset="0"/>
              </a:rPr>
              <a:t>page 1</a:t>
            </a:r>
            <a:r>
              <a:rPr lang="en-US" altLang="th-TH" sz="1200" dirty="0">
                <a:latin typeface="Calibri" panose="020F0502020204030204" pitchFamily="34" charset="0"/>
              </a:rPr>
              <a:t>.</a:t>
            </a:r>
            <a:r>
              <a:rPr lang="th-TH" altLang="th-TH" sz="1200" dirty="0">
                <a:latin typeface="Calibri" panose="020F0502020204030204" pitchFamily="34" charset="0"/>
              </a:rPr>
              <a:t> </a:t>
            </a:r>
            <a:r>
              <a:rPr lang="en-US" altLang="th-TH" sz="1200" dirty="0">
                <a:latin typeface="Calibri" panose="020F0502020204030204" pitchFamily="34" charset="0"/>
              </a:rPr>
              <a:t>It’s also a good idea to add other details of your own.</a:t>
            </a:r>
            <a:endParaRPr lang="th-TH" altLang="th-TH" sz="1200" dirty="0">
              <a:latin typeface="Calibri" panose="020F0502020204030204" pitchFamily="34" charset="0"/>
            </a:endParaRPr>
          </a:p>
        </p:txBody>
      </p:sp>
    </p:spTree>
    <p:extLst>
      <p:ext uri="{BB962C8B-B14F-4D97-AF65-F5344CB8AC3E}">
        <p14:creationId xmlns:p14="http://schemas.microsoft.com/office/powerpoint/2010/main" val="736144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13" name="Group 65"/>
          <p:cNvGrpSpPr>
            <a:grpSpLocks/>
          </p:cNvGrpSpPr>
          <p:nvPr/>
        </p:nvGrpSpPr>
        <p:grpSpPr bwMode="auto">
          <a:xfrm>
            <a:off x="346828" y="477253"/>
            <a:ext cx="5011737" cy="6248400"/>
            <a:chOff x="3629" y="484"/>
            <a:chExt cx="3157" cy="3936"/>
          </a:xfrm>
        </p:grpSpPr>
        <p:sp>
          <p:nvSpPr>
            <p:cNvPr id="14" name="Rectangle 66"/>
            <p:cNvSpPr>
              <a:spLocks noChangeArrowheads="1"/>
            </p:cNvSpPr>
            <p:nvPr/>
          </p:nvSpPr>
          <p:spPr bwMode="auto">
            <a:xfrm>
              <a:off x="3629" y="484"/>
              <a:ext cx="1814" cy="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200" b="1" u="sng" dirty="0">
                  <a:latin typeface="Calibri" panose="020F0502020204030204" pitchFamily="34" charset="0"/>
                  <a:cs typeface="Cordia New" panose="020B0304020202020204" pitchFamily="34" charset="-34"/>
                </a:rPr>
                <a:t>Step 3</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Talk to yourself aloud. When you are fluent, don’t look at your web. Speak naturally.</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This helps to increase your confidence.</a:t>
              </a:r>
            </a:p>
            <a:p>
              <a:r>
                <a:rPr lang="en-US" altLang="th-TH" sz="1200" b="1" u="sng" dirty="0">
                  <a:latin typeface="Calibri" panose="020F0502020204030204" pitchFamily="34" charset="0"/>
                  <a:cs typeface="Cordia New" panose="020B0304020202020204" pitchFamily="34" charset="-34"/>
                </a:rPr>
                <a:t>Step 4</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Study the</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evaluation criteria given below. It serves as a good guideline for your effective speaking.</a:t>
              </a:r>
            </a:p>
            <a:p>
              <a:r>
                <a:rPr lang="en-US" altLang="th-TH" sz="1200" b="1" u="sng" dirty="0">
                  <a:latin typeface="Calibri" panose="020F0502020204030204" pitchFamily="34" charset="0"/>
                  <a:cs typeface="Cordia New" panose="020B0304020202020204" pitchFamily="34" charset="-34"/>
                </a:rPr>
                <a:t>Step 5</a:t>
              </a:r>
              <a:r>
                <a:rPr lang="en-US" altLang="th-TH" sz="1200" b="1" dirty="0">
                  <a:latin typeface="Calibri" panose="020F0502020204030204" pitchFamily="34" charset="0"/>
                  <a:cs typeface="Cordia New" panose="020B0304020202020204" pitchFamily="34" charset="-34"/>
                </a:rPr>
                <a:t>:</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Record your speaking. Do it a few times and check your own improvement.</a:t>
              </a:r>
              <a:endParaRPr lang="th-TH" altLang="th-TH" sz="1200" dirty="0">
                <a:solidFill>
                  <a:schemeClr val="tx2"/>
                </a:solidFill>
                <a:latin typeface="Calibri" panose="020F0502020204030204" pitchFamily="34" charset="0"/>
                <a:cs typeface="Cordia New" panose="020B0304020202020204" pitchFamily="34" charset="-34"/>
              </a:endParaRPr>
            </a:p>
            <a:p>
              <a:r>
                <a:rPr lang="en-US" altLang="th-TH" sz="1200" b="1" u="sng" dirty="0">
                  <a:latin typeface="Calibri" panose="020F0502020204030204" pitchFamily="34" charset="0"/>
                  <a:cs typeface="Cordia New" panose="020B0304020202020204" pitchFamily="34" charset="-34"/>
                </a:rPr>
                <a:t>Step 6</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Check your final speaking with the evaluation criteria  again. Are you happy with your talk? Read the suggestions given at the end of this page.</a:t>
              </a:r>
              <a:endParaRPr lang="th-TH" altLang="th-TH" sz="1600" dirty="0">
                <a:solidFill>
                  <a:schemeClr val="tx2"/>
                </a:solidFill>
                <a:latin typeface="Cordia New" panose="020B0304020202020204" pitchFamily="34" charset="-34"/>
                <a:cs typeface="Cordia New" panose="020B0304020202020204" pitchFamily="34" charset="-34"/>
              </a:endParaRPr>
            </a:p>
          </p:txBody>
        </p:sp>
        <p:sp>
          <p:nvSpPr>
            <p:cNvPr id="15" name="Rectangle 67"/>
            <p:cNvSpPr>
              <a:spLocks noChangeArrowheads="1"/>
            </p:cNvSpPr>
            <p:nvPr/>
          </p:nvSpPr>
          <p:spPr bwMode="auto">
            <a:xfrm>
              <a:off x="5579" y="1166"/>
              <a:ext cx="1134"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3</a:t>
              </a:r>
              <a:r>
                <a:rPr lang="en-US" altLang="th-TH" sz="1000" b="1">
                  <a:latin typeface="Cordia New" panose="020B0304020202020204" pitchFamily="34" charset="-34"/>
                  <a:cs typeface="Cordia New" panose="020B0304020202020204" pitchFamily="34" charset="-34"/>
                </a:rPr>
                <a:t>  </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ลองฝึกพูดกับตัวเองโดยออก</a:t>
              </a:r>
            </a:p>
            <a:p>
              <a:r>
                <a:rPr lang="th-TH" altLang="th-TH" sz="1000">
                  <a:latin typeface="Cordia New" panose="020B0304020202020204" pitchFamily="34" charset="-34"/>
                  <a:cs typeface="Cordia New" panose="020B0304020202020204" pitchFamily="34" charset="-34"/>
                </a:rPr>
                <a:t>เสียงดังๆ เมื่อพูดคล่องแล้วไม่ควรดู</a:t>
              </a:r>
              <a:r>
                <a:rPr lang="en-US" altLang="th-TH" sz="1000">
                  <a:latin typeface="Cordia New" panose="020B0304020202020204" pitchFamily="34" charset="-34"/>
                  <a:cs typeface="Cordia New" panose="020B0304020202020204" pitchFamily="34" charset="-34"/>
                </a:rPr>
                <a:t> web</a:t>
              </a:r>
              <a:r>
                <a:rPr lang="th-TH" altLang="th-TH" sz="1000">
                  <a:latin typeface="Cordia New" panose="020B0304020202020204" pitchFamily="34" charset="-34"/>
                  <a:cs typeface="Cordia New" panose="020B0304020202020204" pitchFamily="34" charset="-34"/>
                </a:rPr>
                <a:t> </a:t>
              </a:r>
            </a:p>
            <a:p>
              <a:r>
                <a:rPr lang="th-TH" altLang="th-TH" sz="1000">
                  <a:latin typeface="Cordia New" panose="020B0304020202020204" pitchFamily="34" charset="-34"/>
                  <a:cs typeface="Cordia New" panose="020B0304020202020204" pitchFamily="34" charset="-34"/>
                </a:rPr>
                <a:t>พยายามพูดอย่างธรรมชาติเพื่อเพิ่มความมั่นใจ</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4</a:t>
              </a:r>
              <a:r>
                <a:rPr lang="en-US" altLang="th-TH" sz="1000" b="1">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ศึกษาเกณฑ์ประเมินการพูด</a:t>
              </a:r>
            </a:p>
            <a:p>
              <a:r>
                <a:rPr lang="th-TH" altLang="th-TH" sz="1000">
                  <a:latin typeface="Cordia New" panose="020B0304020202020204" pitchFamily="34" charset="-34"/>
                  <a:cs typeface="Cordia New" panose="020B0304020202020204" pitchFamily="34" charset="-34"/>
                </a:rPr>
                <a:t>ข้างล่างและใช้ เกณฑ์นี้เป็นแนวทางการพูด</a:t>
              </a:r>
            </a:p>
            <a:p>
              <a:r>
                <a:rPr lang="th-TH" altLang="th-TH" sz="1000">
                  <a:latin typeface="Cordia New" panose="020B0304020202020204" pitchFamily="34" charset="-34"/>
                  <a:cs typeface="Cordia New" panose="020B0304020202020204" pitchFamily="34" charset="-34"/>
                </a:rPr>
                <a:t>อย่างมีประสิทธิภาพ</a:t>
              </a:r>
              <a:endParaRPr lang="th-TH" altLang="th-TH" sz="1000" b="1">
                <a:latin typeface="Cordia New" panose="020B0304020202020204" pitchFamily="34" charset="-34"/>
                <a:cs typeface="Cordia New" panose="020B0304020202020204" pitchFamily="34" charset="-34"/>
              </a:endParaRP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5</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ลองบันทึกการพูดลงใน</a:t>
              </a:r>
            </a:p>
            <a:p>
              <a:r>
                <a:rPr lang="th-TH" altLang="th-TH" sz="1000">
                  <a:latin typeface="Cordia New" panose="020B0304020202020204" pitchFamily="34" charset="-34"/>
                  <a:cs typeface="Cordia New" panose="020B0304020202020204" pitchFamily="34" charset="-34"/>
                </a:rPr>
                <a:t>อุปกรณ์บันทึกเสียงหลายๆครั้งและเปรียบเทียบ</a:t>
              </a:r>
            </a:p>
            <a:p>
              <a:r>
                <a:rPr lang="th-TH" altLang="th-TH" sz="1000">
                  <a:latin typeface="Cordia New" panose="020B0304020202020204" pitchFamily="34" charset="-34"/>
                  <a:cs typeface="Cordia New" panose="020B0304020202020204" pitchFamily="34" charset="-34"/>
                </a:rPr>
                <a:t>การพัฒนาการของตัวเอง</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6</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ลองประเมินการพูดด้วยเกณฑ์</a:t>
              </a:r>
            </a:p>
            <a:p>
              <a:r>
                <a:rPr lang="th-TH" altLang="th-TH" sz="1000">
                  <a:latin typeface="Cordia New" panose="020B0304020202020204" pitchFamily="34" charset="-34"/>
                  <a:cs typeface="Cordia New" panose="020B0304020202020204" pitchFamily="34" charset="-34"/>
                </a:rPr>
                <a:t>ประเมินการพูดอีกครั้ง</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และถามตัวเองว่า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คุณพอใจกับผลงานหรือไม่แล้วลองอ่าน</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ข้อเสนอแนะท้ายหน้าประกอบ</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6" name="Rectangle 68"/>
            <p:cNvSpPr>
              <a:spLocks noChangeArrowheads="1"/>
            </p:cNvSpPr>
            <p:nvPr/>
          </p:nvSpPr>
          <p:spPr bwMode="auto">
            <a:xfrm>
              <a:off x="5380" y="3493"/>
              <a:ext cx="1406"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ข้อเสนอแนะ</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ถ้าคุณมีปัญหาเรื่องความคล่องและการหยุดระหว่างคำ</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หรือประโยค ลองฝึกเพิ่มและทำการบันทึกใหม่ </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ถ้าเป็นเรื่องการออกเสียง ลองตรวจสอบคำยากนั้นกับ</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พจนานุกรมที่น่าเชื่อถือและแยกฝึกคำจนคล่อง  แล้วจึงพูด</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ทั้งประโยค</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ถ้าเป็นปัญหาด้านไวยากรณ์ ลองตรวจสอบกับหนังสือ/</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เวปไซด์ไวยากรณ์</a:t>
              </a:r>
            </a:p>
          </p:txBody>
        </p:sp>
        <p:sp>
          <p:nvSpPr>
            <p:cNvPr id="17" name="Text Box 69"/>
            <p:cNvSpPr txBox="1">
              <a:spLocks noChangeArrowheads="1"/>
            </p:cNvSpPr>
            <p:nvPr/>
          </p:nvSpPr>
          <p:spPr bwMode="auto">
            <a:xfrm>
              <a:off x="3696" y="2141"/>
              <a:ext cx="1428" cy="1180"/>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endParaRPr lang="en-US" altLang="th-TH" sz="1000" b="1" u="sng">
                <a:latin typeface="Calibri" panose="020F0502020204030204" pitchFamily="34" charset="0"/>
                <a:cs typeface="Cordia New" panose="020B0304020202020204" pitchFamily="34" charset="-34"/>
              </a:endParaRPr>
            </a:p>
            <a:p>
              <a:r>
                <a:rPr lang="en-US" altLang="th-TH" sz="1000" b="1" u="sng">
                  <a:latin typeface="Calibri" panose="020F0502020204030204" pitchFamily="34" charset="0"/>
                  <a:cs typeface="Cordia New" panose="020B0304020202020204" pitchFamily="34" charset="-34"/>
                </a:rPr>
                <a:t>Evaluation Criteria</a:t>
              </a:r>
              <a:r>
                <a:rPr lang="en-US" altLang="th-TH" sz="1000" b="1">
                  <a:latin typeface="Calibri" panose="020F0502020204030204" pitchFamily="34" charset="0"/>
                  <a:cs typeface="Cordia New" panose="020B0304020202020204" pitchFamily="34" charset="-34"/>
                </a:rPr>
                <a:t> </a:t>
              </a:r>
            </a:p>
            <a:p>
              <a:endParaRPr lang="en-US" altLang="th-TH" sz="1000" b="1">
                <a:latin typeface="Calibri" panose="020F0502020204030204" pitchFamily="34" charset="0"/>
                <a:cs typeface="Cordia New" panose="020B0304020202020204" pitchFamily="34" charset="-34"/>
              </a:endParaRPr>
            </a:p>
            <a:p>
              <a:r>
                <a:rPr lang="en-US" altLang="th-TH" sz="1000">
                  <a:latin typeface="Calibri" panose="020F0502020204030204" pitchFamily="34" charset="0"/>
                  <a:cs typeface="Cordia New" panose="020B0304020202020204" pitchFamily="34" charset="-34"/>
                </a:rPr>
                <a:t>1. Fluency (Too slow?</a:t>
              </a:r>
              <a:r>
                <a:rPr lang="en-US" altLang="th-TH" sz="1000">
                  <a:latin typeface="Cordia New" panose="020B0304020202020204" pitchFamily="34" charset="-34"/>
                  <a:cs typeface="Cordia New" panose="020B0304020202020204" pitchFamily="34" charset="-34"/>
                </a:rPr>
                <a:t> </a:t>
              </a:r>
              <a:r>
                <a:rPr lang="en-US" altLang="th-TH" sz="1000">
                  <a:latin typeface="Calibri" panose="020F0502020204030204" pitchFamily="34" charset="0"/>
                  <a:cs typeface="Cordia New" panose="020B0304020202020204" pitchFamily="34" charset="-34"/>
                </a:rPr>
                <a:t>Stop </a:t>
              </a:r>
            </a:p>
            <a:p>
              <a:r>
                <a:rPr lang="en-US" altLang="th-TH" sz="1000">
                  <a:latin typeface="Calibri" panose="020F0502020204030204" pitchFamily="34" charset="0"/>
                  <a:cs typeface="Cordia New" panose="020B0304020202020204" pitchFamily="34" charset="-34"/>
                </a:rPr>
                <a:t>    too often between words or </a:t>
              </a:r>
              <a:br>
                <a:rPr lang="en-US" altLang="th-TH" sz="1000">
                  <a:latin typeface="Calibri" panose="020F0502020204030204" pitchFamily="34" charset="0"/>
                  <a:cs typeface="Cordia New" panose="020B0304020202020204" pitchFamily="34" charset="-34"/>
                </a:rPr>
              </a:br>
              <a:r>
                <a:rPr lang="en-US" altLang="th-TH" sz="1000">
                  <a:latin typeface="Calibri" panose="020F0502020204030204" pitchFamily="34" charset="0"/>
                  <a:cs typeface="Cordia New" panose="020B0304020202020204" pitchFamily="34" charset="-34"/>
                </a:rPr>
                <a:t>    sentences?)</a:t>
              </a:r>
            </a:p>
            <a:p>
              <a:r>
                <a:rPr lang="en-US" altLang="th-TH" sz="1000">
                  <a:latin typeface="Calibri" panose="020F0502020204030204" pitchFamily="34" charset="0"/>
                  <a:cs typeface="Cordia New" panose="020B0304020202020204" pitchFamily="34" charset="-34"/>
                </a:rPr>
                <a:t>2. Pronunciation (Not confident </a:t>
              </a:r>
            </a:p>
            <a:p>
              <a:r>
                <a:rPr lang="en-US" altLang="th-TH" sz="1000">
                  <a:latin typeface="Calibri" panose="020F0502020204030204" pitchFamily="34" charset="0"/>
                  <a:cs typeface="Cordia New" panose="020B0304020202020204" pitchFamily="34" charset="-34"/>
                </a:rPr>
                <a:t>    to pronounce some words?)</a:t>
              </a:r>
            </a:p>
            <a:p>
              <a:r>
                <a:rPr lang="en-US" altLang="th-TH" sz="1000">
                  <a:latin typeface="Calibri" panose="020F0502020204030204" pitchFamily="34" charset="0"/>
                  <a:cs typeface="Cordia New" panose="020B0304020202020204" pitchFamily="34" charset="-34"/>
                </a:rPr>
                <a:t>3. Grammatical mistakes (Are there </a:t>
              </a:r>
            </a:p>
            <a:p>
              <a:r>
                <a:rPr lang="en-US" altLang="th-TH" sz="1000">
                  <a:latin typeface="Calibri" panose="020F0502020204030204" pitchFamily="34" charset="0"/>
                  <a:cs typeface="Cordia New" panose="020B0304020202020204" pitchFamily="34" charset="-34"/>
                </a:rPr>
                <a:t>    any? e.g. tenses, S-V, voices, </a:t>
              </a:r>
            </a:p>
            <a:p>
              <a:r>
                <a:rPr lang="en-US" altLang="th-TH" sz="1000">
                  <a:latin typeface="Calibri" panose="020F0502020204030204" pitchFamily="34" charset="0"/>
                  <a:cs typeface="Cordia New" panose="020B0304020202020204" pitchFamily="34" charset="-34"/>
                </a:rPr>
                <a:t>    singular-plural)</a:t>
              </a:r>
              <a:endParaRPr lang="th-TH" altLang="th-TH" sz="1000">
                <a:latin typeface="Calibri" panose="020F0502020204030204" pitchFamily="34" charset="0"/>
                <a:cs typeface="Cordia New" panose="020B0304020202020204" pitchFamily="34" charset="-34"/>
              </a:endParaRPr>
            </a:p>
            <a:p>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8" name="Rectangle 70"/>
            <p:cNvSpPr>
              <a:spLocks noChangeArrowheads="1"/>
            </p:cNvSpPr>
            <p:nvPr/>
          </p:nvSpPr>
          <p:spPr bwMode="auto">
            <a:xfrm>
              <a:off x="3629" y="3402"/>
              <a:ext cx="1587"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000" b="1" u="sng">
                  <a:latin typeface="Calibri" panose="020F0502020204030204" pitchFamily="34" charset="0"/>
                  <a:cs typeface="Cordia New" panose="020B0304020202020204" pitchFamily="34" charset="-34"/>
                </a:rPr>
                <a:t>Suggestions</a:t>
              </a:r>
              <a:r>
                <a:rPr lang="en-US" altLang="th-TH" sz="1000" b="1">
                  <a:latin typeface="Calibri" panose="020F0502020204030204" pitchFamily="34" charset="0"/>
                  <a:cs typeface="Cordia New" panose="020B0304020202020204" pitchFamily="34" charset="-34"/>
                </a:rPr>
                <a:t> </a:t>
              </a:r>
              <a:endParaRPr lang="en-US"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problems are with fluency and pauses between words or sentences, practice more and do the recording again.</a:t>
              </a: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 is pronunciation, check the difficult words with reliable dictionaries. Work on them separately before saying the whole sentences.</a:t>
              </a:r>
              <a:endParaRPr lang="th-TH"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th-TH" altLang="th-TH" sz="1000">
                  <a:latin typeface="Calibri" panose="020F0502020204030204" pitchFamily="34" charset="0"/>
                  <a:cs typeface="Cordia New" panose="020B0304020202020204" pitchFamily="34" charset="-34"/>
                </a:rPr>
                <a:t> </a:t>
              </a:r>
              <a:r>
                <a:rPr lang="en-US" altLang="th-TH" sz="1000">
                  <a:latin typeface="Calibri" panose="020F0502020204030204" pitchFamily="34" charset="0"/>
                  <a:cs typeface="Cordia New" panose="020B0304020202020204" pitchFamily="34" charset="-34"/>
                </a:rPr>
                <a:t>For grammatical mistakes, consult reliable grammar books/websites.</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9" name="Text Box 71"/>
            <p:cNvSpPr txBox="1">
              <a:spLocks noChangeArrowheads="1"/>
            </p:cNvSpPr>
            <p:nvPr/>
          </p:nvSpPr>
          <p:spPr bwMode="auto">
            <a:xfrm>
              <a:off x="5443" y="2586"/>
              <a:ext cx="1179" cy="816"/>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เกณฑ์ประเมินการพูด</a:t>
              </a:r>
            </a:p>
            <a:p>
              <a:r>
                <a:rPr lang="en-US" altLang="th-TH" sz="1000">
                  <a:latin typeface="Cordia New" panose="020B0304020202020204" pitchFamily="34" charset="-34"/>
                  <a:cs typeface="Cordia New" panose="020B0304020202020204" pitchFamily="34" charset="-34"/>
                </a:rPr>
                <a:t>1. </a:t>
              </a:r>
              <a:r>
                <a:rPr lang="th-TH" altLang="th-TH" sz="1000">
                  <a:latin typeface="Cordia New" panose="020B0304020202020204" pitchFamily="34" charset="-34"/>
                  <a:cs typeface="Cordia New" panose="020B0304020202020204" pitchFamily="34" charset="-34"/>
                </a:rPr>
                <a:t>ความคล่อง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พูดช้าไป</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หยุดระหว่างคำหรือ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ประโยคบ่อยเกินไป</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2. </a:t>
              </a:r>
              <a:r>
                <a:rPr lang="th-TH" altLang="th-TH" sz="1000">
                  <a:latin typeface="Cordia New" panose="020B0304020202020204" pitchFamily="34" charset="-34"/>
                  <a:cs typeface="Cordia New" panose="020B0304020202020204" pitchFamily="34" charset="-34"/>
                </a:rPr>
                <a:t>การออกเสียง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ไม่มั่นใจการออกเสียงคำหลายๆ</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คำหรือไม่</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3. </a:t>
              </a:r>
              <a:r>
                <a:rPr lang="th-TH" altLang="th-TH" sz="1000">
                  <a:latin typeface="Cordia New" panose="020B0304020202020204" pitchFamily="34" charset="-34"/>
                  <a:cs typeface="Cordia New" panose="020B0304020202020204" pitchFamily="34" charset="-34"/>
                </a:rPr>
                <a:t>ความถูกต้องด้านไวยากรณ์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มีข้อผิดพลาด</a:t>
              </a:r>
            </a:p>
            <a:p>
              <a:r>
                <a:rPr lang="th-TH" altLang="th-TH" sz="1000">
                  <a:latin typeface="Cordia New" panose="020B0304020202020204" pitchFamily="34" charset="-34"/>
                  <a:cs typeface="Cordia New" panose="020B0304020202020204" pitchFamily="34" charset="-34"/>
                </a:rPr>
                <a:t>    ด้านไวยากรณ์ เช่น </a:t>
              </a:r>
              <a:r>
                <a:rPr lang="en-US" altLang="th-TH" sz="1000">
                  <a:latin typeface="Cordia New" panose="020B0304020202020204" pitchFamily="34" charset="-34"/>
                  <a:cs typeface="Cordia New" panose="020B0304020202020204" pitchFamily="34" charset="-34"/>
                </a:rPr>
                <a:t>tenses, S-V, voices, </a:t>
              </a:r>
            </a:p>
            <a:p>
              <a:r>
                <a:rPr lang="en-US" altLang="th-TH" sz="1000">
                  <a:latin typeface="Cordia New" panose="020B0304020202020204" pitchFamily="34" charset="-34"/>
                  <a:cs typeface="Cordia New" panose="020B0304020202020204" pitchFamily="34" charset="-34"/>
                </a:rPr>
                <a:t>    singular-plural </a:t>
              </a:r>
              <a:r>
                <a:rPr lang="th-TH" altLang="th-TH" sz="1000">
                  <a:latin typeface="Cordia New" panose="020B0304020202020204" pitchFamily="34" charset="-34"/>
                  <a:cs typeface="Cordia New" panose="020B0304020202020204" pitchFamily="34" charset="-34"/>
                </a:rPr>
                <a:t>หรือไม่</a:t>
              </a:r>
              <a:r>
                <a:rPr lang="en-US" altLang="th-TH" sz="1000">
                  <a:latin typeface="Cordia New" panose="020B0304020202020204" pitchFamily="34" charset="-34"/>
                  <a:cs typeface="Cordia New" panose="020B0304020202020204" pitchFamily="34" charset="-34"/>
                </a:rPr>
                <a:t>?)</a:t>
              </a:r>
              <a:endParaRPr lang="th-TH" altLang="th-TH" sz="1600">
                <a:solidFill>
                  <a:schemeClr val="tx2"/>
                </a:solidFill>
                <a:latin typeface="Cordia New" panose="020B0304020202020204" pitchFamily="34" charset="-34"/>
                <a:cs typeface="Cordia New" panose="020B0304020202020204" pitchFamily="34" charset="-34"/>
              </a:endParaRPr>
            </a:p>
          </p:txBody>
        </p:sp>
      </p:grpSp>
      <p:pic>
        <p:nvPicPr>
          <p:cNvPr id="20" name="Picture 46" descr="6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61515" y="0"/>
            <a:ext cx="1201737" cy="1439862"/>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133"/>
          <p:cNvSpPr>
            <a:spLocks noChangeArrowheads="1"/>
          </p:cNvSpPr>
          <p:nvPr/>
        </p:nvSpPr>
        <p:spPr bwMode="auto">
          <a:xfrm>
            <a:off x="7160817" y="5155477"/>
            <a:ext cx="4176712"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a:solidFill>
                  <a:schemeClr val="tx1"/>
                </a:solidFill>
                <a:latin typeface="Calibri" panose="020F0502020204030204" pitchFamily="34" charset="0"/>
              </a:rPr>
              <a:t>Sample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This shopping place is a collection of roadside stalls. However, it is very tidy, clean and spacious. It’s perfect for domestic and inexpensive goods. It’s located near the parking lot of Pinklao Hospital. It is usually crowded. Therefore, it is a good idea to get there early in the morning.</a:t>
            </a:r>
            <a:endParaRPr lang="th-TH" altLang="th-TH" sz="1200">
              <a:solidFill>
                <a:schemeClr val="tx1"/>
              </a:solidFill>
            </a:endParaRPr>
          </a:p>
        </p:txBody>
      </p:sp>
      <p:sp>
        <p:nvSpPr>
          <p:cNvPr id="22" name="Line 139"/>
          <p:cNvSpPr>
            <a:spLocks noChangeShapeType="1"/>
          </p:cNvSpPr>
          <p:nvPr/>
        </p:nvSpPr>
        <p:spPr bwMode="auto">
          <a:xfrm>
            <a:off x="7737079" y="802552"/>
            <a:ext cx="720725"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Line 140"/>
          <p:cNvSpPr>
            <a:spLocks noChangeShapeType="1"/>
          </p:cNvSpPr>
          <p:nvPr/>
        </p:nvSpPr>
        <p:spPr bwMode="auto">
          <a:xfrm flipV="1">
            <a:off x="9392842" y="2005877"/>
            <a:ext cx="1296987" cy="6032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4" name="Line 142"/>
          <p:cNvSpPr>
            <a:spLocks noChangeShapeType="1"/>
          </p:cNvSpPr>
          <p:nvPr/>
        </p:nvSpPr>
        <p:spPr bwMode="auto">
          <a:xfrm>
            <a:off x="7305279" y="1699490"/>
            <a:ext cx="1284288" cy="901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5" name="Line 144"/>
          <p:cNvSpPr>
            <a:spLocks noChangeShapeType="1"/>
          </p:cNvSpPr>
          <p:nvPr/>
        </p:nvSpPr>
        <p:spPr bwMode="auto">
          <a:xfrm flipV="1">
            <a:off x="7737079" y="3032990"/>
            <a:ext cx="1028700" cy="13303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6" name="Line 146"/>
          <p:cNvSpPr>
            <a:spLocks noChangeShapeType="1"/>
          </p:cNvSpPr>
          <p:nvPr/>
        </p:nvSpPr>
        <p:spPr bwMode="auto">
          <a:xfrm>
            <a:off x="9248379" y="3066327"/>
            <a:ext cx="1008063" cy="1008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7" name="Line 153"/>
          <p:cNvSpPr>
            <a:spLocks noChangeShapeType="1"/>
          </p:cNvSpPr>
          <p:nvPr/>
        </p:nvSpPr>
        <p:spPr bwMode="auto">
          <a:xfrm>
            <a:off x="8042560" y="2183465"/>
            <a:ext cx="431800" cy="12239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8" name="Line 155"/>
          <p:cNvSpPr>
            <a:spLocks noChangeShapeType="1"/>
          </p:cNvSpPr>
          <p:nvPr/>
        </p:nvSpPr>
        <p:spPr bwMode="auto">
          <a:xfrm flipV="1">
            <a:off x="8456217" y="3426690"/>
            <a:ext cx="1152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9" name="Line 174"/>
          <p:cNvSpPr>
            <a:spLocks noChangeShapeType="1"/>
          </p:cNvSpPr>
          <p:nvPr/>
        </p:nvSpPr>
        <p:spPr bwMode="auto">
          <a:xfrm flipH="1" flipV="1">
            <a:off x="9878182" y="2859812"/>
            <a:ext cx="1296987"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Line 176"/>
          <p:cNvSpPr>
            <a:spLocks noChangeShapeType="1"/>
          </p:cNvSpPr>
          <p:nvPr/>
        </p:nvSpPr>
        <p:spPr bwMode="auto">
          <a:xfrm flipH="1">
            <a:off x="7087792" y="2634527"/>
            <a:ext cx="1081087"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1" name="Line 178"/>
          <p:cNvSpPr>
            <a:spLocks noChangeShapeType="1"/>
          </p:cNvSpPr>
          <p:nvPr/>
        </p:nvSpPr>
        <p:spPr bwMode="auto">
          <a:xfrm flipH="1" flipV="1">
            <a:off x="9032479" y="3429865"/>
            <a:ext cx="0" cy="12382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2" name="Rectangle 189"/>
          <p:cNvSpPr>
            <a:spLocks noChangeArrowheads="1"/>
          </p:cNvSpPr>
          <p:nvPr/>
        </p:nvSpPr>
        <p:spPr bwMode="auto">
          <a:xfrm rot="429856">
            <a:off x="9969928" y="2467066"/>
            <a:ext cx="1611313"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Structure:</a:t>
            </a:r>
          </a:p>
          <a:p>
            <a:r>
              <a:rPr lang="en-US" altLang="th-TH" sz="900" dirty="0">
                <a:latin typeface="Calibri" panose="020F0502020204030204" pitchFamily="34" charset="0"/>
                <a:cs typeface="Cordia New" panose="020B0304020202020204" pitchFamily="34" charset="-34"/>
              </a:rPr>
              <a:t>This shopping place is …</a:t>
            </a:r>
            <a:r>
              <a:rPr lang="th-TH" altLang="th-TH" sz="900" dirty="0">
                <a:latin typeface="Calibri" panose="020F0502020204030204" pitchFamily="34" charset="0"/>
                <a:cs typeface="Cordia New" panose="020B0304020202020204" pitchFamily="34" charset="-34"/>
              </a:rPr>
              <a:t> (สถานที่แห่งนี้....</a:t>
            </a:r>
            <a:r>
              <a:rPr lang="en-US" altLang="th-TH" sz="900" dirty="0">
                <a:latin typeface="Calibri" panose="020F0502020204030204" pitchFamily="34" charset="0"/>
                <a:cs typeface="Cordia New" panose="020B0304020202020204" pitchFamily="34" charset="-34"/>
              </a:rPr>
              <a:t>)</a:t>
            </a:r>
            <a:endParaRPr lang="th-TH" altLang="th-TH" sz="900" dirty="0">
              <a:latin typeface="Calibri" panose="020F0502020204030204" pitchFamily="34" charset="0"/>
              <a:cs typeface="Cordia New" panose="020B0304020202020204" pitchFamily="34" charset="-34"/>
            </a:endParaRPr>
          </a:p>
        </p:txBody>
      </p:sp>
      <p:sp>
        <p:nvSpPr>
          <p:cNvPr id="33" name="Rectangle 197"/>
          <p:cNvSpPr>
            <a:spLocks noChangeArrowheads="1"/>
          </p:cNvSpPr>
          <p:nvPr/>
        </p:nvSpPr>
        <p:spPr bwMode="auto">
          <a:xfrm rot="1556357">
            <a:off x="9697642" y="3142527"/>
            <a:ext cx="1439862"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Vocabulary:</a:t>
            </a:r>
            <a:endParaRPr lang="th-TH" altLang="th-TH" sz="900" b="1" dirty="0">
              <a:latin typeface="Calibri" panose="020F0502020204030204" pitchFamily="34" charset="0"/>
              <a:cs typeface="Cordia New" panose="020B0304020202020204" pitchFamily="34" charset="-34"/>
            </a:endParaRPr>
          </a:p>
          <a:p>
            <a:r>
              <a:rPr lang="en-US" altLang="th-TH" sz="900" dirty="0">
                <a:latin typeface="Calibri" panose="020F0502020204030204" pitchFamily="34" charset="0"/>
                <a:cs typeface="Cordia New" panose="020B0304020202020204" pitchFamily="34" charset="-34"/>
              </a:rPr>
              <a:t>spacious (</a:t>
            </a:r>
            <a:r>
              <a:rPr lang="th-TH" altLang="th-TH" sz="900" dirty="0">
                <a:latin typeface="Calibri" panose="020F0502020204030204" pitchFamily="34" charset="0"/>
                <a:cs typeface="Cordia New" panose="020B0304020202020204" pitchFamily="34" charset="-34"/>
              </a:rPr>
              <a:t>กว้างขวาง</a:t>
            </a:r>
            <a:r>
              <a:rPr lang="en-US" altLang="th-TH" sz="900" dirty="0">
                <a:latin typeface="Calibri" panose="020F0502020204030204" pitchFamily="34" charset="0"/>
                <a:cs typeface="Cordia New" panose="020B0304020202020204" pitchFamily="34" charset="-34"/>
              </a:rPr>
              <a:t>), cozy (</a:t>
            </a:r>
            <a:r>
              <a:rPr lang="th-TH" altLang="th-TH" sz="900" dirty="0">
                <a:latin typeface="Calibri" panose="020F0502020204030204" pitchFamily="34" charset="0"/>
                <a:cs typeface="Cordia New" panose="020B0304020202020204" pitchFamily="34" charset="-34"/>
              </a:rPr>
              <a:t>บรรยากาศสบายๆ</a:t>
            </a:r>
            <a:r>
              <a:rPr lang="en-US" altLang="th-TH" sz="900" dirty="0">
                <a:latin typeface="Calibri" panose="020F0502020204030204" pitchFamily="34" charset="0"/>
                <a:cs typeface="Cordia New" panose="020B0304020202020204" pitchFamily="34" charset="-34"/>
              </a:rPr>
              <a:t>), clean (</a:t>
            </a:r>
            <a:r>
              <a:rPr lang="th-TH" altLang="th-TH" sz="900" dirty="0">
                <a:latin typeface="Calibri" panose="020F0502020204030204" pitchFamily="34" charset="0"/>
                <a:cs typeface="Cordia New" panose="020B0304020202020204" pitchFamily="34" charset="-34"/>
              </a:rPr>
              <a:t>สะอาด</a:t>
            </a:r>
            <a:r>
              <a:rPr lang="en-US" altLang="th-TH" sz="900" dirty="0">
                <a:latin typeface="Calibri" panose="020F0502020204030204" pitchFamily="34" charset="0"/>
                <a:cs typeface="Cordia New" panose="020B0304020202020204" pitchFamily="34" charset="-34"/>
              </a:rPr>
              <a:t>), quiet (</a:t>
            </a:r>
            <a:r>
              <a:rPr lang="th-TH" altLang="th-TH" sz="900" dirty="0">
                <a:latin typeface="Calibri" panose="020F0502020204030204" pitchFamily="34" charset="0"/>
                <a:cs typeface="Cordia New" panose="020B0304020202020204" pitchFamily="34" charset="-34"/>
              </a:rPr>
              <a:t>เงียบ</a:t>
            </a:r>
            <a:r>
              <a:rPr lang="en-US" altLang="th-TH" sz="900" dirty="0">
                <a:latin typeface="Calibri" panose="020F0502020204030204" pitchFamily="34" charset="0"/>
                <a:cs typeface="Cordia New" panose="020B0304020202020204" pitchFamily="34" charset="-34"/>
              </a:rPr>
              <a:t>)</a:t>
            </a:r>
            <a:endParaRPr lang="th-TH" altLang="th-TH" sz="900" dirty="0">
              <a:latin typeface="Calibri" panose="020F0502020204030204" pitchFamily="34" charset="0"/>
              <a:cs typeface="Cordia New" panose="020B0304020202020204" pitchFamily="34" charset="-34"/>
            </a:endParaRPr>
          </a:p>
        </p:txBody>
      </p:sp>
      <p:sp>
        <p:nvSpPr>
          <p:cNvPr id="34" name="Rectangle 203"/>
          <p:cNvSpPr>
            <a:spLocks noChangeArrowheads="1"/>
          </p:cNvSpPr>
          <p:nvPr/>
        </p:nvSpPr>
        <p:spPr bwMode="auto">
          <a:xfrm rot="4207183">
            <a:off x="7691836" y="663646"/>
            <a:ext cx="1439862" cy="77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Structures:</a:t>
            </a:r>
          </a:p>
          <a:p>
            <a:r>
              <a:rPr lang="en-US" altLang="th-TH" sz="900">
                <a:latin typeface="Calibri" panose="020F0502020204030204" pitchFamily="34" charset="0"/>
                <a:cs typeface="Cordia New" panose="020B0304020202020204" pitchFamily="34" charset="-34"/>
              </a:rPr>
              <a:t>Good buys are: … </a:t>
            </a:r>
          </a:p>
          <a:p>
            <a:r>
              <a:rPr lang="th-TH" altLang="th-TH" sz="900">
                <a:latin typeface="Calibri" panose="020F0502020204030204" pitchFamily="34" charset="0"/>
                <a:cs typeface="Cordia New" panose="020B0304020202020204" pitchFamily="34" charset="-34"/>
              </a:rPr>
              <a:t>(ของที่น่าซื้อได้แก่</a:t>
            </a:r>
            <a:r>
              <a:rPr lang="en-US" altLang="th-TH" sz="900">
                <a:latin typeface="Calibri" panose="020F0502020204030204" pitchFamily="34" charset="0"/>
                <a:cs typeface="Cordia New" panose="020B0304020202020204" pitchFamily="34" charset="-34"/>
              </a:rPr>
              <a:t>…), You will enjoy shopping…, It offers (</a:t>
            </a:r>
            <a:r>
              <a:rPr lang="th-TH" altLang="th-TH" sz="900">
                <a:latin typeface="Calibri" panose="020F0502020204030204" pitchFamily="34" charset="0"/>
                <a:cs typeface="Cordia New" panose="020B0304020202020204" pitchFamily="34" charset="-34"/>
              </a:rPr>
              <a:t>ทีนี่คุณสามารถซื้อ...</a:t>
            </a:r>
            <a:r>
              <a:rPr lang="en-US" altLang="th-TH" sz="900">
                <a:latin typeface="Calibri" panose="020F0502020204030204" pitchFamily="34" charset="0"/>
                <a:cs typeface="Cordia New" panose="020B0304020202020204" pitchFamily="34" charset="-34"/>
              </a:rPr>
              <a:t>) </a:t>
            </a:r>
            <a:endParaRPr lang="th-TH" altLang="th-TH" sz="900">
              <a:latin typeface="Calibri" panose="020F0502020204030204" pitchFamily="34" charset="0"/>
              <a:cs typeface="Cordia New" panose="020B0304020202020204" pitchFamily="34" charset="-34"/>
            </a:endParaRPr>
          </a:p>
        </p:txBody>
      </p:sp>
      <p:sp>
        <p:nvSpPr>
          <p:cNvPr id="35" name="Rectangle 204"/>
          <p:cNvSpPr>
            <a:spLocks noChangeArrowheads="1"/>
          </p:cNvSpPr>
          <p:nvPr/>
        </p:nvSpPr>
        <p:spPr bwMode="auto">
          <a:xfrm rot="2684854">
            <a:off x="6787754" y="1156565"/>
            <a:ext cx="2016125"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Vocabulary:</a:t>
            </a:r>
            <a:endParaRPr lang="th-TH" altLang="th-TH" sz="900" b="1" dirty="0">
              <a:latin typeface="Calibri" panose="020F0502020204030204" pitchFamily="34" charset="0"/>
              <a:cs typeface="Cordia New" panose="020B0304020202020204" pitchFamily="34" charset="-34"/>
            </a:endParaRPr>
          </a:p>
          <a:p>
            <a:r>
              <a:rPr lang="en-US" altLang="th-TH" sz="900" dirty="0">
                <a:latin typeface="Calibri" panose="020F0502020204030204" pitchFamily="34" charset="0"/>
                <a:cs typeface="Cordia New" panose="020B0304020202020204" pitchFamily="34" charset="-34"/>
              </a:rPr>
              <a:t>clothes</a:t>
            </a:r>
            <a:r>
              <a:rPr lang="th-TH" altLang="th-TH" sz="900" dirty="0">
                <a:latin typeface="Calibri" panose="020F0502020204030204" pitchFamily="34" charset="0"/>
                <a:cs typeface="Cordia New" panose="020B0304020202020204" pitchFamily="34" charset="-34"/>
              </a:rPr>
              <a:t> (เสื้อผ้า</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 </a:t>
            </a:r>
            <a:r>
              <a:rPr lang="th-TH" altLang="th-TH" sz="900" dirty="0" err="1">
                <a:latin typeface="Calibri" panose="020F0502020204030204" pitchFamily="34" charset="0"/>
                <a:cs typeface="Cordia New" panose="020B0304020202020204" pitchFamily="34" charset="-34"/>
              </a:rPr>
              <a:t>cosmetics</a:t>
            </a:r>
            <a:r>
              <a:rPr lang="th-TH" altLang="th-TH" sz="900" dirty="0">
                <a:latin typeface="Calibri" panose="020F0502020204030204" pitchFamily="34" charset="0"/>
                <a:cs typeface="Cordia New" panose="020B0304020202020204" pitchFamily="34" charset="-34"/>
              </a:rPr>
              <a:t> </a:t>
            </a:r>
            <a:r>
              <a:rPr lang="th-TH" altLang="th-TH" sz="900" u="sng"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เครื่องสำอาง</a:t>
            </a:r>
            <a:r>
              <a:rPr lang="en-US" altLang="th-TH" sz="900" dirty="0">
                <a:latin typeface="Calibri" panose="020F0502020204030204" pitchFamily="34" charset="0"/>
                <a:cs typeface="Cordia New" panose="020B0304020202020204" pitchFamily="34" charset="-34"/>
              </a:rPr>
              <a:t>), electrical appliances (</a:t>
            </a:r>
            <a:r>
              <a:rPr lang="th-TH" altLang="th-TH" sz="900" dirty="0">
                <a:latin typeface="Calibri" panose="020F0502020204030204" pitchFamily="34" charset="0"/>
                <a:cs typeface="Cordia New" panose="020B0304020202020204" pitchFamily="34" charset="-34"/>
              </a:rPr>
              <a:t>เครื่องใช้ไฟฟ้า</a:t>
            </a:r>
            <a:r>
              <a:rPr lang="en-US" altLang="th-TH" sz="900" dirty="0">
                <a:latin typeface="Calibri" panose="020F0502020204030204" pitchFamily="34" charset="0"/>
                <a:cs typeface="Cordia New" panose="020B0304020202020204" pitchFamily="34" charset="-34"/>
              </a:rPr>
              <a:t>), </a:t>
            </a:r>
            <a:r>
              <a:rPr lang="en-US" altLang="th-TH" sz="900" dirty="0">
                <a:solidFill>
                  <a:schemeClr val="tx2"/>
                </a:solidFill>
                <a:latin typeface="Calibri" panose="020F0502020204030204" pitchFamily="34" charset="0"/>
                <a:cs typeface="Cordia New" panose="020B0304020202020204" pitchFamily="34" charset="-34"/>
              </a:rPr>
              <a:t>souvenirs (</a:t>
            </a:r>
            <a:r>
              <a:rPr lang="th-TH" altLang="th-TH" sz="900" dirty="0">
                <a:solidFill>
                  <a:schemeClr val="tx2"/>
                </a:solidFill>
                <a:latin typeface="Calibri" panose="020F0502020204030204" pitchFamily="34" charset="0"/>
                <a:cs typeface="Cordia New" panose="020B0304020202020204" pitchFamily="34" charset="-34"/>
              </a:rPr>
              <a:t>ของที่ระลึก</a:t>
            </a:r>
            <a:r>
              <a:rPr lang="en-US" altLang="th-TH" sz="900" dirty="0">
                <a:solidFill>
                  <a:schemeClr val="tx2"/>
                </a:solidFill>
                <a:latin typeface="Calibri" panose="020F0502020204030204" pitchFamily="34" charset="0"/>
                <a:cs typeface="Cordia New" panose="020B0304020202020204" pitchFamily="34" charset="-34"/>
              </a:rPr>
              <a:t>)</a:t>
            </a:r>
            <a:endParaRPr lang="th-TH" altLang="th-TH" sz="900" dirty="0">
              <a:solidFill>
                <a:schemeClr val="tx2"/>
              </a:solidFill>
              <a:latin typeface="Calibri" panose="020F0502020204030204" pitchFamily="34" charset="0"/>
              <a:cs typeface="Cordia New" panose="020B0304020202020204" pitchFamily="34" charset="-34"/>
            </a:endParaRPr>
          </a:p>
        </p:txBody>
      </p:sp>
      <p:sp>
        <p:nvSpPr>
          <p:cNvPr id="36" name="Rectangle 210"/>
          <p:cNvSpPr>
            <a:spLocks noChangeArrowheads="1"/>
          </p:cNvSpPr>
          <p:nvPr/>
        </p:nvSpPr>
        <p:spPr bwMode="auto">
          <a:xfrm rot="18504727">
            <a:off x="9227064" y="605111"/>
            <a:ext cx="2627217"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Vocabulary:</a:t>
            </a:r>
          </a:p>
          <a:p>
            <a:r>
              <a:rPr lang="en-US" altLang="th-TH" sz="900" dirty="0">
                <a:latin typeface="Calibri" panose="020F0502020204030204" pitchFamily="34" charset="0"/>
                <a:cs typeface="Cordia New" panose="020B0304020202020204" pitchFamily="34" charset="-34"/>
              </a:rPr>
              <a:t>a local market (</a:t>
            </a:r>
            <a:r>
              <a:rPr lang="th-TH" altLang="th-TH" sz="900" dirty="0">
                <a:latin typeface="Calibri" panose="020F0502020204030204" pitchFamily="34" charset="0"/>
                <a:cs typeface="Cordia New" panose="020B0304020202020204" pitchFamily="34" charset="-34"/>
              </a:rPr>
              <a:t>ตลาดพื้นเมือง</a:t>
            </a:r>
            <a:r>
              <a:rPr lang="en-US" altLang="th-TH" sz="900" dirty="0">
                <a:latin typeface="Calibri" panose="020F0502020204030204" pitchFamily="34" charset="0"/>
                <a:cs typeface="Cordia New" panose="020B0304020202020204" pitchFamily="34" charset="-34"/>
              </a:rPr>
              <a:t>), </a:t>
            </a:r>
          </a:p>
          <a:p>
            <a:r>
              <a:rPr lang="en-US" altLang="th-TH" sz="900" dirty="0">
                <a:latin typeface="Calibri" panose="020F0502020204030204" pitchFamily="34" charset="0"/>
                <a:cs typeface="Cordia New" panose="020B0304020202020204" pitchFamily="34" charset="-34"/>
              </a:rPr>
              <a:t>a small mall (</a:t>
            </a:r>
            <a:r>
              <a:rPr lang="th-TH" altLang="th-TH" sz="900" dirty="0">
                <a:latin typeface="Calibri" panose="020F0502020204030204" pitchFamily="34" charset="0"/>
                <a:cs typeface="Cordia New" panose="020B0304020202020204" pitchFamily="34" charset="-34"/>
              </a:rPr>
              <a:t>ห้างขนาดเล็ก</a:t>
            </a:r>
            <a:r>
              <a:rPr lang="en-US" altLang="th-TH" sz="900" dirty="0">
                <a:latin typeface="Calibri" panose="020F0502020204030204" pitchFamily="34" charset="0"/>
                <a:cs typeface="Cordia New" panose="020B0304020202020204" pitchFamily="34" charset="-34"/>
              </a:rPr>
              <a:t>), a street market (</a:t>
            </a:r>
            <a:r>
              <a:rPr lang="th-TH" altLang="th-TH" sz="900" dirty="0">
                <a:latin typeface="Calibri" panose="020F0502020204030204" pitchFamily="34" charset="0"/>
                <a:cs typeface="Cordia New" panose="020B0304020202020204" pitchFamily="34" charset="-34"/>
              </a:rPr>
              <a:t>ถนนคนเดิน</a:t>
            </a:r>
            <a:r>
              <a:rPr lang="en-US" altLang="th-TH" sz="900" dirty="0">
                <a:latin typeface="Calibri" panose="020F0502020204030204" pitchFamily="34" charset="0"/>
                <a:cs typeface="Cordia New" panose="020B0304020202020204" pitchFamily="34" charset="-34"/>
              </a:rPr>
              <a:t>), a roadside stall (</a:t>
            </a:r>
            <a:r>
              <a:rPr lang="th-TH" altLang="th-TH" sz="900" dirty="0">
                <a:latin typeface="Calibri" panose="020F0502020204030204" pitchFamily="34" charset="0"/>
                <a:cs typeface="Cordia New" panose="020B0304020202020204" pitchFamily="34" charset="-34"/>
              </a:rPr>
              <a:t>แผงริมถนน</a:t>
            </a:r>
            <a:r>
              <a:rPr lang="en-US" altLang="th-TH" sz="900" dirty="0">
                <a:latin typeface="Calibri" panose="020F0502020204030204" pitchFamily="34" charset="0"/>
                <a:cs typeface="Cordia New" panose="020B0304020202020204" pitchFamily="34" charset="-34"/>
              </a:rPr>
              <a:t>), a weekend market (</a:t>
            </a:r>
            <a:r>
              <a:rPr lang="th-TH" altLang="th-TH" sz="900" dirty="0">
                <a:latin typeface="Calibri" panose="020F0502020204030204" pitchFamily="34" charset="0"/>
                <a:cs typeface="Cordia New" panose="020B0304020202020204" pitchFamily="34" charset="-34"/>
              </a:rPr>
              <a:t>ตลาดนัดวันเสาร์-อาทิตย์</a:t>
            </a:r>
            <a:r>
              <a:rPr lang="en-US" altLang="th-TH" sz="900" dirty="0">
                <a:latin typeface="Calibri" panose="020F0502020204030204" pitchFamily="34" charset="0"/>
                <a:cs typeface="Cordia New" panose="020B0304020202020204" pitchFamily="34" charset="-34"/>
              </a:rPr>
              <a:t>), a night bazaar (</a:t>
            </a:r>
            <a:r>
              <a:rPr lang="th-TH" altLang="th-TH" sz="900" dirty="0">
                <a:latin typeface="Calibri" panose="020F0502020204030204" pitchFamily="34" charset="0"/>
                <a:cs typeface="Cordia New" panose="020B0304020202020204" pitchFamily="34" charset="-34"/>
              </a:rPr>
              <a:t>ตลาดนัดกลางคืน</a:t>
            </a:r>
            <a:r>
              <a:rPr lang="en-US" altLang="th-TH" sz="900" dirty="0">
                <a:latin typeface="Calibri" panose="020F0502020204030204" pitchFamily="34" charset="0"/>
                <a:cs typeface="Cordia New" panose="020B0304020202020204" pitchFamily="34" charset="-34"/>
              </a:rPr>
              <a:t>), an upscale</a:t>
            </a:r>
            <a:r>
              <a:rPr lang="th-TH" altLang="th-TH" sz="900" dirty="0">
                <a:latin typeface="Calibri" panose="020F0502020204030204" pitchFamily="34" charset="0"/>
                <a:cs typeface="Cordia New" panose="020B0304020202020204" pitchFamily="34" charset="-34"/>
              </a:rPr>
              <a:t> </a:t>
            </a:r>
            <a:r>
              <a:rPr lang="en-US" altLang="th-TH" sz="900" dirty="0">
                <a:latin typeface="Calibri" panose="020F0502020204030204" pitchFamily="34" charset="0"/>
                <a:cs typeface="Cordia New" panose="020B0304020202020204" pitchFamily="34" charset="-34"/>
              </a:rPr>
              <a:t>department store (</a:t>
            </a:r>
            <a:r>
              <a:rPr lang="th-TH" altLang="th-TH" sz="900" dirty="0">
                <a:latin typeface="Calibri" panose="020F0502020204030204" pitchFamily="34" charset="0"/>
                <a:cs typeface="Cordia New" panose="020B0304020202020204" pitchFamily="34" charset="-34"/>
              </a:rPr>
              <a:t>ห้างสรรพสินค้ามีระดับ</a:t>
            </a:r>
            <a:r>
              <a:rPr lang="en-US" altLang="th-TH" sz="900" dirty="0">
                <a:latin typeface="Calibri" panose="020F0502020204030204" pitchFamily="34" charset="0"/>
                <a:cs typeface="Cordia New" panose="020B0304020202020204" pitchFamily="34" charset="-34"/>
              </a:rPr>
              <a:t>)</a:t>
            </a:r>
            <a:endParaRPr lang="th-TH" altLang="th-TH" sz="900" dirty="0">
              <a:latin typeface="Calibri" panose="020F0502020204030204" pitchFamily="34" charset="0"/>
              <a:cs typeface="Cordia New" panose="020B0304020202020204" pitchFamily="34" charset="-34"/>
            </a:endParaRPr>
          </a:p>
        </p:txBody>
      </p:sp>
      <p:sp>
        <p:nvSpPr>
          <p:cNvPr id="37" name="Line 241"/>
          <p:cNvSpPr>
            <a:spLocks noChangeShapeType="1"/>
          </p:cNvSpPr>
          <p:nvPr/>
        </p:nvSpPr>
        <p:spPr bwMode="auto">
          <a:xfrm flipV="1">
            <a:off x="8024417" y="1770927"/>
            <a:ext cx="863600"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8" name="Rectangle 243"/>
          <p:cNvSpPr>
            <a:spLocks noChangeArrowheads="1"/>
          </p:cNvSpPr>
          <p:nvPr/>
        </p:nvSpPr>
        <p:spPr bwMode="auto">
          <a:xfrm rot="1952239">
            <a:off x="9176942" y="2202727"/>
            <a:ext cx="719137"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Types</a:t>
            </a:r>
            <a:endParaRPr lang="th-TH" altLang="th-TH" sz="800" b="1">
              <a:latin typeface="Calibri" panose="020F0502020204030204" pitchFamily="34" charset="0"/>
              <a:cs typeface="Tahoma" panose="020B0604030504040204" pitchFamily="34" charset="0"/>
            </a:endParaRPr>
          </a:p>
        </p:txBody>
      </p:sp>
      <p:sp>
        <p:nvSpPr>
          <p:cNvPr id="39" name="AutoShape 245"/>
          <p:cNvSpPr>
            <a:spLocks noChangeArrowheads="1"/>
          </p:cNvSpPr>
          <p:nvPr/>
        </p:nvSpPr>
        <p:spPr bwMode="auto">
          <a:xfrm>
            <a:off x="8600679" y="2347190"/>
            <a:ext cx="792163" cy="719137"/>
          </a:xfrm>
          <a:prstGeom prst="pentagon">
            <a:avLst/>
          </a:prstGeom>
          <a:solidFill>
            <a:srgbClr val="FF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th-TH"/>
          </a:p>
        </p:txBody>
      </p:sp>
      <p:sp>
        <p:nvSpPr>
          <p:cNvPr id="40" name="Rectangle 247"/>
          <p:cNvSpPr>
            <a:spLocks noChangeArrowheads="1"/>
          </p:cNvSpPr>
          <p:nvPr/>
        </p:nvSpPr>
        <p:spPr bwMode="auto">
          <a:xfrm rot="17580599">
            <a:off x="9107886" y="2703583"/>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Description </a:t>
            </a:r>
          </a:p>
          <a:p>
            <a:pPr algn="ctr"/>
            <a:r>
              <a:rPr lang="en-US" altLang="th-TH" sz="800" b="1">
                <a:latin typeface="Calibri" panose="020F0502020204030204" pitchFamily="34" charset="0"/>
                <a:cs typeface="Tahoma" panose="020B0604030504040204" pitchFamily="34" charset="0"/>
              </a:rPr>
              <a:t>of the place</a:t>
            </a:r>
            <a:endParaRPr lang="th-TH" altLang="th-TH" sz="800" b="1">
              <a:latin typeface="Calibri" panose="020F0502020204030204" pitchFamily="34" charset="0"/>
              <a:cs typeface="Tahoma" panose="020B0604030504040204" pitchFamily="34" charset="0"/>
            </a:endParaRPr>
          </a:p>
        </p:txBody>
      </p:sp>
      <p:sp>
        <p:nvSpPr>
          <p:cNvPr id="41" name="Rectangle 252"/>
          <p:cNvSpPr>
            <a:spLocks noChangeArrowheads="1"/>
          </p:cNvSpPr>
          <p:nvPr/>
        </p:nvSpPr>
        <p:spPr bwMode="auto">
          <a:xfrm rot="19388479">
            <a:off x="8240317" y="2058265"/>
            <a:ext cx="91598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What to buy there</a:t>
            </a:r>
            <a:endParaRPr lang="th-TH" altLang="th-TH" sz="800" b="1">
              <a:latin typeface="Calibri" panose="020F0502020204030204" pitchFamily="34" charset="0"/>
              <a:cs typeface="Tahoma" panose="020B0604030504040204" pitchFamily="34" charset="0"/>
            </a:endParaRPr>
          </a:p>
        </p:txBody>
      </p:sp>
      <p:sp>
        <p:nvSpPr>
          <p:cNvPr id="42" name="Rectangle 254"/>
          <p:cNvSpPr>
            <a:spLocks noChangeArrowheads="1"/>
          </p:cNvSpPr>
          <p:nvPr/>
        </p:nvSpPr>
        <p:spPr bwMode="auto">
          <a:xfrm rot="17015354">
            <a:off x="8427546" y="898816"/>
            <a:ext cx="1611313"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It’s …</a:t>
            </a:r>
            <a:r>
              <a:rPr lang="th-TH" altLang="th-TH" sz="900">
                <a:latin typeface="Calibri" panose="020F0502020204030204" pitchFamily="34" charset="0"/>
                <a:cs typeface="Cordia New" panose="020B0304020202020204" pitchFamily="34" charset="-34"/>
              </a:rPr>
              <a:t> (สถานที่แห่งนี้.เป็น...</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43" name="Rectangle 256"/>
          <p:cNvSpPr>
            <a:spLocks noChangeArrowheads="1"/>
          </p:cNvSpPr>
          <p:nvPr/>
        </p:nvSpPr>
        <p:spPr bwMode="auto">
          <a:xfrm rot="15100622">
            <a:off x="7967267" y="2764702"/>
            <a:ext cx="915988"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Why it’s good</a:t>
            </a:r>
            <a:endParaRPr lang="th-TH" altLang="th-TH" sz="800" b="1">
              <a:latin typeface="Calibri" panose="020F0502020204030204" pitchFamily="34" charset="0"/>
              <a:cs typeface="Tahoma" panose="020B0604030504040204" pitchFamily="34" charset="0"/>
            </a:endParaRPr>
          </a:p>
        </p:txBody>
      </p:sp>
      <p:sp>
        <p:nvSpPr>
          <p:cNvPr id="44" name="Rectangle 257"/>
          <p:cNvSpPr>
            <a:spLocks noChangeArrowheads="1"/>
          </p:cNvSpPr>
          <p:nvPr/>
        </p:nvSpPr>
        <p:spPr bwMode="auto">
          <a:xfrm rot="21058897">
            <a:off x="6800454" y="2058265"/>
            <a:ext cx="1414463" cy="77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Structures:</a:t>
            </a:r>
          </a:p>
          <a:p>
            <a:r>
              <a:rPr lang="en-US" altLang="th-TH" sz="900">
                <a:latin typeface="Calibri" panose="020F0502020204030204" pitchFamily="34" charset="0"/>
                <a:cs typeface="Cordia New" panose="020B0304020202020204" pitchFamily="34" charset="-34"/>
              </a:rPr>
              <a:t>It’s famous/well known for its…</a:t>
            </a:r>
            <a:r>
              <a:rPr lang="th-TH" altLang="th-TH" sz="900">
                <a:latin typeface="Calibri" panose="020F0502020204030204" pitchFamily="34" charset="0"/>
                <a:cs typeface="Cordia New" panose="020B0304020202020204" pitchFamily="34" charset="-34"/>
              </a:rPr>
              <a:t>, </a:t>
            </a:r>
            <a:r>
              <a:rPr lang="en-US" altLang="th-TH" sz="900">
                <a:latin typeface="Calibri" panose="020F0502020204030204" pitchFamily="34" charset="0"/>
                <a:cs typeface="Cordia New" panose="020B0304020202020204" pitchFamily="34" charset="-34"/>
              </a:rPr>
              <a:t>It’s perfect for</a:t>
            </a:r>
            <a:r>
              <a:rPr lang="th-TH" altLang="th-TH" sz="900">
                <a:latin typeface="Calibri" panose="020F0502020204030204" pitchFamily="34" charset="0"/>
                <a:cs typeface="Cordia New" panose="020B0304020202020204" pitchFamily="34" charset="-34"/>
              </a:rPr>
              <a:t>...</a:t>
            </a:r>
          </a:p>
          <a:p>
            <a:r>
              <a:rPr lang="th-TH" altLang="th-TH" sz="900">
                <a:latin typeface="Calibri" panose="020F0502020204030204" pitchFamily="34" charset="0"/>
                <a:cs typeface="Cordia New" panose="020B0304020202020204" pitchFamily="34" charset="-34"/>
              </a:rPr>
              <a:t>(สถานที่แห่งนี้ขึ้นชื่อในเรื่อง...</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45" name="Rectangle 258"/>
          <p:cNvSpPr>
            <a:spLocks noChangeArrowheads="1"/>
          </p:cNvSpPr>
          <p:nvPr/>
        </p:nvSpPr>
        <p:spPr bwMode="auto">
          <a:xfrm rot="20424305">
            <a:off x="6612025" y="3041223"/>
            <a:ext cx="1831183"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Vocabulary:</a:t>
            </a:r>
            <a:endParaRPr lang="th-TH" altLang="th-TH" sz="900" b="1" dirty="0">
              <a:latin typeface="Calibri" panose="020F0502020204030204" pitchFamily="34" charset="0"/>
              <a:cs typeface="Cordia New" panose="020B0304020202020204" pitchFamily="34" charset="-34"/>
            </a:endParaRPr>
          </a:p>
          <a:p>
            <a:r>
              <a:rPr lang="en-US" altLang="th-TH" sz="900" dirty="0">
                <a:latin typeface="Calibri" panose="020F0502020204030204" pitchFamily="34" charset="0"/>
                <a:cs typeface="Cordia New" panose="020B0304020202020204" pitchFamily="34" charset="-34"/>
              </a:rPr>
              <a:t>clothes (</a:t>
            </a:r>
            <a:r>
              <a:rPr lang="th-TH" altLang="th-TH" sz="900" dirty="0">
                <a:latin typeface="Calibri" panose="020F0502020204030204" pitchFamily="34" charset="0"/>
                <a:cs typeface="Cordia New" panose="020B0304020202020204" pitchFamily="34" charset="-34"/>
              </a:rPr>
              <a:t>เสื้อผ้า</a:t>
            </a:r>
            <a:r>
              <a:rPr lang="en-US" altLang="th-TH" sz="900" dirty="0">
                <a:latin typeface="Calibri" panose="020F0502020204030204" pitchFamily="34" charset="0"/>
                <a:cs typeface="Cordia New" panose="020B0304020202020204" pitchFamily="34" charset="-34"/>
              </a:rPr>
              <a:t>), appealing (</a:t>
            </a:r>
            <a:r>
              <a:rPr lang="th-TH" altLang="th-TH" sz="900" dirty="0">
                <a:latin typeface="Calibri" panose="020F0502020204030204" pitchFamily="34" charset="0"/>
                <a:cs typeface="Cordia New" panose="020B0304020202020204" pitchFamily="34" charset="-34"/>
              </a:rPr>
              <a:t>การจัดสถานที่</a:t>
            </a:r>
            <a:r>
              <a:rPr lang="en-US" altLang="th-TH" sz="900" dirty="0">
                <a:latin typeface="Calibri" panose="020F0502020204030204" pitchFamily="34" charset="0"/>
                <a:cs typeface="Cordia New" panose="020B0304020202020204" pitchFamily="34" charset="-34"/>
              </a:rPr>
              <a:t>), inexpensive goods (</a:t>
            </a:r>
            <a:r>
              <a:rPr lang="th-TH" altLang="th-TH" sz="900" dirty="0">
                <a:latin typeface="Calibri" panose="020F0502020204030204" pitchFamily="34" charset="0"/>
                <a:cs typeface="Cordia New" panose="020B0304020202020204" pitchFamily="34" charset="-34"/>
              </a:rPr>
              <a:t>สินค้าที่ไม่แพง</a:t>
            </a:r>
            <a:r>
              <a:rPr lang="en-US" altLang="th-TH" sz="900" dirty="0">
                <a:latin typeface="Calibri" panose="020F0502020204030204" pitchFamily="34" charset="0"/>
                <a:cs typeface="Cordia New" panose="020B0304020202020204" pitchFamily="34" charset="-34"/>
              </a:rPr>
              <a:t>), accessories (</a:t>
            </a:r>
            <a:r>
              <a:rPr lang="th-TH" altLang="th-TH" sz="900" dirty="0">
                <a:latin typeface="Calibri" panose="020F0502020204030204" pitchFamily="34" charset="0"/>
                <a:cs typeface="Cordia New" panose="020B0304020202020204" pitchFamily="34" charset="-34"/>
              </a:rPr>
              <a:t>ของกระจุกกระจิก</a:t>
            </a:r>
            <a:r>
              <a:rPr lang="en-US" altLang="th-TH" sz="900" dirty="0">
                <a:latin typeface="Calibri" panose="020F0502020204030204" pitchFamily="34" charset="0"/>
                <a:cs typeface="Cordia New" panose="020B0304020202020204" pitchFamily="34" charset="-34"/>
              </a:rPr>
              <a:t>), domestic goods (</a:t>
            </a:r>
            <a:r>
              <a:rPr lang="th-TH" altLang="th-TH" sz="900" dirty="0">
                <a:latin typeface="Calibri" panose="020F0502020204030204" pitchFamily="34" charset="0"/>
                <a:cs typeface="Cordia New" panose="020B0304020202020204" pitchFamily="34" charset="-34"/>
              </a:rPr>
              <a:t>ของใช้ในบ้าน</a:t>
            </a:r>
            <a:r>
              <a:rPr lang="en-US" altLang="th-TH" sz="900" dirty="0">
                <a:latin typeface="Calibri" panose="020F0502020204030204" pitchFamily="34" charset="0"/>
                <a:cs typeface="Cordia New" panose="020B0304020202020204" pitchFamily="34" charset="-34"/>
              </a:rPr>
              <a:t>), </a:t>
            </a:r>
            <a:r>
              <a:rPr lang="en-US" altLang="th-TH" sz="900" dirty="0">
                <a:solidFill>
                  <a:schemeClr val="tx2"/>
                </a:solidFill>
                <a:latin typeface="Calibri" panose="020F0502020204030204" pitchFamily="34" charset="0"/>
                <a:cs typeface="Cordia New" panose="020B0304020202020204" pitchFamily="34" charset="-34"/>
              </a:rPr>
              <a:t>international high</a:t>
            </a:r>
            <a:r>
              <a:rPr lang="th-TH" altLang="th-TH" sz="900" dirty="0">
                <a:solidFill>
                  <a:schemeClr val="tx2"/>
                </a:solidFill>
                <a:latin typeface="Calibri" panose="020F0502020204030204" pitchFamily="34" charset="0"/>
                <a:cs typeface="Cordia New" panose="020B0304020202020204" pitchFamily="34" charset="-34"/>
              </a:rPr>
              <a:t>-</a:t>
            </a:r>
            <a:r>
              <a:rPr lang="en-US" altLang="th-TH" sz="900" dirty="0">
                <a:solidFill>
                  <a:schemeClr val="tx2"/>
                </a:solidFill>
                <a:latin typeface="Calibri" panose="020F0502020204030204" pitchFamily="34" charset="0"/>
                <a:cs typeface="Cordia New" panose="020B0304020202020204" pitchFamily="34" charset="-34"/>
              </a:rPr>
              <a:t>end brands </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สินค้า</a:t>
            </a:r>
            <a:br>
              <a:rPr lang="th-TH" altLang="th-TH" sz="900" dirty="0">
                <a:latin typeface="Calibri" panose="020F0502020204030204" pitchFamily="34" charset="0"/>
                <a:cs typeface="Cordia New" panose="020B0304020202020204" pitchFamily="34" charset="-34"/>
              </a:rPr>
            </a:br>
            <a:r>
              <a:rPr lang="th-TH" altLang="th-TH" sz="900" dirty="0">
                <a:latin typeface="Calibri" panose="020F0502020204030204" pitchFamily="34" charset="0"/>
                <a:cs typeface="Cordia New" panose="020B0304020202020204" pitchFamily="34" charset="-34"/>
              </a:rPr>
              <a:t>แบ</a:t>
            </a:r>
            <a:r>
              <a:rPr lang="th-TH" altLang="th-TH" sz="900" dirty="0" err="1">
                <a:latin typeface="Calibri" panose="020F0502020204030204" pitchFamily="34" charset="0"/>
                <a:cs typeface="Cordia New" panose="020B0304020202020204" pitchFamily="34" charset="-34"/>
              </a:rPr>
              <a:t>รนด์เนม</a:t>
            </a:r>
            <a:r>
              <a:rPr lang="th-TH" altLang="th-TH" sz="900" dirty="0">
                <a:latin typeface="Calibri" panose="020F0502020204030204" pitchFamily="34" charset="0"/>
                <a:cs typeface="Cordia New" panose="020B0304020202020204" pitchFamily="34" charset="-34"/>
              </a:rPr>
              <a:t>จากนานาชาติ</a:t>
            </a:r>
            <a:r>
              <a:rPr lang="en-US" altLang="th-TH" sz="900" dirty="0">
                <a:latin typeface="Calibri" panose="020F0502020204030204" pitchFamily="34" charset="0"/>
                <a:cs typeface="Cordia New" panose="020B0304020202020204" pitchFamily="34" charset="-34"/>
              </a:rPr>
              <a:t>)</a:t>
            </a:r>
            <a:endParaRPr lang="th-TH" altLang="th-TH" sz="900" dirty="0">
              <a:latin typeface="Calibri" panose="020F0502020204030204" pitchFamily="34" charset="0"/>
              <a:cs typeface="Cordia New" panose="020B0304020202020204" pitchFamily="34" charset="-34"/>
            </a:endParaRPr>
          </a:p>
        </p:txBody>
      </p:sp>
      <p:sp>
        <p:nvSpPr>
          <p:cNvPr id="46" name="Rectangle 259"/>
          <p:cNvSpPr>
            <a:spLocks noChangeArrowheads="1"/>
          </p:cNvSpPr>
          <p:nvPr/>
        </p:nvSpPr>
        <p:spPr bwMode="auto">
          <a:xfrm>
            <a:off x="8653067" y="3139352"/>
            <a:ext cx="647700"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Location</a:t>
            </a:r>
            <a:endParaRPr lang="th-TH" altLang="th-TH" sz="800" b="1">
              <a:latin typeface="Calibri" panose="020F0502020204030204" pitchFamily="34" charset="0"/>
              <a:cs typeface="Tahoma" panose="020B0604030504040204" pitchFamily="34" charset="0"/>
            </a:endParaRPr>
          </a:p>
        </p:txBody>
      </p:sp>
      <p:sp>
        <p:nvSpPr>
          <p:cNvPr id="47" name="Rectangle 262"/>
          <p:cNvSpPr>
            <a:spLocks noChangeArrowheads="1"/>
          </p:cNvSpPr>
          <p:nvPr/>
        </p:nvSpPr>
        <p:spPr bwMode="auto">
          <a:xfrm>
            <a:off x="8529242" y="2529752"/>
            <a:ext cx="877887" cy="52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700" b="1">
                <a:latin typeface="Calibri" panose="020F0502020204030204" pitchFamily="34" charset="0"/>
                <a:cs typeface="Tahoma" panose="020B0604030504040204" pitchFamily="34" charset="0"/>
              </a:rPr>
              <a:t> ‘Good Places to Shop’ </a:t>
            </a:r>
          </a:p>
          <a:p>
            <a:pPr algn="ctr"/>
            <a:r>
              <a:rPr lang="en-US" altLang="th-TH" sz="700" b="1">
                <a:latin typeface="Calibri" panose="020F0502020204030204" pitchFamily="34" charset="0"/>
                <a:cs typeface="Tahoma" panose="020B0604030504040204" pitchFamily="34" charset="0"/>
              </a:rPr>
              <a:t>Speaking</a:t>
            </a:r>
            <a:endParaRPr lang="th-TH" altLang="th-TH" sz="700" b="1">
              <a:latin typeface="Calibri" panose="020F0502020204030204" pitchFamily="34" charset="0"/>
              <a:cs typeface="Tahoma" panose="020B0604030504040204" pitchFamily="34" charset="0"/>
            </a:endParaRPr>
          </a:p>
          <a:p>
            <a:pPr algn="ctr"/>
            <a:r>
              <a:rPr lang="en-US" altLang="th-TH" sz="700" b="1">
                <a:latin typeface="Calibri" panose="020F0502020204030204" pitchFamily="34" charset="0"/>
                <a:cs typeface="Tahoma" panose="020B0604030504040204" pitchFamily="34" charset="0"/>
              </a:rPr>
              <a:t>Web</a:t>
            </a:r>
            <a:endParaRPr lang="th-TH" altLang="th-TH" sz="700" b="1">
              <a:latin typeface="Calibri" panose="020F0502020204030204" pitchFamily="34" charset="0"/>
              <a:cs typeface="Tahoma" panose="020B0604030504040204" pitchFamily="34" charset="0"/>
            </a:endParaRPr>
          </a:p>
        </p:txBody>
      </p:sp>
      <p:sp>
        <p:nvSpPr>
          <p:cNvPr id="48" name="Rectangle 264"/>
          <p:cNvSpPr>
            <a:spLocks noChangeArrowheads="1"/>
          </p:cNvSpPr>
          <p:nvPr/>
        </p:nvSpPr>
        <p:spPr bwMode="auto">
          <a:xfrm rot="17835955">
            <a:off x="7762754" y="3880694"/>
            <a:ext cx="1439862" cy="71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Structures:</a:t>
            </a:r>
          </a:p>
          <a:p>
            <a:r>
              <a:rPr lang="en-US" altLang="th-TH" sz="800">
                <a:latin typeface="Calibri" panose="020F0502020204030204" pitchFamily="34" charset="0"/>
                <a:cs typeface="Cordia New" panose="020B0304020202020204" pitchFamily="34" charset="-34"/>
              </a:rPr>
              <a:t>It’s near/around/opposite…</a:t>
            </a:r>
            <a:r>
              <a:rPr lang="th-TH" altLang="th-TH" sz="800">
                <a:latin typeface="Calibri" panose="020F0502020204030204" pitchFamily="34" charset="0"/>
                <a:cs typeface="Cordia New" panose="020B0304020202020204" pitchFamily="34" charset="-34"/>
              </a:rPr>
              <a:t> (สถานที่นี้อยู่ใกล้กับ</a:t>
            </a:r>
            <a:r>
              <a:rPr lang="en-US" altLang="th-TH" sz="800">
                <a:latin typeface="Calibri" panose="020F0502020204030204" pitchFamily="34" charset="0"/>
                <a:cs typeface="Cordia New" panose="020B0304020202020204" pitchFamily="34" charset="-34"/>
              </a:rPr>
              <a:t>/</a:t>
            </a:r>
            <a:r>
              <a:rPr lang="th-TH" altLang="th-TH" sz="800">
                <a:latin typeface="Calibri" panose="020F0502020204030204" pitchFamily="34" charset="0"/>
                <a:cs typeface="Cordia New" panose="020B0304020202020204" pitchFamily="34" charset="-34"/>
              </a:rPr>
              <a:t>แถว</a:t>
            </a:r>
            <a:r>
              <a:rPr lang="en-US" altLang="th-TH" sz="800">
                <a:latin typeface="Calibri" panose="020F0502020204030204" pitchFamily="34" charset="0"/>
                <a:cs typeface="Cordia New" panose="020B0304020202020204" pitchFamily="34" charset="-34"/>
              </a:rPr>
              <a:t> ….)</a:t>
            </a:r>
            <a:r>
              <a:rPr lang="th-TH" altLang="th-TH" sz="800">
                <a:latin typeface="Calibri" panose="020F0502020204030204" pitchFamily="34" charset="0"/>
                <a:cs typeface="Cordia New" panose="020B0304020202020204" pitchFamily="34" charset="-34"/>
              </a:rPr>
              <a:t>, It’s about five minutes away from. </a:t>
            </a:r>
            <a:r>
              <a:rPr lang="th-TH" altLang="th-TH" sz="800">
                <a:latin typeface="Cordia New" panose="020B0304020202020204" pitchFamily="34" charset="-34"/>
                <a:cs typeface="Cordia New" panose="020B0304020202020204" pitchFamily="34" charset="-34"/>
              </a:rPr>
              <a:t>(สถานที่นี้อยู่ห่างจาก...เพียง 5 นาที</a:t>
            </a:r>
            <a:r>
              <a:rPr lang="en-US" altLang="th-TH" sz="800">
                <a:latin typeface="Cordia New" panose="020B0304020202020204" pitchFamily="34" charset="-34"/>
                <a:cs typeface="Cordia New" panose="020B0304020202020204" pitchFamily="34" charset="-34"/>
              </a:rPr>
              <a:t>)</a:t>
            </a:r>
            <a:endParaRPr lang="th-TH" altLang="th-TH" sz="800">
              <a:latin typeface="Cordia New" panose="020B0304020202020204" pitchFamily="34" charset="-34"/>
              <a:cs typeface="Cordia New" panose="020B0304020202020204" pitchFamily="34" charset="-34"/>
            </a:endParaRPr>
          </a:p>
        </p:txBody>
      </p:sp>
      <p:sp>
        <p:nvSpPr>
          <p:cNvPr id="49" name="Rectangle 265"/>
          <p:cNvSpPr>
            <a:spLocks noChangeArrowheads="1"/>
          </p:cNvSpPr>
          <p:nvPr/>
        </p:nvSpPr>
        <p:spPr bwMode="auto">
          <a:xfrm rot="15405725">
            <a:off x="8872936" y="3803721"/>
            <a:ext cx="1325562" cy="71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Vocabulary:</a:t>
            </a:r>
            <a:endParaRPr lang="th-TH" altLang="th-TH" sz="900" b="1">
              <a:latin typeface="Calibri" panose="020F0502020204030204" pitchFamily="34" charset="0"/>
              <a:cs typeface="Cordia New" panose="020B0304020202020204" pitchFamily="34" charset="-34"/>
            </a:endParaRPr>
          </a:p>
          <a:p>
            <a:r>
              <a:rPr lang="en-US" altLang="th-TH" sz="800">
                <a:latin typeface="Calibri" panose="020F0502020204030204" pitchFamily="34" charset="0"/>
                <a:cs typeface="Cordia New" panose="020B0304020202020204" pitchFamily="34" charset="-34"/>
              </a:rPr>
              <a:t>X shopping center</a:t>
            </a:r>
          </a:p>
          <a:p>
            <a:r>
              <a:rPr lang="th-TH" altLang="th-TH" sz="800">
                <a:latin typeface="Calibri" panose="020F0502020204030204" pitchFamily="34" charset="0"/>
                <a:cs typeface="Cordia New" panose="020B0304020202020204" pitchFamily="34" charset="-34"/>
              </a:rPr>
              <a:t>(ศูนย์การค้า </a:t>
            </a:r>
            <a:r>
              <a:rPr lang="en-US" altLang="th-TH" sz="800">
                <a:latin typeface="Calibri" panose="020F0502020204030204" pitchFamily="34" charset="0"/>
                <a:cs typeface="Cordia New" panose="020B0304020202020204" pitchFamily="34" charset="-34"/>
              </a:rPr>
              <a:t>X)</a:t>
            </a:r>
            <a:r>
              <a:rPr lang="th-TH" altLang="th-TH" sz="800">
                <a:latin typeface="Calibri" panose="020F0502020204030204" pitchFamily="34" charset="0"/>
                <a:cs typeface="Cordia New" panose="020B0304020202020204" pitchFamily="34" charset="-34"/>
              </a:rPr>
              <a:t>, x building </a:t>
            </a:r>
          </a:p>
          <a:p>
            <a:r>
              <a:rPr lang="th-TH" altLang="th-TH" sz="800" u="sng">
                <a:latin typeface="Calibri" panose="020F0502020204030204" pitchFamily="34" charset="0"/>
                <a:cs typeface="Cordia New" panose="020B0304020202020204" pitchFamily="34" charset="-34"/>
              </a:rPr>
              <a:t>(</a:t>
            </a:r>
            <a:r>
              <a:rPr lang="th-TH" altLang="th-TH" sz="800">
                <a:latin typeface="Calibri" panose="020F0502020204030204" pitchFamily="34" charset="0"/>
                <a:cs typeface="Cordia New" panose="020B0304020202020204" pitchFamily="34" charset="-34"/>
              </a:rPr>
              <a:t>อาคาร </a:t>
            </a:r>
            <a:r>
              <a:rPr lang="en-US" altLang="th-TH" sz="800">
                <a:latin typeface="Calibri" panose="020F0502020204030204" pitchFamily="34" charset="0"/>
                <a:cs typeface="Cordia New" panose="020B0304020202020204" pitchFamily="34" charset="-34"/>
              </a:rPr>
              <a:t>X), X sky train station/BTS</a:t>
            </a:r>
            <a:r>
              <a:rPr lang="th-TH" altLang="th-TH" sz="800">
                <a:latin typeface="Calibri" panose="020F0502020204030204" pitchFamily="34" charset="0"/>
                <a:cs typeface="Cordia New" panose="020B0304020202020204" pitchFamily="34" charset="-34"/>
              </a:rPr>
              <a:t> </a:t>
            </a:r>
            <a:r>
              <a:rPr lang="th-TH" altLang="th-TH" sz="800" u="sng">
                <a:latin typeface="Cordia New" panose="020B0304020202020204" pitchFamily="34" charset="-34"/>
                <a:cs typeface="Cordia New" panose="020B0304020202020204" pitchFamily="34" charset="-34"/>
              </a:rPr>
              <a:t>(</a:t>
            </a:r>
            <a:r>
              <a:rPr lang="th-TH" altLang="th-TH" sz="800">
                <a:latin typeface="Cordia New" panose="020B0304020202020204" pitchFamily="34" charset="-34"/>
                <a:cs typeface="Cordia New" panose="020B0304020202020204" pitchFamily="34" charset="-34"/>
              </a:rPr>
              <a:t>สถานนีรถไฟฟ้า </a:t>
            </a:r>
            <a:r>
              <a:rPr lang="en-US" altLang="th-TH" sz="800">
                <a:latin typeface="Cordia New" panose="020B0304020202020204" pitchFamily="34" charset="-34"/>
                <a:cs typeface="Cordia New" panose="020B0304020202020204" pitchFamily="34" charset="-34"/>
              </a:rPr>
              <a:t>X)</a:t>
            </a:r>
            <a:r>
              <a:rPr lang="en-US" altLang="th-TH" sz="800">
                <a:solidFill>
                  <a:schemeClr val="tx2"/>
                </a:solidFill>
                <a:latin typeface="Cordia New" panose="020B0304020202020204" pitchFamily="34" charset="-34"/>
                <a:cs typeface="Cordia New" panose="020B0304020202020204" pitchFamily="34" charset="-34"/>
              </a:rPr>
              <a:t> </a:t>
            </a:r>
            <a:endParaRPr lang="th-TH" altLang="th-TH" sz="800">
              <a:solidFill>
                <a:schemeClr val="tx2"/>
              </a:solidFill>
              <a:latin typeface="Cordia New" panose="020B0304020202020204" pitchFamily="34" charset="-34"/>
              <a:cs typeface="Cordia New" panose="020B0304020202020204" pitchFamily="34" charset="-34"/>
            </a:endParaRPr>
          </a:p>
        </p:txBody>
      </p:sp>
      <p:sp>
        <p:nvSpPr>
          <p:cNvPr id="50" name="Line 241"/>
          <p:cNvSpPr>
            <a:spLocks noChangeShapeType="1"/>
          </p:cNvSpPr>
          <p:nvPr/>
        </p:nvSpPr>
        <p:spPr bwMode="auto">
          <a:xfrm>
            <a:off x="8897294" y="1768264"/>
            <a:ext cx="1115035" cy="54510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51" name="Line 140"/>
          <p:cNvSpPr>
            <a:spLocks noChangeShapeType="1"/>
          </p:cNvSpPr>
          <p:nvPr/>
        </p:nvSpPr>
        <p:spPr bwMode="auto">
          <a:xfrm flipH="1" flipV="1">
            <a:off x="8750470" y="477252"/>
            <a:ext cx="246290" cy="185648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52" name="Line 140"/>
          <p:cNvSpPr>
            <a:spLocks noChangeShapeType="1"/>
          </p:cNvSpPr>
          <p:nvPr/>
        </p:nvSpPr>
        <p:spPr bwMode="auto">
          <a:xfrm flipV="1">
            <a:off x="9346494" y="477251"/>
            <a:ext cx="690239" cy="148029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53" name="Line 153"/>
          <p:cNvSpPr>
            <a:spLocks noChangeShapeType="1"/>
          </p:cNvSpPr>
          <p:nvPr/>
        </p:nvSpPr>
        <p:spPr bwMode="auto">
          <a:xfrm flipH="1">
            <a:off x="9623485" y="2343159"/>
            <a:ext cx="418083" cy="10810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Tree>
    <p:extLst>
      <p:ext uri="{BB962C8B-B14F-4D97-AF65-F5344CB8AC3E}">
        <p14:creationId xmlns:p14="http://schemas.microsoft.com/office/powerpoint/2010/main" val="283410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6">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602</TotalTime>
  <Words>1036</Words>
  <Application>Microsoft Office PowerPoint</Application>
  <PresentationFormat>Widescreen</PresentationFormat>
  <Paragraphs>102</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Angsana New</vt:lpstr>
      <vt:lpstr>Arial</vt:lpstr>
      <vt:lpstr>Calibri</vt:lpstr>
      <vt:lpstr>Calibri Light</vt:lpstr>
      <vt:lpstr>Cordia New</vt:lpstr>
      <vt:lpstr>Tahoma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Shannoy.vas</cp:lastModifiedBy>
  <cp:revision>35</cp:revision>
  <dcterms:created xsi:type="dcterms:W3CDTF">2015-01-09T05:03:30Z</dcterms:created>
  <dcterms:modified xsi:type="dcterms:W3CDTF">2015-05-16T08:37:12Z</dcterms:modified>
</cp:coreProperties>
</file>