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59" r:id="rId5"/>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4660"/>
  </p:normalViewPr>
  <p:slideViewPr>
    <p:cSldViewPr snapToGrid="0">
      <p:cViewPr varScale="1">
        <p:scale>
          <a:sx n="71" d="100"/>
          <a:sy n="71" d="100"/>
        </p:scale>
        <p:origin x="87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16/05/58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16/05/58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16/05/58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16/05/58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108" y="0"/>
            <a:ext cx="5791191" cy="6858000"/>
          </a:xfrm>
          <a:prstGeom prst="rect">
            <a:avLst/>
          </a:prstGeom>
          <a:solidFill>
            <a:schemeClr val="accent6">
              <a:lumMod val="20000"/>
              <a:lumOff val="80000"/>
            </a:schemeClr>
          </a:solidFill>
          <a:ln>
            <a:solidFill>
              <a:schemeClr val="accent5">
                <a:lumMod val="40000"/>
                <a:lumOff val="6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dirty="0"/>
          </a:p>
        </p:txBody>
      </p:sp>
      <p:sp>
        <p:nvSpPr>
          <p:cNvPr id="4" name="Rectangle 3"/>
          <p:cNvSpPr/>
          <p:nvPr/>
        </p:nvSpPr>
        <p:spPr>
          <a:xfrm>
            <a:off x="563596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132" descr="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7640" y="329404"/>
            <a:ext cx="2357527" cy="2833716"/>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29"/>
          <p:cNvSpPr txBox="1">
            <a:spLocks noChangeArrowheads="1"/>
          </p:cNvSpPr>
          <p:nvPr/>
        </p:nvSpPr>
        <p:spPr bwMode="auto">
          <a:xfrm>
            <a:off x="7218237" y="6326238"/>
            <a:ext cx="4473763" cy="31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400" dirty="0">
                <a:latin typeface="Calibri" panose="020F0502020204030204" pitchFamily="34" charset="0"/>
              </a:rPr>
              <a:t>Copyright © 2011 Self-access Learning Centre, KMUTT </a:t>
            </a:r>
            <a:endParaRPr lang="th-TH" altLang="th-TH" sz="1400" dirty="0">
              <a:latin typeface="Calibri" panose="020F0502020204030204" pitchFamily="34" charset="0"/>
            </a:endParaRPr>
          </a:p>
        </p:txBody>
      </p:sp>
      <p:sp>
        <p:nvSpPr>
          <p:cNvPr id="13" name="Rectangle 173"/>
          <p:cNvSpPr>
            <a:spLocks noChangeArrowheads="1"/>
          </p:cNvSpPr>
          <p:nvPr/>
        </p:nvSpPr>
        <p:spPr bwMode="auto">
          <a:xfrm>
            <a:off x="6989799" y="3747962"/>
            <a:ext cx="4613208" cy="1211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3600" b="1" smtClean="0">
                <a:latin typeface="Calibri" panose="020F0502020204030204" pitchFamily="34" charset="0"/>
                <a:cs typeface="Tahoma" panose="020B0604030504040204" pitchFamily="34" charset="0"/>
              </a:rPr>
              <a:t>‘Good </a:t>
            </a:r>
            <a:r>
              <a:rPr lang="en-US" altLang="th-TH" sz="3600" b="1" dirty="0">
                <a:latin typeface="Calibri" panose="020F0502020204030204" pitchFamily="34" charset="0"/>
                <a:cs typeface="Tahoma" panose="020B0604030504040204" pitchFamily="34" charset="0"/>
              </a:rPr>
              <a:t>Places </a:t>
            </a:r>
            <a:r>
              <a:rPr lang="en-US" altLang="th-TH" sz="3600" b="1" smtClean="0">
                <a:latin typeface="Calibri" panose="020F0502020204030204" pitchFamily="34" charset="0"/>
                <a:cs typeface="Tahoma" panose="020B0604030504040204" pitchFamily="34" charset="0"/>
              </a:rPr>
              <a:t>to </a:t>
            </a:r>
            <a:r>
              <a:rPr lang="en-US" altLang="th-TH" sz="3600" b="1" smtClean="0">
                <a:latin typeface="Calibri" panose="020F0502020204030204" pitchFamily="34" charset="0"/>
                <a:cs typeface="Tahoma" panose="020B0604030504040204" pitchFamily="34" charset="0"/>
              </a:rPr>
              <a:t>Eat’</a:t>
            </a:r>
            <a:endParaRPr lang="en-US" altLang="th-TH" sz="3600" b="1" dirty="0">
              <a:latin typeface="Calibri" panose="020F0502020204030204" pitchFamily="34" charset="0"/>
              <a:cs typeface="Tahoma" panose="020B0604030504040204" pitchFamily="34" charset="0"/>
            </a:endParaRPr>
          </a:p>
          <a:p>
            <a:pPr algn="ctr"/>
            <a:r>
              <a:rPr lang="en-US" altLang="th-TH" sz="3600" b="1" dirty="0" smtClean="0">
                <a:latin typeface="Calibri" panose="020F0502020204030204" pitchFamily="34" charset="0"/>
                <a:cs typeface="Tahoma" panose="020B0604030504040204" pitchFamily="34" charset="0"/>
              </a:rPr>
              <a:t>Speaking Web</a:t>
            </a:r>
            <a:endParaRPr lang="th-TH" altLang="th-TH" sz="3600" b="1" dirty="0">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 name="Picture 125" descr="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5064" y="4596560"/>
            <a:ext cx="1006301" cy="178453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128"/>
          <p:cNvSpPr txBox="1">
            <a:spLocks noChangeArrowheads="1"/>
          </p:cNvSpPr>
          <p:nvPr/>
        </p:nvSpPr>
        <p:spPr bwMode="auto">
          <a:xfrm>
            <a:off x="742576" y="5461747"/>
            <a:ext cx="3095625" cy="84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th-TH" sz="2400" dirty="0">
                <a:latin typeface="Calibri" panose="020F0502020204030204" pitchFamily="34" charset="0"/>
              </a:rPr>
              <a:t>SALC In-house Material for speaking No.3</a:t>
            </a:r>
          </a:p>
        </p:txBody>
      </p:sp>
      <p:sp>
        <p:nvSpPr>
          <p:cNvPr id="8" name="Line 213"/>
          <p:cNvSpPr>
            <a:spLocks noChangeShapeType="1"/>
          </p:cNvSpPr>
          <p:nvPr/>
        </p:nvSpPr>
        <p:spPr bwMode="auto">
          <a:xfrm flipH="1">
            <a:off x="3277814" y="2167685"/>
            <a:ext cx="1189037" cy="5048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9" name="Line 216"/>
          <p:cNvSpPr>
            <a:spLocks noChangeShapeType="1"/>
          </p:cNvSpPr>
          <p:nvPr/>
        </p:nvSpPr>
        <p:spPr bwMode="auto">
          <a:xfrm flipV="1">
            <a:off x="1677614" y="3085260"/>
            <a:ext cx="935037" cy="9350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0" name="Line 217"/>
          <p:cNvSpPr>
            <a:spLocks noChangeShapeType="1"/>
          </p:cNvSpPr>
          <p:nvPr/>
        </p:nvSpPr>
        <p:spPr bwMode="auto">
          <a:xfrm>
            <a:off x="1174376" y="2293097"/>
            <a:ext cx="1293813" cy="360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1" name="Line 222"/>
          <p:cNvSpPr>
            <a:spLocks noChangeShapeType="1"/>
          </p:cNvSpPr>
          <p:nvPr/>
        </p:nvSpPr>
        <p:spPr bwMode="auto">
          <a:xfrm flipV="1">
            <a:off x="1893514" y="1932735"/>
            <a:ext cx="936625" cy="5762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2" name="Line 224"/>
          <p:cNvSpPr>
            <a:spLocks noChangeShapeType="1"/>
          </p:cNvSpPr>
          <p:nvPr/>
        </p:nvSpPr>
        <p:spPr bwMode="auto">
          <a:xfrm flipV="1">
            <a:off x="3334964" y="2435972"/>
            <a:ext cx="503237" cy="1079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3" name="Line 225"/>
          <p:cNvSpPr>
            <a:spLocks noChangeShapeType="1"/>
          </p:cNvSpPr>
          <p:nvPr/>
        </p:nvSpPr>
        <p:spPr bwMode="auto">
          <a:xfrm flipH="1" flipV="1">
            <a:off x="3622301" y="2940797"/>
            <a:ext cx="1223963" cy="5032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4" name="Line 227"/>
          <p:cNvSpPr>
            <a:spLocks noChangeShapeType="1"/>
          </p:cNvSpPr>
          <p:nvPr/>
        </p:nvSpPr>
        <p:spPr bwMode="auto">
          <a:xfrm>
            <a:off x="2326901" y="3498012"/>
            <a:ext cx="1009650" cy="190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5" name="Line 228"/>
          <p:cNvSpPr>
            <a:spLocks noChangeShapeType="1"/>
          </p:cNvSpPr>
          <p:nvPr/>
        </p:nvSpPr>
        <p:spPr bwMode="auto">
          <a:xfrm flipV="1">
            <a:off x="2758701" y="3517060"/>
            <a:ext cx="71438" cy="1223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231"/>
          <p:cNvSpPr>
            <a:spLocks noChangeShapeType="1"/>
          </p:cNvSpPr>
          <p:nvPr/>
        </p:nvSpPr>
        <p:spPr bwMode="auto">
          <a:xfrm flipH="1">
            <a:off x="523501" y="2940797"/>
            <a:ext cx="1512888"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232"/>
          <p:cNvSpPr>
            <a:spLocks noChangeShapeType="1"/>
          </p:cNvSpPr>
          <p:nvPr/>
        </p:nvSpPr>
        <p:spPr bwMode="auto">
          <a:xfrm flipH="1" flipV="1">
            <a:off x="2830139" y="1186610"/>
            <a:ext cx="0" cy="1249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AutoShape 234"/>
          <p:cNvSpPr>
            <a:spLocks noChangeArrowheads="1"/>
          </p:cNvSpPr>
          <p:nvPr/>
        </p:nvSpPr>
        <p:spPr bwMode="auto">
          <a:xfrm>
            <a:off x="2469776" y="2435972"/>
            <a:ext cx="792163" cy="647700"/>
          </a:xfrm>
          <a:prstGeom prst="pentagon">
            <a:avLst/>
          </a:prstGeom>
          <a:noFill/>
          <a:ln w="9525" algn="ctr">
            <a:solidFill>
              <a:schemeClr val="tx1"/>
            </a:solidFill>
            <a:miter lim="800000"/>
            <a:headEnd/>
            <a:tailEnd/>
          </a:ln>
          <a:effectLst/>
          <a:extLst>
            <a:ext uri="{909E8E84-426E-40DD-AFC4-6F175D3DCCD1}">
              <a14:hiddenFill xmlns:a14="http://schemas.microsoft.com/office/drawing/2010/main">
                <a:solidFill>
                  <a:srgbClr val="CC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th-TH"/>
          </a:p>
        </p:txBody>
      </p:sp>
      <p:sp>
        <p:nvSpPr>
          <p:cNvPr id="19" name="Rectangle 173"/>
          <p:cNvSpPr>
            <a:spLocks noChangeArrowheads="1"/>
          </p:cNvSpPr>
          <p:nvPr/>
        </p:nvSpPr>
        <p:spPr bwMode="auto">
          <a:xfrm rot="21416169">
            <a:off x="2444376" y="2553447"/>
            <a:ext cx="877888"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‘Good Places </a:t>
            </a:r>
            <a:br>
              <a:rPr lang="en-US" altLang="th-TH" sz="800" b="1" dirty="0">
                <a:latin typeface="Calibri" panose="020F0502020204030204" pitchFamily="34" charset="0"/>
                <a:cs typeface="Tahoma" panose="020B0604030504040204" pitchFamily="34" charset="0"/>
              </a:rPr>
            </a:br>
            <a:r>
              <a:rPr lang="en-US" altLang="th-TH" sz="800" b="1" dirty="0">
                <a:latin typeface="Calibri" panose="020F0502020204030204" pitchFamily="34" charset="0"/>
                <a:cs typeface="Tahoma" panose="020B0604030504040204" pitchFamily="34" charset="0"/>
              </a:rPr>
              <a:t>to Eat’ </a:t>
            </a:r>
          </a:p>
          <a:p>
            <a:pPr algn="ctr"/>
            <a:r>
              <a:rPr lang="en-US" altLang="th-TH" sz="800" b="1" dirty="0">
                <a:latin typeface="Calibri" panose="020F0502020204030204" pitchFamily="34" charset="0"/>
                <a:cs typeface="Tahoma" panose="020B0604030504040204" pitchFamily="34" charset="0"/>
              </a:rPr>
              <a:t>Speaking</a:t>
            </a:r>
            <a:endParaRPr lang="th-TH"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20" name="Line 237"/>
          <p:cNvSpPr>
            <a:spLocks noChangeShapeType="1"/>
          </p:cNvSpPr>
          <p:nvPr/>
        </p:nvSpPr>
        <p:spPr bwMode="auto">
          <a:xfrm>
            <a:off x="2830139" y="1932735"/>
            <a:ext cx="1008062" cy="5032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238"/>
          <p:cNvSpPr>
            <a:spLocks noChangeShapeType="1"/>
          </p:cNvSpPr>
          <p:nvPr/>
        </p:nvSpPr>
        <p:spPr bwMode="auto">
          <a:xfrm flipH="1" flipV="1">
            <a:off x="1390276" y="924672"/>
            <a:ext cx="936625"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239"/>
          <p:cNvSpPr>
            <a:spLocks noChangeShapeType="1"/>
          </p:cNvSpPr>
          <p:nvPr/>
        </p:nvSpPr>
        <p:spPr bwMode="auto">
          <a:xfrm flipV="1">
            <a:off x="3334964" y="1043735"/>
            <a:ext cx="719137" cy="1150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Rectangle 264"/>
          <p:cNvSpPr>
            <a:spLocks noChangeArrowheads="1"/>
          </p:cNvSpPr>
          <p:nvPr/>
        </p:nvSpPr>
        <p:spPr bwMode="auto">
          <a:xfrm rot="380249">
            <a:off x="2542801" y="3228135"/>
            <a:ext cx="711200"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Location</a:t>
            </a:r>
            <a:endParaRPr lang="th-TH" altLang="th-TH" sz="800" b="1">
              <a:latin typeface="Calibri" panose="020F0502020204030204" pitchFamily="34" charset="0"/>
              <a:cs typeface="Tahoma" panose="020B0604030504040204" pitchFamily="34" charset="0"/>
            </a:endParaRPr>
          </a:p>
        </p:txBody>
      </p:sp>
      <p:sp>
        <p:nvSpPr>
          <p:cNvPr id="24" name="Rectangle 265"/>
          <p:cNvSpPr>
            <a:spLocks noChangeArrowheads="1"/>
          </p:cNvSpPr>
          <p:nvPr/>
        </p:nvSpPr>
        <p:spPr bwMode="auto">
          <a:xfrm rot="14826511">
            <a:off x="1911771" y="2705053"/>
            <a:ext cx="690562"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Why that place</a:t>
            </a:r>
            <a:endParaRPr lang="th-TH" altLang="th-TH" sz="800" b="1">
              <a:latin typeface="Calibri" panose="020F0502020204030204" pitchFamily="34" charset="0"/>
              <a:cs typeface="Tahoma" panose="020B0604030504040204" pitchFamily="34" charset="0"/>
            </a:endParaRPr>
          </a:p>
        </p:txBody>
      </p:sp>
      <p:sp>
        <p:nvSpPr>
          <p:cNvPr id="25" name="Rectangle 267"/>
          <p:cNvSpPr>
            <a:spLocks noChangeArrowheads="1"/>
          </p:cNvSpPr>
          <p:nvPr/>
        </p:nvSpPr>
        <p:spPr bwMode="auto">
          <a:xfrm rot="1758653">
            <a:off x="2758701" y="2220072"/>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Suggested </a:t>
            </a:r>
          </a:p>
          <a:p>
            <a:pPr algn="ctr"/>
            <a:r>
              <a:rPr lang="en-US" altLang="th-TH" sz="800" b="1">
                <a:latin typeface="Calibri" panose="020F0502020204030204" pitchFamily="34" charset="0"/>
                <a:cs typeface="Tahoma" panose="020B0604030504040204" pitchFamily="34" charset="0"/>
              </a:rPr>
              <a:t>foods</a:t>
            </a:r>
            <a:endParaRPr lang="th-TH" altLang="th-TH" sz="800" b="1">
              <a:latin typeface="Calibri" panose="020F0502020204030204" pitchFamily="34" charset="0"/>
              <a:cs typeface="Tahoma" panose="020B0604030504040204" pitchFamily="34" charset="0"/>
            </a:endParaRPr>
          </a:p>
        </p:txBody>
      </p:sp>
      <p:sp>
        <p:nvSpPr>
          <p:cNvPr id="26" name="Rectangle 268"/>
          <p:cNvSpPr>
            <a:spLocks noChangeArrowheads="1"/>
          </p:cNvSpPr>
          <p:nvPr/>
        </p:nvSpPr>
        <p:spPr bwMode="auto">
          <a:xfrm rot="17447772">
            <a:off x="3158751" y="2828085"/>
            <a:ext cx="576263"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Types </a:t>
            </a:r>
            <a:endParaRPr lang="th-TH" altLang="th-TH" sz="800" b="1">
              <a:latin typeface="Calibri" panose="020F0502020204030204" pitchFamily="34" charset="0"/>
              <a:cs typeface="Tahoma" panose="020B0604030504040204" pitchFamily="34" charset="0"/>
            </a:endParaRPr>
          </a:p>
        </p:txBody>
      </p:sp>
      <p:sp>
        <p:nvSpPr>
          <p:cNvPr id="27" name="Rectangle 270"/>
          <p:cNvSpPr>
            <a:spLocks noChangeArrowheads="1"/>
          </p:cNvSpPr>
          <p:nvPr/>
        </p:nvSpPr>
        <p:spPr bwMode="auto">
          <a:xfrm rot="19388479">
            <a:off x="2037976" y="2220072"/>
            <a:ext cx="915988"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Food Price</a:t>
            </a:r>
            <a:endParaRPr lang="th-TH" altLang="th-TH" sz="800" b="1">
              <a:latin typeface="Calibri" panose="020F0502020204030204" pitchFamily="34" charset="0"/>
              <a:cs typeface="Tahoma" panose="020B0604030504040204" pitchFamily="34" charset="0"/>
            </a:endParaRPr>
          </a:p>
        </p:txBody>
      </p:sp>
      <p:sp>
        <p:nvSpPr>
          <p:cNvPr id="28" name="Line 222"/>
          <p:cNvSpPr>
            <a:spLocks noChangeShapeType="1"/>
          </p:cNvSpPr>
          <p:nvPr/>
        </p:nvSpPr>
        <p:spPr bwMode="auto">
          <a:xfrm>
            <a:off x="1907985" y="2530408"/>
            <a:ext cx="360362" cy="9497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9" name="Line 213"/>
          <p:cNvSpPr>
            <a:spLocks noChangeShapeType="1"/>
          </p:cNvSpPr>
          <p:nvPr/>
        </p:nvSpPr>
        <p:spPr bwMode="auto">
          <a:xfrm flipH="1" flipV="1">
            <a:off x="3127001" y="3105081"/>
            <a:ext cx="884064" cy="16359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Rectangle 5"/>
          <p:cNvSpPr>
            <a:spLocks noChangeArrowheads="1"/>
          </p:cNvSpPr>
          <p:nvPr/>
        </p:nvSpPr>
        <p:spPr bwMode="auto">
          <a:xfrm>
            <a:off x="9878095" y="3796807"/>
            <a:ext cx="1341208"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th-TH" altLang="th-TH" sz="1000">
                <a:solidFill>
                  <a:schemeClr val="tx1"/>
                </a:solidFill>
              </a:rPr>
              <a:t>สำหรับชาวต่างชาติที่มาท่องเที่ยวหรือพักอยู่ในต่างประเทศการชิมอาหารที่หลากหลายในต่างแดนเป็นการเรียนรู้เกี่ยวกับวัฒนธรรมการกินและอาหารของประเทศนั้นๆ คุณจึงควรฝึกพูดแนะนำแหล่งรับประทานอาหารหลากหลายรูปแบบ ตั้งแต่แบบบ้านๆ ไปจนร้านอาหารย่านหรูไว้บ้าง</a:t>
            </a:r>
          </a:p>
        </p:txBody>
      </p:sp>
      <p:sp>
        <p:nvSpPr>
          <p:cNvPr id="31" name="Rectangle 47"/>
          <p:cNvSpPr>
            <a:spLocks noChangeArrowheads="1"/>
          </p:cNvSpPr>
          <p:nvPr/>
        </p:nvSpPr>
        <p:spPr bwMode="auto">
          <a:xfrm>
            <a:off x="6771357" y="5831982"/>
            <a:ext cx="4335914"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th-TH" altLang="th-TH" sz="1000" b="1" u="sng">
                <a:solidFill>
                  <a:schemeClr val="tx1"/>
                </a:solidFill>
              </a:rPr>
              <a:t>การเตรียมตัวพูด </a:t>
            </a:r>
          </a:p>
          <a:p>
            <a:endParaRPr lang="th-TH" altLang="th-TH" sz="1000" b="1" u="sng">
              <a:solidFill>
                <a:schemeClr val="tx1"/>
              </a:solidFill>
            </a:endParaRPr>
          </a:p>
          <a:p>
            <a:r>
              <a:rPr lang="th-TH" altLang="th-TH" sz="1000" b="1" u="sng">
                <a:solidFill>
                  <a:schemeClr val="tx1"/>
                </a:solidFill>
              </a:rPr>
              <a:t>ขั้นตอนที่ </a:t>
            </a:r>
            <a:r>
              <a:rPr lang="en-US" altLang="th-TH" sz="1000" b="1" u="sng">
                <a:solidFill>
                  <a:schemeClr val="tx1"/>
                </a:solidFill>
              </a:rPr>
              <a:t>1</a:t>
            </a:r>
            <a:r>
              <a:rPr lang="en-US" altLang="th-TH" sz="1000">
                <a:solidFill>
                  <a:schemeClr val="tx1"/>
                </a:solidFill>
              </a:rPr>
              <a:t>   </a:t>
            </a:r>
            <a:r>
              <a:rPr lang="th-TH" altLang="th-TH" sz="1000">
                <a:solidFill>
                  <a:schemeClr val="tx1"/>
                </a:solidFill>
              </a:rPr>
              <a:t>ศึกษา </a:t>
            </a:r>
            <a:r>
              <a:rPr lang="en-US" altLang="th-TH" sz="1000" b="1">
                <a:solidFill>
                  <a:schemeClr val="tx1"/>
                </a:solidFill>
              </a:rPr>
              <a:t>‘</a:t>
            </a:r>
            <a:r>
              <a:rPr lang="en-US" altLang="th-TH" sz="1000">
                <a:solidFill>
                  <a:schemeClr val="tx1"/>
                </a:solidFill>
                <a:latin typeface="Calibri" panose="020F0502020204030204" pitchFamily="34" charset="0"/>
              </a:rPr>
              <a:t>Good Places to Eat’ Speaking Web</a:t>
            </a:r>
            <a:r>
              <a:rPr lang="en-US" altLang="th-TH" sz="1000" b="1">
                <a:solidFill>
                  <a:schemeClr val="tx1"/>
                </a:solidFill>
              </a:rPr>
              <a:t> </a:t>
            </a:r>
            <a:r>
              <a:rPr lang="th-TH" altLang="th-TH" sz="1000" u="sng">
                <a:solidFill>
                  <a:schemeClr val="tx1"/>
                </a:solidFill>
              </a:rPr>
              <a:t>ที่หน้า </a:t>
            </a:r>
            <a:r>
              <a:rPr lang="en-US" altLang="th-TH" sz="1000" u="sng">
                <a:solidFill>
                  <a:schemeClr val="tx1"/>
                </a:solidFill>
              </a:rPr>
              <a:t>4</a:t>
            </a:r>
            <a:r>
              <a:rPr lang="th-TH" altLang="th-TH" sz="1000">
                <a:solidFill>
                  <a:schemeClr val="tx1"/>
                </a:solidFill>
              </a:rPr>
              <a:t> เพื่อให้ได้แนวคิดเกี่ยวกับเรื่องที่จะพูด แล้วศึกษาตัวอย่างการพูดประกอบ</a:t>
            </a:r>
            <a:r>
              <a:rPr lang="th-TH" altLang="th-TH" sz="1000"/>
              <a:t> </a:t>
            </a:r>
            <a:endParaRPr lang="th-TH" altLang="th-TH" sz="1000">
              <a:solidFill>
                <a:schemeClr val="tx1"/>
              </a:solidFill>
            </a:endParaRPr>
          </a:p>
          <a:p>
            <a:r>
              <a:rPr lang="th-TH" altLang="th-TH" sz="1000" b="1" u="sng">
                <a:solidFill>
                  <a:schemeClr val="tx1"/>
                </a:solidFill>
              </a:rPr>
              <a:t>ขั้นตอนที่ </a:t>
            </a:r>
            <a:r>
              <a:rPr lang="en-US" altLang="th-TH" sz="1000" b="1" u="sng">
                <a:solidFill>
                  <a:schemeClr val="tx1"/>
                </a:solidFill>
              </a:rPr>
              <a:t>2</a:t>
            </a:r>
            <a:r>
              <a:rPr lang="en-US" altLang="th-TH" sz="1000">
                <a:solidFill>
                  <a:schemeClr val="tx1"/>
                </a:solidFill>
              </a:rPr>
              <a:t>   </a:t>
            </a:r>
            <a:r>
              <a:rPr lang="th-TH" altLang="th-TH" sz="1000">
                <a:solidFill>
                  <a:schemeClr val="tx1"/>
                </a:solidFill>
              </a:rPr>
              <a:t>เลือกสำนวนและโครงสร้างประโยคที่เกี่ยวข้อง จากนั้นเขียนคำสำคัญที่เกี่ยวข้อง </a:t>
            </a:r>
            <a:r>
              <a:rPr lang="en-US" altLang="th-TH" sz="1000">
                <a:solidFill>
                  <a:schemeClr val="tx1"/>
                </a:solidFill>
              </a:rPr>
              <a:t>(Key words) </a:t>
            </a:r>
            <a:r>
              <a:rPr lang="th-TH" altLang="th-TH" sz="1000">
                <a:solidFill>
                  <a:schemeClr val="tx1"/>
                </a:solidFill>
              </a:rPr>
              <a:t>ลงใน </a:t>
            </a:r>
            <a:r>
              <a:rPr lang="en-US" altLang="th-TH" sz="1000">
                <a:solidFill>
                  <a:schemeClr val="tx1"/>
                </a:solidFill>
                <a:latin typeface="Calibri" panose="020F0502020204030204" pitchFamily="34" charset="0"/>
              </a:rPr>
              <a:t>‘Good Places to Eat’ Speaking Web</a:t>
            </a:r>
            <a:r>
              <a:rPr lang="th-TH" altLang="th-TH" sz="1000" b="1">
                <a:solidFill>
                  <a:schemeClr val="tx1"/>
                </a:solidFill>
              </a:rPr>
              <a:t> </a:t>
            </a:r>
            <a:r>
              <a:rPr lang="th-TH" altLang="th-TH" sz="1000"/>
              <a:t>ของคุณ</a:t>
            </a:r>
            <a:r>
              <a:rPr lang="th-TH" altLang="th-TH" sz="1000" u="sng"/>
              <a:t>ในหน้าแรก</a:t>
            </a:r>
            <a:r>
              <a:rPr lang="en-US" altLang="th-TH" sz="1000"/>
              <a:t> </a:t>
            </a:r>
            <a:r>
              <a:rPr lang="th-TH" altLang="th-TH" sz="1000"/>
              <a:t>และคุณอาจเพิ่มรายละเอียดอื่นๆไปด้วยก็ได้</a:t>
            </a:r>
            <a:endParaRPr lang="en-US" altLang="th-TH" sz="1000"/>
          </a:p>
        </p:txBody>
      </p:sp>
      <p:sp>
        <p:nvSpPr>
          <p:cNvPr id="32" name="Text Box 6"/>
          <p:cNvSpPr txBox="1">
            <a:spLocks noChangeArrowheads="1"/>
          </p:cNvSpPr>
          <p:nvPr/>
        </p:nvSpPr>
        <p:spPr bwMode="auto">
          <a:xfrm>
            <a:off x="9936039" y="1155207"/>
            <a:ext cx="1416815" cy="957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th-TH" altLang="th-TH" sz="1400">
                <a:latin typeface="Cordia New" panose="020B0304020202020204" pitchFamily="34" charset="-34"/>
                <a:cs typeface="Cordia New" panose="020B0304020202020204" pitchFamily="34" charset="-34"/>
              </a:rPr>
              <a:t>  </a:t>
            </a:r>
            <a:r>
              <a:rPr lang="th-TH" altLang="th-TH" sz="1600" b="1">
                <a:latin typeface="Calibri" panose="020F0502020204030204" pitchFamily="34" charset="0"/>
                <a:cs typeface="Cordia New" panose="020B0304020202020204" pitchFamily="34" charset="-34"/>
              </a:rPr>
              <a:t>มาฝึกพูดแนะนำ</a:t>
            </a:r>
          </a:p>
          <a:p>
            <a:pPr algn="r">
              <a:spcBef>
                <a:spcPct val="50000"/>
              </a:spcBef>
            </a:pPr>
            <a:r>
              <a:rPr lang="th-TH" altLang="th-TH" sz="1600" b="1">
                <a:latin typeface="Calibri" panose="020F0502020204030204" pitchFamily="34" charset="0"/>
                <a:cs typeface="Cordia New" panose="020B0304020202020204" pitchFamily="34" charset="-34"/>
              </a:rPr>
              <a:t>แหล่งรับประทาน</a:t>
            </a:r>
            <a:br>
              <a:rPr lang="th-TH" altLang="th-TH" sz="1600" b="1">
                <a:latin typeface="Calibri" panose="020F0502020204030204" pitchFamily="34" charset="0"/>
                <a:cs typeface="Cordia New" panose="020B0304020202020204" pitchFamily="34" charset="-34"/>
              </a:rPr>
            </a:br>
            <a:r>
              <a:rPr lang="th-TH" altLang="th-TH" sz="1600" b="1">
                <a:latin typeface="Calibri" panose="020F0502020204030204" pitchFamily="34" charset="0"/>
                <a:cs typeface="Cordia New" panose="020B0304020202020204" pitchFamily="34" charset="-34"/>
              </a:rPr>
              <a:t>อาหารกัน</a:t>
            </a:r>
          </a:p>
        </p:txBody>
      </p:sp>
      <p:sp>
        <p:nvSpPr>
          <p:cNvPr id="33" name="Text Box 9"/>
          <p:cNvSpPr txBox="1">
            <a:spLocks noChangeArrowheads="1"/>
          </p:cNvSpPr>
          <p:nvPr/>
        </p:nvSpPr>
        <p:spPr bwMode="auto">
          <a:xfrm>
            <a:off x="7991351" y="218582"/>
            <a:ext cx="3504234" cy="84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spcBef>
                <a:spcPct val="50000"/>
              </a:spcBef>
            </a:pPr>
            <a:r>
              <a:rPr lang="th-TH" altLang="th-TH" sz="2400" b="1">
                <a:latin typeface="Calibri" panose="020F0502020204030204" pitchFamily="34" charset="0"/>
                <a:cs typeface="Cordia New" panose="020B0304020202020204" pitchFamily="34" charset="-34"/>
              </a:rPr>
              <a:t>  </a:t>
            </a:r>
            <a:r>
              <a:rPr lang="en-US" altLang="th-TH" sz="2400">
                <a:latin typeface="Calibri" panose="020F0502020204030204" pitchFamily="34" charset="0"/>
                <a:cs typeface="Cordia New" panose="020B0304020202020204" pitchFamily="34" charset="-34"/>
              </a:rPr>
              <a:t>Let’s talk about ‘good </a:t>
            </a:r>
            <a:br>
              <a:rPr lang="en-US" altLang="th-TH" sz="2400">
                <a:latin typeface="Calibri" panose="020F0502020204030204" pitchFamily="34" charset="0"/>
                <a:cs typeface="Cordia New" panose="020B0304020202020204" pitchFamily="34" charset="-34"/>
              </a:rPr>
            </a:br>
            <a:r>
              <a:rPr lang="en-US" altLang="th-TH" sz="2400">
                <a:latin typeface="Calibri" panose="020F0502020204030204" pitchFamily="34" charset="0"/>
                <a:cs typeface="Cordia New" panose="020B0304020202020204" pitchFamily="34" charset="-34"/>
              </a:rPr>
              <a:t>         places to eat’</a:t>
            </a:r>
            <a:endParaRPr lang="th-TH" altLang="th-TH" sz="2400">
              <a:latin typeface="Calibri" panose="020F0502020204030204" pitchFamily="34" charset="0"/>
              <a:cs typeface="Cordia New" panose="020B0304020202020204" pitchFamily="34" charset="-34"/>
            </a:endParaRPr>
          </a:p>
        </p:txBody>
      </p:sp>
      <p:pic>
        <p:nvPicPr>
          <p:cNvPr id="34" name="Picture 14" descr="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83288" y="74120"/>
            <a:ext cx="1117673" cy="1081087"/>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17"/>
          <p:cNvSpPr>
            <a:spLocks noChangeArrowheads="1"/>
          </p:cNvSpPr>
          <p:nvPr/>
        </p:nvSpPr>
        <p:spPr bwMode="auto">
          <a:xfrm>
            <a:off x="7008689" y="1217795"/>
            <a:ext cx="2758023"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th-TH" sz="1200">
                <a:solidFill>
                  <a:schemeClr val="tx1"/>
                </a:solidFill>
                <a:latin typeface="Calibri" panose="020F0502020204030204" pitchFamily="34" charset="0"/>
              </a:rPr>
              <a:t>Trying a variety of foods is one way a foreigner can learn about a country’s eating culture. Remember that visitors love trying any kinds of food ranging from common to strange food! Why don’t you practice giving suggestions about good places to eat?</a:t>
            </a:r>
            <a:endParaRPr lang="th-TH" altLang="th-TH" sz="1200">
              <a:solidFill>
                <a:schemeClr val="tx1"/>
              </a:solidFill>
              <a:latin typeface="Calibri" panose="020F0502020204030204" pitchFamily="34" charset="0"/>
            </a:endParaRPr>
          </a:p>
          <a:p>
            <a:r>
              <a:rPr lang="th-TH" altLang="th-TH" sz="1400">
                <a:solidFill>
                  <a:schemeClr val="tx1"/>
                </a:solidFill>
              </a:rPr>
              <a:t>      </a:t>
            </a:r>
          </a:p>
        </p:txBody>
      </p:sp>
      <p:pic>
        <p:nvPicPr>
          <p:cNvPr id="36" name="Picture 45" descr="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78914" y="2450607"/>
            <a:ext cx="1193280" cy="1079500"/>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48"/>
          <p:cNvSpPr>
            <a:spLocks noChangeArrowheads="1"/>
          </p:cNvSpPr>
          <p:nvPr/>
        </p:nvSpPr>
        <p:spPr bwMode="auto">
          <a:xfrm>
            <a:off x="6970589" y="2762700"/>
            <a:ext cx="2981557" cy="2923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th-TH" sz="1200" b="1">
                <a:solidFill>
                  <a:schemeClr val="tx1"/>
                </a:solidFill>
                <a:latin typeface="Calibri" panose="020F0502020204030204" pitchFamily="34" charset="0"/>
              </a:rPr>
              <a:t>How to prepare your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If you want to talk about a good places to eat, try this …</a:t>
            </a:r>
          </a:p>
          <a:p>
            <a:r>
              <a:rPr lang="en-US" altLang="th-TH" sz="1200" b="1" u="sng">
                <a:solidFill>
                  <a:schemeClr val="tx1"/>
                </a:solidFill>
                <a:latin typeface="Calibri" panose="020F0502020204030204" pitchFamily="34" charset="0"/>
              </a:rPr>
              <a:t>Step 1</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Study the </a:t>
            </a:r>
            <a:r>
              <a:rPr lang="en-US" altLang="th-TH" sz="1200" b="1">
                <a:solidFill>
                  <a:schemeClr val="tx1"/>
                </a:solidFill>
                <a:latin typeface="Calibri" panose="020F0502020204030204" pitchFamily="34" charset="0"/>
              </a:rPr>
              <a:t>‘Good Places to Eat’ Speaking Web</a:t>
            </a:r>
            <a:r>
              <a:rPr lang="en-US" altLang="th-TH" sz="1200">
                <a:latin typeface="Calibri" panose="020F0502020204030204" pitchFamily="34" charset="0"/>
              </a:rPr>
              <a:t> on </a:t>
            </a:r>
            <a:r>
              <a:rPr lang="en-US" altLang="th-TH" sz="1200" u="sng">
                <a:latin typeface="Calibri" panose="020F0502020204030204" pitchFamily="34" charset="0"/>
              </a:rPr>
              <a:t>page 4</a:t>
            </a:r>
            <a:r>
              <a:rPr lang="en-US" altLang="th-TH" sz="1200">
                <a:latin typeface="Calibri" panose="020F0502020204030204" pitchFamily="34" charset="0"/>
              </a:rPr>
              <a:t>, it will give you an idea of what to talk about. Then, study the speaking sample that follows.</a:t>
            </a:r>
          </a:p>
          <a:p>
            <a:r>
              <a:rPr lang="en-US" altLang="th-TH" sz="1200" b="1" u="sng">
                <a:solidFill>
                  <a:schemeClr val="tx1"/>
                </a:solidFill>
                <a:latin typeface="Calibri" panose="020F0502020204030204" pitchFamily="34" charset="0"/>
              </a:rPr>
              <a:t>Step 2</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a:t>
            </a:r>
            <a:r>
              <a:rPr lang="en-US" altLang="th-TH" sz="1200">
                <a:latin typeface="Calibri" panose="020F0502020204030204" pitchFamily="34" charset="0"/>
              </a:rPr>
              <a:t>Choose a good place to eat that you want to talk about.</a:t>
            </a:r>
            <a:r>
              <a:rPr lang="en-US" altLang="th-TH"/>
              <a:t> </a:t>
            </a:r>
            <a:r>
              <a:rPr lang="en-US" altLang="th-TH" sz="1200">
                <a:latin typeface="Calibri" panose="020F0502020204030204" pitchFamily="34" charset="0"/>
              </a:rPr>
              <a:t>Consider relevant expressions and structures needed to talk about the place. Then, complete your own speaking web on </a:t>
            </a:r>
            <a:r>
              <a:rPr lang="en-US" altLang="th-TH" sz="1200" u="sng">
                <a:latin typeface="Calibri" panose="020F0502020204030204" pitchFamily="34" charset="0"/>
              </a:rPr>
              <a:t>page 1</a:t>
            </a:r>
            <a:r>
              <a:rPr lang="en-US" altLang="th-TH" sz="1200">
                <a:latin typeface="Calibri" panose="020F0502020204030204" pitchFamily="34" charset="0"/>
              </a:rPr>
              <a:t>.</a:t>
            </a:r>
            <a:r>
              <a:rPr lang="th-TH" altLang="th-TH" sz="1200">
                <a:latin typeface="Calibri" panose="020F0502020204030204" pitchFamily="34" charset="0"/>
              </a:rPr>
              <a:t> </a:t>
            </a:r>
            <a:r>
              <a:rPr lang="en-US" altLang="th-TH" sz="1200">
                <a:latin typeface="Calibri" panose="020F0502020204030204" pitchFamily="34" charset="0"/>
              </a:rPr>
              <a:t>It’s also a good idea to add other details of your own.</a:t>
            </a:r>
            <a:endParaRPr lang="th-TH" altLang="th-TH" sz="1200">
              <a:latin typeface="Calibri" panose="020F0502020204030204" pitchFamily="34" charset="0"/>
            </a:endParaRPr>
          </a:p>
        </p:txBody>
      </p:sp>
    </p:spTree>
    <p:extLst>
      <p:ext uri="{BB962C8B-B14F-4D97-AF65-F5344CB8AC3E}">
        <p14:creationId xmlns:p14="http://schemas.microsoft.com/office/powerpoint/2010/main" val="736144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 name="Group 63"/>
          <p:cNvGrpSpPr>
            <a:grpSpLocks/>
          </p:cNvGrpSpPr>
          <p:nvPr/>
        </p:nvGrpSpPr>
        <p:grpSpPr bwMode="auto">
          <a:xfrm>
            <a:off x="447787" y="304800"/>
            <a:ext cx="5011737" cy="6248400"/>
            <a:chOff x="3629" y="484"/>
            <a:chExt cx="3157" cy="3936"/>
          </a:xfrm>
        </p:grpSpPr>
        <p:sp>
          <p:nvSpPr>
            <p:cNvPr id="5" name="Rectangle 64"/>
            <p:cNvSpPr>
              <a:spLocks noChangeArrowheads="1"/>
            </p:cNvSpPr>
            <p:nvPr/>
          </p:nvSpPr>
          <p:spPr bwMode="auto">
            <a:xfrm>
              <a:off x="3629" y="484"/>
              <a:ext cx="1814"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200" b="1" u="sng" dirty="0">
                  <a:latin typeface="Calibri" panose="020F0502020204030204" pitchFamily="34" charset="0"/>
                  <a:cs typeface="Cordia New" panose="020B0304020202020204" pitchFamily="34" charset="-34"/>
                </a:rPr>
                <a:t>Step 3</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Talk to yourself aloud. When you are fluent, don’t look at your web. Speak naturally.</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This helps to increase your confidence.</a:t>
              </a:r>
            </a:p>
            <a:p>
              <a:r>
                <a:rPr lang="en-US" altLang="th-TH" sz="1200" b="1" u="sng" dirty="0">
                  <a:latin typeface="Calibri" panose="020F0502020204030204" pitchFamily="34" charset="0"/>
                  <a:cs typeface="Cordia New" panose="020B0304020202020204" pitchFamily="34" charset="-34"/>
                </a:rPr>
                <a:t>Step 4</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Study the</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evaluation criteria given below. It serves as a good guideline for your effective speaking.</a:t>
              </a:r>
            </a:p>
            <a:p>
              <a:r>
                <a:rPr lang="en-US" altLang="th-TH" sz="1200" b="1" u="sng" dirty="0">
                  <a:latin typeface="Calibri" panose="020F0502020204030204" pitchFamily="34" charset="0"/>
                  <a:cs typeface="Cordia New" panose="020B0304020202020204" pitchFamily="34" charset="-34"/>
                </a:rPr>
                <a:t>Step 5</a:t>
              </a:r>
              <a:r>
                <a:rPr lang="en-US" altLang="th-TH" sz="1200" b="1" dirty="0">
                  <a:latin typeface="Calibri" panose="020F0502020204030204" pitchFamily="34" charset="0"/>
                  <a:cs typeface="Cordia New" panose="020B0304020202020204" pitchFamily="34" charset="-34"/>
                </a:rPr>
                <a:t>:</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Record your speaking. Do it a few times and check your own improvement.</a:t>
              </a:r>
              <a:endParaRPr lang="th-TH" altLang="th-TH" sz="1200" dirty="0">
                <a:solidFill>
                  <a:schemeClr val="tx2"/>
                </a:solidFill>
                <a:latin typeface="Calibri" panose="020F0502020204030204" pitchFamily="34" charset="0"/>
                <a:cs typeface="Cordia New" panose="020B0304020202020204" pitchFamily="34" charset="-34"/>
              </a:endParaRPr>
            </a:p>
            <a:p>
              <a:r>
                <a:rPr lang="en-US" altLang="th-TH" sz="1200" b="1" u="sng" dirty="0">
                  <a:latin typeface="Calibri" panose="020F0502020204030204" pitchFamily="34" charset="0"/>
                  <a:cs typeface="Cordia New" panose="020B0304020202020204" pitchFamily="34" charset="-34"/>
                </a:rPr>
                <a:t>Step 6</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Check your final speaking with the evaluation criteria  again. Are you happy with your talk? Read the suggestions given at the end of this page.</a:t>
              </a:r>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8" name="Rectangle 65"/>
            <p:cNvSpPr>
              <a:spLocks noChangeArrowheads="1"/>
            </p:cNvSpPr>
            <p:nvPr/>
          </p:nvSpPr>
          <p:spPr bwMode="auto">
            <a:xfrm>
              <a:off x="5579" y="1166"/>
              <a:ext cx="1134"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dirty="0">
                  <a:latin typeface="Cordia New" panose="020B0304020202020204" pitchFamily="34" charset="-34"/>
                  <a:cs typeface="Cordia New" panose="020B0304020202020204" pitchFamily="34" charset="-34"/>
                </a:rPr>
                <a:t>ขั้นตอนที่ </a:t>
              </a:r>
              <a:r>
                <a:rPr lang="en-US" altLang="th-TH" sz="1000" b="1" u="sng" dirty="0">
                  <a:latin typeface="Cordia New" panose="020B0304020202020204" pitchFamily="34" charset="-34"/>
                  <a:cs typeface="Cordia New" panose="020B0304020202020204" pitchFamily="34" charset="-34"/>
                </a:rPr>
                <a:t>3</a:t>
              </a:r>
              <a:r>
                <a:rPr lang="en-US" altLang="th-TH" sz="1000" b="1" dirty="0">
                  <a:latin typeface="Cordia New" panose="020B0304020202020204" pitchFamily="34" charset="-34"/>
                  <a:cs typeface="Cordia New" panose="020B0304020202020204" pitchFamily="34" charset="-34"/>
                </a:rPr>
                <a:t>  </a:t>
              </a:r>
              <a:r>
                <a:rPr lang="en-US" altLang="th-TH" sz="1000" dirty="0">
                  <a:solidFill>
                    <a:schemeClr val="tx2"/>
                  </a:solidFill>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ลองฝึกพูดกับตัวเองโดยออก</a:t>
              </a:r>
            </a:p>
            <a:p>
              <a:r>
                <a:rPr lang="th-TH" altLang="th-TH" sz="1000" dirty="0">
                  <a:latin typeface="Cordia New" panose="020B0304020202020204" pitchFamily="34" charset="-34"/>
                  <a:cs typeface="Cordia New" panose="020B0304020202020204" pitchFamily="34" charset="-34"/>
                </a:rPr>
                <a:t>เสียงดังๆ เมื่อพูดคล่องแล้วไม่ควรดู</a:t>
              </a:r>
              <a:r>
                <a:rPr lang="en-US" altLang="th-TH" sz="1000" dirty="0">
                  <a:latin typeface="Cordia New" panose="020B0304020202020204" pitchFamily="34" charset="-34"/>
                  <a:cs typeface="Cordia New" panose="020B0304020202020204" pitchFamily="34" charset="-34"/>
                </a:rPr>
                <a:t> web</a:t>
              </a:r>
              <a:r>
                <a:rPr lang="th-TH" altLang="th-TH" sz="1000" dirty="0">
                  <a:latin typeface="Cordia New" panose="020B0304020202020204" pitchFamily="34" charset="-34"/>
                  <a:cs typeface="Cordia New" panose="020B0304020202020204" pitchFamily="34" charset="-34"/>
                </a:rPr>
                <a:t> </a:t>
              </a:r>
            </a:p>
            <a:p>
              <a:r>
                <a:rPr lang="th-TH" altLang="th-TH" sz="1000" dirty="0">
                  <a:latin typeface="Cordia New" panose="020B0304020202020204" pitchFamily="34" charset="-34"/>
                  <a:cs typeface="Cordia New" panose="020B0304020202020204" pitchFamily="34" charset="-34"/>
                </a:rPr>
                <a:t>พยายามพูดอย่างธรรมชาติเพื่อเพิ่มความมั่นใจ</a:t>
              </a:r>
            </a:p>
            <a:p>
              <a:r>
                <a:rPr lang="th-TH" altLang="th-TH" sz="1000" b="1" u="sng" dirty="0">
                  <a:latin typeface="Cordia New" panose="020B0304020202020204" pitchFamily="34" charset="-34"/>
                  <a:cs typeface="Cordia New" panose="020B0304020202020204" pitchFamily="34" charset="-34"/>
                </a:rPr>
                <a:t>ขั้นตอนที่ </a:t>
              </a:r>
              <a:r>
                <a:rPr lang="en-US" altLang="th-TH" sz="1000" b="1" u="sng" dirty="0">
                  <a:latin typeface="Cordia New" panose="020B0304020202020204" pitchFamily="34" charset="-34"/>
                  <a:cs typeface="Cordia New" panose="020B0304020202020204" pitchFamily="34" charset="-34"/>
                </a:rPr>
                <a:t>4</a:t>
              </a:r>
              <a:r>
                <a:rPr lang="en-US" altLang="th-TH" sz="1000" b="1" dirty="0">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ศึกษาเกณฑ์ประเมินการพูด</a:t>
              </a:r>
            </a:p>
            <a:p>
              <a:r>
                <a:rPr lang="th-TH" altLang="th-TH" sz="1000" dirty="0">
                  <a:latin typeface="Cordia New" panose="020B0304020202020204" pitchFamily="34" charset="-34"/>
                  <a:cs typeface="Cordia New" panose="020B0304020202020204" pitchFamily="34" charset="-34"/>
                </a:rPr>
                <a:t>ข้างล่างและใช้ เกณฑ์นี้เป็นแนวทางการพูด</a:t>
              </a:r>
            </a:p>
            <a:p>
              <a:r>
                <a:rPr lang="th-TH" altLang="th-TH" sz="1000" dirty="0">
                  <a:latin typeface="Cordia New" panose="020B0304020202020204" pitchFamily="34" charset="-34"/>
                  <a:cs typeface="Cordia New" panose="020B0304020202020204" pitchFamily="34" charset="-34"/>
                </a:rPr>
                <a:t>อย่างมีประสิทธิภาพ</a:t>
              </a:r>
              <a:endParaRPr lang="th-TH" altLang="th-TH" sz="1000" b="1" dirty="0">
                <a:latin typeface="Cordia New" panose="020B0304020202020204" pitchFamily="34" charset="-34"/>
                <a:cs typeface="Cordia New" panose="020B0304020202020204" pitchFamily="34" charset="-34"/>
              </a:endParaRPr>
            </a:p>
            <a:p>
              <a:r>
                <a:rPr lang="th-TH" altLang="th-TH" sz="1000" b="1" u="sng" dirty="0">
                  <a:latin typeface="Cordia New" panose="020B0304020202020204" pitchFamily="34" charset="-34"/>
                  <a:cs typeface="Cordia New" panose="020B0304020202020204" pitchFamily="34" charset="-34"/>
                </a:rPr>
                <a:t>ขั้นตอนที่ </a:t>
              </a:r>
              <a:r>
                <a:rPr lang="en-US" altLang="th-TH" sz="1000" b="1" u="sng" dirty="0">
                  <a:latin typeface="Cordia New" panose="020B0304020202020204" pitchFamily="34" charset="-34"/>
                  <a:cs typeface="Cordia New" panose="020B0304020202020204" pitchFamily="34" charset="-34"/>
                </a:rPr>
                <a:t>5</a:t>
              </a:r>
              <a:r>
                <a:rPr lang="en-US" altLang="th-TH" sz="1000" dirty="0">
                  <a:solidFill>
                    <a:schemeClr val="tx2"/>
                  </a:solidFill>
                  <a:latin typeface="Cordia New" panose="020B0304020202020204" pitchFamily="34" charset="-34"/>
                  <a:cs typeface="Cordia New" panose="020B0304020202020204" pitchFamily="34" charset="-34"/>
                </a:rPr>
                <a:t> </a:t>
              </a:r>
              <a:r>
                <a:rPr lang="th-TH" altLang="th-TH" sz="1000" dirty="0">
                  <a:solidFill>
                    <a:schemeClr val="tx2"/>
                  </a:solidFill>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ลองบันทึกการพูดลงใน</a:t>
              </a:r>
            </a:p>
            <a:p>
              <a:r>
                <a:rPr lang="th-TH" altLang="th-TH" sz="1000" dirty="0">
                  <a:latin typeface="Cordia New" panose="020B0304020202020204" pitchFamily="34" charset="-34"/>
                  <a:cs typeface="Cordia New" panose="020B0304020202020204" pitchFamily="34" charset="-34"/>
                </a:rPr>
                <a:t>อุปกรณ์บันทึกเสียงหลายๆครั้งและเปรียบเทียบ</a:t>
              </a:r>
            </a:p>
            <a:p>
              <a:r>
                <a:rPr lang="th-TH" altLang="th-TH" sz="1000" dirty="0">
                  <a:latin typeface="Cordia New" panose="020B0304020202020204" pitchFamily="34" charset="-34"/>
                  <a:cs typeface="Cordia New" panose="020B0304020202020204" pitchFamily="34" charset="-34"/>
                </a:rPr>
                <a:t>การพัฒนาการของตัวเอง</a:t>
              </a:r>
            </a:p>
            <a:p>
              <a:r>
                <a:rPr lang="th-TH" altLang="th-TH" sz="1000" b="1" u="sng" dirty="0">
                  <a:latin typeface="Cordia New" panose="020B0304020202020204" pitchFamily="34" charset="-34"/>
                  <a:cs typeface="Cordia New" panose="020B0304020202020204" pitchFamily="34" charset="-34"/>
                </a:rPr>
                <a:t>ขั้นตอนที่ </a:t>
              </a:r>
              <a:r>
                <a:rPr lang="en-US" altLang="th-TH" sz="1000" b="1" u="sng" dirty="0">
                  <a:latin typeface="Cordia New" panose="020B0304020202020204" pitchFamily="34" charset="-34"/>
                  <a:cs typeface="Cordia New" panose="020B0304020202020204" pitchFamily="34" charset="-34"/>
                </a:rPr>
                <a:t>6</a:t>
              </a:r>
              <a:r>
                <a:rPr lang="en-US" altLang="th-TH" sz="1000" dirty="0">
                  <a:solidFill>
                    <a:schemeClr val="tx2"/>
                  </a:solidFill>
                  <a:latin typeface="Cordia New" panose="020B0304020202020204" pitchFamily="34" charset="-34"/>
                  <a:cs typeface="Cordia New" panose="020B0304020202020204" pitchFamily="34" charset="-34"/>
                </a:rPr>
                <a:t> </a:t>
              </a:r>
              <a:r>
                <a:rPr lang="th-TH" altLang="th-TH" sz="1000" dirty="0">
                  <a:solidFill>
                    <a:schemeClr val="tx2"/>
                  </a:solidFill>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ลองประเมินการพูดด้วยเกณฑ์</a:t>
              </a:r>
            </a:p>
            <a:p>
              <a:r>
                <a:rPr lang="th-TH" altLang="th-TH" sz="1000" dirty="0">
                  <a:latin typeface="Cordia New" panose="020B0304020202020204" pitchFamily="34" charset="-34"/>
                  <a:cs typeface="Cordia New" panose="020B0304020202020204" pitchFamily="34" charset="-34"/>
                </a:rPr>
                <a:t>ประเมินการพูดอีกครั้ง</a:t>
              </a:r>
              <a:r>
                <a:rPr lang="en-US" altLang="th-TH" sz="1000" dirty="0">
                  <a:latin typeface="Cordia New" panose="020B0304020202020204" pitchFamily="34" charset="-34"/>
                  <a:cs typeface="Cordia New" panose="020B0304020202020204" pitchFamily="34" charset="-34"/>
                </a:rPr>
                <a:t> </a:t>
              </a:r>
              <a:r>
                <a:rPr lang="th-TH" altLang="th-TH" sz="1000" dirty="0">
                  <a:latin typeface="Cordia New" panose="020B0304020202020204" pitchFamily="34" charset="-34"/>
                  <a:cs typeface="Cordia New" panose="020B0304020202020204" pitchFamily="34" charset="-34"/>
                </a:rPr>
                <a:t>และถามตัวเองว่า </a:t>
              </a:r>
              <a:br>
                <a:rPr lang="th-TH" altLang="th-TH" sz="1000" dirty="0">
                  <a:latin typeface="Cordia New" panose="020B0304020202020204" pitchFamily="34" charset="-34"/>
                  <a:cs typeface="Cordia New" panose="020B0304020202020204" pitchFamily="34" charset="-34"/>
                </a:rPr>
              </a:br>
              <a:r>
                <a:rPr lang="th-TH" altLang="th-TH" sz="1000" dirty="0">
                  <a:latin typeface="Cordia New" panose="020B0304020202020204" pitchFamily="34" charset="-34"/>
                  <a:cs typeface="Cordia New" panose="020B0304020202020204" pitchFamily="34" charset="-34"/>
                </a:rPr>
                <a:t>คุณพอใจกับผลงานหรือไม่แล้วลองอ่าน</a:t>
              </a:r>
              <a:br>
                <a:rPr lang="th-TH" altLang="th-TH" sz="1000" dirty="0">
                  <a:latin typeface="Cordia New" panose="020B0304020202020204" pitchFamily="34" charset="-34"/>
                  <a:cs typeface="Cordia New" panose="020B0304020202020204" pitchFamily="34" charset="-34"/>
                </a:rPr>
              </a:br>
              <a:r>
                <a:rPr lang="th-TH" altLang="th-TH" sz="1000" dirty="0">
                  <a:latin typeface="Cordia New" panose="020B0304020202020204" pitchFamily="34" charset="-34"/>
                  <a:cs typeface="Cordia New" panose="020B0304020202020204" pitchFamily="34" charset="-34"/>
                </a:rPr>
                <a:t>ข้อเสนอแนะท้ายหน้าประกอบ</a:t>
              </a:r>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9" name="Rectangle 66"/>
            <p:cNvSpPr>
              <a:spLocks noChangeArrowheads="1"/>
            </p:cNvSpPr>
            <p:nvPr/>
          </p:nvSpPr>
          <p:spPr bwMode="auto">
            <a:xfrm>
              <a:off x="5380" y="3493"/>
              <a:ext cx="1406"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ข้อเสนอแนะ</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ถ้าคุณมีปัญหาเรื่องความคล่องและการหยุดระหว่างคำ</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หรือประโยค ลองฝึกเพิ่มและทำการบันทึกใหม่ </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ถ้าเป็นเรื่องการออกเสียง ลองตรวจสอบคำยากนั้นกับ</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พจนานุกรมที่น่าเชื่อถือและแยกฝึกคำจนคล่อง  แล้วจึงพูด</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ทั้งประโยค</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ถ้าเป็นปัญหาด้านไวยากรณ์ ลองตรวจสอบกับหนังสือ/</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เวปไซด์ไวยากรณ์</a:t>
              </a:r>
            </a:p>
          </p:txBody>
        </p:sp>
        <p:sp>
          <p:nvSpPr>
            <p:cNvPr id="10" name="Text Box 67"/>
            <p:cNvSpPr txBox="1">
              <a:spLocks noChangeArrowheads="1"/>
            </p:cNvSpPr>
            <p:nvPr/>
          </p:nvSpPr>
          <p:spPr bwMode="auto">
            <a:xfrm>
              <a:off x="3696" y="2141"/>
              <a:ext cx="1428" cy="1180"/>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endParaRPr lang="en-US" altLang="th-TH" sz="1000" b="1" u="sng" dirty="0">
                <a:latin typeface="Calibri" panose="020F0502020204030204" pitchFamily="34" charset="0"/>
                <a:cs typeface="Cordia New" panose="020B0304020202020204" pitchFamily="34" charset="-34"/>
              </a:endParaRPr>
            </a:p>
            <a:p>
              <a:r>
                <a:rPr lang="en-US" altLang="th-TH" sz="1000" b="1" u="sng" dirty="0">
                  <a:latin typeface="Calibri" panose="020F0502020204030204" pitchFamily="34" charset="0"/>
                  <a:cs typeface="Cordia New" panose="020B0304020202020204" pitchFamily="34" charset="-34"/>
                </a:rPr>
                <a:t>Evaluation Criteria</a:t>
              </a:r>
              <a:r>
                <a:rPr lang="en-US" altLang="th-TH" sz="1000" b="1" dirty="0">
                  <a:latin typeface="Calibri" panose="020F0502020204030204" pitchFamily="34" charset="0"/>
                  <a:cs typeface="Cordia New" panose="020B0304020202020204" pitchFamily="34" charset="-34"/>
                </a:rPr>
                <a:t> </a:t>
              </a:r>
            </a:p>
            <a:p>
              <a:endParaRPr lang="en-US" altLang="th-TH" sz="1000" b="1" dirty="0">
                <a:latin typeface="Calibri" panose="020F0502020204030204" pitchFamily="34" charset="0"/>
                <a:cs typeface="Cordia New" panose="020B0304020202020204" pitchFamily="34" charset="-34"/>
              </a:endParaRPr>
            </a:p>
            <a:p>
              <a:r>
                <a:rPr lang="en-US" altLang="th-TH" sz="1000" dirty="0">
                  <a:latin typeface="Calibri" panose="020F0502020204030204" pitchFamily="34" charset="0"/>
                  <a:cs typeface="Cordia New" panose="020B0304020202020204" pitchFamily="34" charset="-34"/>
                </a:rPr>
                <a:t>1. Fluency (Too slow?</a:t>
              </a:r>
              <a:r>
                <a:rPr lang="en-US" altLang="th-TH" sz="1000" dirty="0">
                  <a:latin typeface="Cordia New" panose="020B0304020202020204" pitchFamily="34" charset="-34"/>
                  <a:cs typeface="Cordia New" panose="020B0304020202020204" pitchFamily="34" charset="-34"/>
                </a:rPr>
                <a:t> </a:t>
              </a:r>
              <a:r>
                <a:rPr lang="en-US" altLang="th-TH" sz="1000" dirty="0">
                  <a:latin typeface="Calibri" panose="020F0502020204030204" pitchFamily="34" charset="0"/>
                  <a:cs typeface="Cordia New" panose="020B0304020202020204" pitchFamily="34" charset="-34"/>
                </a:rPr>
                <a:t>Stop </a:t>
              </a:r>
            </a:p>
            <a:p>
              <a:r>
                <a:rPr lang="en-US" altLang="th-TH" sz="1000" dirty="0">
                  <a:latin typeface="Calibri" panose="020F0502020204030204" pitchFamily="34" charset="0"/>
                  <a:cs typeface="Cordia New" panose="020B0304020202020204" pitchFamily="34" charset="-34"/>
                </a:rPr>
                <a:t>    too often between words or </a:t>
              </a:r>
              <a:br>
                <a:rPr lang="en-US" altLang="th-TH" sz="1000" dirty="0">
                  <a:latin typeface="Calibri" panose="020F0502020204030204" pitchFamily="34" charset="0"/>
                  <a:cs typeface="Cordia New" panose="020B0304020202020204" pitchFamily="34" charset="-34"/>
                </a:rPr>
              </a:br>
              <a:r>
                <a:rPr lang="en-US" altLang="th-TH" sz="1000" dirty="0">
                  <a:latin typeface="Calibri" panose="020F0502020204030204" pitchFamily="34" charset="0"/>
                  <a:cs typeface="Cordia New" panose="020B0304020202020204" pitchFamily="34" charset="-34"/>
                </a:rPr>
                <a:t>    sentences?)</a:t>
              </a:r>
            </a:p>
            <a:p>
              <a:r>
                <a:rPr lang="en-US" altLang="th-TH" sz="1000" dirty="0">
                  <a:latin typeface="Calibri" panose="020F0502020204030204" pitchFamily="34" charset="0"/>
                  <a:cs typeface="Cordia New" panose="020B0304020202020204" pitchFamily="34" charset="-34"/>
                </a:rPr>
                <a:t>2. Pronunciation (Not confident </a:t>
              </a:r>
            </a:p>
            <a:p>
              <a:r>
                <a:rPr lang="en-US" altLang="th-TH" sz="1000" dirty="0">
                  <a:latin typeface="Calibri" panose="020F0502020204030204" pitchFamily="34" charset="0"/>
                  <a:cs typeface="Cordia New" panose="020B0304020202020204" pitchFamily="34" charset="-34"/>
                </a:rPr>
                <a:t>    to pronounce some words?)</a:t>
              </a:r>
            </a:p>
            <a:p>
              <a:r>
                <a:rPr lang="en-US" altLang="th-TH" sz="1000" dirty="0">
                  <a:latin typeface="Calibri" panose="020F0502020204030204" pitchFamily="34" charset="0"/>
                  <a:cs typeface="Cordia New" panose="020B0304020202020204" pitchFamily="34" charset="-34"/>
                </a:rPr>
                <a:t>3. Grammatical mistakes (Are there </a:t>
              </a:r>
            </a:p>
            <a:p>
              <a:r>
                <a:rPr lang="en-US" altLang="th-TH" sz="1000" dirty="0">
                  <a:latin typeface="Calibri" panose="020F0502020204030204" pitchFamily="34" charset="0"/>
                  <a:cs typeface="Cordia New" panose="020B0304020202020204" pitchFamily="34" charset="-34"/>
                </a:rPr>
                <a:t>    any? e.g. tenses, S-V, voices, </a:t>
              </a:r>
            </a:p>
            <a:p>
              <a:r>
                <a:rPr lang="en-US" altLang="th-TH" sz="1000" dirty="0">
                  <a:latin typeface="Calibri" panose="020F0502020204030204" pitchFamily="34" charset="0"/>
                  <a:cs typeface="Cordia New" panose="020B0304020202020204" pitchFamily="34" charset="-34"/>
                </a:rPr>
                <a:t>    singular-plural)</a:t>
              </a:r>
              <a:endParaRPr lang="th-TH" altLang="th-TH" sz="1000" dirty="0">
                <a:latin typeface="Calibri" panose="020F0502020204030204" pitchFamily="34" charset="0"/>
                <a:cs typeface="Cordia New" panose="020B0304020202020204" pitchFamily="34" charset="-34"/>
              </a:endParaRPr>
            </a:p>
            <a:p>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11" name="Rectangle 68"/>
            <p:cNvSpPr>
              <a:spLocks noChangeArrowheads="1"/>
            </p:cNvSpPr>
            <p:nvPr/>
          </p:nvSpPr>
          <p:spPr bwMode="auto">
            <a:xfrm>
              <a:off x="3629" y="3402"/>
              <a:ext cx="1587"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000" b="1" u="sng">
                  <a:latin typeface="Calibri" panose="020F0502020204030204" pitchFamily="34" charset="0"/>
                  <a:cs typeface="Cordia New" panose="020B0304020202020204" pitchFamily="34" charset="-34"/>
                </a:rPr>
                <a:t>Suggestions</a:t>
              </a:r>
              <a:r>
                <a:rPr lang="en-US" altLang="th-TH" sz="1000" b="1">
                  <a:latin typeface="Calibri" panose="020F0502020204030204" pitchFamily="34" charset="0"/>
                  <a:cs typeface="Cordia New" panose="020B0304020202020204" pitchFamily="34" charset="-34"/>
                </a:rPr>
                <a:t> </a:t>
              </a:r>
              <a:endParaRPr lang="en-US"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problems are with fluency and pauses between words or sentences, practice more and do the recording again.</a:t>
              </a: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 is pronunciation, check the difficult words with reliable dictionaries. Work on them separately before saying the whole sentences.</a:t>
              </a:r>
              <a:endParaRPr lang="th-TH"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th-TH" altLang="th-TH" sz="1000">
                  <a:latin typeface="Calibri" panose="020F0502020204030204" pitchFamily="34" charset="0"/>
                  <a:cs typeface="Cordia New" panose="020B0304020202020204" pitchFamily="34" charset="-34"/>
                </a:rPr>
                <a:t> </a:t>
              </a:r>
              <a:r>
                <a:rPr lang="en-US" altLang="th-TH" sz="1000">
                  <a:latin typeface="Calibri" panose="020F0502020204030204" pitchFamily="34" charset="0"/>
                  <a:cs typeface="Cordia New" panose="020B0304020202020204" pitchFamily="34" charset="-34"/>
                </a:rPr>
                <a:t>For grammatical mistakes, consult reliable grammar books/websites.</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2" name="Text Box 69"/>
            <p:cNvSpPr txBox="1">
              <a:spLocks noChangeArrowheads="1"/>
            </p:cNvSpPr>
            <p:nvPr/>
          </p:nvSpPr>
          <p:spPr bwMode="auto">
            <a:xfrm>
              <a:off x="5443" y="2586"/>
              <a:ext cx="1179" cy="816"/>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เกณฑ์ประเมินการพูด</a:t>
              </a:r>
            </a:p>
            <a:p>
              <a:r>
                <a:rPr lang="en-US" altLang="th-TH" sz="1000">
                  <a:latin typeface="Cordia New" panose="020B0304020202020204" pitchFamily="34" charset="-34"/>
                  <a:cs typeface="Cordia New" panose="020B0304020202020204" pitchFamily="34" charset="-34"/>
                </a:rPr>
                <a:t>1. </a:t>
              </a:r>
              <a:r>
                <a:rPr lang="th-TH" altLang="th-TH" sz="1000">
                  <a:latin typeface="Cordia New" panose="020B0304020202020204" pitchFamily="34" charset="-34"/>
                  <a:cs typeface="Cordia New" panose="020B0304020202020204" pitchFamily="34" charset="-34"/>
                </a:rPr>
                <a:t>ความคล่อง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พูดช้าไป</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หยุดระหว่างคำหรือ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ประโยคบ่อยเกินไป</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2. </a:t>
              </a:r>
              <a:r>
                <a:rPr lang="th-TH" altLang="th-TH" sz="1000">
                  <a:latin typeface="Cordia New" panose="020B0304020202020204" pitchFamily="34" charset="-34"/>
                  <a:cs typeface="Cordia New" panose="020B0304020202020204" pitchFamily="34" charset="-34"/>
                </a:rPr>
                <a:t>การออกเสียง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ไม่มั่นใจการออกเสียงคำหลายๆ</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คำหรือไม่</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3. </a:t>
              </a:r>
              <a:r>
                <a:rPr lang="th-TH" altLang="th-TH" sz="1000">
                  <a:latin typeface="Cordia New" panose="020B0304020202020204" pitchFamily="34" charset="-34"/>
                  <a:cs typeface="Cordia New" panose="020B0304020202020204" pitchFamily="34" charset="-34"/>
                </a:rPr>
                <a:t>ความถูกต้องด้านไวยากรณ์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มีข้อผิดพลาด</a:t>
              </a:r>
            </a:p>
            <a:p>
              <a:r>
                <a:rPr lang="th-TH" altLang="th-TH" sz="1000">
                  <a:latin typeface="Cordia New" panose="020B0304020202020204" pitchFamily="34" charset="-34"/>
                  <a:cs typeface="Cordia New" panose="020B0304020202020204" pitchFamily="34" charset="-34"/>
                </a:rPr>
                <a:t>    ด้านไวยากรณ์ เช่น </a:t>
              </a:r>
              <a:r>
                <a:rPr lang="en-US" altLang="th-TH" sz="1000">
                  <a:latin typeface="Cordia New" panose="020B0304020202020204" pitchFamily="34" charset="-34"/>
                  <a:cs typeface="Cordia New" panose="020B0304020202020204" pitchFamily="34" charset="-34"/>
                </a:rPr>
                <a:t>tenses, S-V, voices, </a:t>
              </a:r>
            </a:p>
            <a:p>
              <a:r>
                <a:rPr lang="en-US" altLang="th-TH" sz="1000">
                  <a:latin typeface="Cordia New" panose="020B0304020202020204" pitchFamily="34" charset="-34"/>
                  <a:cs typeface="Cordia New" panose="020B0304020202020204" pitchFamily="34" charset="-34"/>
                </a:rPr>
                <a:t>    singular-plural </a:t>
              </a:r>
              <a:r>
                <a:rPr lang="th-TH" altLang="th-TH" sz="1000">
                  <a:latin typeface="Cordia New" panose="020B0304020202020204" pitchFamily="34" charset="-34"/>
                  <a:cs typeface="Cordia New" panose="020B0304020202020204" pitchFamily="34" charset="-34"/>
                </a:rPr>
                <a:t>หรือไม่</a:t>
              </a:r>
              <a:r>
                <a:rPr lang="en-US" altLang="th-TH" sz="1000">
                  <a:latin typeface="Cordia New" panose="020B0304020202020204" pitchFamily="34" charset="-34"/>
                  <a:cs typeface="Cordia New" panose="020B0304020202020204" pitchFamily="34" charset="-34"/>
                </a:rPr>
                <a:t>?)</a:t>
              </a:r>
              <a:endParaRPr lang="th-TH" altLang="th-TH" sz="1600">
                <a:solidFill>
                  <a:schemeClr val="tx2"/>
                </a:solidFill>
                <a:latin typeface="Cordia New" panose="020B0304020202020204" pitchFamily="34" charset="-34"/>
                <a:cs typeface="Cordia New" panose="020B0304020202020204" pitchFamily="34" charset="-34"/>
              </a:endParaRPr>
            </a:p>
          </p:txBody>
        </p:sp>
      </p:grpSp>
      <p:pic>
        <p:nvPicPr>
          <p:cNvPr id="13" name="Picture 24" descr="5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98218" y="92075"/>
            <a:ext cx="730250" cy="129540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3"/>
          <p:cNvSpPr>
            <a:spLocks noChangeArrowheads="1"/>
          </p:cNvSpPr>
          <p:nvPr/>
        </p:nvSpPr>
        <p:spPr bwMode="auto">
          <a:xfrm>
            <a:off x="7215853" y="5047327"/>
            <a:ext cx="4176712"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Sample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‘Aroy Hoa’ is a good fast food shop. It’s about 5 minutes away from our university. The recommended dish is noodles. There are also various kinds of delicious fish balls. This food shop is famous for its quick service, and the price there is very reasonable.</a:t>
            </a:r>
          </a:p>
        </p:txBody>
      </p:sp>
      <p:sp>
        <p:nvSpPr>
          <p:cNvPr id="15" name="Line 140"/>
          <p:cNvSpPr>
            <a:spLocks noChangeShapeType="1"/>
          </p:cNvSpPr>
          <p:nvPr/>
        </p:nvSpPr>
        <p:spPr bwMode="auto">
          <a:xfrm flipV="1">
            <a:off x="9460578" y="1992042"/>
            <a:ext cx="1448962" cy="38669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142"/>
          <p:cNvSpPr>
            <a:spLocks noChangeShapeType="1"/>
          </p:cNvSpPr>
          <p:nvPr/>
        </p:nvSpPr>
        <p:spPr bwMode="auto">
          <a:xfrm>
            <a:off x="7503190" y="2096165"/>
            <a:ext cx="1055688" cy="2682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146"/>
          <p:cNvSpPr>
            <a:spLocks noChangeShapeType="1"/>
          </p:cNvSpPr>
          <p:nvPr/>
        </p:nvSpPr>
        <p:spPr bwMode="auto">
          <a:xfrm>
            <a:off x="9289128" y="2829590"/>
            <a:ext cx="504825" cy="1223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Line 155"/>
          <p:cNvSpPr>
            <a:spLocks noChangeShapeType="1"/>
          </p:cNvSpPr>
          <p:nvPr/>
        </p:nvSpPr>
        <p:spPr bwMode="auto">
          <a:xfrm flipV="1">
            <a:off x="8439815" y="3247102"/>
            <a:ext cx="10080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9" name="Line 176"/>
          <p:cNvSpPr>
            <a:spLocks noChangeShapeType="1"/>
          </p:cNvSpPr>
          <p:nvPr/>
        </p:nvSpPr>
        <p:spPr bwMode="auto">
          <a:xfrm flipH="1">
            <a:off x="7142828" y="2527965"/>
            <a:ext cx="1081087" cy="358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177"/>
          <p:cNvSpPr>
            <a:spLocks noChangeShapeType="1"/>
          </p:cNvSpPr>
          <p:nvPr/>
        </p:nvSpPr>
        <p:spPr bwMode="auto">
          <a:xfrm flipH="1" flipV="1">
            <a:off x="8884474" y="750235"/>
            <a:ext cx="131603" cy="133164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178"/>
          <p:cNvSpPr>
            <a:spLocks noChangeShapeType="1"/>
          </p:cNvSpPr>
          <p:nvPr/>
        </p:nvSpPr>
        <p:spPr bwMode="auto">
          <a:xfrm flipH="1" flipV="1">
            <a:off x="8943053" y="3247102"/>
            <a:ext cx="73025" cy="1225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241"/>
          <p:cNvSpPr>
            <a:spLocks noChangeShapeType="1"/>
          </p:cNvSpPr>
          <p:nvPr/>
        </p:nvSpPr>
        <p:spPr bwMode="auto">
          <a:xfrm flipV="1">
            <a:off x="8152478" y="1664365"/>
            <a:ext cx="790575" cy="5746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Line 242"/>
          <p:cNvSpPr>
            <a:spLocks noChangeShapeType="1"/>
          </p:cNvSpPr>
          <p:nvPr/>
        </p:nvSpPr>
        <p:spPr bwMode="auto">
          <a:xfrm>
            <a:off x="8943053" y="1664365"/>
            <a:ext cx="1009650" cy="5746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4" name="AutoShape 245"/>
          <p:cNvSpPr>
            <a:spLocks noChangeArrowheads="1"/>
          </p:cNvSpPr>
          <p:nvPr/>
        </p:nvSpPr>
        <p:spPr bwMode="auto">
          <a:xfrm>
            <a:off x="8584278" y="2096165"/>
            <a:ext cx="863600" cy="720725"/>
          </a:xfrm>
          <a:prstGeom prst="pentagon">
            <a:avLst/>
          </a:prstGeom>
          <a:solidFill>
            <a:srgbClr val="FF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th-TH"/>
          </a:p>
        </p:txBody>
      </p:sp>
      <p:sp>
        <p:nvSpPr>
          <p:cNvPr id="25" name="Rectangle 136"/>
          <p:cNvSpPr>
            <a:spLocks noChangeArrowheads="1"/>
          </p:cNvSpPr>
          <p:nvPr/>
        </p:nvSpPr>
        <p:spPr bwMode="auto">
          <a:xfrm rot="21467000">
            <a:off x="8584278" y="2239040"/>
            <a:ext cx="877887"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Cordia New" panose="020B0304020202020204" pitchFamily="34" charset="-34"/>
              </a:rPr>
              <a:t>‘Good Places </a:t>
            </a:r>
            <a:br>
              <a:rPr lang="en-US" altLang="th-TH" sz="800" b="1">
                <a:latin typeface="Calibri" panose="020F0502020204030204" pitchFamily="34" charset="0"/>
                <a:cs typeface="Cordia New" panose="020B0304020202020204" pitchFamily="34" charset="-34"/>
              </a:rPr>
            </a:br>
            <a:r>
              <a:rPr lang="en-US" altLang="th-TH" sz="800" b="1">
                <a:latin typeface="Calibri" panose="020F0502020204030204" pitchFamily="34" charset="0"/>
                <a:cs typeface="Cordia New" panose="020B0304020202020204" pitchFamily="34" charset="-34"/>
              </a:rPr>
              <a:t>to Eat’ </a:t>
            </a:r>
          </a:p>
          <a:p>
            <a:pPr algn="ctr"/>
            <a:r>
              <a:rPr lang="en-US" altLang="th-TH" sz="800" b="1">
                <a:latin typeface="Calibri" panose="020F0502020204030204" pitchFamily="34" charset="0"/>
                <a:cs typeface="Cordia New" panose="020B0304020202020204" pitchFamily="34" charset="-34"/>
              </a:rPr>
              <a:t>Speaking</a:t>
            </a:r>
            <a:endParaRPr lang="th-TH" altLang="th-TH" sz="800" b="1">
              <a:latin typeface="Calibri" panose="020F0502020204030204" pitchFamily="34" charset="0"/>
              <a:cs typeface="Cordia New" panose="020B0304020202020204" pitchFamily="34" charset="-34"/>
            </a:endParaRPr>
          </a:p>
          <a:p>
            <a:pPr algn="ctr"/>
            <a:r>
              <a:rPr lang="en-US" altLang="th-TH" sz="800" b="1">
                <a:latin typeface="Calibri" panose="020F0502020204030204" pitchFamily="34" charset="0"/>
                <a:cs typeface="Cordia New" panose="020B0304020202020204" pitchFamily="34" charset="-34"/>
              </a:rPr>
              <a:t>Web</a:t>
            </a:r>
            <a:endParaRPr lang="th-TH" altLang="th-TH" sz="800" b="1">
              <a:latin typeface="Calibri" panose="020F0502020204030204" pitchFamily="34" charset="0"/>
              <a:cs typeface="Cordia New" panose="020B0304020202020204" pitchFamily="34" charset="-34"/>
            </a:endParaRPr>
          </a:p>
        </p:txBody>
      </p:sp>
      <p:sp>
        <p:nvSpPr>
          <p:cNvPr id="26" name="Rectangle 247"/>
          <p:cNvSpPr>
            <a:spLocks noChangeArrowheads="1"/>
          </p:cNvSpPr>
          <p:nvPr/>
        </p:nvSpPr>
        <p:spPr bwMode="auto">
          <a:xfrm rot="984005">
            <a:off x="9952703" y="2456527"/>
            <a:ext cx="161131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It’s a kind of… </a:t>
            </a:r>
            <a:r>
              <a:rPr lang="th-TH" altLang="th-TH" sz="900">
                <a:latin typeface="Calibri" panose="020F0502020204030204" pitchFamily="34" charset="0"/>
                <a:cs typeface="Cordia New" panose="020B0304020202020204" pitchFamily="34" charset="-34"/>
              </a:rPr>
              <a:t> (สถานที่นี้เป็น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27" name="Rectangle 248"/>
          <p:cNvSpPr>
            <a:spLocks noChangeArrowheads="1"/>
          </p:cNvSpPr>
          <p:nvPr/>
        </p:nvSpPr>
        <p:spPr bwMode="auto">
          <a:xfrm rot="17495156">
            <a:off x="9200228" y="2488277"/>
            <a:ext cx="576262"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Types</a:t>
            </a:r>
            <a:endParaRPr lang="th-TH" altLang="th-TH" sz="800" b="1">
              <a:latin typeface="Calibri" panose="020F0502020204030204" pitchFamily="34" charset="0"/>
              <a:cs typeface="Tahoma" panose="020B0604030504040204" pitchFamily="34" charset="0"/>
            </a:endParaRPr>
          </a:p>
        </p:txBody>
      </p:sp>
      <p:sp>
        <p:nvSpPr>
          <p:cNvPr id="28" name="Rectangle 249"/>
          <p:cNvSpPr>
            <a:spLocks noChangeArrowheads="1"/>
          </p:cNvSpPr>
          <p:nvPr/>
        </p:nvSpPr>
        <p:spPr bwMode="auto">
          <a:xfrm>
            <a:off x="8655715" y="2888327"/>
            <a:ext cx="649288"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Location</a:t>
            </a:r>
            <a:endParaRPr lang="th-TH" altLang="th-TH" sz="800" b="1">
              <a:latin typeface="Calibri" panose="020F0502020204030204" pitchFamily="34" charset="0"/>
              <a:cs typeface="Tahoma" panose="020B0604030504040204" pitchFamily="34" charset="0"/>
            </a:endParaRPr>
          </a:p>
        </p:txBody>
      </p:sp>
      <p:sp>
        <p:nvSpPr>
          <p:cNvPr id="29" name="Rectangle 251"/>
          <p:cNvSpPr>
            <a:spLocks noChangeArrowheads="1"/>
          </p:cNvSpPr>
          <p:nvPr/>
        </p:nvSpPr>
        <p:spPr bwMode="auto">
          <a:xfrm rot="1831987">
            <a:off x="9508906" y="3289626"/>
            <a:ext cx="2567635"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endParaRPr lang="th-TH" altLang="th-TH" sz="900" b="1" dirty="0">
              <a:latin typeface="Calibri" panose="020F0502020204030204" pitchFamily="34" charset="0"/>
              <a:cs typeface="Cordia New" panose="020B0304020202020204" pitchFamily="34" charset="-34"/>
            </a:endParaRPr>
          </a:p>
          <a:p>
            <a:r>
              <a:rPr lang="en-US" altLang="th-TH" sz="900" dirty="0">
                <a:latin typeface="Calibri" panose="020F0502020204030204" pitchFamily="34" charset="0"/>
                <a:cs typeface="Cordia New" panose="020B0304020202020204" pitchFamily="34" charset="-34"/>
              </a:rPr>
              <a:t>family style restaurant (</a:t>
            </a:r>
            <a:r>
              <a:rPr lang="th-TH" altLang="th-TH" sz="900" dirty="0">
                <a:latin typeface="Calibri" panose="020F0502020204030204" pitchFamily="34" charset="0"/>
                <a:cs typeface="Cordia New" panose="020B0304020202020204" pitchFamily="34" charset="-34"/>
              </a:rPr>
              <a:t>ร้านอาหารที่ทานทั้งครอบครัว</a:t>
            </a:r>
            <a:r>
              <a:rPr lang="en-US" altLang="th-TH" sz="900" dirty="0">
                <a:latin typeface="Calibri" panose="020F0502020204030204" pitchFamily="34" charset="0"/>
                <a:cs typeface="Cordia New" panose="020B0304020202020204" pitchFamily="34" charset="-34"/>
              </a:rPr>
              <a:t>), a local food shop (</a:t>
            </a:r>
            <a:r>
              <a:rPr lang="th-TH" altLang="th-TH" sz="900" dirty="0">
                <a:latin typeface="Calibri" panose="020F0502020204030204" pitchFamily="34" charset="0"/>
                <a:cs typeface="Cordia New" panose="020B0304020202020204" pitchFamily="34" charset="-34"/>
              </a:rPr>
              <a:t>ร้านอาหารท้องถิ่น</a:t>
            </a:r>
            <a:r>
              <a:rPr lang="en-US" altLang="th-TH" sz="900" dirty="0">
                <a:latin typeface="Calibri" panose="020F0502020204030204" pitchFamily="34" charset="0"/>
                <a:cs typeface="Cordia New" panose="020B0304020202020204" pitchFamily="34" charset="-34"/>
              </a:rPr>
              <a:t>), fast food shop (</a:t>
            </a:r>
            <a:r>
              <a:rPr lang="th-TH" altLang="th-TH" sz="900" dirty="0">
                <a:latin typeface="Calibri" panose="020F0502020204030204" pitchFamily="34" charset="0"/>
                <a:cs typeface="Cordia New" panose="020B0304020202020204" pitchFamily="34" charset="-34"/>
              </a:rPr>
              <a:t>ร้านอาหารจานด่วน</a:t>
            </a:r>
            <a:r>
              <a:rPr lang="en-US" altLang="th-TH" sz="900" dirty="0">
                <a:latin typeface="Calibri" panose="020F0502020204030204" pitchFamily="34" charset="0"/>
                <a:cs typeface="Cordia New" panose="020B0304020202020204" pitchFamily="34" charset="-34"/>
              </a:rPr>
              <a:t>), </a:t>
            </a:r>
            <a:r>
              <a:rPr lang="th-TH" altLang="th-TH" sz="900" dirty="0" err="1">
                <a:latin typeface="Calibri" panose="020F0502020204030204" pitchFamily="34" charset="0"/>
                <a:cs typeface="Cordia New" panose="020B0304020202020204" pitchFamily="34" charset="-34"/>
              </a:rPr>
              <a:t>street</a:t>
            </a:r>
            <a:r>
              <a:rPr lang="th-TH" altLang="th-TH" sz="900" dirty="0">
                <a:latin typeface="Calibri" panose="020F0502020204030204" pitchFamily="34" charset="0"/>
                <a:cs typeface="Cordia New" panose="020B0304020202020204" pitchFamily="34" charset="-34"/>
              </a:rPr>
              <a:t>-</a:t>
            </a:r>
            <a:r>
              <a:rPr lang="th-TH" altLang="th-TH" sz="900" dirty="0" err="1">
                <a:latin typeface="Calibri" panose="020F0502020204030204" pitchFamily="34" charset="0"/>
                <a:cs typeface="Cordia New" panose="020B0304020202020204" pitchFamily="34" charset="-34"/>
              </a:rPr>
              <a:t>side</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food carts (</a:t>
            </a:r>
            <a:r>
              <a:rPr lang="th-TH" altLang="th-TH" sz="900" dirty="0">
                <a:latin typeface="Calibri" panose="020F0502020204030204" pitchFamily="34" charset="0"/>
                <a:cs typeface="Cordia New" panose="020B0304020202020204" pitchFamily="34" charset="-34"/>
              </a:rPr>
              <a:t>รถเข็นขายอาหาร</a:t>
            </a:r>
            <a:r>
              <a:rPr lang="en-US" altLang="th-TH" sz="900" dirty="0">
                <a:latin typeface="Calibri" panose="020F0502020204030204" pitchFamily="34" charset="0"/>
                <a:cs typeface="Cordia New" panose="020B0304020202020204" pitchFamily="34" charset="-34"/>
              </a:rPr>
              <a:t>) </a:t>
            </a:r>
            <a:r>
              <a:rPr lang="th-TH" altLang="th-TH" sz="900" dirty="0" err="1">
                <a:latin typeface="Calibri" panose="020F0502020204030204" pitchFamily="34" charset="0"/>
                <a:cs typeface="Cordia New" panose="020B0304020202020204" pitchFamily="34" charset="-34"/>
              </a:rPr>
              <a:t>stall</a:t>
            </a:r>
            <a:r>
              <a:rPr lang="th-TH" altLang="th-TH" sz="900" dirty="0">
                <a:latin typeface="Calibri" panose="020F0502020204030204" pitchFamily="34" charset="0"/>
                <a:cs typeface="Cordia New" panose="020B0304020202020204" pitchFamily="34" charset="-34"/>
              </a:rPr>
              <a:t> (แผงขายอาหารริมถนน</a:t>
            </a:r>
            <a:r>
              <a:rPr lang="en-US" altLang="th-TH" sz="900" dirty="0">
                <a:latin typeface="Calibri" panose="020F0502020204030204" pitchFamily="34" charset="0"/>
                <a:cs typeface="Cordia New" panose="020B0304020202020204" pitchFamily="34" charset="-34"/>
              </a:rPr>
              <a:t>), </a:t>
            </a:r>
            <a:r>
              <a:rPr lang="en-US" altLang="th-TH" sz="900" dirty="0">
                <a:solidFill>
                  <a:schemeClr val="tx2"/>
                </a:solidFill>
                <a:latin typeface="Calibri" panose="020F0502020204030204" pitchFamily="34" charset="0"/>
                <a:cs typeface="Cordia New" panose="020B0304020202020204" pitchFamily="34" charset="-34"/>
              </a:rPr>
              <a:t>seafood stall (</a:t>
            </a:r>
            <a:r>
              <a:rPr lang="th-TH" altLang="th-TH" sz="900" dirty="0">
                <a:solidFill>
                  <a:schemeClr val="tx2"/>
                </a:solidFill>
                <a:latin typeface="Calibri" panose="020F0502020204030204" pitchFamily="34" charset="0"/>
                <a:cs typeface="Cordia New" panose="020B0304020202020204" pitchFamily="34" charset="-34"/>
              </a:rPr>
              <a:t>แผงอาหารทะเล</a:t>
            </a:r>
            <a:r>
              <a:rPr lang="en-US" altLang="th-TH" sz="900" dirty="0">
                <a:solidFill>
                  <a:schemeClr val="tx2"/>
                </a:solidFill>
                <a:latin typeface="Calibri" panose="020F0502020204030204" pitchFamily="34" charset="0"/>
                <a:cs typeface="Cordia New" panose="020B0304020202020204" pitchFamily="34" charset="-34"/>
              </a:rPr>
              <a:t>)</a:t>
            </a:r>
            <a:endParaRPr lang="th-TH" altLang="th-TH" sz="900" dirty="0">
              <a:solidFill>
                <a:schemeClr val="tx2"/>
              </a:solidFill>
              <a:latin typeface="Calibri" panose="020F0502020204030204" pitchFamily="34" charset="0"/>
              <a:cs typeface="Cordia New" panose="020B0304020202020204" pitchFamily="34" charset="-34"/>
            </a:endParaRPr>
          </a:p>
        </p:txBody>
      </p:sp>
      <p:sp>
        <p:nvSpPr>
          <p:cNvPr id="30" name="Rectangle 252"/>
          <p:cNvSpPr>
            <a:spLocks noChangeArrowheads="1"/>
          </p:cNvSpPr>
          <p:nvPr/>
        </p:nvSpPr>
        <p:spPr bwMode="auto">
          <a:xfrm rot="2105881">
            <a:off x="8871615" y="1880265"/>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Suggested </a:t>
            </a:r>
          </a:p>
          <a:p>
            <a:pPr algn="ctr"/>
            <a:r>
              <a:rPr lang="en-US" altLang="th-TH" sz="800" b="1">
                <a:latin typeface="Calibri" panose="020F0502020204030204" pitchFamily="34" charset="0"/>
                <a:cs typeface="Tahoma" panose="020B0604030504040204" pitchFamily="34" charset="0"/>
              </a:rPr>
              <a:t>food</a:t>
            </a:r>
            <a:endParaRPr lang="th-TH" altLang="th-TH" sz="800" b="1">
              <a:latin typeface="Calibri" panose="020F0502020204030204" pitchFamily="34" charset="0"/>
              <a:cs typeface="Tahoma" panose="020B0604030504040204" pitchFamily="34" charset="0"/>
            </a:endParaRPr>
          </a:p>
        </p:txBody>
      </p:sp>
      <p:sp>
        <p:nvSpPr>
          <p:cNvPr id="31" name="Rectangle 254"/>
          <p:cNvSpPr>
            <a:spLocks noChangeArrowheads="1"/>
          </p:cNvSpPr>
          <p:nvPr/>
        </p:nvSpPr>
        <p:spPr bwMode="auto">
          <a:xfrm rot="17892803">
            <a:off x="8855073" y="397237"/>
            <a:ext cx="1694039"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Structures:</a:t>
            </a:r>
          </a:p>
          <a:p>
            <a:r>
              <a:rPr lang="en-US" altLang="th-TH" sz="900" dirty="0">
                <a:latin typeface="Calibri" panose="020F0502020204030204" pitchFamily="34" charset="0"/>
                <a:cs typeface="Cordia New" panose="020B0304020202020204" pitchFamily="34" charset="-34"/>
              </a:rPr>
              <a:t>Recommended dishes are… … </a:t>
            </a:r>
            <a:r>
              <a:rPr lang="th-TH" altLang="th-TH" sz="900" dirty="0">
                <a:latin typeface="Calibri" panose="020F0502020204030204" pitchFamily="34" charset="0"/>
                <a:cs typeface="Cordia New" panose="020B0304020202020204" pitchFamily="34" charset="-34"/>
              </a:rPr>
              <a:t>(อาหารที่แนะนำได้แก่</a:t>
            </a:r>
            <a:r>
              <a:rPr lang="en-US" altLang="th-TH" sz="900" dirty="0">
                <a:latin typeface="Calibri" panose="020F0502020204030204" pitchFamily="34" charset="0"/>
                <a:cs typeface="Cordia New" panose="020B0304020202020204" pitchFamily="34" charset="-34"/>
              </a:rPr>
              <a:t>…), You should try… (</a:t>
            </a:r>
            <a:r>
              <a:rPr lang="th-TH" altLang="th-TH" sz="900" dirty="0">
                <a:latin typeface="Calibri" panose="020F0502020204030204" pitchFamily="34" charset="0"/>
                <a:cs typeface="Cordia New" panose="020B0304020202020204" pitchFamily="34" charset="-34"/>
              </a:rPr>
              <a:t>คุณควรลอง</a:t>
            </a:r>
            <a:r>
              <a:rPr lang="en-US" altLang="th-TH" sz="900" dirty="0">
                <a:latin typeface="Calibri" panose="020F0502020204030204" pitchFamily="34" charset="0"/>
                <a:cs typeface="Cordia New" panose="020B0304020202020204" pitchFamily="34" charset="-34"/>
              </a:rPr>
              <a:t>…), It’s a great place/spot for... </a:t>
            </a:r>
            <a:r>
              <a:rPr lang="th-TH" altLang="th-TH" sz="900" dirty="0">
                <a:latin typeface="Calibri" panose="020F0502020204030204" pitchFamily="34" charset="0"/>
                <a:cs typeface="Cordia New" panose="020B0304020202020204" pitchFamily="34" charset="-34"/>
              </a:rPr>
              <a:t>(ที่นี้มีอาหารอร่อยๆ เช่น</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a:p>
            <a:endParaRPr lang="th-TH" altLang="th-TH" sz="900" dirty="0">
              <a:latin typeface="Calibri" panose="020F0502020204030204" pitchFamily="34" charset="0"/>
              <a:cs typeface="Cordia New" panose="020B0304020202020204" pitchFamily="34" charset="-34"/>
            </a:endParaRPr>
          </a:p>
        </p:txBody>
      </p:sp>
      <p:sp>
        <p:nvSpPr>
          <p:cNvPr id="32" name="Rectangle 255"/>
          <p:cNvSpPr>
            <a:spLocks noChangeArrowheads="1"/>
          </p:cNvSpPr>
          <p:nvPr/>
        </p:nvSpPr>
        <p:spPr bwMode="auto">
          <a:xfrm rot="18969917">
            <a:off x="9773627" y="898891"/>
            <a:ext cx="1873250" cy="91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Vocabulary/Expressions:</a:t>
            </a:r>
            <a:endParaRPr lang="th-TH" altLang="th-TH" sz="900" b="1" dirty="0">
              <a:latin typeface="Calibri" panose="020F0502020204030204" pitchFamily="34" charset="0"/>
              <a:cs typeface="Cordia New" panose="020B0304020202020204" pitchFamily="34" charset="-34"/>
            </a:endParaRPr>
          </a:p>
          <a:p>
            <a:r>
              <a:rPr lang="en-US" altLang="th-TH" sz="900" dirty="0">
                <a:latin typeface="Calibri" panose="020F0502020204030204" pitchFamily="34" charset="0"/>
                <a:cs typeface="Cordia New" panose="020B0304020202020204" pitchFamily="34" charset="-34"/>
              </a:rPr>
              <a:t>noodles (</a:t>
            </a:r>
            <a:r>
              <a:rPr lang="th-TH" altLang="th-TH" sz="900" dirty="0">
                <a:latin typeface="Calibri" panose="020F0502020204030204" pitchFamily="34" charset="0"/>
                <a:cs typeface="Cordia New" panose="020B0304020202020204" pitchFamily="34" charset="-34"/>
              </a:rPr>
              <a:t>ก๋วยเตี๋ยว</a:t>
            </a:r>
            <a:r>
              <a:rPr lang="en-US" altLang="th-TH" sz="900" dirty="0">
                <a:latin typeface="Calibri" panose="020F0502020204030204" pitchFamily="34" charset="0"/>
                <a:cs typeface="Cordia New" panose="020B0304020202020204" pitchFamily="34" charset="-34"/>
              </a:rPr>
              <a:t>), fried rice (</a:t>
            </a:r>
            <a:r>
              <a:rPr lang="th-TH" altLang="th-TH" sz="900" dirty="0">
                <a:latin typeface="Calibri" panose="020F0502020204030204" pitchFamily="34" charset="0"/>
                <a:cs typeface="Cordia New" panose="020B0304020202020204" pitchFamily="34" charset="-34"/>
              </a:rPr>
              <a:t>ข้าวผัด</a:t>
            </a:r>
            <a:r>
              <a:rPr lang="en-US" altLang="th-TH" sz="900" dirty="0">
                <a:latin typeface="Calibri" panose="020F0502020204030204" pitchFamily="34" charset="0"/>
                <a:cs typeface="Cordia New" panose="020B0304020202020204" pitchFamily="34" charset="-34"/>
              </a:rPr>
              <a:t>), rice with a few dishes (</a:t>
            </a:r>
            <a:r>
              <a:rPr lang="th-TH" altLang="th-TH" sz="900" dirty="0">
                <a:latin typeface="Calibri" panose="020F0502020204030204" pitchFamily="34" charset="0"/>
                <a:cs typeface="Cordia New" panose="020B0304020202020204" pitchFamily="34" charset="-34"/>
              </a:rPr>
              <a:t>ข้าวราดกับข้าว </a:t>
            </a:r>
            <a:br>
              <a:rPr lang="th-TH" altLang="th-TH" sz="900" dirty="0">
                <a:latin typeface="Calibri" panose="020F0502020204030204" pitchFamily="34" charset="0"/>
                <a:cs typeface="Cordia New" panose="020B0304020202020204" pitchFamily="34" charset="-34"/>
              </a:rPr>
            </a:br>
            <a:r>
              <a:rPr lang="th-TH" altLang="th-TH" sz="900" dirty="0">
                <a:latin typeface="Calibri" panose="020F0502020204030204" pitchFamily="34" charset="0"/>
                <a:cs typeface="Cordia New" panose="020B0304020202020204" pitchFamily="34" charset="-34"/>
              </a:rPr>
              <a:t>2-3 อย่าง</a:t>
            </a:r>
            <a:r>
              <a:rPr lang="en-US" altLang="th-TH" sz="900" dirty="0">
                <a:latin typeface="Calibri" panose="020F0502020204030204" pitchFamily="34" charset="0"/>
                <a:cs typeface="Cordia New" panose="020B0304020202020204" pitchFamily="34" charset="-34"/>
              </a:rPr>
              <a:t>), northern dishes (</a:t>
            </a:r>
            <a:r>
              <a:rPr lang="th-TH" altLang="th-TH" sz="900" dirty="0">
                <a:latin typeface="Calibri" panose="020F0502020204030204" pitchFamily="34" charset="0"/>
                <a:cs typeface="Cordia New" panose="020B0304020202020204" pitchFamily="34" charset="-34"/>
              </a:rPr>
              <a:t>อาหารเหนือ</a:t>
            </a:r>
            <a:r>
              <a:rPr lang="en-US" altLang="th-TH" sz="900" dirty="0">
                <a:latin typeface="Calibri" panose="020F0502020204030204" pitchFamily="34" charset="0"/>
                <a:cs typeface="Cordia New" panose="020B0304020202020204" pitchFamily="34" charset="-34"/>
              </a:rPr>
              <a:t>), Chinese dishes (</a:t>
            </a:r>
            <a:r>
              <a:rPr lang="th-TH" altLang="th-TH" sz="900" dirty="0">
                <a:latin typeface="Calibri" panose="020F0502020204030204" pitchFamily="34" charset="0"/>
                <a:cs typeface="Cordia New" panose="020B0304020202020204" pitchFamily="34" charset="-34"/>
              </a:rPr>
              <a:t>อาหารจีน</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a:p>
            <a:endParaRPr lang="en-US" altLang="th-TH" sz="900" dirty="0">
              <a:latin typeface="Calibri" panose="020F0502020204030204" pitchFamily="34" charset="0"/>
              <a:cs typeface="Cordia New" panose="020B0304020202020204" pitchFamily="34" charset="-34"/>
            </a:endParaRPr>
          </a:p>
        </p:txBody>
      </p:sp>
      <p:sp>
        <p:nvSpPr>
          <p:cNvPr id="33" name="Rectangle 256"/>
          <p:cNvSpPr>
            <a:spLocks noChangeArrowheads="1"/>
          </p:cNvSpPr>
          <p:nvPr/>
        </p:nvSpPr>
        <p:spPr bwMode="auto">
          <a:xfrm rot="19388479">
            <a:off x="8152478" y="2023140"/>
            <a:ext cx="915987"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Food price</a:t>
            </a:r>
            <a:endParaRPr lang="th-TH" altLang="th-TH" sz="800" b="1">
              <a:latin typeface="Calibri" panose="020F0502020204030204" pitchFamily="34" charset="0"/>
              <a:cs typeface="Tahoma" panose="020B0604030504040204" pitchFamily="34" charset="0"/>
            </a:endParaRPr>
          </a:p>
        </p:txBody>
      </p:sp>
      <p:sp>
        <p:nvSpPr>
          <p:cNvPr id="34" name="Rectangle 257"/>
          <p:cNvSpPr>
            <a:spLocks noChangeArrowheads="1"/>
          </p:cNvSpPr>
          <p:nvPr/>
        </p:nvSpPr>
        <p:spPr bwMode="auto">
          <a:xfrm rot="3357006">
            <a:off x="7648446" y="942846"/>
            <a:ext cx="1439863"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800">
                <a:latin typeface="Calibri" panose="020F0502020204030204" pitchFamily="34" charset="0"/>
                <a:cs typeface="Cordia New" panose="020B0304020202020204" pitchFamily="34" charset="-34"/>
              </a:rPr>
              <a:t>The price here is…</a:t>
            </a:r>
            <a:r>
              <a:rPr lang="th-TH" altLang="th-TH" sz="800">
                <a:latin typeface="Calibri" panose="020F0502020204030204" pitchFamily="34" charset="0"/>
                <a:cs typeface="Cordia New" panose="020B0304020202020204" pitchFamily="34" charset="-34"/>
              </a:rPr>
              <a:t> (ราคาอาหาร</a:t>
            </a:r>
          </a:p>
          <a:p>
            <a:r>
              <a:rPr lang="th-TH" altLang="th-TH" sz="800">
                <a:latin typeface="Calibri" panose="020F0502020204030204" pitchFamily="34" charset="0"/>
                <a:cs typeface="Cordia New" panose="020B0304020202020204" pitchFamily="34" charset="-34"/>
              </a:rPr>
              <a:t>ที่นี่</a:t>
            </a:r>
            <a:r>
              <a:rPr lang="en-US" altLang="th-TH" sz="800">
                <a:latin typeface="Calibri" panose="020F0502020204030204" pitchFamily="34" charset="0"/>
                <a:cs typeface="Cordia New" panose="020B0304020202020204" pitchFamily="34" charset="-34"/>
              </a:rPr>
              <a:t> ….)</a:t>
            </a:r>
            <a:endParaRPr lang="th-TH" altLang="th-TH" sz="800">
              <a:latin typeface="Calibri" panose="020F0502020204030204" pitchFamily="34" charset="0"/>
              <a:cs typeface="Cordia New" panose="020B0304020202020204" pitchFamily="34" charset="-34"/>
            </a:endParaRPr>
          </a:p>
        </p:txBody>
      </p:sp>
      <p:sp>
        <p:nvSpPr>
          <p:cNvPr id="35" name="Rectangle 258"/>
          <p:cNvSpPr>
            <a:spLocks noChangeArrowheads="1"/>
          </p:cNvSpPr>
          <p:nvPr/>
        </p:nvSpPr>
        <p:spPr bwMode="auto">
          <a:xfrm rot="20414078">
            <a:off x="6629380" y="2918284"/>
            <a:ext cx="1936845"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endParaRPr lang="th-TH" altLang="th-TH" sz="900" b="1" dirty="0">
              <a:latin typeface="Calibri" panose="020F0502020204030204" pitchFamily="34" charset="0"/>
              <a:cs typeface="Cordia New" panose="020B0304020202020204" pitchFamily="34" charset="-34"/>
            </a:endParaRPr>
          </a:p>
          <a:p>
            <a:r>
              <a:rPr lang="en-US" altLang="th-TH" sz="900" dirty="0">
                <a:latin typeface="Calibri" panose="020F0502020204030204" pitchFamily="34" charset="0"/>
                <a:cs typeface="Cordia New" panose="020B0304020202020204" pitchFamily="34" charset="-34"/>
              </a:rPr>
              <a:t>quick service (</a:t>
            </a:r>
            <a:r>
              <a:rPr lang="th-TH" altLang="th-TH" sz="900" dirty="0">
                <a:latin typeface="Calibri" panose="020F0502020204030204" pitchFamily="34" charset="0"/>
                <a:cs typeface="Cordia New" panose="020B0304020202020204" pitchFamily="34" charset="-34"/>
              </a:rPr>
              <a:t>บริการที่รวดเร็ว</a:t>
            </a:r>
            <a:r>
              <a:rPr lang="en-US" altLang="th-TH" sz="900" dirty="0">
                <a:latin typeface="Calibri" panose="020F0502020204030204" pitchFamily="34" charset="0"/>
                <a:cs typeface="Cordia New" panose="020B0304020202020204" pitchFamily="34" charset="-34"/>
              </a:rPr>
              <a:t>), interesting decoration (</a:t>
            </a:r>
            <a:r>
              <a:rPr lang="th-TH" altLang="th-TH" sz="900" dirty="0">
                <a:latin typeface="Calibri" panose="020F0502020204030204" pitchFamily="34" charset="0"/>
                <a:cs typeface="Cordia New" panose="020B0304020202020204" pitchFamily="34" charset="-34"/>
              </a:rPr>
              <a:t>การตกแต่งร้านน่าสนใจ</a:t>
            </a:r>
            <a:r>
              <a:rPr lang="en-US" altLang="th-TH" sz="900" dirty="0">
                <a:latin typeface="Calibri" panose="020F0502020204030204" pitchFamily="34" charset="0"/>
                <a:cs typeface="Cordia New" panose="020B0304020202020204" pitchFamily="34" charset="-34"/>
              </a:rPr>
              <a:t>), creative menu</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เมนูอาหารที่สร้างสรรค์</a:t>
            </a:r>
            <a:r>
              <a:rPr lang="en-US" altLang="th-TH" sz="900" dirty="0">
                <a:latin typeface="Calibri" panose="020F0502020204030204" pitchFamily="34" charset="0"/>
                <a:cs typeface="Cordia New" panose="020B0304020202020204" pitchFamily="34" charset="-34"/>
              </a:rPr>
              <a:t>), great views </a:t>
            </a:r>
            <a:br>
              <a:rPr lang="en-US" altLang="th-TH" sz="900" dirty="0">
                <a:latin typeface="Calibri" panose="020F0502020204030204" pitchFamily="34" charset="0"/>
                <a:cs typeface="Cordia New" panose="020B0304020202020204" pitchFamily="34" charset="-34"/>
              </a:rPr>
            </a:br>
            <a:r>
              <a:rPr lang="en-US" altLang="th-TH" sz="900" dirty="0">
                <a:latin typeface="Calibri" panose="020F0502020204030204" pitchFamily="34" charset="0"/>
                <a:cs typeface="Cordia New" panose="020B0304020202020204" pitchFamily="34" charset="-34"/>
              </a:rPr>
              <a:t>of the river</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ทัศนียภาพริมแม่น้ำ</a:t>
            </a:r>
            <a:r>
              <a:rPr lang="en-US" altLang="th-TH" sz="900" dirty="0">
                <a:latin typeface="Calibri" panose="020F0502020204030204" pitchFamily="34" charset="0"/>
                <a:cs typeface="Cordia New" panose="020B0304020202020204" pitchFamily="34" charset="-34"/>
              </a:rPr>
              <a:t>), </a:t>
            </a:r>
          </a:p>
          <a:p>
            <a:r>
              <a:rPr lang="en-US" altLang="th-TH" sz="900" dirty="0">
                <a:latin typeface="Calibri" panose="020F0502020204030204" pitchFamily="34" charset="0"/>
                <a:cs typeface="Cordia New" panose="020B0304020202020204" pitchFamily="34" charset="-34"/>
              </a:rPr>
              <a:t>local food (</a:t>
            </a:r>
            <a:r>
              <a:rPr lang="th-TH" altLang="th-TH" sz="900" dirty="0">
                <a:latin typeface="Calibri" panose="020F0502020204030204" pitchFamily="34" charset="0"/>
                <a:cs typeface="Cordia New" panose="020B0304020202020204" pitchFamily="34" charset="-34"/>
              </a:rPr>
              <a:t>อาหารท้องถิ่น</a:t>
            </a:r>
            <a:r>
              <a:rPr lang="en-US" altLang="th-TH" sz="900" dirty="0">
                <a:latin typeface="Calibri" panose="020F0502020204030204" pitchFamily="34" charset="0"/>
                <a:cs typeface="Cordia New" panose="020B0304020202020204" pitchFamily="34" charset="-34"/>
              </a:rPr>
              <a:t>),</a:t>
            </a:r>
          </a:p>
          <a:p>
            <a:r>
              <a:rPr lang="en-US" altLang="th-TH" sz="900" dirty="0">
                <a:latin typeface="Calibri" panose="020F0502020204030204" pitchFamily="34" charset="0"/>
                <a:cs typeface="Cordia New" panose="020B0304020202020204" pitchFamily="34" charset="-34"/>
              </a:rPr>
              <a:t>exotic food </a:t>
            </a:r>
            <a:r>
              <a:rPr lang="en-US" altLang="th-TH" sz="900" dirty="0" smtClean="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อาหารที่ไม่ธรรมดา</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p:txBody>
      </p:sp>
      <p:sp>
        <p:nvSpPr>
          <p:cNvPr id="36" name="Rectangle 261"/>
          <p:cNvSpPr>
            <a:spLocks noChangeArrowheads="1"/>
          </p:cNvSpPr>
          <p:nvPr/>
        </p:nvSpPr>
        <p:spPr bwMode="auto">
          <a:xfrm rot="15805507">
            <a:off x="8723184" y="3684459"/>
            <a:ext cx="1181100" cy="59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Expressions:</a:t>
            </a:r>
            <a:endParaRPr lang="th-TH" altLang="th-TH" sz="900" b="1">
              <a:latin typeface="Calibri" panose="020F0502020204030204" pitchFamily="34" charset="0"/>
              <a:cs typeface="Cordia New" panose="020B0304020202020204" pitchFamily="34" charset="-34"/>
            </a:endParaRPr>
          </a:p>
          <a:p>
            <a:r>
              <a:rPr lang="en-US" altLang="th-TH" sz="800">
                <a:latin typeface="Calibri" panose="020F0502020204030204" pitchFamily="34" charset="0"/>
                <a:cs typeface="Cordia New" panose="020B0304020202020204" pitchFamily="34" charset="-34"/>
              </a:rPr>
              <a:t>X shopping center</a:t>
            </a:r>
          </a:p>
          <a:p>
            <a:r>
              <a:rPr lang="th-TH" altLang="th-TH" sz="800">
                <a:latin typeface="Calibri" panose="020F0502020204030204" pitchFamily="34" charset="0"/>
                <a:cs typeface="Cordia New" panose="020B0304020202020204" pitchFamily="34" charset="-34"/>
              </a:rPr>
              <a:t>(ศูนย์การค้า </a:t>
            </a:r>
            <a:r>
              <a:rPr lang="en-US" altLang="th-TH" sz="800">
                <a:latin typeface="Calibri" panose="020F0502020204030204" pitchFamily="34" charset="0"/>
                <a:cs typeface="Cordia New" panose="020B0304020202020204" pitchFamily="34" charset="-34"/>
              </a:rPr>
              <a:t>X)</a:t>
            </a:r>
            <a:r>
              <a:rPr lang="th-TH" altLang="th-TH" sz="800">
                <a:latin typeface="Calibri" panose="020F0502020204030204" pitchFamily="34" charset="0"/>
                <a:cs typeface="Cordia New" panose="020B0304020202020204" pitchFamily="34" charset="-34"/>
              </a:rPr>
              <a:t>, x building </a:t>
            </a:r>
          </a:p>
          <a:p>
            <a:r>
              <a:rPr lang="th-TH" altLang="th-TH" sz="800" u="sng">
                <a:latin typeface="Calibri" panose="020F0502020204030204" pitchFamily="34" charset="0"/>
                <a:cs typeface="Cordia New" panose="020B0304020202020204" pitchFamily="34" charset="-34"/>
              </a:rPr>
              <a:t>(</a:t>
            </a:r>
            <a:r>
              <a:rPr lang="th-TH" altLang="th-TH" sz="800">
                <a:latin typeface="Calibri" panose="020F0502020204030204" pitchFamily="34" charset="0"/>
                <a:cs typeface="Cordia New" panose="020B0304020202020204" pitchFamily="34" charset="-34"/>
              </a:rPr>
              <a:t>อาคาร </a:t>
            </a:r>
            <a:r>
              <a:rPr lang="en-US" altLang="th-TH" sz="800">
                <a:latin typeface="Calibri" panose="020F0502020204030204" pitchFamily="34" charset="0"/>
                <a:cs typeface="Cordia New" panose="020B0304020202020204" pitchFamily="34" charset="-34"/>
              </a:rPr>
              <a:t>X)</a:t>
            </a:r>
            <a:endParaRPr lang="th-TH" altLang="th-TH" sz="800">
              <a:latin typeface="Calibri" panose="020F0502020204030204" pitchFamily="34" charset="0"/>
              <a:cs typeface="Cordia New" panose="020B0304020202020204" pitchFamily="34" charset="-34"/>
            </a:endParaRPr>
          </a:p>
        </p:txBody>
      </p:sp>
      <p:sp>
        <p:nvSpPr>
          <p:cNvPr id="37" name="Rectangle 262"/>
          <p:cNvSpPr>
            <a:spLocks noChangeArrowheads="1"/>
          </p:cNvSpPr>
          <p:nvPr/>
        </p:nvSpPr>
        <p:spPr bwMode="auto">
          <a:xfrm rot="17759383">
            <a:off x="7615109" y="3617784"/>
            <a:ext cx="1512887" cy="71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Structures:</a:t>
            </a:r>
          </a:p>
          <a:p>
            <a:r>
              <a:rPr lang="en-US" altLang="th-TH" sz="800">
                <a:latin typeface="Calibri" panose="020F0502020204030204" pitchFamily="34" charset="0"/>
                <a:cs typeface="Cordia New" panose="020B0304020202020204" pitchFamily="34" charset="-34"/>
              </a:rPr>
              <a:t>It’s near/around/opposite…</a:t>
            </a:r>
            <a:r>
              <a:rPr lang="th-TH" altLang="th-TH" sz="800">
                <a:latin typeface="Calibri" panose="020F0502020204030204" pitchFamily="34" charset="0"/>
                <a:cs typeface="Cordia New" panose="020B0304020202020204" pitchFamily="34" charset="-34"/>
              </a:rPr>
              <a:t> (สถานที่นี้อยู่ใกล้กับ</a:t>
            </a:r>
            <a:r>
              <a:rPr lang="en-US" altLang="th-TH" sz="800">
                <a:latin typeface="Calibri" panose="020F0502020204030204" pitchFamily="34" charset="0"/>
                <a:cs typeface="Cordia New" panose="020B0304020202020204" pitchFamily="34" charset="-34"/>
              </a:rPr>
              <a:t>/</a:t>
            </a:r>
            <a:r>
              <a:rPr lang="th-TH" altLang="th-TH" sz="800">
                <a:latin typeface="Calibri" panose="020F0502020204030204" pitchFamily="34" charset="0"/>
                <a:cs typeface="Cordia New" panose="020B0304020202020204" pitchFamily="34" charset="-34"/>
              </a:rPr>
              <a:t>แถว</a:t>
            </a:r>
            <a:r>
              <a:rPr lang="en-US" altLang="th-TH" sz="800">
                <a:latin typeface="Calibri" panose="020F0502020204030204" pitchFamily="34" charset="0"/>
                <a:cs typeface="Cordia New" panose="020B0304020202020204" pitchFamily="34" charset="-34"/>
              </a:rPr>
              <a:t>/</a:t>
            </a:r>
            <a:r>
              <a:rPr lang="th-TH" altLang="th-TH" sz="800">
                <a:latin typeface="Calibri" panose="020F0502020204030204" pitchFamily="34" charset="0"/>
                <a:cs typeface="Cordia New" panose="020B0304020202020204" pitchFamily="34" charset="-34"/>
              </a:rPr>
              <a:t>ตรงข้ามกับ</a:t>
            </a:r>
            <a:r>
              <a:rPr lang="en-US" altLang="th-TH" sz="800">
                <a:latin typeface="Calibri" panose="020F0502020204030204" pitchFamily="34" charset="0"/>
                <a:cs typeface="Cordia New" panose="020B0304020202020204" pitchFamily="34" charset="-34"/>
              </a:rPr>
              <a:t> ….)</a:t>
            </a:r>
            <a:r>
              <a:rPr lang="th-TH" altLang="th-TH" sz="800">
                <a:latin typeface="Calibri" panose="020F0502020204030204" pitchFamily="34" charset="0"/>
                <a:cs typeface="Cordia New" panose="020B0304020202020204" pitchFamily="34" charset="-34"/>
              </a:rPr>
              <a:t>, It’s about five minutes away from…. </a:t>
            </a:r>
            <a:r>
              <a:rPr lang="th-TH" altLang="th-TH" sz="800">
                <a:latin typeface="Cordia New" panose="020B0304020202020204" pitchFamily="34" charset="-34"/>
                <a:cs typeface="Cordia New" panose="020B0304020202020204" pitchFamily="34" charset="-34"/>
              </a:rPr>
              <a:t>(สถานที่นี้อยู่ห่างจาก...เพียง 5 นาที</a:t>
            </a:r>
            <a:r>
              <a:rPr lang="en-US" altLang="th-TH" sz="800">
                <a:latin typeface="Cordia New" panose="020B0304020202020204" pitchFamily="34" charset="-34"/>
                <a:cs typeface="Cordia New" panose="020B0304020202020204" pitchFamily="34" charset="-34"/>
              </a:rPr>
              <a:t>)</a:t>
            </a:r>
            <a:endParaRPr lang="th-TH" altLang="th-TH" sz="800">
              <a:latin typeface="Cordia New" panose="020B0304020202020204" pitchFamily="34" charset="-34"/>
              <a:cs typeface="Cordia New" panose="020B0304020202020204" pitchFamily="34" charset="-34"/>
            </a:endParaRPr>
          </a:p>
        </p:txBody>
      </p:sp>
      <p:sp>
        <p:nvSpPr>
          <p:cNvPr id="38" name="Rectangle 263"/>
          <p:cNvSpPr>
            <a:spLocks noChangeArrowheads="1"/>
          </p:cNvSpPr>
          <p:nvPr/>
        </p:nvSpPr>
        <p:spPr bwMode="auto">
          <a:xfrm rot="2534476">
            <a:off x="6825327" y="1118265"/>
            <a:ext cx="1641476" cy="71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Vocabulary/Expressions:</a:t>
            </a:r>
          </a:p>
          <a:p>
            <a:r>
              <a:rPr lang="en-US" altLang="th-TH" sz="800">
                <a:latin typeface="Calibri" panose="020F0502020204030204" pitchFamily="34" charset="0"/>
                <a:cs typeface="Cordia New" panose="020B0304020202020204" pitchFamily="34" charset="-34"/>
              </a:rPr>
              <a:t>inexpensive (</a:t>
            </a:r>
            <a:r>
              <a:rPr lang="th-TH" altLang="th-TH" sz="800">
                <a:latin typeface="Calibri" panose="020F0502020204030204" pitchFamily="34" charset="0"/>
                <a:cs typeface="Cordia New" panose="020B0304020202020204" pitchFamily="34" charset="-34"/>
              </a:rPr>
              <a:t>ไม่แพง</a:t>
            </a:r>
            <a:r>
              <a:rPr lang="en-US" altLang="th-TH" sz="800">
                <a:latin typeface="Calibri" panose="020F0502020204030204" pitchFamily="34" charset="0"/>
                <a:cs typeface="Cordia New" panose="020B0304020202020204" pitchFamily="34" charset="-34"/>
              </a:rPr>
              <a:t>), rather/a little expensive (</a:t>
            </a:r>
            <a:r>
              <a:rPr lang="th-TH" altLang="th-TH" sz="800">
                <a:latin typeface="Calibri" panose="020F0502020204030204" pitchFamily="34" charset="0"/>
                <a:cs typeface="Cordia New" panose="020B0304020202020204" pitchFamily="34" charset="-34"/>
              </a:rPr>
              <a:t>ค่อนข้างแพง</a:t>
            </a:r>
            <a:r>
              <a:rPr lang="en-US" altLang="th-TH" sz="800">
                <a:latin typeface="Calibri" panose="020F0502020204030204" pitchFamily="34" charset="0"/>
                <a:cs typeface="Cordia New" panose="020B0304020202020204" pitchFamily="34" charset="-34"/>
              </a:rPr>
              <a:t>), reasonable (</a:t>
            </a:r>
            <a:r>
              <a:rPr lang="th-TH" altLang="th-TH" sz="800">
                <a:latin typeface="Calibri" panose="020F0502020204030204" pitchFamily="34" charset="0"/>
                <a:cs typeface="Cordia New" panose="020B0304020202020204" pitchFamily="34" charset="-34"/>
              </a:rPr>
              <a:t>พอเหมาะพอควร</a:t>
            </a:r>
            <a:r>
              <a:rPr lang="en-US" altLang="th-TH" sz="800">
                <a:latin typeface="Calibri" panose="020F0502020204030204" pitchFamily="34" charset="0"/>
                <a:cs typeface="Cordia New" panose="020B0304020202020204" pitchFamily="34" charset="-34"/>
              </a:rPr>
              <a:t>), moderate (</a:t>
            </a:r>
            <a:r>
              <a:rPr lang="th-TH" altLang="th-TH" sz="800">
                <a:latin typeface="Calibri" panose="020F0502020204030204" pitchFamily="34" charset="0"/>
                <a:cs typeface="Cordia New" panose="020B0304020202020204" pitchFamily="34" charset="-34"/>
              </a:rPr>
              <a:t>กลางๆ</a:t>
            </a:r>
            <a:r>
              <a:rPr lang="en-US" altLang="th-TH" sz="800">
                <a:latin typeface="Calibri" panose="020F0502020204030204" pitchFamily="34" charset="0"/>
                <a:cs typeface="Cordia New" panose="020B0304020202020204" pitchFamily="34" charset="-34"/>
              </a:rPr>
              <a:t>), expensive (</a:t>
            </a:r>
            <a:r>
              <a:rPr lang="th-TH" altLang="th-TH" sz="800">
                <a:latin typeface="Calibri" panose="020F0502020204030204" pitchFamily="34" charset="0"/>
                <a:cs typeface="Cordia New" panose="020B0304020202020204" pitchFamily="34" charset="-34"/>
              </a:rPr>
              <a:t>แพง</a:t>
            </a:r>
            <a:r>
              <a:rPr lang="en-US" altLang="th-TH" sz="800">
                <a:latin typeface="Calibri" panose="020F0502020204030204" pitchFamily="34" charset="0"/>
                <a:cs typeface="Cordia New" panose="020B0304020202020204" pitchFamily="34" charset="-34"/>
              </a:rPr>
              <a:t>)</a:t>
            </a:r>
            <a:endParaRPr lang="th-TH" altLang="th-TH" sz="800">
              <a:latin typeface="Calibri" panose="020F0502020204030204" pitchFamily="34" charset="0"/>
              <a:cs typeface="Cordia New" panose="020B0304020202020204" pitchFamily="34" charset="-34"/>
            </a:endParaRPr>
          </a:p>
        </p:txBody>
      </p:sp>
      <p:sp>
        <p:nvSpPr>
          <p:cNvPr id="39" name="Rectangle 271"/>
          <p:cNvSpPr>
            <a:spLocks noChangeArrowheads="1"/>
          </p:cNvSpPr>
          <p:nvPr/>
        </p:nvSpPr>
        <p:spPr bwMode="auto">
          <a:xfrm rot="21134640">
            <a:off x="6868190" y="2166015"/>
            <a:ext cx="1439863" cy="59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Structures:</a:t>
            </a:r>
          </a:p>
          <a:p>
            <a:r>
              <a:rPr lang="en-US" altLang="th-TH" sz="800">
                <a:latin typeface="Calibri" panose="020F0502020204030204" pitchFamily="34" charset="0"/>
                <a:cs typeface="Cordia New" panose="020B0304020202020204" pitchFamily="34" charset="-34"/>
              </a:rPr>
              <a:t>This …x…is famous/well known for its….</a:t>
            </a:r>
            <a:r>
              <a:rPr lang="th-TH" altLang="th-TH" sz="800">
                <a:latin typeface="Calibri" panose="020F0502020204030204" pitchFamily="34" charset="0"/>
                <a:cs typeface="Cordia New" panose="020B0304020202020204" pitchFamily="34" charset="-34"/>
              </a:rPr>
              <a:t> </a:t>
            </a:r>
          </a:p>
          <a:p>
            <a:r>
              <a:rPr lang="th-TH" altLang="th-TH" sz="800">
                <a:latin typeface="Calibri" panose="020F0502020204030204" pitchFamily="34" charset="0"/>
                <a:cs typeface="Cordia New" panose="020B0304020202020204" pitchFamily="34" charset="-34"/>
              </a:rPr>
              <a:t>(ที่นี่มีชื่อเสียงในด้าน</a:t>
            </a:r>
            <a:r>
              <a:rPr lang="en-US" altLang="th-TH" sz="800">
                <a:latin typeface="Calibri" panose="020F0502020204030204" pitchFamily="34" charset="0"/>
                <a:cs typeface="Cordia New" panose="020B0304020202020204" pitchFamily="34" charset="-34"/>
              </a:rPr>
              <a:t>….)</a:t>
            </a:r>
            <a:endParaRPr lang="th-TH" altLang="th-TH" sz="800">
              <a:latin typeface="Calibri" panose="020F0502020204030204" pitchFamily="34" charset="0"/>
              <a:cs typeface="Cordia New" panose="020B0304020202020204" pitchFamily="34" charset="-34"/>
            </a:endParaRPr>
          </a:p>
        </p:txBody>
      </p:sp>
      <p:sp>
        <p:nvSpPr>
          <p:cNvPr id="40" name="Line 155"/>
          <p:cNvSpPr>
            <a:spLocks noChangeShapeType="1"/>
          </p:cNvSpPr>
          <p:nvPr/>
        </p:nvSpPr>
        <p:spPr bwMode="auto">
          <a:xfrm flipH="1" flipV="1">
            <a:off x="8158752" y="2255013"/>
            <a:ext cx="283788" cy="9831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1" name="Line 140"/>
          <p:cNvSpPr>
            <a:spLocks noChangeShapeType="1"/>
          </p:cNvSpPr>
          <p:nvPr/>
        </p:nvSpPr>
        <p:spPr bwMode="auto">
          <a:xfrm flipV="1">
            <a:off x="7690679" y="2829588"/>
            <a:ext cx="1049181" cy="143806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2" name="Line 140"/>
          <p:cNvSpPr>
            <a:spLocks noChangeShapeType="1"/>
          </p:cNvSpPr>
          <p:nvPr/>
        </p:nvSpPr>
        <p:spPr bwMode="auto">
          <a:xfrm>
            <a:off x="9755784" y="2670385"/>
            <a:ext cx="1412402" cy="65967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3" name="Line 155"/>
          <p:cNvSpPr>
            <a:spLocks noChangeShapeType="1"/>
          </p:cNvSpPr>
          <p:nvPr/>
        </p:nvSpPr>
        <p:spPr bwMode="auto">
          <a:xfrm flipV="1">
            <a:off x="9473258" y="2255012"/>
            <a:ext cx="479446" cy="96271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4" name="Line 177"/>
          <p:cNvSpPr>
            <a:spLocks noChangeShapeType="1"/>
          </p:cNvSpPr>
          <p:nvPr/>
        </p:nvSpPr>
        <p:spPr bwMode="auto">
          <a:xfrm flipH="1" flipV="1">
            <a:off x="7373464" y="386923"/>
            <a:ext cx="1186458" cy="15141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5" name="Line 140"/>
          <p:cNvSpPr>
            <a:spLocks noChangeShapeType="1"/>
          </p:cNvSpPr>
          <p:nvPr/>
        </p:nvSpPr>
        <p:spPr bwMode="auto">
          <a:xfrm flipV="1">
            <a:off x="9545006" y="563665"/>
            <a:ext cx="990701" cy="141567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283410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6">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604</TotalTime>
  <Words>941</Words>
  <Application>Microsoft Office PowerPoint</Application>
  <PresentationFormat>Widescreen</PresentationFormat>
  <Paragraphs>104</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34</cp:revision>
  <dcterms:created xsi:type="dcterms:W3CDTF">2015-01-09T05:03:30Z</dcterms:created>
  <dcterms:modified xsi:type="dcterms:W3CDTF">2015-05-16T08:40:43Z</dcterms:modified>
</cp:coreProperties>
</file>