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8" r:id="rId3"/>
    <p:sldId id="281" r:id="rId4"/>
    <p:sldId id="289" r:id="rId5"/>
    <p:sldId id="290" r:id="rId6"/>
    <p:sldId id="291" r:id="rId7"/>
    <p:sldId id="292" r:id="rId8"/>
    <p:sldId id="293" r:id="rId9"/>
    <p:sldId id="294" r:id="rId10"/>
    <p:sldId id="295" r:id="rId11"/>
    <p:sldId id="275" r:id="rId12"/>
    <p:sldId id="283" r:id="rId13"/>
    <p:sldId id="284" r:id="rId14"/>
    <p:sldId id="285" r:id="rId15"/>
    <p:sldId id="286" r:id="rId16"/>
    <p:sldId id="287" r:id="rId17"/>
    <p:sldId id="296" r:id="rId18"/>
    <p:sldId id="288" r:id="rId19"/>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9" autoAdjust="0"/>
    <p:restoredTop sz="94434" autoAdjust="0"/>
  </p:normalViewPr>
  <p:slideViewPr>
    <p:cSldViewPr snapToGrid="0">
      <p:cViewPr>
        <p:scale>
          <a:sx n="86" d="100"/>
          <a:sy n="86" d="100"/>
        </p:scale>
        <p:origin x="180" y="-6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th-T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30/06/59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7129293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30/06/59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9467691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30/06/59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2630451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30/06/59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632708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th-T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30/06/59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991190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Date Placeholder 4"/>
          <p:cNvSpPr>
            <a:spLocks noGrp="1"/>
          </p:cNvSpPr>
          <p:nvPr>
            <p:ph type="dt" sz="half" idx="10"/>
          </p:nvPr>
        </p:nvSpPr>
        <p:spPr/>
        <p:txBody>
          <a:bodyPr/>
          <a:lstStyle/>
          <a:p>
            <a:fld id="{5384EB05-FF51-41A1-A459-8DEEADF2D49F}" type="datetimeFigureOut">
              <a:rPr lang="th-TH" smtClean="0"/>
              <a:t>30/06/59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0366188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th-T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Date Placeholder 6"/>
          <p:cNvSpPr>
            <a:spLocks noGrp="1"/>
          </p:cNvSpPr>
          <p:nvPr>
            <p:ph type="dt" sz="half" idx="10"/>
          </p:nvPr>
        </p:nvSpPr>
        <p:spPr/>
        <p:txBody>
          <a:bodyPr/>
          <a:lstStyle/>
          <a:p>
            <a:fld id="{5384EB05-FF51-41A1-A459-8DEEADF2D49F}" type="datetimeFigureOut">
              <a:rPr lang="th-TH" smtClean="0"/>
              <a:t>30/06/59</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48824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Date Placeholder 2"/>
          <p:cNvSpPr>
            <a:spLocks noGrp="1"/>
          </p:cNvSpPr>
          <p:nvPr>
            <p:ph type="dt" sz="half" idx="10"/>
          </p:nvPr>
        </p:nvSpPr>
        <p:spPr/>
        <p:txBody>
          <a:bodyPr/>
          <a:lstStyle/>
          <a:p>
            <a:fld id="{5384EB05-FF51-41A1-A459-8DEEADF2D49F}" type="datetimeFigureOut">
              <a:rPr lang="th-TH" smtClean="0"/>
              <a:t>30/06/59</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5073911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30/06/59</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454609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30/06/59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1897170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30/06/59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4018897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th-T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30/06/59</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3653713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hyperlink" Target="http://www.4to40.com/omg/default.asp?category=none&amp;counter=30"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 Id="rId4" Type="http://schemas.openxmlformats.org/officeDocument/2006/relationships/image" Target="../media/image17.jpg"/></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88117" y="0"/>
            <a:ext cx="76395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082452" y="3945852"/>
            <a:ext cx="4435978" cy="1888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eaLnBrk="1" hangingPunct="1">
              <a:spcBef>
                <a:spcPct val="50000"/>
              </a:spcBef>
              <a:buFontTx/>
              <a:buNone/>
            </a:pPr>
            <a:r>
              <a:rPr lang="th-TH" altLang="en-US" sz="3200" b="1" dirty="0" smtClean="0">
                <a:latin typeface="Calibri" panose="020F0502020204030204" pitchFamily="34" charset="0"/>
                <a:cs typeface="+mn-cs"/>
              </a:rPr>
              <a:t>ชุดเจาะไวยากรณ์</a:t>
            </a:r>
          </a:p>
          <a:p>
            <a:pPr algn="ctr" eaLnBrk="1" hangingPunct="1">
              <a:spcBef>
                <a:spcPct val="50000"/>
              </a:spcBef>
              <a:buFontTx/>
              <a:buNone/>
            </a:pPr>
            <a:r>
              <a:rPr lang="th-TH" altLang="en-US" sz="2400" dirty="0" smtClean="0">
                <a:solidFill>
                  <a:srgbClr val="FF0000"/>
                </a:solidFill>
                <a:latin typeface="Calibri" panose="020F0502020204030204" pitchFamily="34" charset="0"/>
                <a:cs typeface="+mn-cs"/>
              </a:rPr>
              <a:t>หัวข้อ</a:t>
            </a:r>
            <a:r>
              <a:rPr lang="en-US" altLang="en-US" sz="2400" dirty="0" smtClean="0">
                <a:solidFill>
                  <a:srgbClr val="FF0000"/>
                </a:solidFill>
                <a:latin typeface="Calibri" panose="020F0502020204030204" pitchFamily="34" charset="0"/>
                <a:cs typeface="+mn-cs"/>
              </a:rPr>
              <a:t>: </a:t>
            </a:r>
            <a:r>
              <a:rPr lang="th-TH" altLang="en-US" sz="2400" dirty="0" smtClean="0">
                <a:solidFill>
                  <a:srgbClr val="FF0000"/>
                </a:solidFill>
                <a:latin typeface="Calibri" panose="020F0502020204030204" pitchFamily="34" charset="0"/>
                <a:cs typeface="+mn-cs"/>
              </a:rPr>
              <a:t>การหาประธานในประโยค</a:t>
            </a: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2016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8616" y="464531"/>
            <a:ext cx="4672930" cy="2920312"/>
          </a:xfrm>
          <a:prstGeom prst="rect">
            <a:avLst/>
          </a:prstGeom>
        </p:spPr>
      </p:pic>
    </p:spTree>
    <p:extLst>
      <p:ext uri="{BB962C8B-B14F-4D97-AF65-F5344CB8AC3E}">
        <p14:creationId xmlns:p14="http://schemas.microsoft.com/office/powerpoint/2010/main" val="18811568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657340"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4402840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761569"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 name="Rectangle 1"/>
          <p:cNvSpPr>
            <a:spLocks noChangeArrowheads="1"/>
          </p:cNvSpPr>
          <p:nvPr/>
        </p:nvSpPr>
        <p:spPr bwMode="auto">
          <a:xfrm>
            <a:off x="835419" y="1936561"/>
            <a:ext cx="4139507" cy="4001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57200" eaLnBrk="0" fontAlgn="base" hangingPunct="0">
              <a:spcBef>
                <a:spcPct val="0"/>
              </a:spcBef>
              <a:spcAft>
                <a:spcPct val="0"/>
              </a:spcAft>
              <a:defRPr sz="2800">
                <a:solidFill>
                  <a:schemeClr val="tx1"/>
                </a:solidFill>
                <a:latin typeface="Arial" panose="020B0604020202020204" pitchFamily="34" charset="0"/>
              </a:defRPr>
            </a:lvl1pPr>
            <a:lvl2pPr eaLnBrk="0" fontAlgn="base" hangingPunct="0">
              <a:spcBef>
                <a:spcPct val="0"/>
              </a:spcBef>
              <a:spcAft>
                <a:spcPct val="0"/>
              </a:spcAft>
              <a:defRPr sz="2800">
                <a:solidFill>
                  <a:schemeClr val="tx1"/>
                </a:solidFill>
                <a:latin typeface="Arial" panose="020B0604020202020204" pitchFamily="34" charset="0"/>
              </a:defRPr>
            </a:lvl2pPr>
            <a:lvl3pPr eaLnBrk="0" fontAlgn="base" hangingPunct="0">
              <a:spcBef>
                <a:spcPct val="0"/>
              </a:spcBef>
              <a:spcAft>
                <a:spcPct val="0"/>
              </a:spcAft>
              <a:defRPr sz="2800">
                <a:solidFill>
                  <a:schemeClr val="tx1"/>
                </a:solidFill>
                <a:latin typeface="Arial" panose="020B0604020202020204" pitchFamily="34" charset="0"/>
              </a:defRPr>
            </a:lvl3pPr>
            <a:lvl4pPr eaLnBrk="0" fontAlgn="base" hangingPunct="0">
              <a:spcBef>
                <a:spcPct val="0"/>
              </a:spcBef>
              <a:spcAft>
                <a:spcPct val="0"/>
              </a:spcAft>
              <a:defRPr sz="2800">
                <a:solidFill>
                  <a:schemeClr val="tx1"/>
                </a:solidFill>
                <a:latin typeface="Arial" panose="020B0604020202020204" pitchFamily="34" charset="0"/>
              </a:defRPr>
            </a:lvl4pPr>
            <a:lvl5pPr eaLnBrk="0" fontAlgn="base" hangingPunct="0">
              <a:spcBef>
                <a:spcPct val="0"/>
              </a:spcBef>
              <a:spcAft>
                <a:spcPct val="0"/>
              </a:spcAft>
              <a:defRPr sz="2800">
                <a:solidFill>
                  <a:schemeClr val="tx1"/>
                </a:solidFill>
                <a:latin typeface="Arial" panose="020B0604020202020204" pitchFamily="34" charset="0"/>
              </a:defRPr>
            </a:lvl5pPr>
            <a:lvl6pPr eaLnBrk="0" fontAlgn="base" hangingPunct="0">
              <a:spcBef>
                <a:spcPct val="0"/>
              </a:spcBef>
              <a:spcAft>
                <a:spcPct val="0"/>
              </a:spcAft>
              <a:defRPr sz="2800">
                <a:solidFill>
                  <a:schemeClr val="tx1"/>
                </a:solidFill>
                <a:latin typeface="Arial" panose="020B0604020202020204" pitchFamily="34" charset="0"/>
              </a:defRPr>
            </a:lvl6pPr>
            <a:lvl7pPr eaLnBrk="0" fontAlgn="base" hangingPunct="0">
              <a:spcBef>
                <a:spcPct val="0"/>
              </a:spcBef>
              <a:spcAft>
                <a:spcPct val="0"/>
              </a:spcAft>
              <a:defRPr sz="2800">
                <a:solidFill>
                  <a:schemeClr val="tx1"/>
                </a:solidFill>
                <a:latin typeface="Arial" panose="020B0604020202020204" pitchFamily="34" charset="0"/>
              </a:defRPr>
            </a:lvl7pPr>
            <a:lvl8pPr eaLnBrk="0" fontAlgn="base" hangingPunct="0">
              <a:spcBef>
                <a:spcPct val="0"/>
              </a:spcBef>
              <a:spcAft>
                <a:spcPct val="0"/>
              </a:spcAft>
              <a:defRPr sz="2800">
                <a:solidFill>
                  <a:schemeClr val="tx1"/>
                </a:solidFill>
                <a:latin typeface="Arial" panose="020B0604020202020204" pitchFamily="34" charset="0"/>
              </a:defRPr>
            </a:lvl8pPr>
            <a:lvl9pPr eaLnBrk="0" fontAlgn="base" hangingPunct="0">
              <a:spcBef>
                <a:spcPct val="0"/>
              </a:spcBef>
              <a:spcAft>
                <a:spcPct val="0"/>
              </a:spcAft>
              <a:defRPr sz="2800">
                <a:solidFill>
                  <a:schemeClr val="tx1"/>
                </a:solidFill>
                <a:latin typeface="Arial" panose="020B0604020202020204" pitchFamily="34" charset="0"/>
              </a:defRPr>
            </a:lvl9pPr>
          </a:lstStyle>
          <a:p>
            <a:pPr marL="0" marR="0" lvl="0" indent="457200" algn="l" defTabSz="914400" rtl="0" eaLnBrk="0" fontAlgn="base" latinLnBrk="0" hangingPunct="0">
              <a:lnSpc>
                <a:spcPct val="100000"/>
              </a:lnSpc>
              <a:spcBef>
                <a:spcPct val="0"/>
              </a:spcBef>
              <a:spcAft>
                <a:spcPct val="0"/>
              </a:spcAft>
              <a:buClrTx/>
              <a:buSzTx/>
              <a:buFontTx/>
              <a:buNone/>
              <a:tabLst/>
            </a:pPr>
            <a:r>
              <a:rPr kumimoji="0" lang="th-TH" altLang="th-TH"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การที่เราจะหาประธานในประโยคได้ จะต้องทราบเกี่ยวกับประเภทของประธาน ดังนี้</a:t>
            </a: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altLang="th-TH" sz="1800" b="0" i="0" u="none" strike="noStrike" cap="none" normalizeH="0" baseline="0" dirty="0" smtClean="0">
              <a:ln>
                <a:noFill/>
              </a:ln>
              <a:solidFill>
                <a:schemeClr val="tx1"/>
              </a:solidFill>
              <a:effectLst/>
              <a:latin typeface="Arial" panose="020B06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r>
              <a:rPr kumimoji="0" lang="en-US" altLang="th-TH" sz="1400" b="1" i="0"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Nouns</a:t>
            </a:r>
            <a:r>
              <a:rPr kumimoji="0" lang="en-US" altLang="th-TH" sz="14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th-TH"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th-TH"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r>
              <a:rPr kumimoji="0" lang="th-TH" altLang="th-TH"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คำนาม</a:t>
            </a:r>
            <a:r>
              <a:rPr kumimoji="0" lang="en-US" altLang="th-TH"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r>
              <a:rPr kumimoji="0" lang="en-US" altLang="th-TH"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th-TH"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คือ คำที่ใช้เรียกชื่อเฉพาะของบุคคล </a:t>
            </a:r>
            <a:r>
              <a:rPr kumimoji="0" lang="th-TH" altLang="th-TH"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r>
              <a:rPr kumimoji="0" lang="en-US" altLang="th-TH"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Tim, Mary, Jeremy) </a:t>
            </a:r>
            <a:r>
              <a:rPr kumimoji="0" lang="th-TH" altLang="th-TH"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สถานที่ </a:t>
            </a:r>
            <a:r>
              <a:rPr kumimoji="0" lang="en-US" altLang="th-TH"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(England, Bangkok)</a:t>
            </a:r>
            <a:r>
              <a:rPr kumimoji="0" lang="en-US" altLang="th-TH"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th-TH"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คน </a:t>
            </a:r>
            <a:r>
              <a:rPr kumimoji="0" lang="th-TH" altLang="th-TH"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r>
              <a:rPr kumimoji="0" lang="en-US" altLang="th-TH"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men, boys, Indians) </a:t>
            </a:r>
            <a:r>
              <a:rPr kumimoji="0" lang="th-TH" altLang="th-TH"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สัตว์ (</a:t>
            </a:r>
            <a:r>
              <a:rPr kumimoji="0" lang="en-US" altLang="th-TH"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horse, bird) </a:t>
            </a:r>
            <a:r>
              <a:rPr kumimoji="0" lang="th-TH" altLang="th-TH"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สิ่งของ </a:t>
            </a:r>
            <a:r>
              <a:rPr kumimoji="0" lang="en-US" altLang="th-TH"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(house, town) </a:t>
            </a:r>
            <a:r>
              <a:rPr kumimoji="0" lang="th-TH" altLang="th-TH"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หรือสิ่งที่เป็นนามธรรม </a:t>
            </a:r>
            <a:r>
              <a:rPr kumimoji="0" lang="th-TH" altLang="th-TH"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r>
              <a:rPr kumimoji="0" lang="en-US" altLang="th-TH"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idea, peace) </a:t>
            </a:r>
            <a:r>
              <a:rPr kumimoji="0" lang="th-TH" altLang="th-TH"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คำนามที่พบได้ที่เป็นคำคำเดียวหรือหลายคำรวมกันก็ได้ เช่น </a:t>
            </a:r>
            <a:r>
              <a:rPr kumimoji="0" lang="en-US" altLang="th-TH"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milk, condensed milk </a:t>
            </a:r>
            <a:r>
              <a:rPr kumimoji="0" lang="en-US" altLang="th-TH"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r>
              <a:rPr kumimoji="0" lang="th-TH" altLang="th-TH"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นมข้น)  </a:t>
            </a:r>
          </a:p>
          <a:p>
            <a:pPr marR="0" lvl="0" indent="0" algn="l" defTabSz="914400" rtl="0" eaLnBrk="0" fontAlgn="base" latinLnBrk="0" hangingPunct="0">
              <a:lnSpc>
                <a:spcPct val="100000"/>
              </a:lnSpc>
              <a:spcBef>
                <a:spcPct val="0"/>
              </a:spcBef>
              <a:spcAft>
                <a:spcPct val="0"/>
              </a:spcAft>
              <a:buClrTx/>
              <a:buSzTx/>
              <a:tabLst/>
            </a:pPr>
            <a:endParaRPr kumimoji="0" lang="en-US" altLang="th-TH" sz="1800" b="0" i="0" u="none" strike="noStrike" cap="none" normalizeH="0" baseline="0" dirty="0" smtClean="0">
              <a:ln>
                <a:noFill/>
              </a:ln>
              <a:solidFill>
                <a:schemeClr val="tx1"/>
              </a:solidFill>
              <a:effectLst/>
              <a:latin typeface="Arial" panose="020B0604020202020204"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th-TH" altLang="th-TH"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เช่น </a:t>
            </a:r>
            <a:r>
              <a:rPr kumimoji="0" lang="en-US" altLang="th-TH" sz="1800" b="0" i="0" u="none"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	</a:t>
            </a: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th-TH" sz="1400" b="0" i="0" u="none"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a:t>
            </a:r>
            <a:r>
              <a:rPr kumimoji="0" lang="en-US" altLang="th-TH" sz="1400" b="1" i="1" u="sng"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Angsana New" panose="02020603050405020304" pitchFamily="18" charset="-34"/>
              </a:rPr>
              <a:t>Milk</a:t>
            </a:r>
            <a:r>
              <a:rPr kumimoji="0" lang="en-US" altLang="th-TH" sz="1400" b="0" i="0" u="none"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Angsana New" panose="02020603050405020304" pitchFamily="18" charset="-34"/>
              </a:rPr>
              <a:t> is useful to patients.</a:t>
            </a: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altLang="th-TH" sz="1400" b="0" i="0" u="none" strike="noStrike" cap="none" normalizeH="0" baseline="0" dirty="0" smtClean="0">
              <a:ln>
                <a:noFill/>
              </a:ln>
              <a:solidFill>
                <a:srgbClr val="FF0000"/>
              </a:solidFill>
              <a:effectLst/>
              <a:latin typeface="Arial" panose="020B0604020202020204"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th-TH" sz="1400" b="0" i="0" u="none"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a:t>
            </a:r>
            <a:r>
              <a:rPr kumimoji="0" lang="en-US" altLang="th-TH" sz="1400" b="1" i="1" u="sng"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Condensed milk</a:t>
            </a:r>
            <a:r>
              <a:rPr kumimoji="0" lang="en-US" altLang="th-TH" sz="1400" b="1" i="1" u="none"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th-TH" sz="1400" b="0" i="0" u="none"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should not be used for</a:t>
            </a:r>
            <a:br>
              <a:rPr kumimoji="0" lang="en-US" altLang="th-TH" sz="1400" b="0" i="0" u="none"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br>
            <a:r>
              <a:rPr kumimoji="0" lang="en-US" altLang="th-TH" sz="1400" b="0" i="0" u="none"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          feeding babies.</a:t>
            </a:r>
            <a:endParaRPr kumimoji="0" lang="en-US" altLang="th-TH" sz="1400" b="0" i="0" u="none" strike="noStrike" cap="none" normalizeH="0" baseline="0" dirty="0" smtClean="0">
              <a:ln>
                <a:noFill/>
              </a:ln>
              <a:solidFill>
                <a:srgbClr val="FF0000"/>
              </a:solidFill>
              <a:effectLst/>
              <a:latin typeface="Arial" panose="020B0604020202020204" pitchFamily="34" charset="0"/>
            </a:endParaRPr>
          </a:p>
        </p:txBody>
      </p:sp>
      <p:sp>
        <p:nvSpPr>
          <p:cNvPr id="4" name="Rectangle 4"/>
          <p:cNvSpPr>
            <a:spLocks noChangeArrowheads="1"/>
          </p:cNvSpPr>
          <p:nvPr/>
        </p:nvSpPr>
        <p:spPr bwMode="auto">
          <a:xfrm>
            <a:off x="6899207" y="709805"/>
            <a:ext cx="4619223"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Tx/>
              <a:buAutoNum type="arabicPeriod" startAt="2"/>
              <a:tabLst/>
            </a:pPr>
            <a:r>
              <a:rPr kumimoji="0" lang="en-US" altLang="th-TH" sz="1400" b="1" i="0"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Pronouns</a:t>
            </a:r>
            <a:r>
              <a:rPr kumimoji="0" lang="en-US" altLang="th-TH" sz="14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th-TH"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th-TH" sz="20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r>
              <a:rPr kumimoji="0" lang="th-TH" altLang="th-TH" sz="20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คำสรรพนาม</a:t>
            </a:r>
            <a:r>
              <a:rPr kumimoji="0" lang="en-US" altLang="th-TH" sz="20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r>
              <a:rPr kumimoji="0" lang="en-US" altLang="th-TH" sz="20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th-TH" sz="20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th-TH" sz="20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คือ คำที่ใช้แทนชื่อจริงของคน, สัตว์, สิ่งของ และสถานที่ ทั้งนี้เพื่อไม่ให้เป็นการเอ่ยถึงซ้ำ คำสรรพนามเหล่านี้ได้แก่ </a:t>
            </a:r>
            <a:r>
              <a:rPr kumimoji="0" lang="en-US" altLang="th-TH"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I, we, you, they, he, she, it</a:t>
            </a:r>
            <a:r>
              <a:rPr kumimoji="0" lang="th-TH" altLang="th-TH" sz="1400" b="0" i="0" u="none" strike="noStrike" cap="none" normalizeH="0" baseline="0" dirty="0" smtClean="0">
                <a:ln>
                  <a:noFill/>
                </a:ln>
                <a:solidFill>
                  <a:schemeClr val="tx1"/>
                </a:solidFill>
                <a:effectLst/>
                <a:latin typeface="Comic Sans MS" panose="030F0702030302020204" pitchFamily="66" charset="0"/>
                <a:ea typeface="Cordia New" panose="020B0304020202020204" pitchFamily="34" charset="-34"/>
                <a:cs typeface="Angsana New" panose="02020603050405020304" pitchFamily="18" charset="-34"/>
              </a:rPr>
              <a:t> </a:t>
            </a:r>
          </a:p>
          <a:p>
            <a:pPr marL="457200" marR="0" lvl="0" indent="-457200" algn="l" defTabSz="914400" rtl="0" eaLnBrk="0" fontAlgn="base" latinLnBrk="0" hangingPunct="0">
              <a:lnSpc>
                <a:spcPct val="100000"/>
              </a:lnSpc>
              <a:spcBef>
                <a:spcPct val="0"/>
              </a:spcBef>
              <a:spcAft>
                <a:spcPct val="0"/>
              </a:spcAft>
              <a:buClrTx/>
              <a:buSzTx/>
              <a:buFontTx/>
              <a:buAutoNum type="arabicPeriod" startAt="2"/>
              <a:tabLst/>
            </a:pPr>
            <a:endParaRPr lang="th-TH" altLang="th-TH" sz="2000" dirty="0">
              <a:latin typeface="Comic Sans MS" panose="030F0702030302020204" pitchFamily="66" charset="0"/>
              <a:cs typeface="Angsana New" panose="02020603050405020304" pitchFamily="18" charset="-34"/>
            </a:endParaRPr>
          </a:p>
        </p:txBody>
      </p:sp>
      <p:sp>
        <p:nvSpPr>
          <p:cNvPr id="8" name="Rectangle 7"/>
          <p:cNvSpPr/>
          <p:nvPr/>
        </p:nvSpPr>
        <p:spPr>
          <a:xfrm>
            <a:off x="6799749" y="2371798"/>
            <a:ext cx="4328278" cy="1323439"/>
          </a:xfrm>
          <a:prstGeom prst="rect">
            <a:avLst/>
          </a:prstGeom>
        </p:spPr>
        <p:txBody>
          <a:bodyPr wrap="square">
            <a:spAutoFit/>
          </a:bodyPr>
          <a:lstStyle/>
          <a:p>
            <a:pPr marL="457200" indent="-457200">
              <a:spcAft>
                <a:spcPts val="0"/>
              </a:spcAft>
              <a:buAutoNum type="arabicPeriod" startAt="3"/>
            </a:pPr>
            <a:r>
              <a:rPr lang="en-US" sz="2000" b="1" u="sng" dirty="0" smtClean="0">
                <a:latin typeface="Cordia New" panose="020B0304020202020204" pitchFamily="34" charset="-34"/>
                <a:ea typeface="Cordia New" panose="020B0304020202020204" pitchFamily="34" charset="-34"/>
                <a:cs typeface="Cordia New" panose="020B0304020202020204" pitchFamily="34" charset="-34"/>
              </a:rPr>
              <a:t>Infinitives</a:t>
            </a:r>
            <a:r>
              <a:rPr lang="en-US" sz="2000" b="1" dirty="0" smtClean="0">
                <a:latin typeface="Cordia New" panose="020B0304020202020204" pitchFamily="34" charset="-34"/>
                <a:ea typeface="Cordia New" panose="020B0304020202020204" pitchFamily="34" charset="-34"/>
                <a:cs typeface="Cordia New" panose="020B0304020202020204" pitchFamily="34" charset="-34"/>
              </a:rPr>
              <a:t> </a:t>
            </a:r>
            <a:r>
              <a:rPr lang="th-TH" sz="2000" dirty="0">
                <a:latin typeface="Cordia New" panose="020B0304020202020204" pitchFamily="34" charset="-34"/>
                <a:ea typeface="Cordia New" panose="020B0304020202020204" pitchFamily="34" charset="-34"/>
              </a:rPr>
              <a:t>คือ คำกริยาที่มี</a:t>
            </a:r>
            <a:r>
              <a:rPr lang="en-US" sz="2000" dirty="0">
                <a:latin typeface="Cordia New" panose="020B0304020202020204" pitchFamily="34" charset="-34"/>
                <a:ea typeface="Cordia New" panose="020B0304020202020204" pitchFamily="34" charset="-34"/>
                <a:cs typeface="Cordia New" panose="020B0304020202020204" pitchFamily="34" charset="-34"/>
              </a:rPr>
              <a:t> to </a:t>
            </a:r>
            <a:r>
              <a:rPr lang="th-TH" sz="2000" dirty="0">
                <a:latin typeface="Cordia New" panose="020B0304020202020204" pitchFamily="34" charset="-34"/>
                <a:ea typeface="Cordia New" panose="020B0304020202020204" pitchFamily="34" charset="-34"/>
              </a:rPr>
              <a:t>นำหน้า เช่น </a:t>
            </a:r>
            <a:r>
              <a:rPr lang="en-US" sz="2000" dirty="0">
                <a:latin typeface="Cordia New" panose="020B0304020202020204" pitchFamily="34" charset="-34"/>
                <a:ea typeface="Cordia New" panose="020B0304020202020204" pitchFamily="34" charset="-34"/>
                <a:cs typeface="Cordia New" panose="020B0304020202020204" pitchFamily="34" charset="-34"/>
              </a:rPr>
              <a:t>to </a:t>
            </a:r>
            <a:r>
              <a:rPr lang="en-US" sz="2000" dirty="0" smtClean="0">
                <a:latin typeface="Cordia New" panose="020B0304020202020204" pitchFamily="34" charset="-34"/>
                <a:ea typeface="Cordia New" panose="020B0304020202020204" pitchFamily="34" charset="-34"/>
                <a:cs typeface="Cordia New" panose="020B0304020202020204" pitchFamily="34" charset="-34"/>
              </a:rPr>
              <a:t>go</a:t>
            </a:r>
            <a:r>
              <a:rPr lang="th-TH" sz="2000" dirty="0">
                <a:latin typeface="Cordia New" panose="020B0304020202020204" pitchFamily="34" charset="-34"/>
                <a:ea typeface="Cordia New" panose="020B0304020202020204" pitchFamily="34" charset="-34"/>
              </a:rPr>
              <a:t/>
            </a:r>
            <a:br>
              <a:rPr lang="th-TH" sz="2000" dirty="0">
                <a:latin typeface="Cordia New" panose="020B0304020202020204" pitchFamily="34" charset="-34"/>
                <a:ea typeface="Cordia New" panose="020B0304020202020204" pitchFamily="34" charset="-34"/>
              </a:rPr>
            </a:br>
            <a:r>
              <a:rPr lang="th-TH" sz="2000" dirty="0">
                <a:latin typeface="Cordia New" panose="020B0304020202020204" pitchFamily="34" charset="-34"/>
                <a:ea typeface="Cordia New" panose="020B0304020202020204" pitchFamily="34" charset="-34"/>
              </a:rPr>
              <a:t>เมื่อใช้เหมือนคำนาม สามารถทำหน้าที่เป็นประธานของประโยคได้  </a:t>
            </a:r>
            <a:endParaRPr lang="en-US" sz="20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th-TH" sz="2000" dirty="0" smtClean="0">
                <a:latin typeface="Cordia New" panose="020B0304020202020204" pitchFamily="34" charset="-34"/>
                <a:ea typeface="Cordia New" panose="020B0304020202020204" pitchFamily="34" charset="-34"/>
              </a:rPr>
              <a:t>          เช่น </a:t>
            </a:r>
            <a:r>
              <a:rPr lang="en-US" sz="2000" dirty="0" smtClean="0">
                <a:latin typeface="Cordia New" panose="020B0304020202020204" pitchFamily="34" charset="-34"/>
                <a:ea typeface="Cordia New" panose="020B0304020202020204" pitchFamily="34" charset="-34"/>
                <a:cs typeface="Cordia New" panose="020B0304020202020204" pitchFamily="34" charset="-34"/>
              </a:rPr>
              <a:t>   </a:t>
            </a:r>
            <a:r>
              <a:rPr lang="en-US" sz="2000" b="1" i="1" u="sng"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rPr>
              <a:t>To </a:t>
            </a:r>
            <a:r>
              <a:rPr lang="en-US" sz="2000" b="1"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swim</a:t>
            </a:r>
            <a:r>
              <a:rPr lang="en-US" sz="2000" b="1"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a:t>
            </a:r>
            <a:r>
              <a:rPr lang="th-TH" sz="2000" dirty="0">
                <a:solidFill>
                  <a:srgbClr val="FF0000"/>
                </a:solidFill>
                <a:latin typeface="Cordia New" panose="020B0304020202020204" pitchFamily="34" charset="-34"/>
                <a:ea typeface="Cordia New" panose="020B0304020202020204" pitchFamily="34" charset="-34"/>
              </a:rPr>
              <a:t> </a:t>
            </a:r>
            <a:r>
              <a:rPr lang="en-US" sz="2000"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is  good exercise.</a:t>
            </a:r>
            <a:endParaRPr lang="en-US" sz="2000" dirty="0">
              <a:solidFill>
                <a:srgbClr val="FF0000"/>
              </a:solidFill>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17" name="Rectangle 16"/>
          <p:cNvSpPr/>
          <p:nvPr/>
        </p:nvSpPr>
        <p:spPr>
          <a:xfrm>
            <a:off x="6899207" y="3952662"/>
            <a:ext cx="4050147" cy="1846659"/>
          </a:xfrm>
          <a:prstGeom prst="rect">
            <a:avLst/>
          </a:prstGeom>
        </p:spPr>
        <p:txBody>
          <a:bodyPr wrap="square">
            <a:spAutoFit/>
          </a:bodyPr>
          <a:lstStyle/>
          <a:p>
            <a:pPr>
              <a:spcAft>
                <a:spcPts val="0"/>
              </a:spcAft>
            </a:pPr>
            <a:r>
              <a:rPr lang="en-US" sz="2400" dirty="0">
                <a:latin typeface="Cordia New" panose="020B0304020202020204" pitchFamily="34" charset="-34"/>
                <a:ea typeface="Cordia New" panose="020B0304020202020204" pitchFamily="34" charset="-34"/>
                <a:cs typeface="Cordia New" panose="020B0304020202020204" pitchFamily="34" charset="-34"/>
              </a:rPr>
              <a:t>4.  </a:t>
            </a:r>
            <a:r>
              <a:rPr lang="en-US" sz="2400" b="1" u="sng" dirty="0">
                <a:latin typeface="Cordia New" panose="020B0304020202020204" pitchFamily="34" charset="-34"/>
                <a:ea typeface="Cordia New" panose="020B0304020202020204" pitchFamily="34" charset="-34"/>
                <a:cs typeface="Cordia New" panose="020B0304020202020204" pitchFamily="34" charset="-34"/>
              </a:rPr>
              <a:t>Infinitive Phrases</a:t>
            </a:r>
            <a:r>
              <a:rPr lang="en-US" sz="2400" b="1"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คือ วลีหรือกลุ่มคำที่ขึ้นต้นด้วย </a:t>
            </a:r>
            <a:r>
              <a:rPr lang="en-US" sz="1800" dirty="0">
                <a:latin typeface="Cordia New" panose="020B0304020202020204" pitchFamily="34" charset="-34"/>
                <a:ea typeface="Cordia New" panose="020B0304020202020204" pitchFamily="34" charset="-34"/>
                <a:cs typeface="Cordia New" panose="020B0304020202020204" pitchFamily="34" charset="-34"/>
              </a:rPr>
              <a:t>Infinitive Verb </a:t>
            </a:r>
            <a:r>
              <a:rPr lang="th-TH" sz="1800" dirty="0">
                <a:latin typeface="Cordia New" panose="020B0304020202020204" pitchFamily="34" charset="-34"/>
                <a:ea typeface="Cordia New" panose="020B0304020202020204" pitchFamily="34" charset="-34"/>
              </a:rPr>
              <a:t>ที่มี</a:t>
            </a:r>
            <a:r>
              <a:rPr lang="en-US" sz="1800" dirty="0">
                <a:latin typeface="Cordia New" panose="020B0304020202020204" pitchFamily="34" charset="-34"/>
                <a:ea typeface="Cordia New" panose="020B0304020202020204" pitchFamily="34" charset="-34"/>
                <a:cs typeface="Cordia New" panose="020B0304020202020204" pitchFamily="34" charset="-34"/>
              </a:rPr>
              <a:t> to </a:t>
            </a:r>
            <a:r>
              <a:rPr lang="th-TH" sz="1800" dirty="0">
                <a:latin typeface="Cordia New" panose="020B0304020202020204" pitchFamily="34" charset="-34"/>
                <a:ea typeface="Cordia New" panose="020B0304020202020204" pitchFamily="34" charset="-34"/>
              </a:rPr>
              <a:t>นำหน้า </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endParaRPr lang="th-TH" sz="1800" dirty="0">
              <a:latin typeface="Cordia New" panose="020B0304020202020204" pitchFamily="34" charset="-34"/>
              <a:ea typeface="Cordia New" panose="020B0304020202020204" pitchFamily="34" charset="-34"/>
            </a:endParaRPr>
          </a:p>
          <a:p>
            <a:pPr>
              <a:spcAft>
                <a:spcPts val="0"/>
              </a:spcAft>
            </a:pPr>
            <a:r>
              <a:rPr lang="th-TH" sz="1800" dirty="0" smtClean="0">
                <a:latin typeface="Cordia New" panose="020B0304020202020204" pitchFamily="34" charset="-34"/>
                <a:ea typeface="Cordia New" panose="020B0304020202020204" pitchFamily="34" charset="-34"/>
              </a:rPr>
              <a:t>ตัวอย่าง </a:t>
            </a:r>
            <a:r>
              <a:rPr lang="en-US" sz="1800" dirty="0">
                <a:latin typeface="Cordia New" panose="020B0304020202020204" pitchFamily="34" charset="-34"/>
                <a:ea typeface="Cordia New" panose="020B0304020202020204" pitchFamily="34" charset="-34"/>
                <a:cs typeface="Cordia New" panose="020B0304020202020204" pitchFamily="34" charset="-34"/>
              </a:rPr>
              <a:t>Infinitive Phrases </a:t>
            </a:r>
            <a:r>
              <a:rPr lang="th-TH" sz="1800" dirty="0">
                <a:latin typeface="Cordia New" panose="020B0304020202020204" pitchFamily="34" charset="-34"/>
                <a:ea typeface="Cordia New" panose="020B0304020202020204" pitchFamily="34" charset="-34"/>
              </a:rPr>
              <a:t>ทำหน้าที่เป็นประธานของประโยค</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b="1" i="1" dirty="0">
                <a:latin typeface="Cordia New" panose="020B0304020202020204" pitchFamily="34" charset="-34"/>
                <a:ea typeface="Cordia New" panose="020B0304020202020204" pitchFamily="34" charset="-34"/>
                <a:cs typeface="Cordia New" panose="020B0304020202020204" pitchFamily="34" charset="-34"/>
              </a:rPr>
              <a:t>         -</a:t>
            </a:r>
            <a:r>
              <a:rPr lang="en-US" sz="1800" b="1" i="1" u="sng" dirty="0">
                <a:latin typeface="Cordia New" panose="020B0304020202020204" pitchFamily="34" charset="-34"/>
                <a:ea typeface="Cordia New" panose="020B0304020202020204" pitchFamily="34" charset="-34"/>
                <a:cs typeface="Cordia New" panose="020B0304020202020204" pitchFamily="34" charset="-34"/>
              </a:rPr>
              <a:t>To eat in the school cafeteria</a:t>
            </a:r>
            <a:r>
              <a:rPr lang="en-US" sz="1800" dirty="0">
                <a:latin typeface="Cordia New" panose="020B0304020202020204" pitchFamily="34" charset="-34"/>
                <a:ea typeface="Cordia New" panose="020B0304020202020204" pitchFamily="34" charset="-34"/>
                <a:cs typeface="Cordia New" panose="020B0304020202020204" pitchFamily="34" charset="-34"/>
              </a:rPr>
              <a:t> is the only solution.</a:t>
            </a:r>
          </a:p>
          <a:p>
            <a:pPr>
              <a:spcAft>
                <a:spcPts val="0"/>
              </a:spcAft>
            </a:pPr>
            <a:r>
              <a:rPr lang="en-US" sz="1800" b="1" i="1" dirty="0">
                <a:latin typeface="Cordia New" panose="020B0304020202020204" pitchFamily="34" charset="-34"/>
                <a:ea typeface="Cordia New" panose="020B0304020202020204" pitchFamily="34" charset="-34"/>
                <a:cs typeface="Cordia New" panose="020B0304020202020204" pitchFamily="34" charset="-34"/>
              </a:rPr>
              <a:t>         -</a:t>
            </a:r>
            <a:r>
              <a:rPr lang="en-US" sz="1800" b="1" i="1" u="sng" dirty="0">
                <a:latin typeface="Cordia New" panose="020B0304020202020204" pitchFamily="34" charset="-34"/>
                <a:ea typeface="Cordia New" panose="020B0304020202020204" pitchFamily="34" charset="-34"/>
                <a:cs typeface="Cordia New" panose="020B0304020202020204" pitchFamily="34" charset="-34"/>
              </a:rPr>
              <a:t>To give hospitality to a guest</a:t>
            </a:r>
            <a:r>
              <a:rPr lang="en-US" sz="1800" b="1" dirty="0">
                <a:latin typeface="Cordia New" panose="020B0304020202020204" pitchFamily="34" charset="-34"/>
                <a:ea typeface="Cordia New" panose="020B0304020202020204" pitchFamily="34" charset="-34"/>
                <a:cs typeface="Cordia New" panose="020B0304020202020204" pitchFamily="34" charset="-34"/>
              </a:rPr>
              <a:t> </a:t>
            </a:r>
            <a:r>
              <a:rPr lang="en-US" sz="1800" dirty="0">
                <a:latin typeface="Cordia New" panose="020B0304020202020204" pitchFamily="34" charset="-34"/>
                <a:ea typeface="Cordia New" panose="020B0304020202020204" pitchFamily="34" charset="-34"/>
                <a:cs typeface="Cordia New" panose="020B0304020202020204" pitchFamily="34" charset="-34"/>
              </a:rPr>
              <a:t>is my pleasure.</a:t>
            </a:r>
            <a:endParaRPr lang="en-US" sz="1800" dirty="0">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12" name="Rectangle 5"/>
          <p:cNvSpPr>
            <a:spLocks noChangeArrowheads="1"/>
          </p:cNvSpPr>
          <p:nvPr/>
        </p:nvSpPr>
        <p:spPr bwMode="auto">
          <a:xfrm>
            <a:off x="7190152" y="1751895"/>
            <a:ext cx="461922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h-TH" altLang="th-TH"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เช่น</a:t>
            </a:r>
            <a:r>
              <a:rPr kumimoji="0" lang="en-US" altLang="th-TH" sz="1800" b="0" i="0" u="none" strike="noStrike" cap="none" normalizeH="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th-TH" sz="1400" b="0" i="0" u="none" strike="noStrike" cap="none" normalizeH="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th-TH" sz="1400" b="1" i="1" u="sng"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Angsana New" panose="02020603050405020304" pitchFamily="18" charset="-34"/>
              </a:rPr>
              <a:t>He</a:t>
            </a:r>
            <a:r>
              <a:rPr kumimoji="0" lang="en-US" altLang="th-TH" sz="1400" b="0" i="0" u="none"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Angsana New" panose="02020603050405020304" pitchFamily="18" charset="-34"/>
              </a:rPr>
              <a:t> was promoted to manager.</a:t>
            </a:r>
            <a:endParaRPr kumimoji="0" lang="en-US" altLang="th-TH" sz="1400" b="0" i="0" u="none" strike="noStrike" cap="none" normalizeH="0" baseline="0" dirty="0" smtClean="0">
              <a:ln>
                <a:noFill/>
              </a:ln>
              <a:solidFill>
                <a:srgbClr val="FF0000"/>
              </a:solidFill>
              <a:effectLst/>
              <a:latin typeface="Arial" panose="020B0604020202020204" pitchFamily="34" charset="0"/>
            </a:endParaRPr>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7017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Action Button: Forward or Next 12">
            <a:hlinkClick r:id="" action="ppaction://hlinkshowjump?jump=nextslide" highlightClick="1"/>
          </p:cNvPr>
          <p:cNvSpPr/>
          <p:nvPr/>
        </p:nvSpPr>
        <p:spPr>
          <a:xfrm>
            <a:off x="11289369" y="6270317"/>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2" name="Rectangle 1"/>
          <p:cNvSpPr/>
          <p:nvPr/>
        </p:nvSpPr>
        <p:spPr>
          <a:xfrm>
            <a:off x="445330" y="491914"/>
            <a:ext cx="4614919" cy="4401205"/>
          </a:xfrm>
          <a:prstGeom prst="rect">
            <a:avLst/>
          </a:prstGeom>
        </p:spPr>
        <p:txBody>
          <a:bodyPr wrap="square">
            <a:spAutoFit/>
          </a:bodyPr>
          <a:lstStyle/>
          <a:p>
            <a:pPr marL="457200">
              <a:spcAft>
                <a:spcPts val="0"/>
              </a:spcAft>
            </a:pPr>
            <a:r>
              <a:rPr lang="th-TH" sz="1800" dirty="0">
                <a:latin typeface="Cordia New" panose="020B0304020202020204" pitchFamily="34" charset="-34"/>
                <a:ea typeface="Cordia New" panose="020B0304020202020204" pitchFamily="34" charset="-34"/>
              </a:rPr>
              <a:t>อย่างไรก็ตาม สิ่งที่เราต้องระวังก็คือ ในบางประโยค </a:t>
            </a:r>
            <a:r>
              <a:rPr lang="en-US" sz="1800" dirty="0">
                <a:latin typeface="Cordia New" panose="020B0304020202020204" pitchFamily="34" charset="-34"/>
                <a:ea typeface="Cordia New" panose="020B0304020202020204" pitchFamily="34" charset="-34"/>
                <a:cs typeface="Cordia New" panose="020B0304020202020204" pitchFamily="34" charset="-34"/>
              </a:rPr>
              <a:t>Infinitive Phrases </a:t>
            </a:r>
            <a:r>
              <a:rPr lang="th-TH" sz="1800" dirty="0">
                <a:latin typeface="Cordia New" panose="020B0304020202020204" pitchFamily="34" charset="-34"/>
                <a:ea typeface="Cordia New" panose="020B0304020202020204" pitchFamily="34" charset="-34"/>
              </a:rPr>
              <a:t>ก็ไม่ได้ทำหน้าที่เป็นประธานของประโยค แต่ทำหน้าที่เป็นส่วนขยายความในประโยค </a:t>
            </a:r>
            <a:r>
              <a:rPr lang="th-TH" sz="1800" dirty="0" smtClean="0">
                <a:latin typeface="Cordia New" panose="020B0304020202020204" pitchFamily="34" charset="-34"/>
                <a:ea typeface="Cordia New" panose="020B0304020202020204" pitchFamily="34" charset="-34"/>
              </a:rPr>
              <a:t>เช่น</a:t>
            </a:r>
          </a:p>
          <a:p>
            <a:pPr marL="457200">
              <a:spcAft>
                <a:spcPts val="0"/>
              </a:spcAf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a:t>
            </a:r>
            <a:r>
              <a:rPr lang="en-US" sz="1800" b="1"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To promote a positive image</a:t>
            </a:r>
            <a:r>
              <a:rPr lang="en-US" sz="1800"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websites </a:t>
            </a:r>
            <a:r>
              <a:rPr lang="en-US" sz="1800"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should be </a:t>
            </a:r>
            <a:r>
              <a:rPr lang="en-US" sz="1800"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rPr>
              <a:t/>
            </a:r>
            <a:br>
              <a:rPr lang="en-US" sz="1800"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rPr>
            </a:br>
            <a:r>
              <a:rPr lang="en-US" sz="1800"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rPr>
              <a:t>            appealing </a:t>
            </a:r>
            <a:r>
              <a:rPr lang="en-US" sz="1800"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to the eye, </a:t>
            </a:r>
            <a:r>
              <a:rPr lang="en-US" sz="1800" dirty="0" err="1" smtClean="0">
                <a:solidFill>
                  <a:srgbClr val="FF0000"/>
                </a:solidFill>
                <a:latin typeface="Cordia New" panose="020B0304020202020204" pitchFamily="34" charset="-34"/>
                <a:ea typeface="Cordia New" panose="020B0304020202020204" pitchFamily="34" charset="-34"/>
                <a:cs typeface="Cordia New" panose="020B0304020202020204" pitchFamily="34" charset="-34"/>
              </a:rPr>
              <a:t>aswell</a:t>
            </a:r>
            <a:r>
              <a:rPr lang="en-US" sz="1800"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rPr>
              <a:t> </a:t>
            </a:r>
            <a:r>
              <a:rPr lang="en-US" sz="1800"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as  clear and accurate.  </a:t>
            </a:r>
            <a:r>
              <a:rPr lang="en-US" sz="1800"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a:r>
            <a:br>
              <a:rPr lang="en-US" sz="1800" dirty="0" smtClean="0">
                <a:latin typeface="Cordia New" panose="020B0304020202020204" pitchFamily="34" charset="-34"/>
                <a:ea typeface="Cordia New" panose="020B0304020202020204" pitchFamily="34" charset="-34"/>
                <a:cs typeface="Cordia New" panose="020B0304020202020204" pitchFamily="34" charset="-34"/>
              </a:rPr>
            </a:b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r>
              <a:rPr lang="en-US" sz="1800" dirty="0">
                <a:latin typeface="Cordia New" panose="020B0304020202020204" pitchFamily="34" charset="-34"/>
                <a:ea typeface="Cordia New" panose="020B0304020202020204" pitchFamily="34" charset="-34"/>
                <a:cs typeface="Cordia New" panose="020B0304020202020204" pitchFamily="34" charset="-34"/>
              </a:rPr>
              <a:t>appealing to the eye = </a:t>
            </a:r>
            <a:r>
              <a:rPr lang="th-TH" sz="1800" dirty="0">
                <a:latin typeface="Cordia New" panose="020B0304020202020204" pitchFamily="34" charset="-34"/>
                <a:ea typeface="Cordia New" panose="020B0304020202020204" pitchFamily="34" charset="-34"/>
              </a:rPr>
              <a:t>ดึงดูดสายตา</a:t>
            </a:r>
            <a:r>
              <a:rPr lang="en-US" sz="1800" dirty="0" smtClean="0">
                <a:latin typeface="Cordia New" panose="020B0304020202020204" pitchFamily="34" charset="-34"/>
                <a:ea typeface="Cordia New" panose="020B0304020202020204" pitchFamily="34" charset="-34"/>
                <a:cs typeface="Cordia New" panose="020B0304020202020204" pitchFamily="34" charset="-34"/>
              </a:rPr>
              <a:t>)</a:t>
            </a:r>
          </a:p>
          <a:p>
            <a:pPr>
              <a:spcAft>
                <a:spcPts val="0"/>
              </a:spcAf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r>
              <a:rPr lang="th-TH" sz="1800" dirty="0">
                <a:latin typeface="Comic Sans MS" panose="030F0702030302020204" pitchFamily="66" charset="0"/>
                <a:ea typeface="Cordia New" panose="020B0304020202020204" pitchFamily="34" charset="-34"/>
              </a:rPr>
              <a:t>ในประโยคนี้ประธานคือ </a:t>
            </a:r>
            <a:r>
              <a:rPr lang="en-US" sz="1800" dirty="0">
                <a:latin typeface="Cordia New" panose="020B0304020202020204" pitchFamily="34" charset="-34"/>
                <a:ea typeface="Cordia New" panose="020B0304020202020204" pitchFamily="34" charset="-34"/>
                <a:cs typeface="Angsana New" panose="02020603050405020304" pitchFamily="18" charset="-34"/>
              </a:rPr>
              <a:t>websites </a:t>
            </a:r>
            <a:r>
              <a:rPr lang="th-TH" sz="1800" dirty="0">
                <a:latin typeface="Cordia New" panose="020B0304020202020204" pitchFamily="34" charset="-34"/>
                <a:ea typeface="Cordia New" panose="020B0304020202020204" pitchFamily="34" charset="-34"/>
                <a:cs typeface="Angsana New" panose="02020603050405020304" pitchFamily="18" charset="-34"/>
              </a:rPr>
              <a:t>ส่วน </a:t>
            </a:r>
            <a:r>
              <a:rPr lang="en-US" sz="1800" dirty="0">
                <a:latin typeface="Cordia New" panose="020B0304020202020204" pitchFamily="34" charset="-34"/>
                <a:ea typeface="Cordia New" panose="020B0304020202020204" pitchFamily="34" charset="-34"/>
                <a:cs typeface="Angsana New" panose="02020603050405020304" pitchFamily="18" charset="-34"/>
              </a:rPr>
              <a:t>To promote a positive image </a:t>
            </a:r>
            <a:r>
              <a:rPr lang="th-TH" sz="1800" dirty="0">
                <a:latin typeface="Cordia New" panose="020B0304020202020204" pitchFamily="34" charset="-34"/>
                <a:ea typeface="Cordia New" panose="020B0304020202020204" pitchFamily="34" charset="-34"/>
                <a:cs typeface="Cordia New" panose="020B0304020202020204" pitchFamily="34" charset="-34"/>
              </a:rPr>
              <a:t>เป็นส่วนขยาย</a:t>
            </a:r>
            <a:r>
              <a:rPr lang="th-TH" sz="1800" dirty="0" smtClean="0">
                <a:latin typeface="Cordia New" panose="020B0304020202020204" pitchFamily="34" charset="-34"/>
                <a:ea typeface="Cordia New" panose="020B0304020202020204" pitchFamily="34" charset="-34"/>
                <a:cs typeface="Cordia New" panose="020B0304020202020204" pitchFamily="34" charset="-34"/>
              </a:rPr>
              <a:t>ความ</a:t>
            </a:r>
            <a:r>
              <a:rPr lang="th-TH" sz="1800" dirty="0" smtClean="0">
                <a:latin typeface="Cordia New" panose="020B0304020202020204" pitchFamily="34" charset="-34"/>
                <a:ea typeface="Cordia New" panose="020B0304020202020204" pitchFamily="34" charset="-34"/>
              </a:rPr>
              <a:t>ของ</a:t>
            </a:r>
            <a:r>
              <a:rPr lang="th-TH" sz="1800" dirty="0">
                <a:latin typeface="Cordia New" panose="020B0304020202020204" pitchFamily="34" charset="-34"/>
                <a:ea typeface="Cordia New" panose="020B0304020202020204" pitchFamily="34" charset="-34"/>
              </a:rPr>
              <a:t>ประโยค </a:t>
            </a:r>
            <a:endParaRPr lang="th-TH" sz="1800" dirty="0" smtClean="0">
              <a:latin typeface="Cordia New" panose="020B0304020202020204" pitchFamily="34" charset="-34"/>
              <a:ea typeface="Cordia New" panose="020B0304020202020204" pitchFamily="34" charset="-34"/>
            </a:endParaRPr>
          </a:p>
          <a:p>
            <a:endParaRPr lang="th-TH" sz="1800" dirty="0">
              <a:latin typeface="Cordia New" panose="020B0304020202020204" pitchFamily="34" charset="-34"/>
              <a:ea typeface="Cordia New" panose="020B0304020202020204" pitchFamily="34" charset="-34"/>
            </a:endParaRPr>
          </a:p>
          <a:p>
            <a:r>
              <a:rPr lang="th-TH" sz="1800" dirty="0" smtClean="0">
                <a:latin typeface="Cordia New" panose="020B0304020202020204" pitchFamily="34" charset="-34"/>
                <a:ea typeface="Cordia New" panose="020B0304020202020204" pitchFamily="34" charset="-34"/>
              </a:rPr>
              <a:t>กรณี</a:t>
            </a:r>
            <a:r>
              <a:rPr lang="th-TH" sz="1800" dirty="0">
                <a:latin typeface="Cordia New" panose="020B0304020202020204" pitchFamily="34" charset="-34"/>
                <a:ea typeface="Cordia New" panose="020B0304020202020204" pitchFamily="34" charset="-34"/>
              </a:rPr>
              <a:t>ที่</a:t>
            </a:r>
            <a:r>
              <a:rPr lang="en-US" sz="1800" dirty="0">
                <a:latin typeface="Cordia New" panose="020B0304020202020204" pitchFamily="34" charset="-34"/>
                <a:ea typeface="Cordia New" panose="020B0304020202020204" pitchFamily="34" charset="-34"/>
                <a:cs typeface="Cordia New" panose="020B0304020202020204" pitchFamily="34" charset="-34"/>
              </a:rPr>
              <a:t> Infinitive Phrases </a:t>
            </a:r>
            <a:r>
              <a:rPr lang="th-TH" sz="1800" dirty="0">
                <a:latin typeface="Cordia New" panose="020B0304020202020204" pitchFamily="34" charset="-34"/>
                <a:ea typeface="Cordia New" panose="020B0304020202020204" pitchFamily="34" charset="-34"/>
              </a:rPr>
              <a:t>ทำหน้าที่เป็นส่วนขยายความซึ่งมีความยาวหลายคำ เราอาจสับสนว่าประธานคือตัวใด ให้สังเกตได้จาก เครื่องหมาย</a:t>
            </a:r>
            <a:r>
              <a:rPr lang="en-US" sz="1800" dirty="0">
                <a:latin typeface="Cordia New" panose="020B0304020202020204" pitchFamily="34" charset="-34"/>
                <a:ea typeface="Cordia New" panose="020B0304020202020204" pitchFamily="34" charset="-34"/>
                <a:cs typeface="Cordia New" panose="020B0304020202020204" pitchFamily="34" charset="-34"/>
              </a:rPr>
              <a:t>, (comma)</a:t>
            </a:r>
            <a:r>
              <a:rPr lang="th-TH" sz="1800" dirty="0">
                <a:latin typeface="Cordia New" panose="020B0304020202020204" pitchFamily="34" charset="-34"/>
                <a:ea typeface="Cordia New" panose="020B0304020202020204" pitchFamily="34" charset="-34"/>
              </a:rPr>
              <a:t> ซึ่งจะวางอยู่</a:t>
            </a:r>
            <a:r>
              <a:rPr lang="en-US" sz="1800" dirty="0">
                <a:latin typeface="Cordia New" panose="020B0304020202020204" pitchFamily="34" charset="-34"/>
                <a:ea typeface="Cordia New" panose="020B0304020202020204" pitchFamily="34" charset="-34"/>
                <a:cs typeface="Cordia New" panose="020B0304020202020204" pitchFamily="34" charset="-34"/>
              </a:rPr>
              <a:t/>
            </a:r>
            <a:br>
              <a:rPr lang="en-US" sz="1800" dirty="0">
                <a:latin typeface="Cordia New" panose="020B0304020202020204" pitchFamily="34" charset="-34"/>
                <a:ea typeface="Cordia New" panose="020B0304020202020204" pitchFamily="34" charset="-34"/>
                <a:cs typeface="Cordia New" panose="020B0304020202020204" pitchFamily="34" charset="-34"/>
              </a:rPr>
            </a:br>
            <a:r>
              <a:rPr lang="th-TH" sz="1800" dirty="0">
                <a:latin typeface="Cordia New" panose="020B0304020202020204" pitchFamily="34" charset="-34"/>
                <a:ea typeface="Cordia New" panose="020B0304020202020204" pitchFamily="34" charset="-34"/>
              </a:rPr>
              <a:t>ข้างหน้าประธาน หรือหลัง </a:t>
            </a:r>
            <a:r>
              <a:rPr lang="en-US" sz="1800" dirty="0">
                <a:latin typeface="Cordia New" panose="020B0304020202020204" pitchFamily="34" charset="-34"/>
                <a:ea typeface="Cordia New" panose="020B0304020202020204" pitchFamily="34" charset="-34"/>
                <a:cs typeface="Cordia New" panose="020B0304020202020204" pitchFamily="34" charset="-34"/>
              </a:rPr>
              <a:t>Infinitive Phrases</a:t>
            </a:r>
            <a:r>
              <a:rPr lang="th-TH" sz="1800" dirty="0">
                <a:latin typeface="Cordia New" panose="020B0304020202020204" pitchFamily="34" charset="-34"/>
                <a:ea typeface="Cordia New" panose="020B0304020202020204" pitchFamily="34" charset="-34"/>
              </a:rPr>
              <a:t> </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lnSpc>
                <a:spcPts val="1200"/>
              </a:lnSpc>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a:t>
            </a:r>
            <a:endParaRPr lang="en-US" sz="1800" dirty="0">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3" name="Rectangle 2"/>
          <p:cNvSpPr/>
          <p:nvPr/>
        </p:nvSpPr>
        <p:spPr>
          <a:xfrm>
            <a:off x="445331" y="4990965"/>
            <a:ext cx="4614919" cy="1200329"/>
          </a:xfrm>
          <a:prstGeom prst="rect">
            <a:avLst/>
          </a:prstGeom>
        </p:spPr>
        <p:txBody>
          <a:bodyPr wrap="square">
            <a:spAutoFit/>
          </a:bodyPr>
          <a:lstStyle/>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5.  </a:t>
            </a:r>
            <a:r>
              <a:rPr lang="en-US" sz="1800" b="1" u="sng" dirty="0">
                <a:latin typeface="Cordia New" panose="020B0304020202020204" pitchFamily="34" charset="-34"/>
                <a:ea typeface="Cordia New" panose="020B0304020202020204" pitchFamily="34" charset="-34"/>
                <a:cs typeface="Cordia New" panose="020B0304020202020204" pitchFamily="34" charset="-34"/>
              </a:rPr>
              <a:t>Gerunds</a:t>
            </a:r>
            <a:r>
              <a:rPr lang="en-US" sz="1800" b="1"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คือ คำกริยาที่ลงท้ายด้วย</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dirty="0" err="1">
                <a:latin typeface="Cordia New" panose="020B0304020202020204" pitchFamily="34" charset="-34"/>
                <a:ea typeface="Cordia New" panose="020B0304020202020204" pitchFamily="34" charset="-34"/>
                <a:cs typeface="Cordia New" panose="020B0304020202020204" pitchFamily="34" charset="-34"/>
              </a:rPr>
              <a:t>ing</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ใช้เหมือนคำนาม ในประโยคตัวอย่างต่อไปนี้ </a:t>
            </a:r>
            <a:r>
              <a:rPr lang="en-US" sz="1800" dirty="0">
                <a:latin typeface="Cordia New" panose="020B0304020202020204" pitchFamily="34" charset="-34"/>
                <a:ea typeface="Cordia New" panose="020B0304020202020204" pitchFamily="34" charset="-34"/>
                <a:cs typeface="Cordia New" panose="020B0304020202020204" pitchFamily="34" charset="-34"/>
              </a:rPr>
              <a:t>“Swimming” </a:t>
            </a:r>
            <a:r>
              <a:rPr lang="th-TH" sz="1800" dirty="0">
                <a:latin typeface="Cordia New" panose="020B0304020202020204" pitchFamily="34" charset="-34"/>
                <a:ea typeface="Cordia New" panose="020B0304020202020204" pitchFamily="34" charset="-34"/>
              </a:rPr>
              <a:t>เป็น </a:t>
            </a:r>
            <a:r>
              <a:rPr lang="en-US" sz="1800" dirty="0">
                <a:latin typeface="Cordia New" panose="020B0304020202020204" pitchFamily="34" charset="-34"/>
                <a:ea typeface="Cordia New" panose="020B0304020202020204" pitchFamily="34" charset="-34"/>
                <a:cs typeface="Cordia New" panose="020B0304020202020204" pitchFamily="34" charset="-34"/>
              </a:rPr>
              <a:t>Gerund </a:t>
            </a:r>
            <a:r>
              <a:rPr lang="th-TH" sz="1800" dirty="0">
                <a:latin typeface="Cordia New" panose="020B0304020202020204" pitchFamily="34" charset="-34"/>
                <a:ea typeface="Cordia New" panose="020B0304020202020204" pitchFamily="34" charset="-34"/>
              </a:rPr>
              <a:t>ทำหน้าที่เป็นประธานของประโยค  </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indent="457200">
              <a:spcAft>
                <a:spcPts val="0"/>
              </a:spcAft>
            </a:pPr>
            <a:r>
              <a:rPr lang="en-US" sz="1800" b="1" i="1" dirty="0">
                <a:latin typeface="Cordia New" panose="020B0304020202020204" pitchFamily="34" charset="-34"/>
                <a:ea typeface="Cordia New" panose="020B0304020202020204" pitchFamily="34" charset="-34"/>
                <a:cs typeface="Cordia New" panose="020B0304020202020204" pitchFamily="34" charset="-34"/>
              </a:rPr>
              <a:t> </a:t>
            </a:r>
            <a:r>
              <a:rPr lang="en-US" sz="1800" b="1"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a:t>
            </a:r>
            <a:r>
              <a:rPr lang="en-US" sz="1800" b="1"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Swimming</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is good exercise.</a:t>
            </a:r>
            <a:endParaRPr lang="en-US" sz="1800" i="1" dirty="0">
              <a:solidFill>
                <a:srgbClr val="FF0000"/>
              </a:solidFill>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5" name="Rectangle 4"/>
          <p:cNvSpPr/>
          <p:nvPr/>
        </p:nvSpPr>
        <p:spPr>
          <a:xfrm>
            <a:off x="6648816" y="666705"/>
            <a:ext cx="4931498" cy="5109091"/>
          </a:xfrm>
          <a:prstGeom prst="rect">
            <a:avLst/>
          </a:prstGeom>
        </p:spPr>
        <p:txBody>
          <a:bodyPr wrap="square">
            <a:spAutoFit/>
          </a:bodyPr>
          <a:lstStyle/>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6.  </a:t>
            </a:r>
            <a:r>
              <a:rPr lang="en-US" sz="1800" b="1" u="sng" dirty="0">
                <a:latin typeface="Cordia New" panose="020B0304020202020204" pitchFamily="34" charset="-34"/>
                <a:ea typeface="Cordia New" panose="020B0304020202020204" pitchFamily="34" charset="-34"/>
                <a:cs typeface="Cordia New" panose="020B0304020202020204" pitchFamily="34" charset="-34"/>
              </a:rPr>
              <a:t>Gerund Phrases</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คือ วลีหรือกลุ่มคำที่ขึ้นต้นด้วยกริยาที่ลงท้ายด้วย</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dirty="0" err="1">
                <a:latin typeface="Cordia New" panose="020B0304020202020204" pitchFamily="34" charset="-34"/>
                <a:ea typeface="Cordia New" panose="020B0304020202020204" pitchFamily="34" charset="-34"/>
                <a:cs typeface="Cordia New" panose="020B0304020202020204" pitchFamily="34" charset="-34"/>
              </a:rPr>
              <a:t>ing</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และทำหน้าที่เป็นประธาน</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ตัวอย่าง</a:t>
            </a:r>
            <a:r>
              <a:rPr lang="th-TH" sz="1800" dirty="0" smtClean="0">
                <a:latin typeface="Cordia New" panose="020B0304020202020204" pitchFamily="34" charset="-34"/>
                <a:ea typeface="Cordia New" panose="020B0304020202020204" pitchFamily="34" charset="-34"/>
              </a:rPr>
              <a:t>ประโยค เช่น</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indent="457200">
              <a:spcAft>
                <a:spcPts val="0"/>
              </a:spcAft>
            </a:pPr>
            <a:r>
              <a:rPr lang="en-US" sz="1800"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a:t>
            </a:r>
            <a:r>
              <a:rPr lang="en-US" sz="1800" b="1"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Smoking cigarettes</a:t>
            </a:r>
            <a:r>
              <a:rPr lang="en-US" sz="1800" b="1"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a:t>
            </a:r>
            <a:r>
              <a:rPr lang="en-US" sz="1800"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is bad for your health.</a:t>
            </a:r>
          </a:p>
          <a:p>
            <a:pPr>
              <a:spcAft>
                <a:spcPts val="0"/>
              </a:spcAft>
            </a:pPr>
            <a:r>
              <a:rPr lang="en-US" sz="1800" b="1"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a:t>
            </a:r>
            <a:r>
              <a:rPr lang="en-US" sz="1800" b="1"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Listening to classical music</a:t>
            </a:r>
            <a:r>
              <a:rPr lang="en-US" sz="1800" b="1"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a:t>
            </a:r>
            <a:r>
              <a:rPr lang="en-US" sz="1800"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can help to exercise your brain</a:t>
            </a:r>
            <a:r>
              <a:rPr lang="en-US" sz="1800" dirty="0">
                <a:latin typeface="Cordia New" panose="020B0304020202020204" pitchFamily="34" charset="-34"/>
                <a:ea typeface="Cordia New" panose="020B0304020202020204" pitchFamily="34" charset="-34"/>
                <a:cs typeface="Cordia New" panose="020B0304020202020204" pitchFamily="34" charset="-34"/>
              </a:rPr>
              <a:t>.</a:t>
            </a:r>
          </a:p>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a:t>
            </a:r>
          </a:p>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7.  </a:t>
            </a:r>
            <a:r>
              <a:rPr lang="en-US" sz="1800" b="1" u="sng" dirty="0">
                <a:latin typeface="Cordia New" panose="020B0304020202020204" pitchFamily="34" charset="-34"/>
                <a:ea typeface="Cordia New" panose="020B0304020202020204" pitchFamily="34" charset="-34"/>
                <a:cs typeface="Cordia New" panose="020B0304020202020204" pitchFamily="34" charset="-34"/>
              </a:rPr>
              <a:t>Noun Phrases</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คือ วลีหรือกลุ่มคำที่ทำหน้าที่เหมือนคำนาม และเป็นประธานของประโยค</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th-TH" sz="1800" dirty="0" smtClean="0">
                <a:latin typeface="Cordia New" panose="020B0304020202020204" pitchFamily="34" charset="-34"/>
                <a:ea typeface="Cordia New" panose="020B0304020202020204" pitchFamily="34" charset="-34"/>
              </a:rPr>
              <a:t>เช่น</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rPr>
              <a:t>  </a:t>
            </a:r>
            <a:r>
              <a:rPr lang="en-US" sz="1800" b="1"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a:t>
            </a:r>
            <a:r>
              <a:rPr lang="en-US" sz="1800" b="1"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How to tackle these problems </a:t>
            </a:r>
            <a:r>
              <a:rPr lang="en-US" sz="1800" b="1"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a:t>
            </a:r>
            <a:r>
              <a:rPr lang="en-US" sz="1800"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is not an easy question.</a:t>
            </a:r>
          </a:p>
          <a:p>
            <a:pPr>
              <a:spcAft>
                <a:spcPts val="0"/>
              </a:spcAft>
            </a:pPr>
            <a:r>
              <a:rPr lang="en-US" sz="1800" b="1"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a:t>
            </a:r>
            <a:r>
              <a:rPr lang="en-US" sz="1800" b="1"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The rejection of the application</a:t>
            </a:r>
            <a:r>
              <a:rPr lang="en-US" sz="1800"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was unexpected.</a:t>
            </a:r>
          </a:p>
          <a:p>
            <a:pPr>
              <a:lnSpc>
                <a:spcPts val="1200"/>
              </a:lnSpc>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a:t>
            </a:r>
          </a:p>
          <a:p>
            <a:pPr>
              <a:lnSpc>
                <a:spcPts val="1200"/>
              </a:lnSpc>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a:t>
            </a:r>
          </a:p>
          <a:p>
            <a:pPr>
              <a:spcAft>
                <a:spcPts val="0"/>
              </a:spcAft>
            </a:pPr>
            <a:r>
              <a:rPr lang="en-US" sz="1800" dirty="0" smtClean="0">
                <a:latin typeface="Cordia New" panose="020B0304020202020204" pitchFamily="34" charset="-34"/>
                <a:ea typeface="Cordia New" panose="020B0304020202020204" pitchFamily="34" charset="-34"/>
                <a:cs typeface="Cordia New" panose="020B0304020202020204" pitchFamily="34" charset="-34"/>
              </a:rPr>
              <a:t>8.  </a:t>
            </a:r>
            <a:r>
              <a:rPr lang="en-US" sz="1800" b="1" u="sng" dirty="0" smtClean="0">
                <a:latin typeface="Cordia New" panose="020B0304020202020204" pitchFamily="34" charset="-34"/>
                <a:ea typeface="Cordia New" panose="020B0304020202020204" pitchFamily="34" charset="-34"/>
                <a:cs typeface="Cordia New" panose="020B0304020202020204" pitchFamily="34" charset="-34"/>
              </a:rPr>
              <a:t>Noun </a:t>
            </a:r>
            <a:r>
              <a:rPr lang="en-US" sz="1800" b="1" u="sng" dirty="0">
                <a:latin typeface="Cordia New" panose="020B0304020202020204" pitchFamily="34" charset="-34"/>
                <a:ea typeface="Cordia New" panose="020B0304020202020204" pitchFamily="34" charset="-34"/>
                <a:cs typeface="Cordia New" panose="020B0304020202020204" pitchFamily="34" charset="-34"/>
              </a:rPr>
              <a:t>Clauses</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คือ </a:t>
            </a:r>
            <a:r>
              <a:rPr lang="en-US" sz="1800" dirty="0">
                <a:latin typeface="Cordia New" panose="020B0304020202020204" pitchFamily="34" charset="-34"/>
                <a:ea typeface="Cordia New" panose="020B0304020202020204" pitchFamily="34" charset="-34"/>
                <a:cs typeface="Cordia New" panose="020B0304020202020204" pitchFamily="34" charset="-34"/>
              </a:rPr>
              <a:t>Clauses </a:t>
            </a:r>
            <a:r>
              <a:rPr lang="th-TH" sz="1800" dirty="0">
                <a:latin typeface="Cordia New" panose="020B0304020202020204" pitchFamily="34" charset="-34"/>
                <a:ea typeface="Cordia New" panose="020B0304020202020204" pitchFamily="34" charset="-34"/>
              </a:rPr>
              <a:t>ที่ทำหน้าที่เป็นประธานของประโยค และมีความเป็นเอกพจน์เสมอ โดยทั่วไปมักขึ้นต้นด้วย </a:t>
            </a:r>
            <a:r>
              <a:rPr lang="en-US" sz="1800" dirty="0">
                <a:latin typeface="Cordia New" panose="020B0304020202020204" pitchFamily="34" charset="-34"/>
                <a:ea typeface="Cordia New" panose="020B0304020202020204" pitchFamily="34" charset="-34"/>
                <a:cs typeface="Cordia New" panose="020B0304020202020204" pitchFamily="34" charset="-34"/>
              </a:rPr>
              <a:t>that, whether </a:t>
            </a:r>
            <a:r>
              <a:rPr lang="th-TH" sz="1800" dirty="0">
                <a:latin typeface="Cordia New" panose="020B0304020202020204" pitchFamily="34" charset="-34"/>
                <a:ea typeface="Cordia New" panose="020B0304020202020204" pitchFamily="34" charset="-34"/>
              </a:rPr>
              <a:t>และ </a:t>
            </a:r>
            <a:r>
              <a:rPr lang="en-US" sz="1800" dirty="0">
                <a:latin typeface="Cordia New" panose="020B0304020202020204" pitchFamily="34" charset="-34"/>
                <a:ea typeface="Cordia New" panose="020B0304020202020204" pitchFamily="34" charset="-34"/>
                <a:cs typeface="Cordia New" panose="020B0304020202020204" pitchFamily="34" charset="-34"/>
              </a:rPr>
              <a:t>Question Words </a:t>
            </a:r>
            <a:r>
              <a:rPr lang="th-TH" sz="1800" dirty="0">
                <a:latin typeface="Cordia New" panose="020B0304020202020204" pitchFamily="34" charset="-34"/>
                <a:ea typeface="Cordia New" panose="020B0304020202020204" pitchFamily="34" charset="-34"/>
              </a:rPr>
              <a:t>แล้วตามด้วยประธาน ให้สังเกตว่าในกรณีที่ขึ้นต้นด้วย </a:t>
            </a:r>
            <a:r>
              <a:rPr lang="en-US" sz="1800" dirty="0">
                <a:latin typeface="Cordia New" panose="020B0304020202020204" pitchFamily="34" charset="-34"/>
                <a:ea typeface="Cordia New" panose="020B0304020202020204" pitchFamily="34" charset="-34"/>
                <a:cs typeface="Cordia New" panose="020B0304020202020204" pitchFamily="34" charset="-34"/>
              </a:rPr>
              <a:t>Question Words </a:t>
            </a:r>
            <a:r>
              <a:rPr lang="th-TH" sz="1800" dirty="0">
                <a:latin typeface="Cordia New" panose="020B0304020202020204" pitchFamily="34" charset="-34"/>
                <a:ea typeface="Cordia New" panose="020B0304020202020204" pitchFamily="34" charset="-34"/>
              </a:rPr>
              <a:t>ก็จะเรียง </a:t>
            </a:r>
            <a:r>
              <a:rPr lang="en-US" sz="1800" dirty="0">
                <a:latin typeface="Cordia New" panose="020B0304020202020204" pitchFamily="34" charset="-34"/>
                <a:ea typeface="Cordia New" panose="020B0304020202020204" pitchFamily="34" charset="-34"/>
                <a:cs typeface="Cordia New" panose="020B0304020202020204" pitchFamily="34" charset="-34"/>
              </a:rPr>
              <a:t>Noun Clauses </a:t>
            </a:r>
            <a:r>
              <a:rPr lang="th-TH" sz="1800" dirty="0">
                <a:latin typeface="Cordia New" panose="020B0304020202020204" pitchFamily="34" charset="-34"/>
                <a:ea typeface="Cordia New" panose="020B0304020202020204" pitchFamily="34" charset="-34"/>
              </a:rPr>
              <a:t>เป็นประโยคบอกเล่า เช่น</a:t>
            </a:r>
            <a:r>
              <a:rPr lang="en-US" sz="1800" dirty="0">
                <a:latin typeface="Cordia New" panose="020B0304020202020204" pitchFamily="34" charset="-34"/>
                <a:ea typeface="Cordia New" panose="020B0304020202020204" pitchFamily="34" charset="-34"/>
                <a:cs typeface="Cordia New" panose="020B0304020202020204" pitchFamily="34" charset="-34"/>
              </a:rPr>
              <a:t>     </a:t>
            </a:r>
            <a:endParaRPr lang="en-US" sz="1800" dirty="0" smtClean="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rPr>
              <a:t>-</a:t>
            </a:r>
            <a:r>
              <a:rPr lang="en-US" sz="1800" b="1"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That he wants to change his job</a:t>
            </a:r>
            <a:r>
              <a:rPr lang="en-US" sz="1800"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surprises everybody.</a:t>
            </a:r>
          </a:p>
          <a:p>
            <a:pPr>
              <a:lnSpc>
                <a:spcPct val="150000"/>
              </a:lnSpc>
              <a:spcAft>
                <a:spcPts val="0"/>
              </a:spcAft>
            </a:pPr>
            <a:r>
              <a:rPr lang="en-US" sz="1800" b="1" i="1"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        </a:t>
            </a:r>
            <a:r>
              <a:rPr lang="th-TH" sz="1800" b="1" i="1"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 </a:t>
            </a:r>
            <a:r>
              <a:rPr lang="th-TH" sz="1800" b="1" i="1" dirty="0" smtClean="0">
                <a:solidFill>
                  <a:srgbClr val="FF0000"/>
                </a:solidFill>
                <a:latin typeface="Cordia New" panose="020B0304020202020204" pitchFamily="34" charset="-34"/>
                <a:ea typeface="Angsana New" panose="02020603050405020304" pitchFamily="18" charset="-34"/>
                <a:cs typeface="Angsana New" panose="02020603050405020304" pitchFamily="18" charset="-34"/>
              </a:rPr>
              <a:t> -</a:t>
            </a:r>
            <a:r>
              <a:rPr lang="en-US" sz="1800" b="1" i="1" u="sng"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Whether you have enough technological potential</a:t>
            </a:r>
            <a:r>
              <a:rPr lang="en-US" sz="1800" b="1" i="1"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 </a:t>
            </a:r>
            <a:r>
              <a:rPr lang="en-US" sz="1800"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is my concern.</a:t>
            </a:r>
            <a:endParaRPr lang="en-US" sz="1800" dirty="0">
              <a:solidFill>
                <a:srgbClr val="FF0000"/>
              </a:solidFill>
              <a:latin typeface="Comic Sans MS" panose="030F0702030302020204" pitchFamily="66" charset="0"/>
              <a:ea typeface="Angsana New" panose="02020603050405020304" pitchFamily="18" charset="-34"/>
              <a:cs typeface="Angsana New" panose="02020603050405020304" pitchFamily="18" charset="-34"/>
            </a:endParaRPr>
          </a:p>
          <a:p>
            <a:pPr>
              <a:lnSpc>
                <a:spcPct val="150000"/>
              </a:lnSpc>
              <a:spcAft>
                <a:spcPts val="0"/>
              </a:spcAft>
            </a:pPr>
            <a:r>
              <a:rPr lang="en-US" sz="1800" b="1" i="1"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          </a:t>
            </a:r>
            <a:r>
              <a:rPr lang="en-US" sz="1800" b="1" i="1" dirty="0" smtClean="0">
                <a:solidFill>
                  <a:srgbClr val="FF0000"/>
                </a:solidFill>
                <a:latin typeface="Cordia New" panose="020B0304020202020204" pitchFamily="34" charset="-34"/>
                <a:ea typeface="Angsana New" panose="02020603050405020304" pitchFamily="18" charset="-34"/>
                <a:cs typeface="Angsana New" panose="02020603050405020304" pitchFamily="18" charset="-34"/>
              </a:rPr>
              <a:t>-</a:t>
            </a:r>
            <a:r>
              <a:rPr lang="en-US" sz="1800" b="1" i="1" u="sng"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How professional speakers plan their speech</a:t>
            </a:r>
            <a:r>
              <a:rPr lang="en-US" sz="1800" b="1" i="1"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 </a:t>
            </a:r>
            <a:r>
              <a:rPr lang="en-US" sz="1800"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is important.</a:t>
            </a:r>
            <a:endParaRPr lang="en-US" sz="1800" dirty="0">
              <a:solidFill>
                <a:srgbClr val="FF0000"/>
              </a:solidFill>
              <a:effectLst/>
              <a:latin typeface="Comic Sans MS" panose="030F0702030302020204" pitchFamily="66" charset="0"/>
              <a:ea typeface="Angsana New" panose="02020603050405020304" pitchFamily="18" charset="-34"/>
              <a:cs typeface="Angsana New" panose="02020603050405020304" pitchFamily="18" charset="-34"/>
            </a:endParaRPr>
          </a:p>
        </p:txBody>
      </p:sp>
    </p:spTree>
    <p:extLst>
      <p:ext uri="{BB962C8B-B14F-4D97-AF65-F5344CB8AC3E}">
        <p14:creationId xmlns:p14="http://schemas.microsoft.com/office/powerpoint/2010/main" val="41140247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667565"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Action Button: Forward or Next 12">
            <a:hlinkClick r:id="" action="ppaction://hlinkshowjump?jump=nextslide" highlightClick="1"/>
          </p:cNvPr>
          <p:cNvSpPr/>
          <p:nvPr/>
        </p:nvSpPr>
        <p:spPr>
          <a:xfrm>
            <a:off x="11289369" y="6270317"/>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5" name="Rectangle 119"/>
          <p:cNvSpPr>
            <a:spLocks noChangeArrowheads="1"/>
          </p:cNvSpPr>
          <p:nvPr/>
        </p:nvSpPr>
        <p:spPr bwMode="auto">
          <a:xfrm>
            <a:off x="354997" y="514895"/>
            <a:ext cx="3611772" cy="369332"/>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1800" b="1" dirty="0"/>
              <a:t>HOW TO IDENTIFY SUBJECTS</a:t>
            </a:r>
            <a:endParaRPr lang="en-US" sz="1800" dirty="0"/>
          </a:p>
        </p:txBody>
      </p:sp>
      <p:sp>
        <p:nvSpPr>
          <p:cNvPr id="2" name="Rectangle 1"/>
          <p:cNvSpPr/>
          <p:nvPr/>
        </p:nvSpPr>
        <p:spPr>
          <a:xfrm>
            <a:off x="296214" y="1161226"/>
            <a:ext cx="4815048" cy="5386090"/>
          </a:xfrm>
          <a:prstGeom prst="rect">
            <a:avLst/>
          </a:prstGeom>
        </p:spPr>
        <p:txBody>
          <a:bodyPr wrap="square">
            <a:spAutoFit/>
          </a:bodyPr>
          <a:lstStyle/>
          <a:p>
            <a:pPr>
              <a:spcAft>
                <a:spcPts val="0"/>
              </a:spcAft>
            </a:pPr>
            <a:r>
              <a:rPr lang="th-TH" sz="1800" dirty="0">
                <a:latin typeface="Cordia New" panose="020B0304020202020204" pitchFamily="34" charset="-34"/>
                <a:ea typeface="Cordia New" panose="020B0304020202020204" pitchFamily="34" charset="-34"/>
              </a:rPr>
              <a:t>เมื่อทราบว่าประธานประเภทต่างๆมีอะไรบ้างแล้ว </a:t>
            </a:r>
            <a:endParaRPr lang="th-TH" sz="1800" dirty="0" smtClean="0">
              <a:latin typeface="Cordia New" panose="020B0304020202020204" pitchFamily="34" charset="-34"/>
              <a:ea typeface="Cordia New" panose="020B0304020202020204" pitchFamily="34" charset="-34"/>
            </a:endParaRPr>
          </a:p>
          <a:p>
            <a:pPr>
              <a:spcAft>
                <a:spcPts val="0"/>
              </a:spcAft>
            </a:pPr>
            <a:r>
              <a:rPr lang="th-TH" sz="1800" dirty="0" smtClean="0">
                <a:latin typeface="Cordia New" panose="020B0304020202020204" pitchFamily="34" charset="-34"/>
                <a:ea typeface="Cordia New" panose="020B0304020202020204" pitchFamily="34" charset="-34"/>
              </a:rPr>
              <a:t>เรา</a:t>
            </a:r>
            <a:r>
              <a:rPr lang="th-TH" sz="1800" dirty="0">
                <a:latin typeface="Cordia New" panose="020B0304020202020204" pitchFamily="34" charset="-34"/>
                <a:ea typeface="Cordia New" panose="020B0304020202020204" pitchFamily="34" charset="-34"/>
              </a:rPr>
              <a:t>ควรสังเกตส่วน</a:t>
            </a:r>
            <a:r>
              <a:rPr lang="th-TH" sz="1800" dirty="0" smtClean="0">
                <a:latin typeface="Cordia New" panose="020B0304020202020204" pitchFamily="34" charset="-34"/>
                <a:ea typeface="Cordia New" panose="020B0304020202020204" pitchFamily="34" charset="-34"/>
              </a:rPr>
              <a:t>ต่างๆภายใน</a:t>
            </a:r>
            <a:r>
              <a:rPr lang="th-TH" sz="1800" dirty="0">
                <a:latin typeface="Cordia New" panose="020B0304020202020204" pitchFamily="34" charset="-34"/>
                <a:ea typeface="Cordia New" panose="020B0304020202020204" pitchFamily="34" charset="-34"/>
              </a:rPr>
              <a:t>ประโยคซึ่งเป็นตัว</a:t>
            </a:r>
            <a:r>
              <a:rPr lang="th-TH" sz="1800" dirty="0" smtClean="0">
                <a:latin typeface="Cordia New" panose="020B0304020202020204" pitchFamily="34" charset="-34"/>
                <a:ea typeface="Cordia New" panose="020B0304020202020204" pitchFamily="34" charset="-34"/>
              </a:rPr>
              <a:t>ช่วย</a:t>
            </a:r>
          </a:p>
          <a:p>
            <a:pPr>
              <a:spcAft>
                <a:spcPts val="0"/>
              </a:spcAft>
            </a:pPr>
            <a:r>
              <a:rPr lang="th-TH" sz="1800" dirty="0" smtClean="0">
                <a:latin typeface="Cordia New" panose="020B0304020202020204" pitchFamily="34" charset="-34"/>
                <a:ea typeface="Cordia New" panose="020B0304020202020204" pitchFamily="34" charset="-34"/>
              </a:rPr>
              <a:t>ให้</a:t>
            </a:r>
            <a:r>
              <a:rPr lang="th-TH" sz="1800" dirty="0">
                <a:latin typeface="Cordia New" panose="020B0304020202020204" pitchFamily="34" charset="-34"/>
                <a:ea typeface="Cordia New" panose="020B0304020202020204" pitchFamily="34" charset="-34"/>
              </a:rPr>
              <a:t>หาประธานได้ง่ายขึ้น ซึ่งมีวิธีการสังเกต </a:t>
            </a:r>
            <a:r>
              <a:rPr lang="th-TH" sz="1800" dirty="0" smtClean="0">
                <a:latin typeface="Cordia New" panose="020B0304020202020204" pitchFamily="34" charset="-34"/>
                <a:ea typeface="Cordia New" panose="020B0304020202020204" pitchFamily="34" charset="-34"/>
              </a:rPr>
              <a:t>ดังนี้</a:t>
            </a:r>
            <a:endParaRPr lang="en-US" sz="1800" dirty="0" smtClean="0">
              <a:latin typeface="Cordia New" panose="020B0304020202020204" pitchFamily="34" charset="-34"/>
              <a:ea typeface="Cordia New" panose="020B0304020202020204" pitchFamily="34" charset="-34"/>
            </a:endParaRPr>
          </a:p>
          <a:p>
            <a:pPr>
              <a:spcAft>
                <a:spcPts val="0"/>
              </a:spcAft>
            </a:pPr>
            <a:r>
              <a:rPr lang="en-US" sz="1800" b="1" dirty="0">
                <a:latin typeface="Cordia New" panose="020B0304020202020204" pitchFamily="34" charset="-34"/>
                <a:ea typeface="Cordia New" panose="020B0304020202020204" pitchFamily="34" charset="-34"/>
                <a:cs typeface="Cordia New" panose="020B0304020202020204" pitchFamily="34" charset="-34"/>
              </a:rPr>
              <a:t>	</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342900" indent="-342900">
              <a:spcAft>
                <a:spcPts val="0"/>
              </a:spcAft>
              <a:buAutoNum type="arabicPeriod"/>
            </a:pPr>
            <a:r>
              <a:rPr lang="th-TH" sz="2000" b="1" u="sng" dirty="0" smtClean="0">
                <a:latin typeface="Cordia New" panose="020B0304020202020204" pitchFamily="34" charset="-34"/>
                <a:ea typeface="Cordia New" panose="020B0304020202020204" pitchFamily="34" charset="-34"/>
              </a:rPr>
              <a:t>สังเกต</a:t>
            </a:r>
            <a:r>
              <a:rPr lang="th-TH" sz="2000" b="1" u="sng" dirty="0">
                <a:latin typeface="Cordia New" panose="020B0304020202020204" pitchFamily="34" charset="-34"/>
                <a:ea typeface="Cordia New" panose="020B0304020202020204" pitchFamily="34" charset="-34"/>
              </a:rPr>
              <a:t>คำกริยาหลัก </a:t>
            </a:r>
            <a:r>
              <a:rPr lang="en-US" sz="2000" b="1" u="sng" dirty="0">
                <a:latin typeface="Cordia New" panose="020B0304020202020204" pitchFamily="34" charset="-34"/>
                <a:ea typeface="Cordia New" panose="020B0304020202020204" pitchFamily="34" charset="-34"/>
                <a:cs typeface="Cordia New" panose="020B0304020202020204" pitchFamily="34" charset="-34"/>
              </a:rPr>
              <a:t>(Main Verb) </a:t>
            </a:r>
            <a:r>
              <a:rPr lang="th-TH" sz="2000" b="1" u="sng" dirty="0">
                <a:latin typeface="Cordia New" panose="020B0304020202020204" pitchFamily="34" charset="-34"/>
                <a:ea typeface="Cordia New" panose="020B0304020202020204" pitchFamily="34" charset="-34"/>
              </a:rPr>
              <a:t>ของ</a:t>
            </a:r>
            <a:r>
              <a:rPr lang="th-TH" sz="2000" b="1" u="sng" dirty="0" smtClean="0">
                <a:latin typeface="Cordia New" panose="020B0304020202020204" pitchFamily="34" charset="-34"/>
                <a:ea typeface="Cordia New" panose="020B0304020202020204" pitchFamily="34" charset="-34"/>
              </a:rPr>
              <a:t>ประโยค</a:t>
            </a:r>
          </a:p>
          <a:p>
            <a:pPr>
              <a:spcAft>
                <a:spcPts val="0"/>
              </a:spcAft>
            </a:pPr>
            <a:endParaRPr lang="th-TH" sz="1800" b="1" u="sng" dirty="0" smtClean="0">
              <a:latin typeface="Cordia New" panose="020B0304020202020204" pitchFamily="34" charset="-34"/>
              <a:ea typeface="Cordia New" panose="020B0304020202020204" pitchFamily="34" charset="-34"/>
            </a:endParaRPr>
          </a:p>
          <a:p>
            <a:pPr>
              <a:spcAft>
                <a:spcPts val="0"/>
              </a:spcAft>
            </a:pPr>
            <a:r>
              <a:rPr lang="th-TH" sz="1800" dirty="0" smtClean="0">
                <a:latin typeface="Comic Sans MS" panose="030F0702030302020204" pitchFamily="66" charset="0"/>
                <a:ea typeface="Cordia New" panose="020B0304020202020204" pitchFamily="34" charset="-34"/>
              </a:rPr>
              <a:t>ใน</a:t>
            </a:r>
            <a:r>
              <a:rPr lang="th-TH" sz="1800" dirty="0">
                <a:latin typeface="Comic Sans MS" panose="030F0702030302020204" pitchFamily="66" charset="0"/>
                <a:ea typeface="Cordia New" panose="020B0304020202020204" pitchFamily="34" charset="-34"/>
              </a:rPr>
              <a:t>ภาษาอังกฤษประธานมักจะมาก่อนกริยาหลักเสมอ ดังนั้น ถ้าหากริยาหลักได้เราก็</a:t>
            </a:r>
            <a:r>
              <a:rPr lang="th-TH" sz="1800" dirty="0" smtClean="0">
                <a:latin typeface="Comic Sans MS" panose="030F0702030302020204" pitchFamily="66" charset="0"/>
                <a:ea typeface="Cordia New" panose="020B0304020202020204" pitchFamily="34" charset="-34"/>
              </a:rPr>
              <a:t>จะ</a:t>
            </a:r>
            <a:r>
              <a:rPr lang="th-TH" sz="1800" dirty="0" smtClean="0">
                <a:latin typeface="Cordia New" panose="020B0304020202020204" pitchFamily="34" charset="-34"/>
                <a:ea typeface="Cordia New" panose="020B0304020202020204" pitchFamily="34" charset="-34"/>
                <a:cs typeface="Cordia New" panose="020B0304020202020204" pitchFamily="34" charset="-34"/>
              </a:rPr>
              <a:t>สามารถ</a:t>
            </a:r>
            <a:r>
              <a:rPr lang="th-TH" sz="1800" dirty="0">
                <a:latin typeface="Cordia New" panose="020B0304020202020204" pitchFamily="34" charset="-34"/>
                <a:ea typeface="Cordia New" panose="020B0304020202020204" pitchFamily="34" charset="-34"/>
                <a:cs typeface="Cordia New" panose="020B0304020202020204" pitchFamily="34" charset="-34"/>
              </a:rPr>
              <a:t>หากลุ่มคำที่ทำหน้าที่เป็นประธานได้ง่ายขึ้น โดยมีหลักการสังเกตคำกริยา ดังต่อไปนี้</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p>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1.1  </a:t>
            </a:r>
            <a:r>
              <a:rPr lang="th-TH" sz="1800" dirty="0">
                <a:latin typeface="Cordia New" panose="020B0304020202020204" pitchFamily="34" charset="-34"/>
                <a:ea typeface="Cordia New" panose="020B0304020202020204" pitchFamily="34" charset="-34"/>
              </a:rPr>
              <a:t>คำกริยาโดยทั่วไปสังเกตได้จากการลงท้ายด้วย </a:t>
            </a:r>
            <a:r>
              <a:rPr lang="en-US" sz="1800" dirty="0">
                <a:latin typeface="Cordia New" panose="020B0304020202020204" pitchFamily="34" charset="-34"/>
                <a:ea typeface="Cordia New" panose="020B0304020202020204" pitchFamily="34" charset="-34"/>
                <a:cs typeface="Cordia New" panose="020B0304020202020204" pitchFamily="34" charset="-34"/>
              </a:rPr>
              <a:t>s, </a:t>
            </a:r>
            <a:r>
              <a:rPr lang="en-US" sz="1800" dirty="0" err="1">
                <a:latin typeface="Cordia New" panose="020B0304020202020204" pitchFamily="34" charset="-34"/>
                <a:ea typeface="Cordia New" panose="020B0304020202020204" pitchFamily="34" charset="-34"/>
                <a:cs typeface="Cordia New" panose="020B0304020202020204" pitchFamily="34" charset="-34"/>
              </a:rPr>
              <a:t>es</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หรือ </a:t>
            </a:r>
            <a:r>
              <a:rPr lang="en-US" sz="1800" dirty="0" err="1">
                <a:latin typeface="Cordia New" panose="020B0304020202020204" pitchFamily="34" charset="-34"/>
                <a:ea typeface="Cordia New" panose="020B0304020202020204" pitchFamily="34" charset="-34"/>
                <a:cs typeface="Cordia New" panose="020B0304020202020204" pitchFamily="34" charset="-34"/>
              </a:rPr>
              <a:t>ed</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a:r>
            <a:br>
              <a:rPr lang="en-US" sz="1800" dirty="0" smtClean="0">
                <a:latin typeface="Cordia New" panose="020B0304020202020204" pitchFamily="34" charset="-34"/>
                <a:ea typeface="Cordia New" panose="020B0304020202020204" pitchFamily="34" charset="-34"/>
                <a:cs typeface="Cordia New" panose="020B0304020202020204" pitchFamily="34" charset="-34"/>
              </a:rPr>
            </a:b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r>
              <a:rPr lang="th-TH" sz="1800" dirty="0" smtClean="0">
                <a:latin typeface="Cordia New" panose="020B0304020202020204" pitchFamily="34" charset="-34"/>
                <a:ea typeface="Cordia New" panose="020B0304020202020204" pitchFamily="34" charset="-34"/>
              </a:rPr>
              <a:t>เช่น </a:t>
            </a:r>
            <a:r>
              <a:rPr lang="en-US" sz="1800" dirty="0">
                <a:latin typeface="Cordia New" panose="020B0304020202020204" pitchFamily="34" charset="-34"/>
                <a:ea typeface="Cordia New" panose="020B0304020202020204" pitchFamily="34" charset="-34"/>
                <a:cs typeface="Cordia New" panose="020B0304020202020204" pitchFamily="34" charset="-34"/>
              </a:rPr>
              <a:t>sleeps, washes,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wished</a:t>
            </a:r>
          </a:p>
          <a:p>
            <a:pPr>
              <a:spcAft>
                <a:spcPts val="0"/>
              </a:spcAf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457200">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1.2  </a:t>
            </a:r>
            <a:r>
              <a:rPr lang="th-TH" sz="1800" dirty="0">
                <a:latin typeface="Cordia New" panose="020B0304020202020204" pitchFamily="34" charset="-34"/>
                <a:ea typeface="Cordia New" panose="020B0304020202020204" pitchFamily="34" charset="-34"/>
              </a:rPr>
              <a:t>คำกริยาอาจปรากฏในรูปของคำกริยาตัวเดียว เช่น </a:t>
            </a:r>
            <a:endParaRPr lang="en-US" sz="1800" dirty="0" smtClean="0">
              <a:latin typeface="Cordia New" panose="020B0304020202020204" pitchFamily="34" charset="-34"/>
              <a:ea typeface="Cordia New" panose="020B0304020202020204" pitchFamily="34" charset="-34"/>
            </a:endParaRPr>
          </a:p>
          <a:p>
            <a:pPr marL="457200">
              <a:spcAft>
                <a:spcPts val="0"/>
              </a:spcAft>
            </a:pPr>
            <a:r>
              <a:rPr lang="en-US" sz="1800" i="1"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rPr>
              <a:t>MIRC </a:t>
            </a:r>
            <a:r>
              <a:rPr lang="en-US" sz="1800"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is</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by far the most</a:t>
            </a:r>
            <a:r>
              <a:rPr lang="th-TH" sz="1800" i="1" dirty="0">
                <a:solidFill>
                  <a:srgbClr val="FF0000"/>
                </a:solidFill>
                <a:latin typeface="Cordia New" panose="020B0304020202020204" pitchFamily="34" charset="-34"/>
                <a:ea typeface="Cordia New" panose="020B0304020202020204" pitchFamily="34" charset="-34"/>
              </a:rPr>
              <a:t> </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popular</a:t>
            </a:r>
            <a:r>
              <a:rPr lang="th-TH" sz="1800" i="1" dirty="0">
                <a:solidFill>
                  <a:srgbClr val="FF0000"/>
                </a:solidFill>
                <a:latin typeface="Cordia New" panose="020B0304020202020204" pitchFamily="34" charset="-34"/>
                <a:ea typeface="Cordia New" panose="020B0304020202020204" pitchFamily="34" charset="-34"/>
              </a:rPr>
              <a:t> </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Internet Relay Chat client for all users.</a:t>
            </a:r>
            <a:r>
              <a:rPr lang="th-TH" sz="1800" i="1" dirty="0">
                <a:solidFill>
                  <a:srgbClr val="FF0000"/>
                </a:solidFill>
                <a:latin typeface="Cordia New" panose="020B0304020202020204" pitchFamily="34" charset="-34"/>
                <a:ea typeface="Cordia New" panose="020B0304020202020204" pitchFamily="34" charset="-34"/>
              </a:rPr>
              <a:t> </a:t>
            </a:r>
            <a:endParaRPr lang="th-TH" sz="1800" i="1" dirty="0" smtClean="0">
              <a:solidFill>
                <a:srgbClr val="FF0000"/>
              </a:solidFill>
              <a:latin typeface="Cordia New" panose="020B0304020202020204" pitchFamily="34" charset="-34"/>
              <a:ea typeface="Cordia New" panose="020B0304020202020204" pitchFamily="34" charset="-34"/>
            </a:endParaRPr>
          </a:p>
          <a:p>
            <a:pPr marL="457200">
              <a:spcAft>
                <a:spcPts val="0"/>
              </a:spcAft>
            </a:pPr>
            <a:r>
              <a:rPr lang="th-TH" sz="1800" dirty="0" smtClean="0">
                <a:latin typeface="Cordia New" panose="020B0304020202020204" pitchFamily="34" charset="-34"/>
                <a:ea typeface="Cordia New" panose="020B0304020202020204" pitchFamily="34" charset="-34"/>
              </a:rPr>
              <a:t>หรือ</a:t>
            </a:r>
            <a:r>
              <a:rPr lang="th-TH" sz="1800" dirty="0">
                <a:latin typeface="Cordia New" panose="020B0304020202020204" pitchFamily="34" charset="-34"/>
                <a:ea typeface="Cordia New" panose="020B0304020202020204" pitchFamily="34" charset="-34"/>
              </a:rPr>
              <a:t>กลุ่มคำกริยา  เช่น </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457200">
              <a:spcAft>
                <a:spcPts val="0"/>
              </a:spcAft>
            </a:pPr>
            <a:r>
              <a:rPr lang="en-US" sz="1800"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rPr>
              <a:t>More</a:t>
            </a:r>
            <a:r>
              <a:rPr lang="th-TH" sz="1800" dirty="0" smtClean="0">
                <a:solidFill>
                  <a:srgbClr val="FF0000"/>
                </a:solidFill>
                <a:latin typeface="Cordia New" panose="020B0304020202020204" pitchFamily="34" charset="-34"/>
                <a:ea typeface="Cordia New" panose="020B0304020202020204" pitchFamily="34" charset="-34"/>
              </a:rPr>
              <a:t> </a:t>
            </a:r>
            <a:r>
              <a:rPr lang="en-US" sz="1800"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than a</a:t>
            </a:r>
            <a:r>
              <a:rPr lang="th-TH" sz="1800" dirty="0">
                <a:solidFill>
                  <a:srgbClr val="FF0000"/>
                </a:solidFill>
                <a:latin typeface="Cordia New" panose="020B0304020202020204" pitchFamily="34" charset="-34"/>
                <a:ea typeface="Cordia New" panose="020B0304020202020204" pitchFamily="34" charset="-34"/>
              </a:rPr>
              <a:t> </a:t>
            </a:r>
            <a:r>
              <a:rPr lang="en-US" sz="1800"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million dogs</a:t>
            </a:r>
            <a:r>
              <a:rPr lang="th-TH" sz="1800" dirty="0">
                <a:solidFill>
                  <a:srgbClr val="FF0000"/>
                </a:solidFill>
                <a:latin typeface="Cordia New" panose="020B0304020202020204" pitchFamily="34" charset="-34"/>
                <a:ea typeface="Cordia New" panose="020B0304020202020204" pitchFamily="34" charset="-34"/>
              </a:rPr>
              <a:t> </a:t>
            </a:r>
            <a:r>
              <a:rPr lang="en-US" sz="1800"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and cats in nine northeastern provinces </a:t>
            </a:r>
            <a:r>
              <a:rPr lang="en-US" sz="1800"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have been</a:t>
            </a:r>
            <a:r>
              <a:rPr lang="th-TH" sz="1800" u="sng" dirty="0">
                <a:solidFill>
                  <a:srgbClr val="FF0000"/>
                </a:solidFill>
                <a:latin typeface="Cordia New" panose="020B0304020202020204" pitchFamily="34" charset="-34"/>
                <a:ea typeface="Cordia New" panose="020B0304020202020204" pitchFamily="34" charset="-34"/>
              </a:rPr>
              <a:t> </a:t>
            </a:r>
            <a:r>
              <a:rPr lang="en-US" sz="1800"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vaccinated</a:t>
            </a:r>
            <a:r>
              <a:rPr lang="en-US" sz="1800"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against  rabies this</a:t>
            </a:r>
            <a:r>
              <a:rPr lang="th-TH" sz="1800" dirty="0">
                <a:solidFill>
                  <a:srgbClr val="FF0000"/>
                </a:solidFill>
                <a:latin typeface="Cordia New" panose="020B0304020202020204" pitchFamily="34" charset="-34"/>
                <a:ea typeface="Cordia New" panose="020B0304020202020204" pitchFamily="34" charset="-34"/>
              </a:rPr>
              <a:t> </a:t>
            </a:r>
            <a:r>
              <a:rPr lang="en-US" sz="1800"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year</a:t>
            </a:r>
            <a:r>
              <a:rPr lang="en-US" sz="1800"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rPr>
              <a:t>.</a:t>
            </a:r>
            <a:endParaRPr lang="th-TH" sz="1800" dirty="0"/>
          </a:p>
        </p:txBody>
      </p:sp>
      <p:pic>
        <p:nvPicPr>
          <p:cNvPr id="1026" name="Picture 2" descr="3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80365" y="462726"/>
            <a:ext cx="1273175"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4"/>
          <p:cNvSpPr>
            <a:spLocks noChangeArrowheads="1"/>
          </p:cNvSpPr>
          <p:nvPr/>
        </p:nvSpPr>
        <p:spPr bwMode="auto">
          <a:xfrm>
            <a:off x="6851857" y="2223055"/>
            <a:ext cx="5042019" cy="4047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Tx/>
              <a:buAutoNum type="arabicPeriod" startAt="2"/>
              <a:tabLst/>
            </a:pPr>
            <a:r>
              <a:rPr kumimoji="0" lang="th-TH" altLang="zh-CN" sz="2000" b="1" i="0" u="sng" strike="noStrike" cap="none" normalizeH="0" baseline="0" dirty="0" smtClean="0">
                <a:ln>
                  <a:noFill/>
                </a:ln>
                <a:effectLst/>
                <a:latin typeface="Arial" panose="020B0604020202020204" pitchFamily="34" charset="0"/>
                <a:ea typeface="Cordia New" panose="020B0304020202020204" pitchFamily="34" charset="-34"/>
                <a:cs typeface="Cordia New" panose="020B0304020202020204" pitchFamily="34" charset="-34"/>
              </a:rPr>
              <a:t>สังเกตประโยคที่ขึ้นต้นด้วย </a:t>
            </a:r>
            <a:r>
              <a:rPr kumimoji="0" lang="en-US" altLang="zh-CN" sz="2000" b="1" i="0" u="sng" strike="noStrike" cap="none" normalizeH="0" baseline="0" dirty="0" smtClean="0">
                <a:ln>
                  <a:noFill/>
                </a:ln>
                <a:effectLst/>
                <a:latin typeface="Arial" panose="020B0604020202020204" pitchFamily="34" charset="0"/>
                <a:ea typeface="Cordia New" panose="020B0304020202020204" pitchFamily="34" charset="-34"/>
                <a:cs typeface="Cordia New" panose="020B0304020202020204" pitchFamily="34" charset="-34"/>
              </a:rPr>
              <a:t>“it” </a:t>
            </a:r>
            <a:r>
              <a:rPr kumimoji="0" lang="th-TH" altLang="zh-CN" sz="2000" b="1" i="0" u="sng" strike="noStrike" cap="none" normalizeH="0" baseline="0" dirty="0" smtClean="0">
                <a:ln>
                  <a:noFill/>
                </a:ln>
                <a:effectLst/>
                <a:latin typeface="Arial" panose="020B0604020202020204" pitchFamily="34" charset="0"/>
                <a:ea typeface="Cordia New" panose="020B0304020202020204" pitchFamily="34" charset="-34"/>
                <a:cs typeface="Cordia New" panose="020B0304020202020204" pitchFamily="34" charset="-34"/>
              </a:rPr>
              <a:t>และ </a:t>
            </a:r>
            <a:r>
              <a:rPr kumimoji="0" lang="en-US" altLang="zh-CN" sz="2000" b="1" i="0" u="sng" strike="noStrike" cap="none" normalizeH="0" baseline="0" dirty="0" smtClean="0">
                <a:ln>
                  <a:noFill/>
                </a:ln>
                <a:effectLst/>
                <a:latin typeface="Arial" panose="020B0604020202020204" pitchFamily="34" charset="0"/>
                <a:ea typeface="Cordia New" panose="020B0304020202020204" pitchFamily="34" charset="-34"/>
                <a:cs typeface="Cordia New" panose="020B0304020202020204" pitchFamily="34" charset="-34"/>
              </a:rPr>
              <a:t>“there”</a:t>
            </a:r>
            <a:r>
              <a:rPr kumimoji="0" lang="th-TH" altLang="zh-CN" sz="2000" b="1" i="0" u="sng" strike="noStrike" cap="none" normalizeH="0" baseline="0" dirty="0" smtClean="0">
                <a:ln>
                  <a:noFill/>
                </a:ln>
                <a:effectLst/>
                <a:latin typeface="Arial" panose="020B0604020202020204" pitchFamily="34" charset="0"/>
                <a:ea typeface="Cordia New" panose="020B0304020202020204" pitchFamily="34" charset="-34"/>
                <a:cs typeface="Cordia New" panose="020B0304020202020204" pitchFamily="34" charset="-34"/>
              </a:rPr>
              <a:t> </a:t>
            </a:r>
          </a:p>
          <a:p>
            <a:pPr marR="0" lvl="0" algn="l" defTabSz="914400" rtl="0" eaLnBrk="0" fontAlgn="base" latinLnBrk="0" hangingPunct="0">
              <a:lnSpc>
                <a:spcPct val="100000"/>
              </a:lnSpc>
              <a:spcBef>
                <a:spcPct val="0"/>
              </a:spcBef>
              <a:spcAft>
                <a:spcPct val="0"/>
              </a:spcAft>
              <a:buClrTx/>
              <a:buSzTx/>
              <a:tabLst/>
            </a:pPr>
            <a:endParaRPr kumimoji="0" lang="en-US" altLang="zh-CN" sz="11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h-TH" altLang="zh-CN" sz="1800" b="0" i="0" u="none" strike="noStrike" cap="none" normalizeH="0" baseline="0" dirty="0" smtClean="0">
                <a:ln>
                  <a:noFill/>
                </a:ln>
                <a:solidFill>
                  <a:schemeClr val="tx1"/>
                </a:solidFill>
                <a:effectLst/>
                <a:ea typeface="Cordia New" panose="020B0304020202020204" pitchFamily="34" charset="-34"/>
                <a:cs typeface="Cordia New" panose="020B0304020202020204" pitchFamily="34" charset="-34"/>
              </a:rPr>
              <a:t>ในประโยคที่ขึ้นต้นด้วย </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Cordia New" panose="020B0304020202020204" pitchFamily="34" charset="-34"/>
                <a:cs typeface="Cordia New" panose="020B0304020202020204" pitchFamily="34" charset="-34"/>
                <a:sym typeface="Webdings" panose="05030102010509060703" pitchFamily="18" charset="2"/>
              </a:rPr>
              <a:t>“it” </a:t>
            </a:r>
            <a:r>
              <a:rPr kumimoji="0" lang="th-TH" altLang="zh-CN" sz="1800" b="0" i="0" u="none" strike="noStrike" cap="none" normalizeH="0" baseline="0" dirty="0" smtClean="0">
                <a:ln>
                  <a:noFill/>
                </a:ln>
                <a:solidFill>
                  <a:schemeClr val="tx1"/>
                </a:solidFill>
                <a:effectLst/>
                <a:latin typeface="Cordia New" panose="020B0304020202020204" pitchFamily="34" charset="-34"/>
                <a:ea typeface="Cordia New" panose="020B0304020202020204" pitchFamily="34" charset="-34"/>
                <a:cs typeface="Cordia New" panose="020B0304020202020204" pitchFamily="34" charset="-34"/>
                <a:sym typeface="Webdings" panose="05030102010509060703" pitchFamily="18" charset="2"/>
              </a:rPr>
              <a:t>และ </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Cordia New" panose="020B0304020202020204" pitchFamily="34" charset="-34"/>
                <a:cs typeface="Cordia New" panose="020B0304020202020204" pitchFamily="34" charset="-34"/>
                <a:sym typeface="Webdings" panose="05030102010509060703" pitchFamily="18" charset="2"/>
              </a:rPr>
              <a:t>“there” </a:t>
            </a:r>
            <a:r>
              <a:rPr kumimoji="0" lang="th-TH" altLang="zh-CN" sz="1800" b="0" i="0" u="none" strike="noStrike" cap="none" normalizeH="0" baseline="0" dirty="0" smtClean="0">
                <a:ln>
                  <a:noFill/>
                </a:ln>
                <a:solidFill>
                  <a:schemeClr val="tx1"/>
                </a:solidFill>
                <a:effectLst/>
                <a:latin typeface="Cordia New" panose="020B0304020202020204" pitchFamily="34" charset="-34"/>
                <a:ea typeface="Cordia New" panose="020B0304020202020204" pitchFamily="34" charset="-34"/>
                <a:cs typeface="Cordia New" panose="020B0304020202020204" pitchFamily="34" charset="-34"/>
                <a:sym typeface="Webdings" panose="05030102010509060703" pitchFamily="18" charset="2"/>
              </a:rPr>
              <a:t>ให้สังเกตว่าทั้ง </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Cordia New" panose="020B0304020202020204" pitchFamily="34" charset="-34"/>
                <a:cs typeface="Cordia New" panose="020B0304020202020204" pitchFamily="34" charset="-34"/>
                <a:sym typeface="Webdings" panose="05030102010509060703" pitchFamily="18" charset="2"/>
              </a:rPr>
              <a:t>“it” </a:t>
            </a:r>
            <a:r>
              <a:rPr kumimoji="0" lang="th-TH" altLang="zh-CN" sz="1800" b="0" i="0" u="none" strike="noStrike" cap="none" normalizeH="0" baseline="0" dirty="0" smtClean="0">
                <a:ln>
                  <a:noFill/>
                </a:ln>
                <a:solidFill>
                  <a:schemeClr val="tx1"/>
                </a:solidFill>
                <a:effectLst/>
                <a:latin typeface="Cordia New" panose="020B0304020202020204" pitchFamily="34" charset="-34"/>
                <a:ea typeface="Cordia New" panose="020B0304020202020204" pitchFamily="34" charset="-34"/>
                <a:cs typeface="Cordia New" panose="020B0304020202020204" pitchFamily="34" charset="-34"/>
                <a:sym typeface="Webdings" panose="05030102010509060703" pitchFamily="18" charset="2"/>
              </a:rPr>
              <a:t>และ </a:t>
            </a:r>
            <a:endParaRPr kumimoji="0" lang="en-US" altLang="zh-CN" sz="1100" b="0" i="0" u="none" strike="noStrike" cap="none" normalizeH="0" baseline="0" dirty="0" smtClean="0">
              <a:ln>
                <a:noFill/>
              </a:ln>
              <a:solidFill>
                <a:schemeClr val="tx1"/>
              </a:solidFill>
              <a:effectLst/>
              <a:latin typeface="Cordia New" panose="020B0304020202020204" pitchFamily="34" charset="-34"/>
              <a:sym typeface="Webdings" panose="05030102010509060703"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Cordia New" panose="020B0304020202020204" pitchFamily="34" charset="-34"/>
                <a:ea typeface="Cordia New" panose="020B0304020202020204" pitchFamily="34" charset="-34"/>
                <a:cs typeface="Cordia New" panose="020B0304020202020204" pitchFamily="34" charset="-34"/>
                <a:sym typeface="Webdings" panose="05030102010509060703" pitchFamily="18" charset="2"/>
              </a:rPr>
              <a:t>“there” </a:t>
            </a:r>
            <a:r>
              <a:rPr kumimoji="0" lang="th-TH" altLang="zh-CN" sz="1800" b="0" i="0" u="none" strike="noStrike" cap="none" normalizeH="0" baseline="0" dirty="0" smtClean="0">
                <a:ln>
                  <a:noFill/>
                </a:ln>
                <a:solidFill>
                  <a:schemeClr val="tx1"/>
                </a:solidFill>
                <a:effectLst/>
                <a:latin typeface="Cordia New" panose="020B0304020202020204" pitchFamily="34" charset="-34"/>
                <a:ea typeface="Cordia New" panose="020B0304020202020204" pitchFamily="34" charset="-34"/>
                <a:cs typeface="Cordia New" panose="020B0304020202020204" pitchFamily="34" charset="-34"/>
                <a:sym typeface="Webdings" panose="05030102010509060703" pitchFamily="18" charset="2"/>
              </a:rPr>
              <a:t>ไม่ใช่ประธานเป็นแค่ส่วนนำประโยค ประธานที่แท้จริงจะอยู่หลังคำกริยาหลัก เช่น </a:t>
            </a:r>
            <a:endParaRPr kumimoji="0" lang="en-US" altLang="zh-CN" sz="1100" b="0" i="0" u="none" strike="noStrike" cap="none" normalizeH="0" baseline="0" dirty="0" smtClean="0">
              <a:ln>
                <a:noFill/>
              </a:ln>
              <a:solidFill>
                <a:schemeClr val="tx1"/>
              </a:solidFill>
              <a:effectLst/>
              <a:latin typeface="Cordia New" panose="020B0304020202020204" pitchFamily="34" charset="-34"/>
              <a:sym typeface="Webdings" panose="05030102010509060703"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1" u="none" strike="noStrike" cap="none" normalizeH="0" baseline="0" dirty="0" smtClean="0">
                <a:ln>
                  <a:noFill/>
                </a:ln>
                <a:solidFill>
                  <a:srgbClr val="FF0000"/>
                </a:solidFill>
                <a:effectLst/>
                <a:latin typeface="Cordia New" panose="020B0304020202020204" pitchFamily="34" charset="-34"/>
                <a:ea typeface="Cordia New" panose="020B0304020202020204" pitchFamily="34" charset="-34"/>
                <a:cs typeface="Cordia New" panose="020B0304020202020204" pitchFamily="34" charset="-34"/>
                <a:sym typeface="Webdings" panose="05030102010509060703" pitchFamily="18" charset="2"/>
              </a:rPr>
              <a:t>    -It’s so good </a:t>
            </a:r>
            <a:r>
              <a:rPr kumimoji="0" lang="en-US" altLang="zh-CN" sz="1800" b="1" i="1" u="sng" strike="noStrike" cap="none" normalizeH="0" baseline="0" dirty="0" smtClean="0">
                <a:ln>
                  <a:noFill/>
                </a:ln>
                <a:solidFill>
                  <a:srgbClr val="FF0000"/>
                </a:solidFill>
                <a:effectLst/>
                <a:latin typeface="Cordia New" panose="020B0304020202020204" pitchFamily="34" charset="-34"/>
                <a:ea typeface="Cordia New" panose="020B0304020202020204" pitchFamily="34" charset="-34"/>
                <a:cs typeface="Cordia New" panose="020B0304020202020204" pitchFamily="34" charset="-34"/>
                <a:sym typeface="Webdings" panose="05030102010509060703" pitchFamily="18" charset="2"/>
              </a:rPr>
              <a:t>to start the new project now</a:t>
            </a:r>
            <a:r>
              <a:rPr kumimoji="0" lang="en-US" altLang="zh-CN" sz="1800" b="0" i="1" u="none" strike="noStrike" cap="none" normalizeH="0" baseline="0" dirty="0" smtClean="0">
                <a:ln>
                  <a:noFill/>
                </a:ln>
                <a:solidFill>
                  <a:srgbClr val="FF0000"/>
                </a:solidFill>
                <a:effectLst/>
                <a:latin typeface="Cordia New" panose="020B0304020202020204" pitchFamily="34" charset="-34"/>
                <a:ea typeface="Cordia New" panose="020B0304020202020204" pitchFamily="34" charset="-34"/>
                <a:cs typeface="Cordia New" panose="020B0304020202020204" pitchFamily="34" charset="-34"/>
                <a:sym typeface="Webdings" panose="05030102010509060703" pitchFamily="18" charset="2"/>
              </a:rPr>
              <a:t>. </a:t>
            </a:r>
            <a:endParaRPr kumimoji="0" lang="en-US" altLang="zh-CN" sz="1100" b="0" i="1" u="none" strike="noStrike" cap="none" normalizeH="0" baseline="0" dirty="0" smtClean="0">
              <a:ln>
                <a:noFill/>
              </a:ln>
              <a:solidFill>
                <a:srgbClr val="FF0000"/>
              </a:solidFill>
              <a:effectLst/>
              <a:latin typeface="Cordia New" panose="020B0304020202020204" pitchFamily="34" charset="-34"/>
              <a:sym typeface="Webdings" panose="05030102010509060703"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h-TH" altLang="zh-CN" sz="1800" b="0" i="0" u="none" strike="noStrike" cap="none" normalizeH="0" baseline="0" dirty="0" smtClean="0">
                <a:ln>
                  <a:noFill/>
                </a:ln>
                <a:solidFill>
                  <a:schemeClr val="tx1"/>
                </a:solidFill>
                <a:effectLst/>
                <a:latin typeface="Cordia New" panose="020B0304020202020204" pitchFamily="34" charset="-34"/>
                <a:ea typeface="Cordia New" panose="020B0304020202020204" pitchFamily="34" charset="-34"/>
                <a:cs typeface="Cordia New" panose="020B0304020202020204" pitchFamily="34" charset="-34"/>
                <a:sym typeface="Webdings" panose="05030102010509060703" pitchFamily="18" charset="2"/>
              </a:rPr>
              <a:t>ในประโยคนี้ </a:t>
            </a:r>
            <a:r>
              <a:rPr kumimoji="0" lang="en-US" altLang="zh-CN" sz="1800" b="0" i="0" u="none" strike="noStrike" cap="none" normalizeH="0" baseline="0" dirty="0" smtClean="0">
                <a:ln>
                  <a:noFill/>
                </a:ln>
                <a:solidFill>
                  <a:schemeClr val="tx1"/>
                </a:solidFill>
                <a:effectLst/>
                <a:latin typeface="Cordia New" panose="020B0304020202020204" pitchFamily="34" charset="-34"/>
                <a:ea typeface="Cordia New" panose="020B0304020202020204" pitchFamily="34" charset="-34"/>
                <a:cs typeface="Cordia New" panose="020B0304020202020204" pitchFamily="34" charset="-34"/>
                <a:sym typeface="Webdings" panose="05030102010509060703" pitchFamily="18" charset="2"/>
              </a:rPr>
              <a:t>“To start the new project now”  </a:t>
            </a:r>
            <a:r>
              <a:rPr kumimoji="0" lang="th-TH" altLang="zh-CN" sz="1800" b="0" i="0" u="none" strike="noStrike" cap="none" normalizeH="0" baseline="0" dirty="0" smtClean="0">
                <a:ln>
                  <a:noFill/>
                </a:ln>
                <a:solidFill>
                  <a:schemeClr val="tx1"/>
                </a:solidFill>
                <a:effectLst/>
                <a:latin typeface="Cordia New" panose="020B0304020202020204" pitchFamily="34" charset="-34"/>
                <a:ea typeface="Cordia New" panose="020B0304020202020204" pitchFamily="34" charset="-34"/>
                <a:cs typeface="Cordia New" panose="020B0304020202020204" pitchFamily="34" charset="-34"/>
                <a:sym typeface="Webdings" panose="05030102010509060703" pitchFamily="18" charset="2"/>
              </a:rPr>
              <a:t>ทำหน้าที่เป็นประธานของประโยค</a:t>
            </a:r>
          </a:p>
          <a:p>
            <a:pPr eaLnBrk="0" fontAlgn="base" hangingPunct="0">
              <a:spcBef>
                <a:spcPct val="0"/>
              </a:spcBef>
              <a:spcAft>
                <a:spcPct val="0"/>
              </a:spcAft>
            </a:pPr>
            <a:r>
              <a:rPr lang="en-US" altLang="th-TH" sz="1400" dirty="0">
                <a:latin typeface="Arial" panose="020B0604020202020204" pitchFamily="34" charset="0"/>
                <a:ea typeface="Cordia New" panose="020B0304020202020204" pitchFamily="34" charset="-34"/>
              </a:rPr>
              <a:t> (</a:t>
            </a:r>
            <a:r>
              <a:rPr lang="th-TH" altLang="th-TH" sz="1400" dirty="0">
                <a:latin typeface="Arial" panose="020B0604020202020204" pitchFamily="34" charset="0"/>
                <a:ea typeface="Cordia New" panose="020B0304020202020204" pitchFamily="34" charset="-34"/>
              </a:rPr>
              <a:t>ประโยคนี้เขียนใหม่ได้ว่า</a:t>
            </a:r>
            <a:r>
              <a:rPr lang="en-US" altLang="th-TH" sz="1400" dirty="0">
                <a:latin typeface="Arial" panose="020B0604020202020204" pitchFamily="34" charset="0"/>
                <a:ea typeface="Cordia New" panose="020B0304020202020204" pitchFamily="34" charset="-34"/>
              </a:rPr>
              <a:t> </a:t>
            </a:r>
            <a:r>
              <a:rPr lang="en-US" altLang="th-TH" sz="1100" dirty="0">
                <a:latin typeface="Arial" panose="020B0604020202020204" pitchFamily="34" charset="0"/>
                <a:ea typeface="Cordia New" panose="020B0304020202020204" pitchFamily="34" charset="-34"/>
              </a:rPr>
              <a:t>To start the new project now is good</a:t>
            </a:r>
            <a:r>
              <a:rPr lang="en-US" altLang="th-TH" sz="1100" dirty="0" smtClean="0">
                <a:latin typeface="Arial" panose="020B0604020202020204" pitchFamily="34" charset="0"/>
                <a:ea typeface="Cordia New" panose="020B0304020202020204" pitchFamily="34" charset="-34"/>
              </a:rPr>
              <a:t>.)</a:t>
            </a:r>
          </a:p>
          <a:p>
            <a:pPr lvl="0" eaLnBrk="0" fontAlgn="base" hangingPunct="0">
              <a:spcBef>
                <a:spcPct val="0"/>
              </a:spcBef>
              <a:spcAft>
                <a:spcPct val="0"/>
              </a:spcAft>
            </a:pPr>
            <a:endParaRPr lang="en-US" altLang="th-TH" sz="1100" dirty="0" smtClean="0">
              <a:latin typeface="Arial" panose="020B0604020202020204" pitchFamily="34" charset="0"/>
              <a:ea typeface="Cordia New" panose="020B0304020202020204" pitchFamily="34" charset="-34"/>
            </a:endParaRPr>
          </a:p>
          <a:p>
            <a:pPr lvl="0" eaLnBrk="0" fontAlgn="base" hangingPunct="0">
              <a:spcBef>
                <a:spcPct val="0"/>
              </a:spcBef>
              <a:spcAft>
                <a:spcPct val="0"/>
              </a:spcAft>
            </a:pPr>
            <a:r>
              <a:rPr lang="en-US" altLang="th-TH" sz="1100" i="1" dirty="0" smtClean="0">
                <a:solidFill>
                  <a:srgbClr val="FF0000"/>
                </a:solidFill>
                <a:latin typeface="Arial" panose="020B0604020202020204" pitchFamily="34" charset="0"/>
                <a:ea typeface="Cordia New" panose="020B0304020202020204" pitchFamily="34" charset="-34"/>
              </a:rPr>
              <a:t>    -There  </a:t>
            </a:r>
            <a:r>
              <a:rPr lang="en-US" altLang="th-TH" sz="1100" i="1" dirty="0">
                <a:solidFill>
                  <a:srgbClr val="FF0000"/>
                </a:solidFill>
                <a:latin typeface="Arial" panose="020B0604020202020204" pitchFamily="34" charset="0"/>
                <a:ea typeface="Cordia New" panose="020B0304020202020204" pitchFamily="34" charset="-34"/>
              </a:rPr>
              <a:t>has been </a:t>
            </a:r>
            <a:r>
              <a:rPr lang="en-US" altLang="th-TH" sz="1100" b="1" i="1" u="sng" dirty="0">
                <a:solidFill>
                  <a:srgbClr val="FF0000"/>
                </a:solidFill>
                <a:latin typeface="Arial" panose="020B0604020202020204" pitchFamily="34" charset="0"/>
                <a:ea typeface="Cordia New" panose="020B0304020202020204" pitchFamily="34" charset="-34"/>
              </a:rPr>
              <a:t>too much rain</a:t>
            </a:r>
            <a:r>
              <a:rPr lang="en-US" altLang="th-TH" sz="1100" b="1" i="1" dirty="0">
                <a:solidFill>
                  <a:srgbClr val="FF0000"/>
                </a:solidFill>
                <a:latin typeface="Arial" panose="020B0604020202020204" pitchFamily="34" charset="0"/>
                <a:ea typeface="Cordia New" panose="020B0304020202020204" pitchFamily="34" charset="-34"/>
              </a:rPr>
              <a:t> </a:t>
            </a:r>
            <a:r>
              <a:rPr lang="en-US" altLang="th-TH" sz="1100" i="1" dirty="0">
                <a:solidFill>
                  <a:srgbClr val="FF0000"/>
                </a:solidFill>
                <a:latin typeface="Arial" panose="020B0604020202020204" pitchFamily="34" charset="0"/>
                <a:ea typeface="Cordia New" panose="020B0304020202020204" pitchFamily="34" charset="-34"/>
              </a:rPr>
              <a:t>in this area. </a:t>
            </a:r>
            <a:endParaRPr lang="en-US" altLang="th-TH" sz="1100" i="1" dirty="0">
              <a:solidFill>
                <a:srgbClr val="FF0000"/>
              </a:solidFill>
              <a:latin typeface="Arial" panose="020B0604020202020204" pitchFamily="34" charset="0"/>
            </a:endParaRPr>
          </a:p>
          <a:p>
            <a:pPr lvl="0" eaLnBrk="0" fontAlgn="base" hangingPunct="0">
              <a:spcBef>
                <a:spcPct val="0"/>
              </a:spcBef>
              <a:spcAft>
                <a:spcPct val="0"/>
              </a:spcAft>
            </a:pPr>
            <a:r>
              <a:rPr lang="en-US" altLang="th-TH" sz="1100" i="1" dirty="0">
                <a:solidFill>
                  <a:srgbClr val="FF0000"/>
                </a:solidFill>
                <a:latin typeface="Arial" panose="020B0604020202020204" pitchFamily="34" charset="0"/>
                <a:ea typeface="Cordia New" panose="020B0304020202020204" pitchFamily="34" charset="-34"/>
              </a:rPr>
              <a:t>    -There were </a:t>
            </a:r>
            <a:r>
              <a:rPr lang="en-US" altLang="th-TH" sz="1100" b="1" i="1" u="sng" dirty="0">
                <a:solidFill>
                  <a:srgbClr val="FF0000"/>
                </a:solidFill>
                <a:latin typeface="Arial" panose="020B0604020202020204" pitchFamily="34" charset="0"/>
                <a:ea typeface="Cordia New" panose="020B0304020202020204" pitchFamily="34" charset="-34"/>
              </a:rPr>
              <a:t>many applicants</a:t>
            </a:r>
            <a:r>
              <a:rPr lang="en-US" altLang="th-TH" sz="1100" i="1" dirty="0">
                <a:solidFill>
                  <a:srgbClr val="FF0000"/>
                </a:solidFill>
                <a:latin typeface="Arial" panose="020B0604020202020204" pitchFamily="34" charset="0"/>
                <a:ea typeface="Cordia New" panose="020B0304020202020204" pitchFamily="34" charset="-34"/>
              </a:rPr>
              <a:t> waiting for an interview this morning</a:t>
            </a:r>
            <a:r>
              <a:rPr lang="en-US" altLang="th-TH" sz="1100" i="1" dirty="0" smtClean="0">
                <a:solidFill>
                  <a:srgbClr val="FF0000"/>
                </a:solidFill>
                <a:latin typeface="Arial" panose="020B0604020202020204" pitchFamily="34" charset="0"/>
                <a:ea typeface="Cordia New" panose="020B0304020202020204" pitchFamily="34" charset="-34"/>
              </a:rPr>
              <a:t>.</a:t>
            </a:r>
          </a:p>
          <a:p>
            <a:pPr lvl="0" eaLnBrk="0" fontAlgn="base" hangingPunct="0">
              <a:spcBef>
                <a:spcPct val="0"/>
              </a:spcBef>
              <a:spcAft>
                <a:spcPct val="0"/>
              </a:spcAft>
            </a:pPr>
            <a:endParaRPr lang="en-US" altLang="th-TH" sz="1100" dirty="0">
              <a:latin typeface="Arial" panose="020B0604020202020204" pitchFamily="34" charset="0"/>
            </a:endParaRPr>
          </a:p>
          <a:p>
            <a:pPr lvl="0" eaLnBrk="0" fontAlgn="base" hangingPunct="0">
              <a:spcBef>
                <a:spcPct val="0"/>
              </a:spcBef>
              <a:spcAft>
                <a:spcPct val="0"/>
              </a:spcAft>
            </a:pPr>
            <a:r>
              <a:rPr lang="th-TH" altLang="th-TH" sz="1400" dirty="0">
                <a:latin typeface="Arial" panose="020B0604020202020204" pitchFamily="34" charset="0"/>
                <a:ea typeface="Cordia New" panose="020B0304020202020204" pitchFamily="34" charset="-34"/>
              </a:rPr>
              <a:t>ในประโยคนี้  ประธานคือ </a:t>
            </a:r>
            <a:r>
              <a:rPr lang="en-US" altLang="th-TH" sz="1100" dirty="0">
                <a:latin typeface="Arial" panose="020B0604020202020204" pitchFamily="34" charset="0"/>
                <a:ea typeface="Cordia New" panose="020B0304020202020204" pitchFamily="34" charset="-34"/>
              </a:rPr>
              <a:t>too much rain </a:t>
            </a:r>
            <a:r>
              <a:rPr lang="th-TH" altLang="th-TH" sz="1400" dirty="0">
                <a:latin typeface="Arial" panose="020B0604020202020204" pitchFamily="34" charset="0"/>
                <a:ea typeface="Cordia New" panose="020B0304020202020204" pitchFamily="34" charset="-34"/>
              </a:rPr>
              <a:t>และ </a:t>
            </a:r>
            <a:r>
              <a:rPr lang="en-US" altLang="th-TH" sz="1100" dirty="0">
                <a:latin typeface="Arial" panose="020B0604020202020204" pitchFamily="34" charset="0"/>
                <a:ea typeface="Cordia New" panose="020B0304020202020204" pitchFamily="34" charset="-34"/>
              </a:rPr>
              <a:t>many applicants </a:t>
            </a:r>
            <a:r>
              <a:rPr lang="th-TH" altLang="th-TH" sz="1400" dirty="0">
                <a:latin typeface="Arial" panose="020B0604020202020204" pitchFamily="34" charset="0"/>
                <a:ea typeface="Cordia New" panose="020B0304020202020204" pitchFamily="34" charset="-34"/>
              </a:rPr>
              <a:t>ตามลำดับ</a:t>
            </a:r>
            <a:endParaRPr lang="th-TH" altLang="th-TH" sz="1400" dirty="0">
              <a:latin typeface="Arial" panose="020B0604020202020204" pitchFamily="34" charset="0"/>
            </a:endParaRPr>
          </a:p>
          <a:p>
            <a:pPr eaLnBrk="0" fontAlgn="base" hangingPunct="0">
              <a:spcBef>
                <a:spcPct val="0"/>
              </a:spcBef>
              <a:spcAft>
                <a:spcPct val="0"/>
              </a:spcAft>
            </a:pPr>
            <a:endParaRPr lang="en-US" altLang="th-TH" sz="1100"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100" b="0" i="0" u="none" strike="noStrike" cap="none" normalizeH="0" baseline="0" dirty="0" smtClean="0">
              <a:ln>
                <a:noFill/>
              </a:ln>
              <a:solidFill>
                <a:schemeClr val="tx1"/>
              </a:solidFill>
              <a:effectLst/>
              <a:latin typeface="Cordia New" panose="020B0304020202020204" pitchFamily="34" charset="-34"/>
              <a:sym typeface="Webdings" panose="05030102010509060703"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2600" b="0" i="0" u="none" strike="noStrike" cap="none" normalizeH="0" baseline="0" dirty="0" smtClean="0">
              <a:ln>
                <a:noFill/>
              </a:ln>
              <a:solidFill>
                <a:schemeClr val="tx1"/>
              </a:solidFill>
              <a:effectLst/>
              <a:latin typeface="Cordia New" panose="020B0304020202020204" pitchFamily="34" charset="-34"/>
              <a:ea typeface="Cordia New" panose="020B0304020202020204" pitchFamily="34" charset="-34"/>
              <a:cs typeface="Cordia New" panose="020B0304020202020204" pitchFamily="34" charset="-34"/>
              <a:sym typeface="Webdings" panose="05030102010509060703" pitchFamily="18" charset="2"/>
            </a:endParaRPr>
          </a:p>
        </p:txBody>
      </p:sp>
      <p:sp>
        <p:nvSpPr>
          <p:cNvPr id="6" name="Rectangle 5"/>
          <p:cNvSpPr/>
          <p:nvPr/>
        </p:nvSpPr>
        <p:spPr>
          <a:xfrm>
            <a:off x="6772323" y="699561"/>
            <a:ext cx="4859628" cy="923330"/>
          </a:xfrm>
          <a:prstGeom prst="rect">
            <a:avLst/>
          </a:prstGeom>
        </p:spPr>
        <p:txBody>
          <a:bodyPr wrap="square">
            <a:spAutoFit/>
          </a:bodyPr>
          <a:lstStyle/>
          <a:p>
            <a:pPr marL="457200">
              <a:spcAft>
                <a:spcPts val="0"/>
              </a:spcAft>
            </a:pPr>
            <a:endParaRPr lang="en-US" sz="1800" dirty="0">
              <a:solidFill>
                <a:srgbClr val="FF0000"/>
              </a:solidFill>
              <a:latin typeface="Cordia New" panose="020B0304020202020204" pitchFamily="34" charset="-34"/>
              <a:ea typeface="Cordia New" panose="020B0304020202020204" pitchFamily="34" charset="-34"/>
              <a:cs typeface="Cordia New" panose="020B0304020202020204" pitchFamily="34" charset="-34"/>
            </a:endParaRPr>
          </a:p>
          <a:p>
            <a:r>
              <a:rPr lang="en-US" sz="1800" dirty="0">
                <a:latin typeface="Cordia New" panose="020B0304020202020204" pitchFamily="34" charset="-34"/>
                <a:ea typeface="Cordia New" panose="020B0304020202020204" pitchFamily="34" charset="-34"/>
              </a:rPr>
              <a:t>1.3  </a:t>
            </a:r>
            <a:r>
              <a:rPr lang="th-TH" sz="1800" dirty="0">
                <a:latin typeface="Cordia New" panose="020B0304020202020204" pitchFamily="34" charset="-34"/>
                <a:ea typeface="Cordia New" panose="020B0304020202020204" pitchFamily="34" charset="-34"/>
              </a:rPr>
              <a:t>คำกริยาหลักจะตามหลังคำกริยาช่วยต่างๆ เช่น </a:t>
            </a:r>
            <a:r>
              <a:rPr lang="en-US" sz="1800" dirty="0">
                <a:latin typeface="Cordia New" panose="020B0304020202020204" pitchFamily="34" charset="-34"/>
                <a:ea typeface="Cordia New" panose="020B0304020202020204" pitchFamily="34" charset="-34"/>
              </a:rPr>
              <a:t>can, may, must, do, have </a:t>
            </a:r>
            <a:r>
              <a:rPr lang="th-TH" sz="1800" dirty="0">
                <a:latin typeface="Cordia New" panose="020B0304020202020204" pitchFamily="34" charset="-34"/>
                <a:ea typeface="Cordia New" panose="020B0304020202020204" pitchFamily="34" charset="-34"/>
              </a:rPr>
              <a:t>เป็นต้น เช่น </a:t>
            </a:r>
            <a:r>
              <a:rPr lang="en-US" sz="1800" dirty="0">
                <a:latin typeface="Cordia New" panose="020B0304020202020204" pitchFamily="34" charset="-34"/>
                <a:ea typeface="Cordia New" panose="020B0304020202020204" pitchFamily="34" charset="-34"/>
              </a:rPr>
              <a:t>can work, may leave, must do</a:t>
            </a:r>
            <a:endParaRPr lang="th-TH" sz="1800" dirty="0"/>
          </a:p>
        </p:txBody>
      </p:sp>
    </p:spTree>
    <p:extLst>
      <p:ext uri="{BB962C8B-B14F-4D97-AF65-F5344CB8AC3E}">
        <p14:creationId xmlns:p14="http://schemas.microsoft.com/office/powerpoint/2010/main" val="34596811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Action Button: Forward or Next 12">
            <a:hlinkClick r:id="" action="ppaction://hlinkshowjump?jump=nextslide" highlightClick="1"/>
          </p:cNvPr>
          <p:cNvSpPr/>
          <p:nvPr/>
        </p:nvSpPr>
        <p:spPr>
          <a:xfrm>
            <a:off x="11289369" y="6270317"/>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2" name="AutoShape 2"/>
          <p:cNvSpPr>
            <a:spLocks noChangeArrowheads="1"/>
          </p:cNvSpPr>
          <p:nvPr/>
        </p:nvSpPr>
        <p:spPr bwMode="auto">
          <a:xfrm>
            <a:off x="2772834" y="3038661"/>
            <a:ext cx="232225" cy="92075"/>
          </a:xfrm>
          <a:prstGeom prst="curvedUpArrow">
            <a:avLst>
              <a:gd name="adj1" fmla="val 138966"/>
              <a:gd name="adj2" fmla="val 277931"/>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3" name="AutoShape 1"/>
          <p:cNvSpPr>
            <a:spLocks noChangeArrowheads="1"/>
          </p:cNvSpPr>
          <p:nvPr/>
        </p:nvSpPr>
        <p:spPr bwMode="auto">
          <a:xfrm>
            <a:off x="2395613" y="4822673"/>
            <a:ext cx="232225" cy="92075"/>
          </a:xfrm>
          <a:prstGeom prst="curvedUpArrow">
            <a:avLst>
              <a:gd name="adj1" fmla="val 138965"/>
              <a:gd name="adj2" fmla="val 277931"/>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5" name="Rectangle 3"/>
          <p:cNvSpPr>
            <a:spLocks noChangeArrowheads="1"/>
          </p:cNvSpPr>
          <p:nvPr/>
        </p:nvSpPr>
        <p:spPr bwMode="auto">
          <a:xfrm>
            <a:off x="497134" y="522418"/>
            <a:ext cx="4425533" cy="2769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3.  </a:t>
            </a:r>
            <a:r>
              <a:rPr kumimoji="0" lang="th-TH" altLang="zh-CN" sz="2000" b="1" i="0"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สังเกตประโยคที่ขึ้นต้นด้วย </a:t>
            </a:r>
            <a:r>
              <a:rPr kumimoji="0" lang="en-US" altLang="zh-CN" sz="2000" b="1" i="0"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Participial </a:t>
            </a:r>
            <a:r>
              <a:rPr kumimoji="0" lang="en-US" altLang="zh-CN" sz="1800" b="1" i="0"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Phrases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endParaRPr kumimoji="0" lang="en-US" altLang="zh-CN" sz="11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1" i="0" u="none" strike="noStrike" cap="none" normalizeH="0" baseline="0" dirty="0" smtClean="0">
                <a:ln>
                  <a:noFill/>
                </a:ln>
                <a:solidFill>
                  <a:schemeClr val="tx1"/>
                </a:solidFill>
                <a:effectLst/>
                <a:latin typeface="Cordia New" panose="020B0304020202020204" pitchFamily="34" charset="-34"/>
                <a:ea typeface="Cordia New" panose="020B0304020202020204" pitchFamily="34" charset="-34"/>
              </a:rPr>
              <a:t>Participial Phrases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rPr>
              <a:t>คือ กลุ่มคำที่ขึ้นต้นด้วยคำกริยา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rPr>
              <a:t>+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Cordia New" panose="020B0304020202020204" pitchFamily="34" charset="-34"/>
              </a:rPr>
              <a:t>ing</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rPr>
              <a:t>(ประธานเป็นผู้กระทำกริยานั้นเอง)</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rPr>
              <a:t> </a:t>
            </a:r>
            <a:b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rPr>
            </a:b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rPr>
              <a:t>หรือกลุ่มคำที่ขึ้นต้นด้วยคำกริยา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rPr>
              <a:t>+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Cordia New" panose="020B0304020202020204" pitchFamily="34" charset="-34"/>
              </a:rPr>
              <a:t>ed</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rPr>
              <a:t>(ประธานเป็นผู้ถูกกระทำ) กลุ่มคำทั้ง 2 ประเภทนี้เมื่อ ปรากฏในประโยคจะทำหน้าที่ขยายประธานของประโยค เช่น</a:t>
            </a:r>
            <a:endParaRPr kumimoji="0" lang="en-US" altLang="zh-CN"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7" name="Rectangle 5"/>
          <p:cNvSpPr>
            <a:spLocks noChangeArrowheads="1"/>
          </p:cNvSpPr>
          <p:nvPr/>
        </p:nvSpPr>
        <p:spPr bwMode="auto">
          <a:xfrm>
            <a:off x="393015" y="4500003"/>
            <a:ext cx="4639837" cy="1508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th-TH" sz="1400" b="0" i="0" u="none"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a:t>
            </a:r>
            <a:r>
              <a:rPr kumimoji="0" lang="en-US" altLang="th-TH" sz="1400" b="0" i="0" u="sng"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Knocked over by the cat</a:t>
            </a:r>
            <a:r>
              <a:rPr kumimoji="0" lang="en-US" altLang="th-TH" sz="1400" b="0" i="0" u="none"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th-TH" sz="1400" b="1" i="1" u="none"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the vase</a:t>
            </a:r>
            <a:r>
              <a:rPr kumimoji="0" lang="en-US" altLang="th-TH" sz="1400" b="0" i="0" u="none"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 lay in a hundred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th-TH"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th-TH" sz="1400" b="0" i="0" u="none"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pieces on the floor.</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th-TH" sz="14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h-TH" altLang="th-TH"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ในประโยคนี้ </a:t>
            </a:r>
            <a:r>
              <a:rPr kumimoji="0" lang="en-US" altLang="th-TH"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the vase </a:t>
            </a:r>
            <a:r>
              <a:rPr kumimoji="0" lang="th-TH" altLang="th-TH"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เป็นประธานของประโยค และ </a:t>
            </a:r>
            <a:r>
              <a:rPr kumimoji="0" lang="en-US" altLang="th-TH"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Knocked over by the cat </a:t>
            </a:r>
            <a:r>
              <a:rPr kumimoji="0" lang="th-TH" altLang="th-TH"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ทำหน้าที่ขยายประธาน  </a:t>
            </a:r>
            <a:r>
              <a:rPr kumimoji="0" lang="en-US" altLang="th-TH"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the vase</a:t>
            </a:r>
            <a:endParaRPr kumimoji="0" lang="en-US" altLang="th-TH" sz="1400" b="0" i="0" u="none" strike="noStrike" cap="none" normalizeH="0" baseline="0" dirty="0" smtClean="0">
              <a:ln>
                <a:noFill/>
              </a:ln>
              <a:solidFill>
                <a:schemeClr val="tx1"/>
              </a:solidFill>
              <a:effectLst/>
              <a:latin typeface="Arial" panose="020B0604020202020204" pitchFamily="34" charset="0"/>
            </a:endParaRPr>
          </a:p>
        </p:txBody>
      </p:sp>
      <p:sp>
        <p:nvSpPr>
          <p:cNvPr id="10" name="Rectangle 4"/>
          <p:cNvSpPr>
            <a:spLocks noChangeArrowheads="1"/>
          </p:cNvSpPr>
          <p:nvPr/>
        </p:nvSpPr>
        <p:spPr bwMode="auto">
          <a:xfrm>
            <a:off x="393015" y="2666859"/>
            <a:ext cx="4743532"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th-TH" sz="1800" dirty="0">
                <a:latin typeface="Arial" panose="020B0604020202020204" pitchFamily="34" charset="0"/>
                <a:ea typeface="Cordia New" panose="020B0304020202020204" pitchFamily="34" charset="-34"/>
              </a:rPr>
              <a:t> </a:t>
            </a:r>
            <a:r>
              <a:rPr lang="en-US" altLang="th-TH" sz="1400" dirty="0">
                <a:solidFill>
                  <a:srgbClr val="FF0000"/>
                </a:solidFill>
                <a:latin typeface="Arial" panose="020B0604020202020204" pitchFamily="34" charset="0"/>
                <a:ea typeface="Cordia New" panose="020B0304020202020204" pitchFamily="34" charset="-34"/>
              </a:rPr>
              <a:t>-</a:t>
            </a:r>
            <a:r>
              <a:rPr lang="en-US" altLang="th-TH" sz="1400" u="sng" dirty="0">
                <a:solidFill>
                  <a:srgbClr val="FF0000"/>
                </a:solidFill>
                <a:latin typeface="Arial" panose="020B0604020202020204" pitchFamily="34" charset="0"/>
                <a:ea typeface="Cordia New" panose="020B0304020202020204" pitchFamily="34" charset="-34"/>
              </a:rPr>
              <a:t>Hoping to improve his writing</a:t>
            </a:r>
            <a:r>
              <a:rPr lang="en-US" altLang="th-TH" sz="1400" dirty="0">
                <a:solidFill>
                  <a:srgbClr val="FF0000"/>
                </a:solidFill>
                <a:latin typeface="Arial" panose="020B0604020202020204" pitchFamily="34" charset="0"/>
                <a:ea typeface="Cordia New" panose="020B0304020202020204" pitchFamily="34" charset="-34"/>
              </a:rPr>
              <a:t>, </a:t>
            </a:r>
            <a:r>
              <a:rPr lang="en-US" altLang="th-TH" sz="1400" b="1" i="1" dirty="0">
                <a:solidFill>
                  <a:srgbClr val="FF0000"/>
                </a:solidFill>
                <a:latin typeface="Arial" panose="020B0604020202020204" pitchFamily="34" charset="0"/>
                <a:ea typeface="Cordia New" panose="020B0304020202020204" pitchFamily="34" charset="-34"/>
              </a:rPr>
              <a:t>Jim</a:t>
            </a:r>
            <a:r>
              <a:rPr lang="en-US" altLang="th-TH" sz="1400" dirty="0">
                <a:solidFill>
                  <a:srgbClr val="FF0000"/>
                </a:solidFill>
                <a:latin typeface="Arial" panose="020B0604020202020204" pitchFamily="34" charset="0"/>
                <a:ea typeface="Cordia New" panose="020B0304020202020204" pitchFamily="34" charset="-34"/>
              </a:rPr>
              <a:t> never went to </a:t>
            </a:r>
            <a:r>
              <a:rPr lang="en-US" altLang="th-TH" sz="1400" dirty="0" smtClean="0">
                <a:solidFill>
                  <a:srgbClr val="FF0000"/>
                </a:solidFill>
                <a:latin typeface="Arial" panose="020B0604020202020204" pitchFamily="34" charset="0"/>
                <a:ea typeface="Cordia New" panose="020B0304020202020204" pitchFamily="34" charset="-34"/>
              </a:rPr>
              <a:t>sleep</a:t>
            </a:r>
          </a:p>
          <a:p>
            <a:pPr lvl="0" eaLnBrk="0" fontAlgn="base" hangingPunct="0">
              <a:spcBef>
                <a:spcPct val="0"/>
              </a:spcBef>
              <a:spcAft>
                <a:spcPct val="0"/>
              </a:spcAft>
            </a:pPr>
            <a:endParaRPr lang="en-US" altLang="th-TH" sz="1400" dirty="0">
              <a:latin typeface="Arial" panose="020B0604020202020204" pitchFamily="34" charset="0"/>
              <a:ea typeface="Cordia New" panose="020B0304020202020204" pitchFamily="34" charset="-34"/>
            </a:endParaRPr>
          </a:p>
          <a:p>
            <a:pPr lvl="0" eaLnBrk="0" fontAlgn="base" hangingPunct="0">
              <a:spcBef>
                <a:spcPct val="0"/>
              </a:spcBef>
              <a:spcAft>
                <a:spcPct val="0"/>
              </a:spcAft>
            </a:pPr>
            <a:r>
              <a:rPr lang="en-US" altLang="th-TH" sz="1400" dirty="0" smtClean="0">
                <a:latin typeface="Arial" panose="020B0604020202020204" pitchFamily="34" charset="0"/>
                <a:ea typeface="Cordia New" panose="020B0304020202020204" pitchFamily="34" charset="-34"/>
              </a:rPr>
              <a:t> </a:t>
            </a:r>
            <a:r>
              <a:rPr lang="en-US" altLang="th-TH" sz="1400" dirty="0">
                <a:solidFill>
                  <a:srgbClr val="FF0000"/>
                </a:solidFill>
                <a:latin typeface="Arial" panose="020B0604020202020204" pitchFamily="34" charset="0"/>
                <a:ea typeface="Cordia New" panose="020B0304020202020204" pitchFamily="34" charset="-34"/>
              </a:rPr>
              <a:t>before jotting down a </a:t>
            </a:r>
            <a:r>
              <a:rPr lang="en-US" altLang="th-TH" sz="1400" dirty="0" smtClean="0">
                <a:solidFill>
                  <a:srgbClr val="FF0000"/>
                </a:solidFill>
                <a:latin typeface="Arial" panose="020B0604020202020204" pitchFamily="34" charset="0"/>
                <a:ea typeface="Cordia New" panose="020B0304020202020204" pitchFamily="34" charset="-34"/>
              </a:rPr>
              <a:t> </a:t>
            </a:r>
            <a:r>
              <a:rPr lang="en-US" altLang="th-TH" sz="1400" dirty="0">
                <a:solidFill>
                  <a:srgbClr val="FF0000"/>
                </a:solidFill>
                <a:latin typeface="Arial" panose="020B0604020202020204" pitchFamily="34" charset="0"/>
                <a:ea typeface="Cordia New" panose="020B0304020202020204" pitchFamily="34" charset="-34"/>
              </a:rPr>
              <a:t>page of random thoughts</a:t>
            </a:r>
            <a:r>
              <a:rPr lang="en-US" altLang="th-TH" sz="1400" dirty="0" smtClean="0">
                <a:solidFill>
                  <a:srgbClr val="FF0000"/>
                </a:solidFill>
                <a:latin typeface="Arial" panose="020B0604020202020204" pitchFamily="34" charset="0"/>
                <a:ea typeface="Cordia New" panose="020B0304020202020204" pitchFamily="34" charset="-34"/>
              </a:rPr>
              <a:t>.</a:t>
            </a:r>
          </a:p>
          <a:p>
            <a:pPr lvl="0" eaLnBrk="0" fontAlgn="base" hangingPunct="0">
              <a:spcBef>
                <a:spcPct val="0"/>
              </a:spcBef>
              <a:spcAft>
                <a:spcPct val="0"/>
              </a:spcAft>
            </a:pPr>
            <a:endParaRPr lang="en-US" altLang="th-TH" sz="1400" dirty="0">
              <a:latin typeface="Arial" panose="020B0604020202020204" pitchFamily="34" charset="0"/>
            </a:endParaRPr>
          </a:p>
          <a:p>
            <a:pPr lvl="0" eaLnBrk="0" fontAlgn="base" hangingPunct="0">
              <a:spcBef>
                <a:spcPct val="0"/>
              </a:spcBef>
              <a:spcAft>
                <a:spcPct val="0"/>
              </a:spcAft>
            </a:pPr>
            <a:r>
              <a:rPr lang="th-TH" altLang="zh-CN" sz="1800" dirty="0">
                <a:latin typeface="Arial" panose="020B0604020202020204" pitchFamily="34" charset="0"/>
                <a:ea typeface="Cordia New" panose="020B0304020202020204" pitchFamily="34" charset="-34"/>
              </a:rPr>
              <a:t>ในประโยคนี้ </a:t>
            </a:r>
            <a:r>
              <a:rPr lang="en-US" altLang="zh-CN" sz="1400" dirty="0">
                <a:latin typeface="Arial" panose="020B0604020202020204" pitchFamily="34" charset="0"/>
                <a:ea typeface="Cordia New" panose="020B0304020202020204" pitchFamily="34" charset="-34"/>
              </a:rPr>
              <a:t>he </a:t>
            </a:r>
            <a:r>
              <a:rPr lang="th-TH" altLang="zh-CN" sz="1800" dirty="0">
                <a:latin typeface="Arial" panose="020B0604020202020204" pitchFamily="34" charset="0"/>
                <a:ea typeface="Cordia New" panose="020B0304020202020204" pitchFamily="34" charset="-34"/>
              </a:rPr>
              <a:t>เป็นประธานของประโยค โดย </a:t>
            </a:r>
            <a:r>
              <a:rPr lang="en-US" altLang="zh-CN" sz="1400" dirty="0">
                <a:latin typeface="Arial" panose="020B0604020202020204" pitchFamily="34" charset="0"/>
                <a:ea typeface="Cordia New" panose="020B0304020202020204" pitchFamily="34" charset="-34"/>
              </a:rPr>
              <a:t>Hoping to improve his writing</a:t>
            </a:r>
            <a:r>
              <a:rPr lang="th-TH" altLang="zh-CN" sz="1400" dirty="0">
                <a:latin typeface="Arial" panose="020B0604020202020204" pitchFamily="34" charset="0"/>
                <a:ea typeface="Cordia New" panose="020B0304020202020204" pitchFamily="34" charset="-34"/>
              </a:rPr>
              <a:t> </a:t>
            </a:r>
            <a:r>
              <a:rPr lang="th-TH" altLang="zh-CN" sz="1800" dirty="0">
                <a:latin typeface="Arial" panose="020B0604020202020204" pitchFamily="34" charset="0"/>
                <a:ea typeface="Cordia New" panose="020B0304020202020204" pitchFamily="34" charset="-34"/>
              </a:rPr>
              <a:t>ทำหน้าที่ขยายประธาน </a:t>
            </a:r>
            <a:r>
              <a:rPr lang="en-US" altLang="zh-CN" sz="1400" dirty="0">
                <a:latin typeface="Arial" panose="020B0604020202020204" pitchFamily="34" charset="0"/>
                <a:ea typeface="Cordia New" panose="020B0304020202020204" pitchFamily="34" charset="-34"/>
              </a:rPr>
              <a:t>Jim</a:t>
            </a:r>
            <a:r>
              <a:rPr lang="th-TH" altLang="zh-CN" sz="1400" dirty="0">
                <a:latin typeface="Arial" panose="020B0604020202020204" pitchFamily="34" charset="0"/>
                <a:ea typeface="Cordia New" panose="020B0304020202020204" pitchFamily="34" charset="-34"/>
              </a:rPr>
              <a:t> </a:t>
            </a:r>
            <a:endParaRPr lang="en-US" altLang="th-TH" sz="1400" dirty="0">
              <a:latin typeface="Arial" panose="020B0604020202020204" pitchFamily="34" charset="0"/>
            </a:endParaRPr>
          </a:p>
        </p:txBody>
      </p:sp>
      <p:sp>
        <p:nvSpPr>
          <p:cNvPr id="8" name="Rectangle 7"/>
          <p:cNvSpPr>
            <a:spLocks noChangeArrowheads="1"/>
          </p:cNvSpPr>
          <p:nvPr/>
        </p:nvSpPr>
        <p:spPr bwMode="auto">
          <a:xfrm>
            <a:off x="6734836" y="543311"/>
            <a:ext cx="4845478"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28600" algn="l"/>
              </a:tabLst>
              <a:defRPr sz="2800">
                <a:solidFill>
                  <a:schemeClr val="tx1"/>
                </a:solidFill>
                <a:latin typeface="Arial" panose="020B0604020202020204" pitchFamily="34" charset="0"/>
              </a:defRPr>
            </a:lvl1pPr>
            <a:lvl2pPr eaLnBrk="0" fontAlgn="base" hangingPunct="0">
              <a:spcBef>
                <a:spcPct val="0"/>
              </a:spcBef>
              <a:spcAft>
                <a:spcPct val="0"/>
              </a:spcAft>
              <a:tabLst>
                <a:tab pos="228600" algn="l"/>
              </a:tabLst>
              <a:defRPr sz="2800">
                <a:solidFill>
                  <a:schemeClr val="tx1"/>
                </a:solidFill>
                <a:latin typeface="Arial" panose="020B0604020202020204" pitchFamily="34" charset="0"/>
              </a:defRPr>
            </a:lvl2pPr>
            <a:lvl3pPr eaLnBrk="0" fontAlgn="base" hangingPunct="0">
              <a:spcBef>
                <a:spcPct val="0"/>
              </a:spcBef>
              <a:spcAft>
                <a:spcPct val="0"/>
              </a:spcAft>
              <a:tabLst>
                <a:tab pos="228600" algn="l"/>
              </a:tabLst>
              <a:defRPr sz="2800">
                <a:solidFill>
                  <a:schemeClr val="tx1"/>
                </a:solidFill>
                <a:latin typeface="Arial" panose="020B0604020202020204" pitchFamily="34" charset="0"/>
              </a:defRPr>
            </a:lvl3pPr>
            <a:lvl4pPr eaLnBrk="0" fontAlgn="base" hangingPunct="0">
              <a:spcBef>
                <a:spcPct val="0"/>
              </a:spcBef>
              <a:spcAft>
                <a:spcPct val="0"/>
              </a:spcAft>
              <a:tabLst>
                <a:tab pos="228600" algn="l"/>
              </a:tabLst>
              <a:defRPr sz="2800">
                <a:solidFill>
                  <a:schemeClr val="tx1"/>
                </a:solidFill>
                <a:latin typeface="Arial" panose="020B0604020202020204" pitchFamily="34" charset="0"/>
              </a:defRPr>
            </a:lvl4pPr>
            <a:lvl5pPr eaLnBrk="0" fontAlgn="base" hangingPunct="0">
              <a:spcBef>
                <a:spcPct val="0"/>
              </a:spcBef>
              <a:spcAft>
                <a:spcPct val="0"/>
              </a:spcAft>
              <a:tabLst>
                <a:tab pos="228600" algn="l"/>
              </a:tabLst>
              <a:defRPr sz="2800">
                <a:solidFill>
                  <a:schemeClr val="tx1"/>
                </a:solidFill>
                <a:latin typeface="Arial" panose="020B0604020202020204" pitchFamily="34" charset="0"/>
              </a:defRPr>
            </a:lvl5pPr>
            <a:lvl6pPr eaLnBrk="0" fontAlgn="base" hangingPunct="0">
              <a:spcBef>
                <a:spcPct val="0"/>
              </a:spcBef>
              <a:spcAft>
                <a:spcPct val="0"/>
              </a:spcAft>
              <a:tabLst>
                <a:tab pos="228600" algn="l"/>
              </a:tabLst>
              <a:defRPr sz="2800">
                <a:solidFill>
                  <a:schemeClr val="tx1"/>
                </a:solidFill>
                <a:latin typeface="Arial" panose="020B0604020202020204" pitchFamily="34" charset="0"/>
              </a:defRPr>
            </a:lvl6pPr>
            <a:lvl7pPr eaLnBrk="0" fontAlgn="base" hangingPunct="0">
              <a:spcBef>
                <a:spcPct val="0"/>
              </a:spcBef>
              <a:spcAft>
                <a:spcPct val="0"/>
              </a:spcAft>
              <a:tabLst>
                <a:tab pos="228600" algn="l"/>
              </a:tabLst>
              <a:defRPr sz="2800">
                <a:solidFill>
                  <a:schemeClr val="tx1"/>
                </a:solidFill>
                <a:latin typeface="Arial" panose="020B0604020202020204" pitchFamily="34" charset="0"/>
              </a:defRPr>
            </a:lvl7pPr>
            <a:lvl8pPr eaLnBrk="0" fontAlgn="base" hangingPunct="0">
              <a:spcBef>
                <a:spcPct val="0"/>
              </a:spcBef>
              <a:spcAft>
                <a:spcPct val="0"/>
              </a:spcAft>
              <a:tabLst>
                <a:tab pos="228600" algn="l"/>
              </a:tabLst>
              <a:defRPr sz="2800">
                <a:solidFill>
                  <a:schemeClr val="tx1"/>
                </a:solidFill>
                <a:latin typeface="Arial" panose="020B0604020202020204" pitchFamily="34" charset="0"/>
              </a:defRPr>
            </a:lvl8pPr>
            <a:lvl9pPr eaLnBrk="0" fontAlgn="base" hangingPunct="0">
              <a:spcBef>
                <a:spcPct val="0"/>
              </a:spcBef>
              <a:spcAft>
                <a:spcPct val="0"/>
              </a:spcAft>
              <a:tabLst>
                <a:tab pos="228600" algn="l"/>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tabLst>
                <a:tab pos="228600" algn="l"/>
              </a:tabLst>
            </a:pPr>
            <a:r>
              <a:rPr lang="en-US" altLang="th-TH" sz="1800" b="1" dirty="0" smtClean="0">
                <a:ea typeface="Cordia New" panose="020B0304020202020204" pitchFamily="34" charset="-34"/>
                <a:cs typeface="Cordia New" panose="020B0304020202020204" pitchFamily="34" charset="-34"/>
              </a:rPr>
              <a:t>4</a:t>
            </a:r>
            <a:r>
              <a:rPr lang="en-US" altLang="th-TH" sz="2000" b="1" dirty="0" smtClean="0">
                <a:ea typeface="Cordia New" panose="020B0304020202020204" pitchFamily="34" charset="-34"/>
                <a:cs typeface="Cordia New" panose="020B0304020202020204" pitchFamily="34" charset="-34"/>
              </a:rPr>
              <a:t>. </a:t>
            </a:r>
            <a:r>
              <a:rPr kumimoji="0" lang="th-TH" altLang="th-TH" sz="2000" b="1" i="0" u="sng" strike="noStrike" cap="none" normalizeH="0" baseline="0" dirty="0" smtClean="0">
                <a:ln>
                  <a:noFill/>
                </a:ln>
                <a:solidFill>
                  <a:schemeClr val="tx1"/>
                </a:solidFill>
                <a:effectLst/>
                <a:ea typeface="Cordia New" panose="020B0304020202020204" pitchFamily="34" charset="-34"/>
                <a:cs typeface="Cordia New" panose="020B0304020202020204" pitchFamily="34" charset="-34"/>
              </a:rPr>
              <a:t>สังเกตประโยคที่ขึ้นต้นด้วย </a:t>
            </a:r>
            <a:r>
              <a:rPr kumimoji="0" lang="en-US" altLang="th-TH" sz="1800" b="1" i="0"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Prepositional Phrases</a:t>
            </a:r>
          </a:p>
          <a:p>
            <a:pPr marL="0" marR="0" lvl="0" indent="0" algn="l" defTabSz="914400" rtl="0" eaLnBrk="0" fontAlgn="base" latinLnBrk="0" hangingPunct="0">
              <a:lnSpc>
                <a:spcPct val="100000"/>
              </a:lnSpc>
              <a:spcBef>
                <a:spcPct val="0"/>
              </a:spcBef>
              <a:spcAft>
                <a:spcPct val="0"/>
              </a:spcAft>
              <a:buClrTx/>
              <a:buSzTx/>
              <a:tabLst>
                <a:tab pos="228600" algn="l"/>
              </a:tabLst>
            </a:pPr>
            <a:endParaRPr kumimoji="0" lang="en-US" altLang="th-TH" sz="14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r>
              <a:rPr kumimoji="0" lang="en-US" altLang="th-TH"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Prepositional Phrases </a:t>
            </a:r>
            <a:r>
              <a:rPr kumimoji="0" lang="th-TH" altLang="th-TH"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คือ กลุ่มคำที่ขึ้นต้นด้วยคำบุรพบท เช่น </a:t>
            </a:r>
            <a:r>
              <a:rPr kumimoji="0" lang="en-US" altLang="th-TH"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in, on, at, for, before, after </a:t>
            </a:r>
            <a:endParaRPr kumimoji="0" lang="en-US" altLang="th-TH" sz="14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endParaRPr kumimoji="0" lang="en-US" altLang="th-TH" sz="2800" b="0" i="0" u="none" strike="noStrike" cap="none" normalizeH="0" baseline="0" dirty="0" smtClean="0">
              <a:ln>
                <a:noFill/>
              </a:ln>
              <a:solidFill>
                <a:schemeClr val="tx1"/>
              </a:solidFill>
              <a:effectLst/>
              <a:latin typeface="Arial" panose="020B0604020202020204" pitchFamily="34" charset="0"/>
            </a:endParaRPr>
          </a:p>
        </p:txBody>
      </p:sp>
      <p:sp>
        <p:nvSpPr>
          <p:cNvPr id="11" name="AutoShape 6"/>
          <p:cNvSpPr>
            <a:spLocks noChangeArrowheads="1"/>
          </p:cNvSpPr>
          <p:nvPr/>
        </p:nvSpPr>
        <p:spPr bwMode="auto">
          <a:xfrm>
            <a:off x="7892893" y="3062781"/>
            <a:ext cx="1465040" cy="75738"/>
          </a:xfrm>
          <a:prstGeom prst="curvedUpArrow">
            <a:avLst>
              <a:gd name="adj1" fmla="val 324872"/>
              <a:gd name="adj2" fmla="val 649743"/>
              <a:gd name="adj3" fmla="val 3333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h-TH"/>
          </a:p>
        </p:txBody>
      </p:sp>
      <p:sp>
        <p:nvSpPr>
          <p:cNvPr id="12" name="Rectangle 8"/>
          <p:cNvSpPr>
            <a:spLocks noChangeArrowheads="1"/>
          </p:cNvSpPr>
          <p:nvPr/>
        </p:nvSpPr>
        <p:spPr bwMode="auto">
          <a:xfrm>
            <a:off x="6743327" y="2374581"/>
            <a:ext cx="4836987" cy="2215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h-TH" altLang="th-TH"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ตัวอย่างประโยค เช่น </a:t>
            </a:r>
            <a:r>
              <a:rPr kumimoji="0" lang="en-US" altLang="th-TH"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th-TH" sz="1400" b="0" i="0" u="sng"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After the banquet</a:t>
            </a:r>
            <a:r>
              <a:rPr kumimoji="0" lang="en-US" altLang="th-TH" sz="1400" b="0" i="0" u="none"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th-TH" sz="1400" b="1" i="1" u="none"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the cooks</a:t>
            </a:r>
            <a:r>
              <a:rPr kumimoji="0" lang="en-US" altLang="th-TH" sz="1400" b="0" i="0" u="none"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 will take a well-deserved break.</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th-TH" sz="1400" dirty="0">
              <a:latin typeface="Arial" panose="020B0604020202020204" pitchFamily="34" charset="0"/>
              <a:cs typeface="Cordia New" panose="020B0304020202020204" pitchFamily="34"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th-TH" sz="14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h-TH" altLang="th-TH"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ในประโยคนี้ประธานคือ </a:t>
            </a:r>
            <a:r>
              <a:rPr kumimoji="0" lang="en-US" altLang="th-TH"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the cooks </a:t>
            </a:r>
            <a:r>
              <a:rPr kumimoji="0" lang="th-TH" altLang="th-TH"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และ </a:t>
            </a:r>
            <a:r>
              <a:rPr kumimoji="0" lang="en-US" altLang="th-TH"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After the banquet </a:t>
            </a:r>
            <a:r>
              <a:rPr kumimoji="0" lang="th-TH" altLang="th-TH"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เป็นส่วนขยายคำกริยาหลักของประโยค คือ </a:t>
            </a:r>
            <a:r>
              <a:rPr kumimoji="0" lang="en-US" altLang="th-TH"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take</a:t>
            </a:r>
            <a:endParaRPr kumimoji="0" lang="en-US" altLang="th-TH" sz="14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th-TH"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5563759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Action Button: Forward or Next 12">
            <a:hlinkClick r:id="" action="ppaction://hlinkshowjump?jump=nextslide" highlightClick="1"/>
          </p:cNvPr>
          <p:cNvSpPr/>
          <p:nvPr/>
        </p:nvSpPr>
        <p:spPr>
          <a:xfrm>
            <a:off x="11289369" y="6270317"/>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7428" y="3903621"/>
            <a:ext cx="1620065" cy="1782071"/>
          </a:xfrm>
          <a:prstGeom prst="rect">
            <a:avLst/>
          </a:prstGeom>
          <a:effectLst>
            <a:reflection blurRad="6350" stA="52000" endA="300" endPos="35000" dir="5400000" sy="-100000" algn="bl" rotWithShape="0"/>
          </a:effectLst>
        </p:spPr>
      </p:pic>
      <p:grpSp>
        <p:nvGrpSpPr>
          <p:cNvPr id="6" name="Groupe 4"/>
          <p:cNvGrpSpPr/>
          <p:nvPr/>
        </p:nvGrpSpPr>
        <p:grpSpPr>
          <a:xfrm>
            <a:off x="335121" y="343774"/>
            <a:ext cx="5149846" cy="2890672"/>
            <a:chOff x="1846263" y="112713"/>
            <a:chExt cx="2298700" cy="1908175"/>
          </a:xfrm>
        </p:grpSpPr>
        <p:sp>
          <p:nvSpPr>
            <p:cNvPr id="7" name="Freeform 6"/>
            <p:cNvSpPr>
              <a:spLocks/>
            </p:cNvSpPr>
            <p:nvPr/>
          </p:nvSpPr>
          <p:spPr bwMode="auto">
            <a:xfrm>
              <a:off x="1846263" y="112713"/>
              <a:ext cx="2298700" cy="1908175"/>
            </a:xfrm>
            <a:custGeom>
              <a:avLst/>
              <a:gdLst>
                <a:gd name="T0" fmla="*/ 736 w 1448"/>
                <a:gd name="T1" fmla="*/ 1202 h 1202"/>
                <a:gd name="T2" fmla="*/ 720 w 1448"/>
                <a:gd name="T3" fmla="*/ 1200 h 1202"/>
                <a:gd name="T4" fmla="*/ 712 w 1448"/>
                <a:gd name="T5" fmla="*/ 1196 h 1202"/>
                <a:gd name="T6" fmla="*/ 700 w 1448"/>
                <a:gd name="T7" fmla="*/ 1186 h 1202"/>
                <a:gd name="T8" fmla="*/ 692 w 1448"/>
                <a:gd name="T9" fmla="*/ 1174 h 1202"/>
                <a:gd name="T10" fmla="*/ 690 w 1448"/>
                <a:gd name="T11" fmla="*/ 1158 h 1202"/>
                <a:gd name="T12" fmla="*/ 700 w 1448"/>
                <a:gd name="T13" fmla="*/ 996 h 1202"/>
                <a:gd name="T14" fmla="*/ 630 w 1448"/>
                <a:gd name="T15" fmla="*/ 998 h 1202"/>
                <a:gd name="T16" fmla="*/ 566 w 1448"/>
                <a:gd name="T17" fmla="*/ 996 h 1202"/>
                <a:gd name="T18" fmla="*/ 424 w 1448"/>
                <a:gd name="T19" fmla="*/ 984 h 1202"/>
                <a:gd name="T20" fmla="*/ 350 w 1448"/>
                <a:gd name="T21" fmla="*/ 972 h 1202"/>
                <a:gd name="T22" fmla="*/ 280 w 1448"/>
                <a:gd name="T23" fmla="*/ 952 h 1202"/>
                <a:gd name="T24" fmla="*/ 212 w 1448"/>
                <a:gd name="T25" fmla="*/ 924 h 1202"/>
                <a:gd name="T26" fmla="*/ 150 w 1448"/>
                <a:gd name="T27" fmla="*/ 888 h 1202"/>
                <a:gd name="T28" fmla="*/ 96 w 1448"/>
                <a:gd name="T29" fmla="*/ 840 h 1202"/>
                <a:gd name="T30" fmla="*/ 72 w 1448"/>
                <a:gd name="T31" fmla="*/ 810 h 1202"/>
                <a:gd name="T32" fmla="*/ 32 w 1448"/>
                <a:gd name="T33" fmla="*/ 744 h 1202"/>
                <a:gd name="T34" fmla="*/ 8 w 1448"/>
                <a:gd name="T35" fmla="*/ 666 h 1202"/>
                <a:gd name="T36" fmla="*/ 0 w 1448"/>
                <a:gd name="T37" fmla="*/ 580 h 1202"/>
                <a:gd name="T38" fmla="*/ 2 w 1448"/>
                <a:gd name="T39" fmla="*/ 534 h 1202"/>
                <a:gd name="T40" fmla="*/ 14 w 1448"/>
                <a:gd name="T41" fmla="*/ 458 h 1202"/>
                <a:gd name="T42" fmla="*/ 44 w 1448"/>
                <a:gd name="T43" fmla="*/ 386 h 1202"/>
                <a:gd name="T44" fmla="*/ 92 w 1448"/>
                <a:gd name="T45" fmla="*/ 318 h 1202"/>
                <a:gd name="T46" fmla="*/ 154 w 1448"/>
                <a:gd name="T47" fmla="*/ 256 h 1202"/>
                <a:gd name="T48" fmla="*/ 234 w 1448"/>
                <a:gd name="T49" fmla="*/ 196 h 1202"/>
                <a:gd name="T50" fmla="*/ 328 w 1448"/>
                <a:gd name="T51" fmla="*/ 144 h 1202"/>
                <a:gd name="T52" fmla="*/ 438 w 1448"/>
                <a:gd name="T53" fmla="*/ 94 h 1202"/>
                <a:gd name="T54" fmla="*/ 562 w 1448"/>
                <a:gd name="T55" fmla="*/ 52 h 1202"/>
                <a:gd name="T56" fmla="*/ 604 w 1448"/>
                <a:gd name="T57" fmla="*/ 40 h 1202"/>
                <a:gd name="T58" fmla="*/ 686 w 1448"/>
                <a:gd name="T59" fmla="*/ 20 h 1202"/>
                <a:gd name="T60" fmla="*/ 766 w 1448"/>
                <a:gd name="T61" fmla="*/ 6 h 1202"/>
                <a:gd name="T62" fmla="*/ 840 w 1448"/>
                <a:gd name="T63" fmla="*/ 0 h 1202"/>
                <a:gd name="T64" fmla="*/ 876 w 1448"/>
                <a:gd name="T65" fmla="*/ 0 h 1202"/>
                <a:gd name="T66" fmla="*/ 938 w 1448"/>
                <a:gd name="T67" fmla="*/ 2 h 1202"/>
                <a:gd name="T68" fmla="*/ 996 w 1448"/>
                <a:gd name="T69" fmla="*/ 8 h 1202"/>
                <a:gd name="T70" fmla="*/ 1048 w 1448"/>
                <a:gd name="T71" fmla="*/ 20 h 1202"/>
                <a:gd name="T72" fmla="*/ 1140 w 1448"/>
                <a:gd name="T73" fmla="*/ 54 h 1202"/>
                <a:gd name="T74" fmla="*/ 1216 w 1448"/>
                <a:gd name="T75" fmla="*/ 100 h 1202"/>
                <a:gd name="T76" fmla="*/ 1278 w 1448"/>
                <a:gd name="T77" fmla="*/ 154 h 1202"/>
                <a:gd name="T78" fmla="*/ 1328 w 1448"/>
                <a:gd name="T79" fmla="*/ 212 h 1202"/>
                <a:gd name="T80" fmla="*/ 1366 w 1448"/>
                <a:gd name="T81" fmla="*/ 270 h 1202"/>
                <a:gd name="T82" fmla="*/ 1392 w 1448"/>
                <a:gd name="T83" fmla="*/ 326 h 1202"/>
                <a:gd name="T84" fmla="*/ 1402 w 1448"/>
                <a:gd name="T85" fmla="*/ 350 h 1202"/>
                <a:gd name="T86" fmla="*/ 1428 w 1448"/>
                <a:gd name="T87" fmla="*/ 430 h 1202"/>
                <a:gd name="T88" fmla="*/ 1442 w 1448"/>
                <a:gd name="T89" fmla="*/ 510 h 1202"/>
                <a:gd name="T90" fmla="*/ 1448 w 1448"/>
                <a:gd name="T91" fmla="*/ 590 h 1202"/>
                <a:gd name="T92" fmla="*/ 1446 w 1448"/>
                <a:gd name="T93" fmla="*/ 664 h 1202"/>
                <a:gd name="T94" fmla="*/ 1434 w 1448"/>
                <a:gd name="T95" fmla="*/ 732 h 1202"/>
                <a:gd name="T96" fmla="*/ 1418 w 1448"/>
                <a:gd name="T97" fmla="*/ 790 h 1202"/>
                <a:gd name="T98" fmla="*/ 1394 w 1448"/>
                <a:gd name="T99" fmla="*/ 840 h 1202"/>
                <a:gd name="T100" fmla="*/ 1366 w 1448"/>
                <a:gd name="T101" fmla="*/ 874 h 1202"/>
                <a:gd name="T102" fmla="*/ 1340 w 1448"/>
                <a:gd name="T103" fmla="*/ 896 h 1202"/>
                <a:gd name="T104" fmla="*/ 1280 w 1448"/>
                <a:gd name="T105" fmla="*/ 930 h 1202"/>
                <a:gd name="T106" fmla="*/ 1216 w 1448"/>
                <a:gd name="T107" fmla="*/ 956 h 1202"/>
                <a:gd name="T108" fmla="*/ 1150 w 1448"/>
                <a:gd name="T109" fmla="*/ 976 h 1202"/>
                <a:gd name="T110" fmla="*/ 1054 w 1448"/>
                <a:gd name="T111" fmla="*/ 994 h 1202"/>
                <a:gd name="T112" fmla="*/ 948 w 1448"/>
                <a:gd name="T113" fmla="*/ 1004 h 1202"/>
                <a:gd name="T114" fmla="*/ 774 w 1448"/>
                <a:gd name="T115" fmla="*/ 1184 h 1202"/>
                <a:gd name="T116" fmla="*/ 768 w 1448"/>
                <a:gd name="T117" fmla="*/ 1192 h 1202"/>
                <a:gd name="T118" fmla="*/ 748 w 1448"/>
                <a:gd name="T119" fmla="*/ 1200 h 1202"/>
                <a:gd name="T120" fmla="*/ 736 w 1448"/>
                <a:gd name="T121" fmla="*/ 1202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48" h="1202">
                  <a:moveTo>
                    <a:pt x="736" y="1202"/>
                  </a:moveTo>
                  <a:lnTo>
                    <a:pt x="736" y="1202"/>
                  </a:lnTo>
                  <a:lnTo>
                    <a:pt x="728" y="1202"/>
                  </a:lnTo>
                  <a:lnTo>
                    <a:pt x="720" y="1200"/>
                  </a:lnTo>
                  <a:lnTo>
                    <a:pt x="720" y="1200"/>
                  </a:lnTo>
                  <a:lnTo>
                    <a:pt x="712" y="1196"/>
                  </a:lnTo>
                  <a:lnTo>
                    <a:pt x="706" y="1192"/>
                  </a:lnTo>
                  <a:lnTo>
                    <a:pt x="700" y="1186"/>
                  </a:lnTo>
                  <a:lnTo>
                    <a:pt x="696" y="1180"/>
                  </a:lnTo>
                  <a:lnTo>
                    <a:pt x="692" y="1174"/>
                  </a:lnTo>
                  <a:lnTo>
                    <a:pt x="690" y="1166"/>
                  </a:lnTo>
                  <a:lnTo>
                    <a:pt x="690" y="1158"/>
                  </a:lnTo>
                  <a:lnTo>
                    <a:pt x="688" y="1150"/>
                  </a:lnTo>
                  <a:lnTo>
                    <a:pt x="700" y="996"/>
                  </a:lnTo>
                  <a:lnTo>
                    <a:pt x="700" y="996"/>
                  </a:lnTo>
                  <a:lnTo>
                    <a:pt x="630" y="998"/>
                  </a:lnTo>
                  <a:lnTo>
                    <a:pt x="630" y="998"/>
                  </a:lnTo>
                  <a:lnTo>
                    <a:pt x="566" y="996"/>
                  </a:lnTo>
                  <a:lnTo>
                    <a:pt x="496" y="992"/>
                  </a:lnTo>
                  <a:lnTo>
                    <a:pt x="424" y="984"/>
                  </a:lnTo>
                  <a:lnTo>
                    <a:pt x="386" y="980"/>
                  </a:lnTo>
                  <a:lnTo>
                    <a:pt x="350" y="972"/>
                  </a:lnTo>
                  <a:lnTo>
                    <a:pt x="314" y="962"/>
                  </a:lnTo>
                  <a:lnTo>
                    <a:pt x="280" y="952"/>
                  </a:lnTo>
                  <a:lnTo>
                    <a:pt x="246" y="940"/>
                  </a:lnTo>
                  <a:lnTo>
                    <a:pt x="212" y="924"/>
                  </a:lnTo>
                  <a:lnTo>
                    <a:pt x="180" y="908"/>
                  </a:lnTo>
                  <a:lnTo>
                    <a:pt x="150" y="888"/>
                  </a:lnTo>
                  <a:lnTo>
                    <a:pt x="122" y="866"/>
                  </a:lnTo>
                  <a:lnTo>
                    <a:pt x="96" y="840"/>
                  </a:lnTo>
                  <a:lnTo>
                    <a:pt x="96" y="840"/>
                  </a:lnTo>
                  <a:lnTo>
                    <a:pt x="72" y="810"/>
                  </a:lnTo>
                  <a:lnTo>
                    <a:pt x="50" y="778"/>
                  </a:lnTo>
                  <a:lnTo>
                    <a:pt x="32" y="744"/>
                  </a:lnTo>
                  <a:lnTo>
                    <a:pt x="18" y="706"/>
                  </a:lnTo>
                  <a:lnTo>
                    <a:pt x="8" y="666"/>
                  </a:lnTo>
                  <a:lnTo>
                    <a:pt x="2" y="624"/>
                  </a:lnTo>
                  <a:lnTo>
                    <a:pt x="0" y="580"/>
                  </a:lnTo>
                  <a:lnTo>
                    <a:pt x="2" y="534"/>
                  </a:lnTo>
                  <a:lnTo>
                    <a:pt x="2" y="534"/>
                  </a:lnTo>
                  <a:lnTo>
                    <a:pt x="6" y="494"/>
                  </a:lnTo>
                  <a:lnTo>
                    <a:pt x="14" y="458"/>
                  </a:lnTo>
                  <a:lnTo>
                    <a:pt x="28" y="422"/>
                  </a:lnTo>
                  <a:lnTo>
                    <a:pt x="44" y="386"/>
                  </a:lnTo>
                  <a:lnTo>
                    <a:pt x="66" y="352"/>
                  </a:lnTo>
                  <a:lnTo>
                    <a:pt x="92" y="318"/>
                  </a:lnTo>
                  <a:lnTo>
                    <a:pt x="120" y="286"/>
                  </a:lnTo>
                  <a:lnTo>
                    <a:pt x="154" y="256"/>
                  </a:lnTo>
                  <a:lnTo>
                    <a:pt x="192" y="226"/>
                  </a:lnTo>
                  <a:lnTo>
                    <a:pt x="234" y="196"/>
                  </a:lnTo>
                  <a:lnTo>
                    <a:pt x="278" y="170"/>
                  </a:lnTo>
                  <a:lnTo>
                    <a:pt x="328" y="144"/>
                  </a:lnTo>
                  <a:lnTo>
                    <a:pt x="380" y="118"/>
                  </a:lnTo>
                  <a:lnTo>
                    <a:pt x="438" y="94"/>
                  </a:lnTo>
                  <a:lnTo>
                    <a:pt x="498" y="72"/>
                  </a:lnTo>
                  <a:lnTo>
                    <a:pt x="562" y="52"/>
                  </a:lnTo>
                  <a:lnTo>
                    <a:pt x="562" y="52"/>
                  </a:lnTo>
                  <a:lnTo>
                    <a:pt x="604" y="40"/>
                  </a:lnTo>
                  <a:lnTo>
                    <a:pt x="646" y="28"/>
                  </a:lnTo>
                  <a:lnTo>
                    <a:pt x="686" y="20"/>
                  </a:lnTo>
                  <a:lnTo>
                    <a:pt x="726" y="12"/>
                  </a:lnTo>
                  <a:lnTo>
                    <a:pt x="766" y="6"/>
                  </a:lnTo>
                  <a:lnTo>
                    <a:pt x="804" y="2"/>
                  </a:lnTo>
                  <a:lnTo>
                    <a:pt x="840" y="0"/>
                  </a:lnTo>
                  <a:lnTo>
                    <a:pt x="876" y="0"/>
                  </a:lnTo>
                  <a:lnTo>
                    <a:pt x="876" y="0"/>
                  </a:lnTo>
                  <a:lnTo>
                    <a:pt x="908" y="0"/>
                  </a:lnTo>
                  <a:lnTo>
                    <a:pt x="938" y="2"/>
                  </a:lnTo>
                  <a:lnTo>
                    <a:pt x="968" y="4"/>
                  </a:lnTo>
                  <a:lnTo>
                    <a:pt x="996" y="8"/>
                  </a:lnTo>
                  <a:lnTo>
                    <a:pt x="1022" y="14"/>
                  </a:lnTo>
                  <a:lnTo>
                    <a:pt x="1048" y="20"/>
                  </a:lnTo>
                  <a:lnTo>
                    <a:pt x="1096" y="36"/>
                  </a:lnTo>
                  <a:lnTo>
                    <a:pt x="1140" y="54"/>
                  </a:lnTo>
                  <a:lnTo>
                    <a:pt x="1180" y="76"/>
                  </a:lnTo>
                  <a:lnTo>
                    <a:pt x="1216" y="100"/>
                  </a:lnTo>
                  <a:lnTo>
                    <a:pt x="1250" y="126"/>
                  </a:lnTo>
                  <a:lnTo>
                    <a:pt x="1278" y="154"/>
                  </a:lnTo>
                  <a:lnTo>
                    <a:pt x="1304" y="182"/>
                  </a:lnTo>
                  <a:lnTo>
                    <a:pt x="1328" y="212"/>
                  </a:lnTo>
                  <a:lnTo>
                    <a:pt x="1348" y="240"/>
                  </a:lnTo>
                  <a:lnTo>
                    <a:pt x="1366" y="270"/>
                  </a:lnTo>
                  <a:lnTo>
                    <a:pt x="1380" y="298"/>
                  </a:lnTo>
                  <a:lnTo>
                    <a:pt x="1392" y="326"/>
                  </a:lnTo>
                  <a:lnTo>
                    <a:pt x="1402" y="350"/>
                  </a:lnTo>
                  <a:lnTo>
                    <a:pt x="1402" y="350"/>
                  </a:lnTo>
                  <a:lnTo>
                    <a:pt x="1416" y="390"/>
                  </a:lnTo>
                  <a:lnTo>
                    <a:pt x="1428" y="430"/>
                  </a:lnTo>
                  <a:lnTo>
                    <a:pt x="1436" y="470"/>
                  </a:lnTo>
                  <a:lnTo>
                    <a:pt x="1442" y="510"/>
                  </a:lnTo>
                  <a:lnTo>
                    <a:pt x="1446" y="550"/>
                  </a:lnTo>
                  <a:lnTo>
                    <a:pt x="1448" y="590"/>
                  </a:lnTo>
                  <a:lnTo>
                    <a:pt x="1448" y="628"/>
                  </a:lnTo>
                  <a:lnTo>
                    <a:pt x="1446" y="664"/>
                  </a:lnTo>
                  <a:lnTo>
                    <a:pt x="1440" y="698"/>
                  </a:lnTo>
                  <a:lnTo>
                    <a:pt x="1434" y="732"/>
                  </a:lnTo>
                  <a:lnTo>
                    <a:pt x="1426" y="762"/>
                  </a:lnTo>
                  <a:lnTo>
                    <a:pt x="1418" y="790"/>
                  </a:lnTo>
                  <a:lnTo>
                    <a:pt x="1406" y="816"/>
                  </a:lnTo>
                  <a:lnTo>
                    <a:pt x="1394" y="840"/>
                  </a:lnTo>
                  <a:lnTo>
                    <a:pt x="1380" y="858"/>
                  </a:lnTo>
                  <a:lnTo>
                    <a:pt x="1366" y="874"/>
                  </a:lnTo>
                  <a:lnTo>
                    <a:pt x="1366" y="874"/>
                  </a:lnTo>
                  <a:lnTo>
                    <a:pt x="1340" y="896"/>
                  </a:lnTo>
                  <a:lnTo>
                    <a:pt x="1310" y="914"/>
                  </a:lnTo>
                  <a:lnTo>
                    <a:pt x="1280" y="930"/>
                  </a:lnTo>
                  <a:lnTo>
                    <a:pt x="1248" y="944"/>
                  </a:lnTo>
                  <a:lnTo>
                    <a:pt x="1216" y="956"/>
                  </a:lnTo>
                  <a:lnTo>
                    <a:pt x="1184" y="968"/>
                  </a:lnTo>
                  <a:lnTo>
                    <a:pt x="1150" y="976"/>
                  </a:lnTo>
                  <a:lnTo>
                    <a:pt x="1118" y="984"/>
                  </a:lnTo>
                  <a:lnTo>
                    <a:pt x="1054" y="994"/>
                  </a:lnTo>
                  <a:lnTo>
                    <a:pt x="996" y="1000"/>
                  </a:lnTo>
                  <a:lnTo>
                    <a:pt x="948" y="1004"/>
                  </a:lnTo>
                  <a:lnTo>
                    <a:pt x="914" y="1004"/>
                  </a:lnTo>
                  <a:lnTo>
                    <a:pt x="774" y="1184"/>
                  </a:lnTo>
                  <a:lnTo>
                    <a:pt x="774" y="1184"/>
                  </a:lnTo>
                  <a:lnTo>
                    <a:pt x="768" y="1192"/>
                  </a:lnTo>
                  <a:lnTo>
                    <a:pt x="758" y="1198"/>
                  </a:lnTo>
                  <a:lnTo>
                    <a:pt x="748" y="1200"/>
                  </a:lnTo>
                  <a:lnTo>
                    <a:pt x="736" y="1202"/>
                  </a:lnTo>
                  <a:lnTo>
                    <a:pt x="736" y="1202"/>
                  </a:lnTo>
                  <a:close/>
                </a:path>
              </a:pathLst>
            </a:custGeom>
            <a:solidFill>
              <a:srgbClr val="B1B3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8" name="Freeform 7"/>
            <p:cNvSpPr>
              <a:spLocks/>
            </p:cNvSpPr>
            <p:nvPr/>
          </p:nvSpPr>
          <p:spPr bwMode="auto">
            <a:xfrm>
              <a:off x="1852613" y="119063"/>
              <a:ext cx="2286000" cy="1895475"/>
            </a:xfrm>
            <a:custGeom>
              <a:avLst/>
              <a:gdLst>
                <a:gd name="T0" fmla="*/ 732 w 1440"/>
                <a:gd name="T1" fmla="*/ 1194 h 1194"/>
                <a:gd name="T2" fmla="*/ 718 w 1440"/>
                <a:gd name="T3" fmla="*/ 1192 h 1194"/>
                <a:gd name="T4" fmla="*/ 704 w 1440"/>
                <a:gd name="T5" fmla="*/ 1184 h 1194"/>
                <a:gd name="T6" fmla="*/ 690 w 1440"/>
                <a:gd name="T7" fmla="*/ 1162 h 1194"/>
                <a:gd name="T8" fmla="*/ 700 w 1440"/>
                <a:gd name="T9" fmla="*/ 988 h 1194"/>
                <a:gd name="T10" fmla="*/ 626 w 1440"/>
                <a:gd name="T11" fmla="*/ 990 h 1194"/>
                <a:gd name="T12" fmla="*/ 562 w 1440"/>
                <a:gd name="T13" fmla="*/ 988 h 1194"/>
                <a:gd name="T14" fmla="*/ 420 w 1440"/>
                <a:gd name="T15" fmla="*/ 978 h 1194"/>
                <a:gd name="T16" fmla="*/ 348 w 1440"/>
                <a:gd name="T17" fmla="*/ 964 h 1194"/>
                <a:gd name="T18" fmla="*/ 278 w 1440"/>
                <a:gd name="T19" fmla="*/ 944 h 1194"/>
                <a:gd name="T20" fmla="*/ 210 w 1440"/>
                <a:gd name="T21" fmla="*/ 918 h 1194"/>
                <a:gd name="T22" fmla="*/ 148 w 1440"/>
                <a:gd name="T23" fmla="*/ 880 h 1194"/>
                <a:gd name="T24" fmla="*/ 96 w 1440"/>
                <a:gd name="T25" fmla="*/ 834 h 1194"/>
                <a:gd name="T26" fmla="*/ 70 w 1440"/>
                <a:gd name="T27" fmla="*/ 804 h 1194"/>
                <a:gd name="T28" fmla="*/ 32 w 1440"/>
                <a:gd name="T29" fmla="*/ 738 h 1194"/>
                <a:gd name="T30" fmla="*/ 8 w 1440"/>
                <a:gd name="T31" fmla="*/ 662 h 1194"/>
                <a:gd name="T32" fmla="*/ 0 w 1440"/>
                <a:gd name="T33" fmla="*/ 576 h 1194"/>
                <a:gd name="T34" fmla="*/ 2 w 1440"/>
                <a:gd name="T35" fmla="*/ 530 h 1194"/>
                <a:gd name="T36" fmla="*/ 14 w 1440"/>
                <a:gd name="T37" fmla="*/ 454 h 1194"/>
                <a:gd name="T38" fmla="*/ 44 w 1440"/>
                <a:gd name="T39" fmla="*/ 384 h 1194"/>
                <a:gd name="T40" fmla="*/ 92 w 1440"/>
                <a:gd name="T41" fmla="*/ 316 h 1194"/>
                <a:gd name="T42" fmla="*/ 154 w 1440"/>
                <a:gd name="T43" fmla="*/ 254 h 1194"/>
                <a:gd name="T44" fmla="*/ 232 w 1440"/>
                <a:gd name="T45" fmla="*/ 196 h 1194"/>
                <a:gd name="T46" fmla="*/ 326 w 1440"/>
                <a:gd name="T47" fmla="*/ 142 h 1194"/>
                <a:gd name="T48" fmla="*/ 436 w 1440"/>
                <a:gd name="T49" fmla="*/ 94 h 1194"/>
                <a:gd name="T50" fmla="*/ 560 w 1440"/>
                <a:gd name="T51" fmla="*/ 52 h 1194"/>
                <a:gd name="T52" fmla="*/ 602 w 1440"/>
                <a:gd name="T53" fmla="*/ 40 h 1194"/>
                <a:gd name="T54" fmla="*/ 684 w 1440"/>
                <a:gd name="T55" fmla="*/ 20 h 1194"/>
                <a:gd name="T56" fmla="*/ 762 w 1440"/>
                <a:gd name="T57" fmla="*/ 6 h 1194"/>
                <a:gd name="T58" fmla="*/ 836 w 1440"/>
                <a:gd name="T59" fmla="*/ 0 h 1194"/>
                <a:gd name="T60" fmla="*/ 872 w 1440"/>
                <a:gd name="T61" fmla="*/ 0 h 1194"/>
                <a:gd name="T62" fmla="*/ 934 w 1440"/>
                <a:gd name="T63" fmla="*/ 2 h 1194"/>
                <a:gd name="T64" fmla="*/ 990 w 1440"/>
                <a:gd name="T65" fmla="*/ 8 h 1194"/>
                <a:gd name="T66" fmla="*/ 1042 w 1440"/>
                <a:gd name="T67" fmla="*/ 20 h 1194"/>
                <a:gd name="T68" fmla="*/ 1134 w 1440"/>
                <a:gd name="T69" fmla="*/ 54 h 1194"/>
                <a:gd name="T70" fmla="*/ 1210 w 1440"/>
                <a:gd name="T71" fmla="*/ 100 h 1194"/>
                <a:gd name="T72" fmla="*/ 1272 w 1440"/>
                <a:gd name="T73" fmla="*/ 152 h 1194"/>
                <a:gd name="T74" fmla="*/ 1320 w 1440"/>
                <a:gd name="T75" fmla="*/ 210 h 1194"/>
                <a:gd name="T76" fmla="*/ 1358 w 1440"/>
                <a:gd name="T77" fmla="*/ 268 h 1194"/>
                <a:gd name="T78" fmla="*/ 1384 w 1440"/>
                <a:gd name="T79" fmla="*/ 322 h 1194"/>
                <a:gd name="T80" fmla="*/ 1396 w 1440"/>
                <a:gd name="T81" fmla="*/ 348 h 1194"/>
                <a:gd name="T82" fmla="*/ 1420 w 1440"/>
                <a:gd name="T83" fmla="*/ 428 h 1194"/>
                <a:gd name="T84" fmla="*/ 1434 w 1440"/>
                <a:gd name="T85" fmla="*/ 508 h 1194"/>
                <a:gd name="T86" fmla="*/ 1440 w 1440"/>
                <a:gd name="T87" fmla="*/ 586 h 1194"/>
                <a:gd name="T88" fmla="*/ 1438 w 1440"/>
                <a:gd name="T89" fmla="*/ 658 h 1194"/>
                <a:gd name="T90" fmla="*/ 1428 w 1440"/>
                <a:gd name="T91" fmla="*/ 726 h 1194"/>
                <a:gd name="T92" fmla="*/ 1410 w 1440"/>
                <a:gd name="T93" fmla="*/ 784 h 1194"/>
                <a:gd name="T94" fmla="*/ 1388 w 1440"/>
                <a:gd name="T95" fmla="*/ 832 h 1194"/>
                <a:gd name="T96" fmla="*/ 1358 w 1440"/>
                <a:gd name="T97" fmla="*/ 868 h 1194"/>
                <a:gd name="T98" fmla="*/ 1332 w 1440"/>
                <a:gd name="T99" fmla="*/ 888 h 1194"/>
                <a:gd name="T100" fmla="*/ 1274 w 1440"/>
                <a:gd name="T101" fmla="*/ 922 h 1194"/>
                <a:gd name="T102" fmla="*/ 1212 w 1440"/>
                <a:gd name="T103" fmla="*/ 948 h 1194"/>
                <a:gd name="T104" fmla="*/ 1146 w 1440"/>
                <a:gd name="T105" fmla="*/ 968 h 1194"/>
                <a:gd name="T106" fmla="*/ 1050 w 1440"/>
                <a:gd name="T107" fmla="*/ 986 h 1194"/>
                <a:gd name="T108" fmla="*/ 944 w 1440"/>
                <a:gd name="T109" fmla="*/ 996 h 1194"/>
                <a:gd name="T110" fmla="*/ 768 w 1440"/>
                <a:gd name="T111" fmla="*/ 1178 h 1194"/>
                <a:gd name="T112" fmla="*/ 760 w 1440"/>
                <a:gd name="T113" fmla="*/ 1184 h 1194"/>
                <a:gd name="T114" fmla="*/ 742 w 1440"/>
                <a:gd name="T115" fmla="*/ 1194 h 1194"/>
                <a:gd name="T116" fmla="*/ 732 w 1440"/>
                <a:gd name="T117" fmla="*/ 1194 h 1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40" h="1194">
                  <a:moveTo>
                    <a:pt x="732" y="1194"/>
                  </a:moveTo>
                  <a:lnTo>
                    <a:pt x="732" y="1194"/>
                  </a:lnTo>
                  <a:lnTo>
                    <a:pt x="724" y="1194"/>
                  </a:lnTo>
                  <a:lnTo>
                    <a:pt x="718" y="1192"/>
                  </a:lnTo>
                  <a:lnTo>
                    <a:pt x="718" y="1192"/>
                  </a:lnTo>
                  <a:lnTo>
                    <a:pt x="704" y="1184"/>
                  </a:lnTo>
                  <a:lnTo>
                    <a:pt x="696" y="1174"/>
                  </a:lnTo>
                  <a:lnTo>
                    <a:pt x="690" y="1162"/>
                  </a:lnTo>
                  <a:lnTo>
                    <a:pt x="688" y="1148"/>
                  </a:lnTo>
                  <a:lnTo>
                    <a:pt x="700" y="988"/>
                  </a:lnTo>
                  <a:lnTo>
                    <a:pt x="700" y="988"/>
                  </a:lnTo>
                  <a:lnTo>
                    <a:pt x="626" y="990"/>
                  </a:lnTo>
                  <a:lnTo>
                    <a:pt x="626" y="990"/>
                  </a:lnTo>
                  <a:lnTo>
                    <a:pt x="562" y="988"/>
                  </a:lnTo>
                  <a:lnTo>
                    <a:pt x="492" y="984"/>
                  </a:lnTo>
                  <a:lnTo>
                    <a:pt x="420" y="978"/>
                  </a:lnTo>
                  <a:lnTo>
                    <a:pt x="384" y="972"/>
                  </a:lnTo>
                  <a:lnTo>
                    <a:pt x="348" y="964"/>
                  </a:lnTo>
                  <a:lnTo>
                    <a:pt x="312" y="956"/>
                  </a:lnTo>
                  <a:lnTo>
                    <a:pt x="278" y="944"/>
                  </a:lnTo>
                  <a:lnTo>
                    <a:pt x="244" y="932"/>
                  </a:lnTo>
                  <a:lnTo>
                    <a:pt x="210" y="918"/>
                  </a:lnTo>
                  <a:lnTo>
                    <a:pt x="178" y="900"/>
                  </a:lnTo>
                  <a:lnTo>
                    <a:pt x="148" y="880"/>
                  </a:lnTo>
                  <a:lnTo>
                    <a:pt x="120" y="858"/>
                  </a:lnTo>
                  <a:lnTo>
                    <a:pt x="96" y="834"/>
                  </a:lnTo>
                  <a:lnTo>
                    <a:pt x="96" y="834"/>
                  </a:lnTo>
                  <a:lnTo>
                    <a:pt x="70" y="804"/>
                  </a:lnTo>
                  <a:lnTo>
                    <a:pt x="50" y="772"/>
                  </a:lnTo>
                  <a:lnTo>
                    <a:pt x="32" y="738"/>
                  </a:lnTo>
                  <a:lnTo>
                    <a:pt x="18" y="700"/>
                  </a:lnTo>
                  <a:lnTo>
                    <a:pt x="8" y="662"/>
                  </a:lnTo>
                  <a:lnTo>
                    <a:pt x="2" y="620"/>
                  </a:lnTo>
                  <a:lnTo>
                    <a:pt x="0" y="576"/>
                  </a:lnTo>
                  <a:lnTo>
                    <a:pt x="2" y="530"/>
                  </a:lnTo>
                  <a:lnTo>
                    <a:pt x="2" y="530"/>
                  </a:lnTo>
                  <a:lnTo>
                    <a:pt x="6" y="492"/>
                  </a:lnTo>
                  <a:lnTo>
                    <a:pt x="14" y="454"/>
                  </a:lnTo>
                  <a:lnTo>
                    <a:pt x="28" y="418"/>
                  </a:lnTo>
                  <a:lnTo>
                    <a:pt x="44" y="384"/>
                  </a:lnTo>
                  <a:lnTo>
                    <a:pt x="66" y="350"/>
                  </a:lnTo>
                  <a:lnTo>
                    <a:pt x="92" y="316"/>
                  </a:lnTo>
                  <a:lnTo>
                    <a:pt x="120" y="284"/>
                  </a:lnTo>
                  <a:lnTo>
                    <a:pt x="154" y="254"/>
                  </a:lnTo>
                  <a:lnTo>
                    <a:pt x="190" y="224"/>
                  </a:lnTo>
                  <a:lnTo>
                    <a:pt x="232" y="196"/>
                  </a:lnTo>
                  <a:lnTo>
                    <a:pt x="278" y="168"/>
                  </a:lnTo>
                  <a:lnTo>
                    <a:pt x="326" y="142"/>
                  </a:lnTo>
                  <a:lnTo>
                    <a:pt x="378" y="118"/>
                  </a:lnTo>
                  <a:lnTo>
                    <a:pt x="436" y="94"/>
                  </a:lnTo>
                  <a:lnTo>
                    <a:pt x="496" y="72"/>
                  </a:lnTo>
                  <a:lnTo>
                    <a:pt x="560" y="52"/>
                  </a:lnTo>
                  <a:lnTo>
                    <a:pt x="560" y="52"/>
                  </a:lnTo>
                  <a:lnTo>
                    <a:pt x="602" y="40"/>
                  </a:lnTo>
                  <a:lnTo>
                    <a:pt x="644" y="28"/>
                  </a:lnTo>
                  <a:lnTo>
                    <a:pt x="684" y="20"/>
                  </a:lnTo>
                  <a:lnTo>
                    <a:pt x="724" y="12"/>
                  </a:lnTo>
                  <a:lnTo>
                    <a:pt x="762" y="6"/>
                  </a:lnTo>
                  <a:lnTo>
                    <a:pt x="800" y="2"/>
                  </a:lnTo>
                  <a:lnTo>
                    <a:pt x="836" y="0"/>
                  </a:lnTo>
                  <a:lnTo>
                    <a:pt x="872" y="0"/>
                  </a:lnTo>
                  <a:lnTo>
                    <a:pt x="872" y="0"/>
                  </a:lnTo>
                  <a:lnTo>
                    <a:pt x="904" y="0"/>
                  </a:lnTo>
                  <a:lnTo>
                    <a:pt x="934" y="2"/>
                  </a:lnTo>
                  <a:lnTo>
                    <a:pt x="964" y="4"/>
                  </a:lnTo>
                  <a:lnTo>
                    <a:pt x="990" y="8"/>
                  </a:lnTo>
                  <a:lnTo>
                    <a:pt x="1018" y="14"/>
                  </a:lnTo>
                  <a:lnTo>
                    <a:pt x="1042" y="20"/>
                  </a:lnTo>
                  <a:lnTo>
                    <a:pt x="1090" y="36"/>
                  </a:lnTo>
                  <a:lnTo>
                    <a:pt x="1134" y="54"/>
                  </a:lnTo>
                  <a:lnTo>
                    <a:pt x="1174" y="76"/>
                  </a:lnTo>
                  <a:lnTo>
                    <a:pt x="1210" y="100"/>
                  </a:lnTo>
                  <a:lnTo>
                    <a:pt x="1242" y="124"/>
                  </a:lnTo>
                  <a:lnTo>
                    <a:pt x="1272" y="152"/>
                  </a:lnTo>
                  <a:lnTo>
                    <a:pt x="1298" y="180"/>
                  </a:lnTo>
                  <a:lnTo>
                    <a:pt x="1320" y="210"/>
                  </a:lnTo>
                  <a:lnTo>
                    <a:pt x="1340" y="238"/>
                  </a:lnTo>
                  <a:lnTo>
                    <a:pt x="1358" y="268"/>
                  </a:lnTo>
                  <a:lnTo>
                    <a:pt x="1372" y="296"/>
                  </a:lnTo>
                  <a:lnTo>
                    <a:pt x="1384" y="322"/>
                  </a:lnTo>
                  <a:lnTo>
                    <a:pt x="1396" y="348"/>
                  </a:lnTo>
                  <a:lnTo>
                    <a:pt x="1396" y="348"/>
                  </a:lnTo>
                  <a:lnTo>
                    <a:pt x="1408" y="388"/>
                  </a:lnTo>
                  <a:lnTo>
                    <a:pt x="1420" y="428"/>
                  </a:lnTo>
                  <a:lnTo>
                    <a:pt x="1428" y="468"/>
                  </a:lnTo>
                  <a:lnTo>
                    <a:pt x="1434" y="508"/>
                  </a:lnTo>
                  <a:lnTo>
                    <a:pt x="1438" y="546"/>
                  </a:lnTo>
                  <a:lnTo>
                    <a:pt x="1440" y="586"/>
                  </a:lnTo>
                  <a:lnTo>
                    <a:pt x="1440" y="622"/>
                  </a:lnTo>
                  <a:lnTo>
                    <a:pt x="1438" y="658"/>
                  </a:lnTo>
                  <a:lnTo>
                    <a:pt x="1434" y="694"/>
                  </a:lnTo>
                  <a:lnTo>
                    <a:pt x="1428" y="726"/>
                  </a:lnTo>
                  <a:lnTo>
                    <a:pt x="1420" y="756"/>
                  </a:lnTo>
                  <a:lnTo>
                    <a:pt x="1410" y="784"/>
                  </a:lnTo>
                  <a:lnTo>
                    <a:pt x="1400" y="810"/>
                  </a:lnTo>
                  <a:lnTo>
                    <a:pt x="1388" y="832"/>
                  </a:lnTo>
                  <a:lnTo>
                    <a:pt x="1374" y="852"/>
                  </a:lnTo>
                  <a:lnTo>
                    <a:pt x="1358" y="868"/>
                  </a:lnTo>
                  <a:lnTo>
                    <a:pt x="1358" y="868"/>
                  </a:lnTo>
                  <a:lnTo>
                    <a:pt x="1332" y="888"/>
                  </a:lnTo>
                  <a:lnTo>
                    <a:pt x="1304" y="906"/>
                  </a:lnTo>
                  <a:lnTo>
                    <a:pt x="1274" y="922"/>
                  </a:lnTo>
                  <a:lnTo>
                    <a:pt x="1244" y="936"/>
                  </a:lnTo>
                  <a:lnTo>
                    <a:pt x="1212" y="948"/>
                  </a:lnTo>
                  <a:lnTo>
                    <a:pt x="1178" y="960"/>
                  </a:lnTo>
                  <a:lnTo>
                    <a:pt x="1146" y="968"/>
                  </a:lnTo>
                  <a:lnTo>
                    <a:pt x="1114" y="976"/>
                  </a:lnTo>
                  <a:lnTo>
                    <a:pt x="1050" y="986"/>
                  </a:lnTo>
                  <a:lnTo>
                    <a:pt x="992" y="992"/>
                  </a:lnTo>
                  <a:lnTo>
                    <a:pt x="944" y="996"/>
                  </a:lnTo>
                  <a:lnTo>
                    <a:pt x="908" y="996"/>
                  </a:lnTo>
                  <a:lnTo>
                    <a:pt x="768" y="1178"/>
                  </a:lnTo>
                  <a:lnTo>
                    <a:pt x="768" y="1178"/>
                  </a:lnTo>
                  <a:lnTo>
                    <a:pt x="760" y="1184"/>
                  </a:lnTo>
                  <a:lnTo>
                    <a:pt x="752" y="1190"/>
                  </a:lnTo>
                  <a:lnTo>
                    <a:pt x="742" y="1194"/>
                  </a:lnTo>
                  <a:lnTo>
                    <a:pt x="732" y="1194"/>
                  </a:lnTo>
                  <a:lnTo>
                    <a:pt x="732" y="1194"/>
                  </a:lnTo>
                  <a:close/>
                </a:path>
              </a:pathLst>
            </a:custGeom>
            <a:solidFill>
              <a:srgbClr val="EC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9" name="Freeform 8"/>
            <p:cNvSpPr>
              <a:spLocks/>
            </p:cNvSpPr>
            <p:nvPr/>
          </p:nvSpPr>
          <p:spPr bwMode="auto">
            <a:xfrm>
              <a:off x="1922463" y="188913"/>
              <a:ext cx="2146300" cy="1755775"/>
            </a:xfrm>
            <a:custGeom>
              <a:avLst/>
              <a:gdLst>
                <a:gd name="T0" fmla="*/ 842 w 1352"/>
                <a:gd name="T1" fmla="*/ 908 h 1106"/>
                <a:gd name="T2" fmla="*/ 890 w 1352"/>
                <a:gd name="T3" fmla="*/ 908 h 1106"/>
                <a:gd name="T4" fmla="*/ 1010 w 1352"/>
                <a:gd name="T5" fmla="*/ 898 h 1106"/>
                <a:gd name="T6" fmla="*/ 1082 w 1352"/>
                <a:gd name="T7" fmla="*/ 884 h 1106"/>
                <a:gd name="T8" fmla="*/ 1154 w 1352"/>
                <a:gd name="T9" fmla="*/ 862 h 1106"/>
                <a:gd name="T10" fmla="*/ 1224 w 1352"/>
                <a:gd name="T11" fmla="*/ 832 h 1106"/>
                <a:gd name="T12" fmla="*/ 1286 w 1352"/>
                <a:gd name="T13" fmla="*/ 790 h 1106"/>
                <a:gd name="T14" fmla="*/ 1298 w 1352"/>
                <a:gd name="T15" fmla="*/ 776 h 1106"/>
                <a:gd name="T16" fmla="*/ 1322 w 1352"/>
                <a:gd name="T17" fmla="*/ 736 h 1106"/>
                <a:gd name="T18" fmla="*/ 1338 w 1352"/>
                <a:gd name="T19" fmla="*/ 682 h 1106"/>
                <a:gd name="T20" fmla="*/ 1350 w 1352"/>
                <a:gd name="T21" fmla="*/ 618 h 1106"/>
                <a:gd name="T22" fmla="*/ 1352 w 1352"/>
                <a:gd name="T23" fmla="*/ 546 h 1106"/>
                <a:gd name="T24" fmla="*/ 1346 w 1352"/>
                <a:gd name="T25" fmla="*/ 468 h 1106"/>
                <a:gd name="T26" fmla="*/ 1332 w 1352"/>
                <a:gd name="T27" fmla="*/ 390 h 1106"/>
                <a:gd name="T28" fmla="*/ 1306 w 1352"/>
                <a:gd name="T29" fmla="*/ 310 h 1106"/>
                <a:gd name="T30" fmla="*/ 1270 w 1352"/>
                <a:gd name="T31" fmla="*/ 234 h 1106"/>
                <a:gd name="T32" fmla="*/ 1220 w 1352"/>
                <a:gd name="T33" fmla="*/ 164 h 1106"/>
                <a:gd name="T34" fmla="*/ 1158 w 1352"/>
                <a:gd name="T35" fmla="*/ 104 h 1106"/>
                <a:gd name="T36" fmla="*/ 1100 w 1352"/>
                <a:gd name="T37" fmla="*/ 66 h 1106"/>
                <a:gd name="T38" fmla="*/ 1058 w 1352"/>
                <a:gd name="T39" fmla="*/ 44 h 1106"/>
                <a:gd name="T40" fmla="*/ 1012 w 1352"/>
                <a:gd name="T41" fmla="*/ 26 h 1106"/>
                <a:gd name="T42" fmla="*/ 962 w 1352"/>
                <a:gd name="T43" fmla="*/ 12 h 1106"/>
                <a:gd name="T44" fmla="*/ 908 w 1352"/>
                <a:gd name="T45" fmla="*/ 4 h 1106"/>
                <a:gd name="T46" fmla="*/ 848 w 1352"/>
                <a:gd name="T47" fmla="*/ 0 h 1106"/>
                <a:gd name="T48" fmla="*/ 786 w 1352"/>
                <a:gd name="T49" fmla="*/ 0 h 1106"/>
                <a:gd name="T50" fmla="*/ 718 w 1352"/>
                <a:gd name="T51" fmla="*/ 6 h 1106"/>
                <a:gd name="T52" fmla="*/ 646 w 1352"/>
                <a:gd name="T53" fmla="*/ 20 h 1106"/>
                <a:gd name="T54" fmla="*/ 570 w 1352"/>
                <a:gd name="T55" fmla="*/ 38 h 1106"/>
                <a:gd name="T56" fmla="*/ 528 w 1352"/>
                <a:gd name="T57" fmla="*/ 50 h 1106"/>
                <a:gd name="T58" fmla="*/ 406 w 1352"/>
                <a:gd name="T59" fmla="*/ 92 h 1106"/>
                <a:gd name="T60" fmla="*/ 318 w 1352"/>
                <a:gd name="T61" fmla="*/ 130 h 1106"/>
                <a:gd name="T62" fmla="*/ 234 w 1352"/>
                <a:gd name="T63" fmla="*/ 174 h 1106"/>
                <a:gd name="T64" fmla="*/ 156 w 1352"/>
                <a:gd name="T65" fmla="*/ 228 h 1106"/>
                <a:gd name="T66" fmla="*/ 90 w 1352"/>
                <a:gd name="T67" fmla="*/ 290 h 1106"/>
                <a:gd name="T68" fmla="*/ 62 w 1352"/>
                <a:gd name="T69" fmla="*/ 324 h 1106"/>
                <a:gd name="T70" fmla="*/ 38 w 1352"/>
                <a:gd name="T71" fmla="*/ 362 h 1106"/>
                <a:gd name="T72" fmla="*/ 20 w 1352"/>
                <a:gd name="T73" fmla="*/ 402 h 1106"/>
                <a:gd name="T74" fmla="*/ 8 w 1352"/>
                <a:gd name="T75" fmla="*/ 444 h 1106"/>
                <a:gd name="T76" fmla="*/ 2 w 1352"/>
                <a:gd name="T77" fmla="*/ 488 h 1106"/>
                <a:gd name="T78" fmla="*/ 0 w 1352"/>
                <a:gd name="T79" fmla="*/ 526 h 1106"/>
                <a:gd name="T80" fmla="*/ 6 w 1352"/>
                <a:gd name="T81" fmla="*/ 594 h 1106"/>
                <a:gd name="T82" fmla="*/ 20 w 1352"/>
                <a:gd name="T83" fmla="*/ 654 h 1106"/>
                <a:gd name="T84" fmla="*/ 44 w 1352"/>
                <a:gd name="T85" fmla="*/ 706 h 1106"/>
                <a:gd name="T86" fmla="*/ 74 w 1352"/>
                <a:gd name="T87" fmla="*/ 750 h 1106"/>
                <a:gd name="T88" fmla="*/ 112 w 1352"/>
                <a:gd name="T89" fmla="*/ 786 h 1106"/>
                <a:gd name="T90" fmla="*/ 156 w 1352"/>
                <a:gd name="T91" fmla="*/ 818 h 1106"/>
                <a:gd name="T92" fmla="*/ 204 w 1352"/>
                <a:gd name="T93" fmla="*/ 842 h 1106"/>
                <a:gd name="T94" fmla="*/ 258 w 1352"/>
                <a:gd name="T95" fmla="*/ 862 h 1106"/>
                <a:gd name="T96" fmla="*/ 344 w 1352"/>
                <a:gd name="T97" fmla="*/ 882 h 1106"/>
                <a:gd name="T98" fmla="*/ 464 w 1352"/>
                <a:gd name="T99" fmla="*/ 898 h 1106"/>
                <a:gd name="T100" fmla="*/ 586 w 1352"/>
                <a:gd name="T101" fmla="*/ 902 h 1106"/>
                <a:gd name="T102" fmla="*/ 704 w 1352"/>
                <a:gd name="T103" fmla="*/ 898 h 1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2" h="1106">
                  <a:moveTo>
                    <a:pt x="688" y="1106"/>
                  </a:moveTo>
                  <a:lnTo>
                    <a:pt x="842" y="908"/>
                  </a:lnTo>
                  <a:lnTo>
                    <a:pt x="842" y="908"/>
                  </a:lnTo>
                  <a:lnTo>
                    <a:pt x="890" y="908"/>
                  </a:lnTo>
                  <a:lnTo>
                    <a:pt x="944" y="904"/>
                  </a:lnTo>
                  <a:lnTo>
                    <a:pt x="1010" y="898"/>
                  </a:lnTo>
                  <a:lnTo>
                    <a:pt x="1044" y="892"/>
                  </a:lnTo>
                  <a:lnTo>
                    <a:pt x="1082" y="884"/>
                  </a:lnTo>
                  <a:lnTo>
                    <a:pt x="1118" y="874"/>
                  </a:lnTo>
                  <a:lnTo>
                    <a:pt x="1154" y="862"/>
                  </a:lnTo>
                  <a:lnTo>
                    <a:pt x="1190" y="848"/>
                  </a:lnTo>
                  <a:lnTo>
                    <a:pt x="1224" y="832"/>
                  </a:lnTo>
                  <a:lnTo>
                    <a:pt x="1256" y="812"/>
                  </a:lnTo>
                  <a:lnTo>
                    <a:pt x="1286" y="790"/>
                  </a:lnTo>
                  <a:lnTo>
                    <a:pt x="1286" y="790"/>
                  </a:lnTo>
                  <a:lnTo>
                    <a:pt x="1298" y="776"/>
                  </a:lnTo>
                  <a:lnTo>
                    <a:pt x="1310" y="758"/>
                  </a:lnTo>
                  <a:lnTo>
                    <a:pt x="1322" y="736"/>
                  </a:lnTo>
                  <a:lnTo>
                    <a:pt x="1330" y="710"/>
                  </a:lnTo>
                  <a:lnTo>
                    <a:pt x="1338" y="682"/>
                  </a:lnTo>
                  <a:lnTo>
                    <a:pt x="1344" y="652"/>
                  </a:lnTo>
                  <a:lnTo>
                    <a:pt x="1350" y="618"/>
                  </a:lnTo>
                  <a:lnTo>
                    <a:pt x="1352" y="582"/>
                  </a:lnTo>
                  <a:lnTo>
                    <a:pt x="1352" y="546"/>
                  </a:lnTo>
                  <a:lnTo>
                    <a:pt x="1350" y="508"/>
                  </a:lnTo>
                  <a:lnTo>
                    <a:pt x="1346" y="468"/>
                  </a:lnTo>
                  <a:lnTo>
                    <a:pt x="1340" y="428"/>
                  </a:lnTo>
                  <a:lnTo>
                    <a:pt x="1332" y="390"/>
                  </a:lnTo>
                  <a:lnTo>
                    <a:pt x="1320" y="350"/>
                  </a:lnTo>
                  <a:lnTo>
                    <a:pt x="1306" y="310"/>
                  </a:lnTo>
                  <a:lnTo>
                    <a:pt x="1290" y="272"/>
                  </a:lnTo>
                  <a:lnTo>
                    <a:pt x="1270" y="234"/>
                  </a:lnTo>
                  <a:lnTo>
                    <a:pt x="1246" y="198"/>
                  </a:lnTo>
                  <a:lnTo>
                    <a:pt x="1220" y="164"/>
                  </a:lnTo>
                  <a:lnTo>
                    <a:pt x="1190" y="132"/>
                  </a:lnTo>
                  <a:lnTo>
                    <a:pt x="1158" y="104"/>
                  </a:lnTo>
                  <a:lnTo>
                    <a:pt x="1120" y="78"/>
                  </a:lnTo>
                  <a:lnTo>
                    <a:pt x="1100" y="66"/>
                  </a:lnTo>
                  <a:lnTo>
                    <a:pt x="1080" y="54"/>
                  </a:lnTo>
                  <a:lnTo>
                    <a:pt x="1058" y="44"/>
                  </a:lnTo>
                  <a:lnTo>
                    <a:pt x="1036" y="34"/>
                  </a:lnTo>
                  <a:lnTo>
                    <a:pt x="1012" y="26"/>
                  </a:lnTo>
                  <a:lnTo>
                    <a:pt x="988" y="18"/>
                  </a:lnTo>
                  <a:lnTo>
                    <a:pt x="962" y="12"/>
                  </a:lnTo>
                  <a:lnTo>
                    <a:pt x="936" y="8"/>
                  </a:lnTo>
                  <a:lnTo>
                    <a:pt x="908" y="4"/>
                  </a:lnTo>
                  <a:lnTo>
                    <a:pt x="878" y="2"/>
                  </a:lnTo>
                  <a:lnTo>
                    <a:pt x="848" y="0"/>
                  </a:lnTo>
                  <a:lnTo>
                    <a:pt x="818" y="0"/>
                  </a:lnTo>
                  <a:lnTo>
                    <a:pt x="786" y="0"/>
                  </a:lnTo>
                  <a:lnTo>
                    <a:pt x="752" y="4"/>
                  </a:lnTo>
                  <a:lnTo>
                    <a:pt x="718" y="6"/>
                  </a:lnTo>
                  <a:lnTo>
                    <a:pt x="682" y="12"/>
                  </a:lnTo>
                  <a:lnTo>
                    <a:pt x="646" y="20"/>
                  </a:lnTo>
                  <a:lnTo>
                    <a:pt x="608" y="28"/>
                  </a:lnTo>
                  <a:lnTo>
                    <a:pt x="570" y="38"/>
                  </a:lnTo>
                  <a:lnTo>
                    <a:pt x="528" y="50"/>
                  </a:lnTo>
                  <a:lnTo>
                    <a:pt x="528" y="50"/>
                  </a:lnTo>
                  <a:lnTo>
                    <a:pt x="448" y="76"/>
                  </a:lnTo>
                  <a:lnTo>
                    <a:pt x="406" y="92"/>
                  </a:lnTo>
                  <a:lnTo>
                    <a:pt x="362" y="110"/>
                  </a:lnTo>
                  <a:lnTo>
                    <a:pt x="318" y="130"/>
                  </a:lnTo>
                  <a:lnTo>
                    <a:pt x="276" y="150"/>
                  </a:lnTo>
                  <a:lnTo>
                    <a:pt x="234" y="174"/>
                  </a:lnTo>
                  <a:lnTo>
                    <a:pt x="194" y="200"/>
                  </a:lnTo>
                  <a:lnTo>
                    <a:pt x="156" y="228"/>
                  </a:lnTo>
                  <a:lnTo>
                    <a:pt x="120" y="258"/>
                  </a:lnTo>
                  <a:lnTo>
                    <a:pt x="90" y="290"/>
                  </a:lnTo>
                  <a:lnTo>
                    <a:pt x="74" y="308"/>
                  </a:lnTo>
                  <a:lnTo>
                    <a:pt x="62" y="324"/>
                  </a:lnTo>
                  <a:lnTo>
                    <a:pt x="50" y="342"/>
                  </a:lnTo>
                  <a:lnTo>
                    <a:pt x="38" y="362"/>
                  </a:lnTo>
                  <a:lnTo>
                    <a:pt x="28" y="382"/>
                  </a:lnTo>
                  <a:lnTo>
                    <a:pt x="20" y="402"/>
                  </a:lnTo>
                  <a:lnTo>
                    <a:pt x="12" y="422"/>
                  </a:lnTo>
                  <a:lnTo>
                    <a:pt x="8" y="444"/>
                  </a:lnTo>
                  <a:lnTo>
                    <a:pt x="4" y="466"/>
                  </a:lnTo>
                  <a:lnTo>
                    <a:pt x="2" y="488"/>
                  </a:lnTo>
                  <a:lnTo>
                    <a:pt x="2" y="488"/>
                  </a:lnTo>
                  <a:lnTo>
                    <a:pt x="0" y="526"/>
                  </a:lnTo>
                  <a:lnTo>
                    <a:pt x="2" y="562"/>
                  </a:lnTo>
                  <a:lnTo>
                    <a:pt x="6" y="594"/>
                  </a:lnTo>
                  <a:lnTo>
                    <a:pt x="12" y="624"/>
                  </a:lnTo>
                  <a:lnTo>
                    <a:pt x="20" y="654"/>
                  </a:lnTo>
                  <a:lnTo>
                    <a:pt x="30" y="680"/>
                  </a:lnTo>
                  <a:lnTo>
                    <a:pt x="44" y="706"/>
                  </a:lnTo>
                  <a:lnTo>
                    <a:pt x="58" y="728"/>
                  </a:lnTo>
                  <a:lnTo>
                    <a:pt x="74" y="750"/>
                  </a:lnTo>
                  <a:lnTo>
                    <a:pt x="92" y="768"/>
                  </a:lnTo>
                  <a:lnTo>
                    <a:pt x="112" y="786"/>
                  </a:lnTo>
                  <a:lnTo>
                    <a:pt x="132" y="802"/>
                  </a:lnTo>
                  <a:lnTo>
                    <a:pt x="156" y="818"/>
                  </a:lnTo>
                  <a:lnTo>
                    <a:pt x="180" y="830"/>
                  </a:lnTo>
                  <a:lnTo>
                    <a:pt x="204" y="842"/>
                  </a:lnTo>
                  <a:lnTo>
                    <a:pt x="230" y="852"/>
                  </a:lnTo>
                  <a:lnTo>
                    <a:pt x="258" y="862"/>
                  </a:lnTo>
                  <a:lnTo>
                    <a:pt x="286" y="870"/>
                  </a:lnTo>
                  <a:lnTo>
                    <a:pt x="344" y="882"/>
                  </a:lnTo>
                  <a:lnTo>
                    <a:pt x="402" y="892"/>
                  </a:lnTo>
                  <a:lnTo>
                    <a:pt x="464" y="898"/>
                  </a:lnTo>
                  <a:lnTo>
                    <a:pt x="526" y="900"/>
                  </a:lnTo>
                  <a:lnTo>
                    <a:pt x="586" y="902"/>
                  </a:lnTo>
                  <a:lnTo>
                    <a:pt x="646" y="900"/>
                  </a:lnTo>
                  <a:lnTo>
                    <a:pt x="704" y="898"/>
                  </a:lnTo>
                  <a:lnTo>
                    <a:pt x="688" y="1106"/>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dirty="0">
                <a:solidFill>
                  <a:prstClr val="black"/>
                </a:solidFill>
              </a:endParaRPr>
            </a:p>
          </p:txBody>
        </p:sp>
      </p:grpSp>
      <p:graphicFrame>
        <p:nvGraphicFramePr>
          <p:cNvPr id="10" name="Group 119"/>
          <p:cNvGraphicFramePr>
            <a:graphicFrameLocks noGrp="1"/>
          </p:cNvGraphicFramePr>
          <p:nvPr>
            <p:extLst>
              <p:ext uri="{D42A27DB-BD31-4B8C-83A1-F6EECF244321}">
                <p14:modId xmlns:p14="http://schemas.microsoft.com/office/powerpoint/2010/main" val="4072711033"/>
              </p:ext>
            </p:extLst>
          </p:nvPr>
        </p:nvGraphicFramePr>
        <p:xfrm>
          <a:off x="1177428" y="679010"/>
          <a:ext cx="3886544" cy="1737390"/>
        </p:xfrm>
        <a:graphic>
          <a:graphicData uri="http://schemas.openxmlformats.org/drawingml/2006/table">
            <a:tbl>
              <a:tblPr/>
              <a:tblGrid>
                <a:gridCol w="3886544"/>
              </a:tblGrid>
              <a:tr h="113994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400" b="1" i="0" u="none" strike="noStrike" cap="none" normalizeH="0" baseline="0" dirty="0" smtClean="0">
                          <a:ln>
                            <a:noFill/>
                          </a:ln>
                          <a:solidFill>
                            <a:schemeClr val="tx1"/>
                          </a:solidFill>
                          <a:effectLst/>
                          <a:latin typeface="Calibri Light" panose="020F0302020204030204" pitchFamily="34" charset="0"/>
                          <a:cs typeface="+mn-cs"/>
                        </a:rPr>
                        <a:t>ส่วนที่ </a:t>
                      </a: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2 </a:t>
                      </a:r>
                    </a:p>
                    <a:p>
                      <a:pPr marL="0" marR="0" lvl="0" indent="0" algn="ctr" defTabSz="914400" rtl="0" eaLnBrk="1" fontAlgn="b" latinLnBrk="0" hangingPunct="1">
                        <a:lnSpc>
                          <a:spcPct val="100000"/>
                        </a:lnSpc>
                        <a:spcBef>
                          <a:spcPct val="0"/>
                        </a:spcBef>
                        <a:spcAft>
                          <a:spcPct val="0"/>
                        </a:spcAft>
                        <a:buClrTx/>
                        <a:buSzTx/>
                        <a:buFontTx/>
                        <a:buNone/>
                        <a:tabLst/>
                      </a:pPr>
                      <a:r>
                        <a:rPr kumimoji="0" lang="th-TH" sz="2400" b="1" i="0" u="none" strike="noStrike" cap="none" normalizeH="0" baseline="0" dirty="0" smtClean="0">
                          <a:ln>
                            <a:noFill/>
                          </a:ln>
                          <a:solidFill>
                            <a:schemeClr val="tx1"/>
                          </a:solidFill>
                          <a:effectLst/>
                          <a:latin typeface="Calibri Light" panose="020F0302020204030204" pitchFamily="34" charset="0"/>
                          <a:cs typeface="+mn-cs"/>
                        </a:rPr>
                        <a:t>แบบฝึกหัดฝึกหาประธานในประโยค</a:t>
                      </a: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a:t>
                      </a:r>
                    </a:p>
                    <a:p>
                      <a:pPr marL="0" marR="0" lvl="0" indent="0" algn="ctr" defTabSz="914400" rtl="0" eaLnBrk="1" fontAlgn="b" latinLnBrk="0" hangingPunct="1">
                        <a:lnSpc>
                          <a:spcPct val="100000"/>
                        </a:lnSpc>
                        <a:spcBef>
                          <a:spcPct val="0"/>
                        </a:spcBef>
                        <a:spcAft>
                          <a:spcPct val="0"/>
                        </a:spcAft>
                        <a:buClrTx/>
                        <a:buSzTx/>
                        <a:buFontTx/>
                        <a:buNone/>
                        <a:tabLst/>
                      </a:pPr>
                      <a:r>
                        <a:rPr kumimoji="0" lang="th-TH" sz="2000" b="0" i="0" u="none" strike="noStrike" cap="none" normalizeH="0" baseline="0" dirty="0" smtClean="0">
                          <a:ln>
                            <a:noFill/>
                          </a:ln>
                          <a:solidFill>
                            <a:schemeClr val="tx1"/>
                          </a:solidFill>
                          <a:effectLst/>
                          <a:latin typeface="Calibri Light" panose="020F0302020204030204" pitchFamily="34" charset="0"/>
                          <a:cs typeface="+mn-cs"/>
                        </a:rPr>
                        <a:t>ลองหาประธานในแต่ละประโยค ....จดคำตอบลงในเศษกระดาษและ</a:t>
                      </a:r>
                      <a:r>
                        <a:rPr kumimoji="0" lang="th-TH" sz="2000" b="0" i="0" u="none" strike="noStrike" cap="none" normalizeH="0" baseline="0" dirty="0" smtClean="0">
                          <a:ln>
                            <a:noFill/>
                          </a:ln>
                          <a:solidFill>
                            <a:srgbClr val="FF0000"/>
                          </a:solidFill>
                          <a:effectLst/>
                          <a:latin typeface="Calibri Light" panose="020F0302020204030204" pitchFamily="34" charset="0"/>
                          <a:cs typeface="+mn-cs"/>
                        </a:rPr>
                        <a:t>ดูเฉลยหน้าถัดไป ถ้าถูกไม่ครบทุกข้อไม่ต้องกังวลอ่านทบทวนส่วนที่ </a:t>
                      </a:r>
                      <a:r>
                        <a:rPr kumimoji="0" lang="en-US" sz="2000" b="0" i="0" u="none" strike="noStrike" cap="none" normalizeH="0" baseline="0" dirty="0" smtClean="0">
                          <a:ln>
                            <a:noFill/>
                          </a:ln>
                          <a:solidFill>
                            <a:srgbClr val="FF0000"/>
                          </a:solidFill>
                          <a:effectLst/>
                          <a:latin typeface="Calibri Light" panose="020F0302020204030204" pitchFamily="34" charset="0"/>
                          <a:cs typeface="+mn-cs"/>
                        </a:rPr>
                        <a:t>1 </a:t>
                      </a:r>
                      <a:r>
                        <a:rPr kumimoji="0" lang="th-TH" sz="2000" b="0" i="0" u="none" strike="noStrike" cap="none" normalizeH="0" baseline="0" dirty="0" smtClean="0">
                          <a:ln>
                            <a:noFill/>
                          </a:ln>
                          <a:solidFill>
                            <a:srgbClr val="FF0000"/>
                          </a:solidFill>
                          <a:effectLst/>
                          <a:latin typeface="Calibri Light" panose="020F0302020204030204" pitchFamily="34" charset="0"/>
                          <a:cs typeface="+mn-cs"/>
                        </a:rPr>
                        <a:t>อีกครั้ง</a:t>
                      </a:r>
                      <a:endParaRPr kumimoji="0" lang="en-US" sz="2000" b="0" i="0" u="none" strike="noStrike" cap="none" normalizeH="0" baseline="0" dirty="0" smtClean="0">
                        <a:ln>
                          <a:noFill/>
                        </a:ln>
                        <a:solidFill>
                          <a:srgbClr val="FF0000"/>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3" name="Text Box 2"/>
          <p:cNvSpPr txBox="1">
            <a:spLocks noChangeArrowheads="1"/>
          </p:cNvSpPr>
          <p:nvPr/>
        </p:nvSpPr>
        <p:spPr bwMode="auto">
          <a:xfrm>
            <a:off x="6808488" y="343774"/>
            <a:ext cx="5080498" cy="635603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defTabSz="914400" rtl="0" eaLnBrk="0" fontAlgn="base" latinLnBrk="0" hangingPunct="0">
              <a:lnSpc>
                <a:spcPct val="100000"/>
              </a:lnSpc>
              <a:spcBef>
                <a:spcPts val="500"/>
              </a:spcBef>
              <a:spcAft>
                <a:spcPts val="500"/>
              </a:spcAft>
              <a:buClrTx/>
              <a:buSzTx/>
              <a:buFontTx/>
              <a:buNone/>
              <a:tabLst/>
            </a:pPr>
            <a:r>
              <a:rPr kumimoji="0" lang="en-US" sz="2000" b="1" i="0" u="none" strike="noStrike" cap="none" normalizeH="0" baseline="0" dirty="0" smtClean="0">
                <a:ln>
                  <a:noFill/>
                </a:ln>
                <a:solidFill>
                  <a:srgbClr val="000000"/>
                </a:solidFill>
                <a:effectLst/>
                <a:latin typeface="Arial" panose="020B0604020202020204" pitchFamily="34" charset="0"/>
                <a:ea typeface="Cordia New" panose="020B0304020202020204" pitchFamily="34" charset="-34"/>
                <a:cs typeface="Angsana New" panose="02020603050405020304" pitchFamily="18" charset="-34"/>
              </a:rPr>
              <a:t>CHINESE FOOT BINDING</a:t>
            </a:r>
          </a:p>
          <a:p>
            <a:pPr marL="0" marR="0" lvl="0" indent="0" defTabSz="914400" rtl="0" eaLnBrk="0" fontAlgn="base" latinLnBrk="0" hangingPunct="0">
              <a:lnSpc>
                <a:spcPct val="100000"/>
              </a:lnSpc>
              <a:spcBef>
                <a:spcPts val="500"/>
              </a:spcBef>
              <a:spcAft>
                <a:spcPts val="500"/>
              </a:spcAft>
              <a:buClrTx/>
              <a:buSzTx/>
              <a:buFontTx/>
              <a:buNone/>
              <a:tabLst/>
            </a:pPr>
            <a:endParaRPr kumimoji="0" lang="en-US" sz="2000" b="1" i="0" u="none" strike="noStrike" cap="none" normalizeH="0" baseline="0" dirty="0" smtClean="0">
              <a:ln>
                <a:noFill/>
              </a:ln>
              <a:solidFill>
                <a:srgbClr val="000000"/>
              </a:solidFill>
              <a:effectLst/>
              <a:latin typeface="Arial" panose="020B0604020202020204" pitchFamily="34" charset="0"/>
              <a:ea typeface="Cordia New" panose="020B0304020202020204" pitchFamily="34" charset="-34"/>
              <a:cs typeface="Angsana New" panose="02020603050405020304" pitchFamily="18" charset="-34"/>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altLang="zh-CN" sz="1400" b="0" i="0" u="none" strike="noStrike" cap="none" normalizeH="0" baseline="0" dirty="0" smtClean="0">
              <a:ln>
                <a:noFill/>
              </a:ln>
              <a:solidFill>
                <a:schemeClr val="tx1"/>
              </a:solidFill>
              <a:effectLst/>
              <a:latin typeface="Angsana New" panose="02020603050405020304" pitchFamily="18" charset="-34"/>
              <a:ea typeface="Cordia New" panose="020B0304020202020204" pitchFamily="34" charset="-34"/>
              <a:cs typeface="Angsana New" panose="02020603050405020304" pitchFamily="18" charset="-34"/>
            </a:endParaRPr>
          </a:p>
          <a:p>
            <a:pPr marL="342900" marR="0" lvl="0" indent="-342900" defTabSz="914400" rtl="0" eaLnBrk="0" fontAlgn="base" latinLnBrk="0" hangingPunct="0">
              <a:lnSpc>
                <a:spcPct val="100000"/>
              </a:lnSpc>
              <a:spcBef>
                <a:spcPct val="0"/>
              </a:spcBef>
              <a:spcAft>
                <a:spcPct val="0"/>
              </a:spcAft>
              <a:buClrTx/>
              <a:buSzTx/>
              <a:buFontTx/>
              <a:buAutoNum type="arabicParenBoth"/>
              <a:tabLst/>
            </a:pPr>
            <a:r>
              <a:rPr kumimoji="0" lang="en-US" altLang="zh-CN" sz="1600" b="0"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Angsana New" panose="02020603050405020304" pitchFamily="18" charset="-34"/>
              </a:rPr>
              <a:t>In the </a:t>
            </a:r>
            <a:r>
              <a:rPr kumimoji="0" lang="en-US" altLang="zh-CN" sz="1600" b="0" i="0" u="sng"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Angsana New" panose="02020603050405020304" pitchFamily="18" charset="-34"/>
              </a:rPr>
              <a:t>10</a:t>
            </a:r>
            <a:r>
              <a:rPr kumimoji="0" lang="en-US" altLang="zh-CN" sz="1600" b="0" i="0" u="sng" strike="noStrike" cap="none" normalizeH="0" baseline="30000" dirty="0" smtClean="0">
                <a:ln>
                  <a:noFill/>
                </a:ln>
                <a:solidFill>
                  <a:srgbClr val="000000"/>
                </a:solidFill>
                <a:effectLst/>
                <a:latin typeface="Arial Narrow" panose="020B0606020202030204" pitchFamily="34" charset="0"/>
                <a:ea typeface="Angsana New" panose="02020603050405020304" pitchFamily="18" charset="-34"/>
                <a:cs typeface="Angsana New" panose="02020603050405020304" pitchFamily="18" charset="-34"/>
              </a:rPr>
              <a:t>th</a:t>
            </a:r>
            <a:r>
              <a:rPr kumimoji="0" lang="en-US" altLang="zh-CN" sz="1600" b="0" i="0" u="none" strike="noStrike" cap="none" normalizeH="0" baseline="30000" dirty="0" smtClean="0">
                <a:ln>
                  <a:noFill/>
                </a:ln>
                <a:solidFill>
                  <a:srgbClr val="000000"/>
                </a:solidFill>
                <a:effectLst/>
                <a:latin typeface="Arial Narrow" panose="020B0606020202030204" pitchFamily="34" charset="0"/>
                <a:ea typeface="Angsana New" panose="02020603050405020304" pitchFamily="18" charset="-34"/>
                <a:cs typeface="Angsana New" panose="02020603050405020304" pitchFamily="18" charset="-34"/>
              </a:rPr>
              <a:t> </a:t>
            </a:r>
            <a:r>
              <a:rPr kumimoji="0" lang="en-US" altLang="zh-CN" sz="1600" b="0"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Angsana New" panose="02020603050405020304" pitchFamily="18" charset="-34"/>
              </a:rPr>
              <a:t>century, in China, legend </a:t>
            </a:r>
          </a:p>
          <a:p>
            <a:pPr marR="0" lvl="0" defTabSz="914400" rtl="0" eaLnBrk="0" fontAlgn="base" latinLnBrk="0" hangingPunct="0">
              <a:lnSpc>
                <a:spcPct val="100000"/>
              </a:lnSpc>
              <a:spcBef>
                <a:spcPct val="0"/>
              </a:spcBef>
              <a:spcAft>
                <a:spcPct val="0"/>
              </a:spcAft>
              <a:buClrTx/>
              <a:buSzTx/>
              <a:tabLst/>
            </a:pPr>
            <a:r>
              <a:rPr kumimoji="0" lang="en-US" altLang="zh-CN" sz="1600" b="0"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Angsana New" panose="02020603050405020304" pitchFamily="18" charset="-34"/>
              </a:rPr>
              <a:t>says a prince began the practice of foot </a:t>
            </a:r>
          </a:p>
          <a:p>
            <a:pPr marR="0" lvl="0" defTabSz="914400" rtl="0" eaLnBrk="0" fontAlgn="base" latinLnBrk="0" hangingPunct="0">
              <a:lnSpc>
                <a:spcPct val="100000"/>
              </a:lnSpc>
              <a:spcBef>
                <a:spcPct val="0"/>
              </a:spcBef>
              <a:spcAft>
                <a:spcPct val="0"/>
              </a:spcAft>
              <a:buClrTx/>
              <a:buSzTx/>
              <a:tabLst/>
            </a:pPr>
            <a:r>
              <a:rPr kumimoji="0" lang="en-US" altLang="zh-CN" sz="1600" b="0"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Angsana New" panose="02020603050405020304" pitchFamily="18" charset="-34"/>
              </a:rPr>
              <a:t>binding because he loved the small "Lily </a:t>
            </a:r>
          </a:p>
          <a:p>
            <a:pPr marR="0" lvl="0" defTabSz="914400" rtl="0" eaLnBrk="0" fontAlgn="base" latinLnBrk="0" hangingPunct="0">
              <a:lnSpc>
                <a:spcPct val="100000"/>
              </a:lnSpc>
              <a:spcBef>
                <a:spcPct val="0"/>
              </a:spcBef>
              <a:spcAft>
                <a:spcPct val="0"/>
              </a:spcAft>
              <a:buClrTx/>
              <a:buSzTx/>
              <a:tabLst/>
            </a:pPr>
            <a:r>
              <a:rPr kumimoji="0" lang="en-US" altLang="zh-CN" sz="1600" b="0"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Angsana New" panose="02020603050405020304" pitchFamily="18" charset="-34"/>
              </a:rPr>
              <a:t>Feet" of his concubine. (2) The tiny foot became the mark of a wealthy and well-born woman. (3) For over 1,000 years, rich women had their feet bound. (4) The new Republic banned foot binding in 1912, and the unusual custom finally died out in the 1930's.</a:t>
            </a:r>
            <a:endParaRPr kumimoji="0" lang="en-US" altLang="zh-CN" sz="1600" b="1"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Angsana New" panose="02020603050405020304" pitchFamily="18" charset="-34"/>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Cordia New" panose="020B0304020202020204" pitchFamily="34" charset="-34"/>
              </a:rPr>
              <a:t>		        </a:t>
            </a:r>
          </a:p>
          <a:p>
            <a:pPr marL="0" marR="0" lvl="0" indent="0" defTabSz="914400" rtl="0" eaLnBrk="0" fontAlgn="base" latinLnBrk="0" hangingPunct="0">
              <a:lnSpc>
                <a:spcPct val="100000"/>
              </a:lnSpc>
              <a:spcBef>
                <a:spcPct val="0"/>
              </a:spcBef>
              <a:spcAft>
                <a:spcPct val="0"/>
              </a:spcAft>
              <a:buClrTx/>
              <a:buSzTx/>
              <a:buFontTx/>
              <a:buNone/>
              <a:tabLst/>
            </a:pPr>
            <a:endParaRPr lang="en-US" sz="1600" dirty="0">
              <a:solidFill>
                <a:srgbClr val="000000"/>
              </a:solidFill>
              <a:latin typeface="Arial Narrow" panose="020B0606020202030204" pitchFamily="34" charset="0"/>
              <a:ea typeface="Angsana New" panose="02020603050405020304" pitchFamily="18" charset="-34"/>
              <a:cs typeface="Cordia New" panose="020B0304020202020204" pitchFamily="34" charset="-34"/>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Cordia New" panose="020B0304020202020204" pitchFamily="34" charset="-34"/>
            </a:endParaRPr>
          </a:p>
          <a:p>
            <a:pPr marL="0" marR="0" lvl="0" indent="0" defTabSz="914400" rtl="0" eaLnBrk="0" fontAlgn="base" latinLnBrk="0" hangingPunct="0">
              <a:lnSpc>
                <a:spcPct val="100000"/>
              </a:lnSpc>
              <a:spcBef>
                <a:spcPct val="0"/>
              </a:spcBef>
              <a:spcAft>
                <a:spcPct val="0"/>
              </a:spcAft>
              <a:buClrTx/>
              <a:buSzTx/>
              <a:buFontTx/>
              <a:buNone/>
              <a:tabLst/>
            </a:pPr>
            <a:endParaRPr lang="en-US" sz="1600" dirty="0">
              <a:solidFill>
                <a:srgbClr val="000000"/>
              </a:solidFill>
              <a:latin typeface="Arial Narrow" panose="020B0606020202030204" pitchFamily="34" charset="0"/>
              <a:ea typeface="Angsana New" panose="02020603050405020304" pitchFamily="18" charset="-34"/>
              <a:cs typeface="Cordia New" panose="020B0304020202020204" pitchFamily="34" charset="-34"/>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Cordia New" panose="020B0304020202020204" pitchFamily="34" charset="-34"/>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Cordia New" panose="020B0304020202020204" pitchFamily="34" charset="-34"/>
              </a:rPr>
              <a:t>(5) The perfectly bound foot was</a:t>
            </a:r>
            <a:r>
              <a:rPr kumimoji="0" lang="en-US" sz="1600" b="0" i="0" u="none" strike="noStrike" cap="none" normalizeH="0" dirty="0" smtClean="0">
                <a:ln>
                  <a:noFill/>
                </a:ln>
                <a:solidFill>
                  <a:srgbClr val="000000"/>
                </a:solidFill>
                <a:effectLst/>
                <a:latin typeface="Arial Narrow" panose="020B0606020202030204" pitchFamily="34" charset="0"/>
                <a:ea typeface="Angsana New" panose="02020603050405020304" pitchFamily="18" charset="-34"/>
                <a:cs typeface="Cordia New" panose="020B0304020202020204" pitchFamily="34" charset="-34"/>
              </a:rPr>
              <a:t> </a:t>
            </a:r>
            <a:r>
              <a:rPr kumimoji="0" lang="en-US" sz="1600" b="0"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Cordia New" panose="020B0304020202020204" pitchFamily="34" charset="-34"/>
              </a:rPr>
              <a:t>only 3 inches long. (6) In foot</a:t>
            </a:r>
            <a:br>
              <a:rPr kumimoji="0" lang="en-US" sz="1600" b="0"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Cordia New" panose="020B0304020202020204" pitchFamily="34" charset="-34"/>
              </a:rPr>
            </a:br>
            <a:r>
              <a:rPr kumimoji="0" lang="en-US" sz="1600" b="0"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Cordia New" panose="020B0304020202020204" pitchFamily="34" charset="-34"/>
              </a:rPr>
              <a:t> binding, a</a:t>
            </a:r>
            <a:r>
              <a:rPr kumimoji="0" lang="th-TH" sz="1600" b="0" i="0" u="none" strike="noStrike" cap="none" normalizeH="0" baseline="0" dirty="0" smtClean="0">
                <a:ln>
                  <a:noFill/>
                </a:ln>
                <a:solidFill>
                  <a:srgbClr val="000000"/>
                </a:solidFill>
                <a:effectLst/>
                <a:latin typeface="Cordia New" panose="020B0304020202020204" pitchFamily="34" charset="-34"/>
                <a:ea typeface="Angsana New" panose="02020603050405020304" pitchFamily="18" charset="-34"/>
                <a:cs typeface="Cordia New" panose="020B0304020202020204" pitchFamily="34" charset="-34"/>
              </a:rPr>
              <a:t> </a:t>
            </a:r>
            <a:r>
              <a:rPr kumimoji="0" lang="en-US" sz="1600" b="0"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Cordia New" panose="020B0304020202020204" pitchFamily="34" charset="-34"/>
              </a:rPr>
              <a:t>strip of bandage </a:t>
            </a:r>
            <a:r>
              <a:rPr kumimoji="0" lang="en-US" altLang="zh-CN" sz="1600" b="0"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Angsana New" panose="02020603050405020304" pitchFamily="18" charset="-34"/>
              </a:rPr>
              <a:t>feet long and two inches wid</a:t>
            </a:r>
            <a:r>
              <a:rPr lang="en-US" altLang="zh-CN" sz="1600" dirty="0" smtClean="0">
                <a:solidFill>
                  <a:srgbClr val="000000"/>
                </a:solidFill>
                <a:latin typeface="Arial Narrow" panose="020B0606020202030204" pitchFamily="34" charset="0"/>
                <a:ea typeface="Angsana New" panose="02020603050405020304" pitchFamily="18" charset="-34"/>
                <a:cs typeface="Angsana New" panose="02020603050405020304" pitchFamily="18" charset="-34"/>
              </a:rPr>
              <a:t>e </a:t>
            </a:r>
            <a:r>
              <a:rPr kumimoji="0" lang="en-US" altLang="zh-CN" sz="1600" b="0"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Angsana New" panose="02020603050405020304" pitchFamily="18" charset="-34"/>
              </a:rPr>
              <a:t>was wrapped tightly around the foot.(7) The four small toes were broken and bent under the sole. (8) </a:t>
            </a:r>
            <a:r>
              <a:rPr kumimoji="0" lang="en-US" altLang="zh-CN" sz="1600" b="0" i="0" u="none" strike="noStrike" cap="none" normalizeH="0" baseline="0" dirty="0" smtClean="0">
                <a:ln>
                  <a:noFill/>
                </a:ln>
                <a:solidFill>
                  <a:schemeClr val="tx1"/>
                </a:solidFill>
                <a:effectLst/>
                <a:latin typeface="Arial Narrow" panose="020B0606020202030204" pitchFamily="34" charset="0"/>
                <a:ea typeface="Cordia New" panose="020B0304020202020204" pitchFamily="34" charset="-34"/>
                <a:cs typeface="Angsana New" panose="02020603050405020304" pitchFamily="18" charset="-34"/>
              </a:rPr>
              <a:t>The bandage was tightened each day and the foot was put into smaller and smaller shoes. </a:t>
            </a:r>
            <a:br>
              <a:rPr kumimoji="0" lang="en-US" altLang="zh-CN" sz="1600" b="0" i="0" u="none" strike="noStrike" cap="none" normalizeH="0" baseline="0" dirty="0" smtClean="0">
                <a:ln>
                  <a:noFill/>
                </a:ln>
                <a:solidFill>
                  <a:schemeClr val="tx1"/>
                </a:solidFill>
                <a:effectLst/>
                <a:latin typeface="Arial Narrow" panose="020B0606020202030204" pitchFamily="34" charset="0"/>
                <a:ea typeface="Cordia New" panose="020B0304020202020204" pitchFamily="34" charset="-34"/>
                <a:cs typeface="Angsana New" panose="02020603050405020304" pitchFamily="18" charset="-34"/>
              </a:rPr>
            </a:br>
            <a:r>
              <a:rPr kumimoji="0" lang="en-US" altLang="zh-CN" sz="1600" b="0"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Angsana New" panose="02020603050405020304" pitchFamily="18" charset="-34"/>
              </a:rPr>
              <a:t>(9) Bound feet often had an unpleasant smell.</a:t>
            </a:r>
            <a:endParaRPr kumimoji="0" lang="th-TH" altLang="zh-CN" sz="1600" b="0" i="0" u="none" strike="noStrike" cap="none" normalizeH="0" baseline="0" dirty="0" smtClean="0">
              <a:ln>
                <a:noFill/>
              </a:ln>
              <a:solidFill>
                <a:srgbClr val="000000"/>
              </a:solidFill>
              <a:effectLst/>
              <a:latin typeface="Angsana New" panose="02020603050405020304" pitchFamily="18" charset="-34"/>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8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0" i="1" u="none" strike="noStrike" cap="none" normalizeH="0" baseline="0" dirty="0" smtClean="0">
                <a:ln>
                  <a:noFill/>
                </a:ln>
                <a:solidFill>
                  <a:srgbClr val="FF0000"/>
                </a:solidFill>
                <a:effectLst/>
                <a:latin typeface="Times New Roman" panose="02020603050405020304" pitchFamily="18" charset="0"/>
                <a:ea typeface="Angsana New" panose="02020603050405020304" pitchFamily="18" charset="-34"/>
                <a:cs typeface="Angsana New" panose="02020603050405020304" pitchFamily="18" charset="-34"/>
              </a:rPr>
              <a:t>Adapted from: http://library.thinquest.org/J0111742/footbinding.htm</a:t>
            </a:r>
            <a:endParaRPr kumimoji="0" lang="en-US" altLang="zh-CN" sz="1600" b="1" i="0" u="none" strike="noStrike" cap="none" normalizeH="0" baseline="0" dirty="0" smtClean="0">
              <a:ln>
                <a:noFill/>
              </a:ln>
              <a:solidFill>
                <a:srgbClr val="FF0000"/>
              </a:solidFill>
              <a:effectLst/>
              <a:latin typeface="Arial" panose="020B0604020202020204" pitchFamily="34"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600" b="1" i="0" u="none" strike="noStrike" cap="none" normalizeH="0" baseline="0" dirty="0" smtClean="0">
              <a:ln>
                <a:noFill/>
              </a:ln>
              <a:solidFill>
                <a:srgbClr val="000000"/>
              </a:solidFill>
              <a:effectLst/>
              <a:latin typeface="Arial" panose="020B0604020202020204" pitchFamily="34"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600" b="1" i="0" u="none" strike="noStrike" cap="none" normalizeH="0" baseline="0" dirty="0" smtClean="0">
              <a:ln>
                <a:noFill/>
              </a:ln>
              <a:solidFill>
                <a:srgbClr val="000000"/>
              </a:solidFill>
              <a:effectLst/>
              <a:latin typeface="Arial" panose="020B0604020202020204" pitchFamily="34"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600" b="1" i="0" u="none" strike="noStrike" cap="none" normalizeH="0" baseline="0" dirty="0" smtClean="0">
              <a:ln>
                <a:noFill/>
              </a:ln>
              <a:solidFill>
                <a:srgbClr val="000000"/>
              </a:solidFill>
              <a:effectLst/>
              <a:latin typeface="Arial" panose="020B0604020202020204" pitchFamily="34"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600" b="1" i="0" u="none" strike="noStrike" cap="none" normalizeH="0" baseline="0" dirty="0" smtClean="0">
              <a:ln>
                <a:noFill/>
              </a:ln>
              <a:solidFill>
                <a:srgbClr val="000000"/>
              </a:solidFill>
              <a:effectLst/>
              <a:latin typeface="Arial" panose="020B0604020202020204" pitchFamily="34"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rPr>
              <a:t>Adapted from: http://www.maui.net/_emf/trifieldnat_indepth.html</a:t>
            </a:r>
            <a:endParaRPr kumimoji="0" lang="th-TH" sz="2800" b="0" i="0" u="none" strike="noStrike" cap="none" normalizeH="0" baseline="0" dirty="0" smtClean="0">
              <a:ln>
                <a:noFill/>
              </a:ln>
              <a:solidFill>
                <a:schemeClr val="tx1"/>
              </a:solidFill>
              <a:effectLst/>
              <a:latin typeface="Arial" panose="020B0604020202020204" pitchFamily="34" charset="0"/>
            </a:endParaRPr>
          </a:p>
        </p:txBody>
      </p:sp>
      <p:pic>
        <p:nvPicPr>
          <p:cNvPr id="5123" name="Picture 3" descr="taberchinesegir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88470" y="459208"/>
            <a:ext cx="1247775" cy="161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4" descr="boundfoo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69253" y="3429000"/>
            <a:ext cx="1615197" cy="108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5" descr="redshoe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96634" y="3448802"/>
            <a:ext cx="1371600" cy="909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80218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97797" y="0"/>
            <a:ext cx="767407"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Action Button: Forward or Next 12">
            <a:hlinkClick r:id="" action="ppaction://hlinkshowjump?jump=nextslide" highlightClick="1"/>
          </p:cNvPr>
          <p:cNvSpPr/>
          <p:nvPr/>
        </p:nvSpPr>
        <p:spPr>
          <a:xfrm>
            <a:off x="11289369" y="6270317"/>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2" name="Rectangle 1"/>
          <p:cNvSpPr>
            <a:spLocks noChangeArrowheads="1"/>
          </p:cNvSpPr>
          <p:nvPr/>
        </p:nvSpPr>
        <p:spPr bwMode="auto">
          <a:xfrm>
            <a:off x="480643" y="734806"/>
            <a:ext cx="2508739"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27013" eaLnBrk="0" fontAlgn="base" hangingPunct="0">
              <a:spcBef>
                <a:spcPct val="0"/>
              </a:spcBef>
              <a:spcAft>
                <a:spcPct val="0"/>
              </a:spcAft>
              <a:defRPr sz="2800">
                <a:solidFill>
                  <a:schemeClr val="tx1"/>
                </a:solidFill>
                <a:latin typeface="Arial" panose="020B0604020202020204" pitchFamily="34" charset="0"/>
              </a:defRPr>
            </a:lvl1pPr>
            <a:lvl2pPr eaLnBrk="0" fontAlgn="base" hangingPunct="0">
              <a:spcBef>
                <a:spcPct val="0"/>
              </a:spcBef>
              <a:spcAft>
                <a:spcPct val="0"/>
              </a:spcAft>
              <a:defRPr sz="2800">
                <a:solidFill>
                  <a:schemeClr val="tx1"/>
                </a:solidFill>
                <a:latin typeface="Arial" panose="020B0604020202020204" pitchFamily="34" charset="0"/>
              </a:defRPr>
            </a:lvl2pPr>
            <a:lvl3pPr eaLnBrk="0" fontAlgn="base" hangingPunct="0">
              <a:spcBef>
                <a:spcPct val="0"/>
              </a:spcBef>
              <a:spcAft>
                <a:spcPct val="0"/>
              </a:spcAft>
              <a:defRPr sz="2800">
                <a:solidFill>
                  <a:schemeClr val="tx1"/>
                </a:solidFill>
                <a:latin typeface="Arial" panose="020B0604020202020204" pitchFamily="34" charset="0"/>
              </a:defRPr>
            </a:lvl3pPr>
            <a:lvl4pPr eaLnBrk="0" fontAlgn="base" hangingPunct="0">
              <a:spcBef>
                <a:spcPct val="0"/>
              </a:spcBef>
              <a:spcAft>
                <a:spcPct val="0"/>
              </a:spcAft>
              <a:defRPr sz="2800">
                <a:solidFill>
                  <a:schemeClr val="tx1"/>
                </a:solidFill>
                <a:latin typeface="Arial" panose="020B0604020202020204" pitchFamily="34" charset="0"/>
              </a:defRPr>
            </a:lvl4pPr>
            <a:lvl5pPr eaLnBrk="0" fontAlgn="base" hangingPunct="0">
              <a:spcBef>
                <a:spcPct val="0"/>
              </a:spcBef>
              <a:spcAft>
                <a:spcPct val="0"/>
              </a:spcAft>
              <a:defRPr sz="2800">
                <a:solidFill>
                  <a:schemeClr val="tx1"/>
                </a:solidFill>
                <a:latin typeface="Arial" panose="020B0604020202020204" pitchFamily="34" charset="0"/>
              </a:defRPr>
            </a:lvl5pPr>
            <a:lvl6pPr eaLnBrk="0" fontAlgn="base" hangingPunct="0">
              <a:spcBef>
                <a:spcPct val="0"/>
              </a:spcBef>
              <a:spcAft>
                <a:spcPct val="0"/>
              </a:spcAft>
              <a:defRPr sz="2800">
                <a:solidFill>
                  <a:schemeClr val="tx1"/>
                </a:solidFill>
                <a:latin typeface="Arial" panose="020B0604020202020204" pitchFamily="34" charset="0"/>
              </a:defRPr>
            </a:lvl6pPr>
            <a:lvl7pPr eaLnBrk="0" fontAlgn="base" hangingPunct="0">
              <a:spcBef>
                <a:spcPct val="0"/>
              </a:spcBef>
              <a:spcAft>
                <a:spcPct val="0"/>
              </a:spcAft>
              <a:defRPr sz="2800">
                <a:solidFill>
                  <a:schemeClr val="tx1"/>
                </a:solidFill>
                <a:latin typeface="Arial" panose="020B0604020202020204" pitchFamily="34" charset="0"/>
              </a:defRPr>
            </a:lvl7pPr>
            <a:lvl8pPr eaLnBrk="0" fontAlgn="base" hangingPunct="0">
              <a:spcBef>
                <a:spcPct val="0"/>
              </a:spcBef>
              <a:spcAft>
                <a:spcPct val="0"/>
              </a:spcAft>
              <a:defRPr sz="2800">
                <a:solidFill>
                  <a:schemeClr val="tx1"/>
                </a:solidFill>
                <a:latin typeface="Arial" panose="020B0604020202020204" pitchFamily="34" charset="0"/>
              </a:defRPr>
            </a:lvl8pPr>
            <a:lvl9pPr eaLnBrk="0" fontAlgn="base" hangingPunct="0">
              <a:spcBef>
                <a:spcPct val="0"/>
              </a:spcBef>
              <a:spcAft>
                <a:spcPct val="0"/>
              </a:spcAft>
              <a:defRPr sz="2800">
                <a:solidFill>
                  <a:schemeClr val="tx1"/>
                </a:solidFill>
                <a:latin typeface="Arial" panose="020B0604020202020204" pitchFamily="34" charset="0"/>
              </a:defRPr>
            </a:lvl9pPr>
          </a:lstStyle>
          <a:p>
            <a:pPr marL="0" marR="0" lvl="0" indent="227013"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mic Sans MS" panose="030F0702030302020204" pitchFamily="66" charset="0"/>
                <a:ea typeface="Cordia New" panose="020B0304020202020204" pitchFamily="34" charset="-34"/>
                <a:cs typeface="Angsana New" panose="02020603050405020304" pitchFamily="18" charset="-34"/>
              </a:rPr>
              <a:t>Answer</a:t>
            </a:r>
            <a:endParaRPr kumimoji="0" lang="en-US" altLang="zh-CN" sz="20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endParaRPr>
          </a:p>
          <a:p>
            <a:pPr marL="0" marR="0" lvl="0" indent="227013"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	</a:t>
            </a:r>
            <a:r>
              <a:rPr kumimoji="0" lang="en-US" altLang="zh-CN" sz="1100" b="0" i="0" u="none" strike="noStrike" cap="none" normalizeH="0" baseline="0" dirty="0" smtClean="0">
                <a:ln>
                  <a:noFill/>
                </a:ln>
                <a:solidFill>
                  <a:srgbClr val="FF0000"/>
                </a:solidFill>
                <a:effectLst/>
              </a:rPr>
              <a:t> </a:t>
            </a:r>
            <a:endParaRPr kumimoji="0" lang="en-US" altLang="zh-CN" sz="2800" b="0" i="0" u="none" strike="noStrike" cap="none" normalizeH="0" baseline="0" dirty="0" smtClean="0">
              <a:ln>
                <a:noFill/>
              </a:ln>
              <a:solidFill>
                <a:srgbClr val="FF0000"/>
              </a:solidFill>
              <a:effectLst/>
            </a:endParaRPr>
          </a:p>
        </p:txBody>
      </p:sp>
      <p:pic>
        <p:nvPicPr>
          <p:cNvPr id="10" name="Picture 2" descr="3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980645" y="4018203"/>
            <a:ext cx="1383362" cy="128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Groupe 4"/>
          <p:cNvGrpSpPr/>
          <p:nvPr/>
        </p:nvGrpSpPr>
        <p:grpSpPr>
          <a:xfrm rot="1737552">
            <a:off x="2724273" y="2490892"/>
            <a:ext cx="2364626" cy="2161577"/>
            <a:chOff x="1846263" y="112713"/>
            <a:chExt cx="2298700" cy="1908175"/>
          </a:xfrm>
        </p:grpSpPr>
        <p:sp>
          <p:nvSpPr>
            <p:cNvPr id="12" name="Freeform 11"/>
            <p:cNvSpPr>
              <a:spLocks/>
            </p:cNvSpPr>
            <p:nvPr/>
          </p:nvSpPr>
          <p:spPr bwMode="auto">
            <a:xfrm>
              <a:off x="1846263" y="112713"/>
              <a:ext cx="2298700" cy="1908175"/>
            </a:xfrm>
            <a:custGeom>
              <a:avLst/>
              <a:gdLst>
                <a:gd name="T0" fmla="*/ 736 w 1448"/>
                <a:gd name="T1" fmla="*/ 1202 h 1202"/>
                <a:gd name="T2" fmla="*/ 720 w 1448"/>
                <a:gd name="T3" fmla="*/ 1200 h 1202"/>
                <a:gd name="T4" fmla="*/ 712 w 1448"/>
                <a:gd name="T5" fmla="*/ 1196 h 1202"/>
                <a:gd name="T6" fmla="*/ 700 w 1448"/>
                <a:gd name="T7" fmla="*/ 1186 h 1202"/>
                <a:gd name="T8" fmla="*/ 692 w 1448"/>
                <a:gd name="T9" fmla="*/ 1174 h 1202"/>
                <a:gd name="T10" fmla="*/ 690 w 1448"/>
                <a:gd name="T11" fmla="*/ 1158 h 1202"/>
                <a:gd name="T12" fmla="*/ 700 w 1448"/>
                <a:gd name="T13" fmla="*/ 996 h 1202"/>
                <a:gd name="T14" fmla="*/ 630 w 1448"/>
                <a:gd name="T15" fmla="*/ 998 h 1202"/>
                <a:gd name="T16" fmla="*/ 566 w 1448"/>
                <a:gd name="T17" fmla="*/ 996 h 1202"/>
                <a:gd name="T18" fmla="*/ 424 w 1448"/>
                <a:gd name="T19" fmla="*/ 984 h 1202"/>
                <a:gd name="T20" fmla="*/ 350 w 1448"/>
                <a:gd name="T21" fmla="*/ 972 h 1202"/>
                <a:gd name="T22" fmla="*/ 280 w 1448"/>
                <a:gd name="T23" fmla="*/ 952 h 1202"/>
                <a:gd name="T24" fmla="*/ 212 w 1448"/>
                <a:gd name="T25" fmla="*/ 924 h 1202"/>
                <a:gd name="T26" fmla="*/ 150 w 1448"/>
                <a:gd name="T27" fmla="*/ 888 h 1202"/>
                <a:gd name="T28" fmla="*/ 96 w 1448"/>
                <a:gd name="T29" fmla="*/ 840 h 1202"/>
                <a:gd name="T30" fmla="*/ 72 w 1448"/>
                <a:gd name="T31" fmla="*/ 810 h 1202"/>
                <a:gd name="T32" fmla="*/ 32 w 1448"/>
                <a:gd name="T33" fmla="*/ 744 h 1202"/>
                <a:gd name="T34" fmla="*/ 8 w 1448"/>
                <a:gd name="T35" fmla="*/ 666 h 1202"/>
                <a:gd name="T36" fmla="*/ 0 w 1448"/>
                <a:gd name="T37" fmla="*/ 580 h 1202"/>
                <a:gd name="T38" fmla="*/ 2 w 1448"/>
                <a:gd name="T39" fmla="*/ 534 h 1202"/>
                <a:gd name="T40" fmla="*/ 14 w 1448"/>
                <a:gd name="T41" fmla="*/ 458 h 1202"/>
                <a:gd name="T42" fmla="*/ 44 w 1448"/>
                <a:gd name="T43" fmla="*/ 386 h 1202"/>
                <a:gd name="T44" fmla="*/ 92 w 1448"/>
                <a:gd name="T45" fmla="*/ 318 h 1202"/>
                <a:gd name="T46" fmla="*/ 154 w 1448"/>
                <a:gd name="T47" fmla="*/ 256 h 1202"/>
                <a:gd name="T48" fmla="*/ 234 w 1448"/>
                <a:gd name="T49" fmla="*/ 196 h 1202"/>
                <a:gd name="T50" fmla="*/ 328 w 1448"/>
                <a:gd name="T51" fmla="*/ 144 h 1202"/>
                <a:gd name="T52" fmla="*/ 438 w 1448"/>
                <a:gd name="T53" fmla="*/ 94 h 1202"/>
                <a:gd name="T54" fmla="*/ 562 w 1448"/>
                <a:gd name="T55" fmla="*/ 52 h 1202"/>
                <a:gd name="T56" fmla="*/ 604 w 1448"/>
                <a:gd name="T57" fmla="*/ 40 h 1202"/>
                <a:gd name="T58" fmla="*/ 686 w 1448"/>
                <a:gd name="T59" fmla="*/ 20 h 1202"/>
                <a:gd name="T60" fmla="*/ 766 w 1448"/>
                <a:gd name="T61" fmla="*/ 6 h 1202"/>
                <a:gd name="T62" fmla="*/ 840 w 1448"/>
                <a:gd name="T63" fmla="*/ 0 h 1202"/>
                <a:gd name="T64" fmla="*/ 876 w 1448"/>
                <a:gd name="T65" fmla="*/ 0 h 1202"/>
                <a:gd name="T66" fmla="*/ 938 w 1448"/>
                <a:gd name="T67" fmla="*/ 2 h 1202"/>
                <a:gd name="T68" fmla="*/ 996 w 1448"/>
                <a:gd name="T69" fmla="*/ 8 h 1202"/>
                <a:gd name="T70" fmla="*/ 1048 w 1448"/>
                <a:gd name="T71" fmla="*/ 20 h 1202"/>
                <a:gd name="T72" fmla="*/ 1140 w 1448"/>
                <a:gd name="T73" fmla="*/ 54 h 1202"/>
                <a:gd name="T74" fmla="*/ 1216 w 1448"/>
                <a:gd name="T75" fmla="*/ 100 h 1202"/>
                <a:gd name="T76" fmla="*/ 1278 w 1448"/>
                <a:gd name="T77" fmla="*/ 154 h 1202"/>
                <a:gd name="T78" fmla="*/ 1328 w 1448"/>
                <a:gd name="T79" fmla="*/ 212 h 1202"/>
                <a:gd name="T80" fmla="*/ 1366 w 1448"/>
                <a:gd name="T81" fmla="*/ 270 h 1202"/>
                <a:gd name="T82" fmla="*/ 1392 w 1448"/>
                <a:gd name="T83" fmla="*/ 326 h 1202"/>
                <a:gd name="T84" fmla="*/ 1402 w 1448"/>
                <a:gd name="T85" fmla="*/ 350 h 1202"/>
                <a:gd name="T86" fmla="*/ 1428 w 1448"/>
                <a:gd name="T87" fmla="*/ 430 h 1202"/>
                <a:gd name="T88" fmla="*/ 1442 w 1448"/>
                <a:gd name="T89" fmla="*/ 510 h 1202"/>
                <a:gd name="T90" fmla="*/ 1448 w 1448"/>
                <a:gd name="T91" fmla="*/ 590 h 1202"/>
                <a:gd name="T92" fmla="*/ 1446 w 1448"/>
                <a:gd name="T93" fmla="*/ 664 h 1202"/>
                <a:gd name="T94" fmla="*/ 1434 w 1448"/>
                <a:gd name="T95" fmla="*/ 732 h 1202"/>
                <a:gd name="T96" fmla="*/ 1418 w 1448"/>
                <a:gd name="T97" fmla="*/ 790 h 1202"/>
                <a:gd name="T98" fmla="*/ 1394 w 1448"/>
                <a:gd name="T99" fmla="*/ 840 h 1202"/>
                <a:gd name="T100" fmla="*/ 1366 w 1448"/>
                <a:gd name="T101" fmla="*/ 874 h 1202"/>
                <a:gd name="T102" fmla="*/ 1340 w 1448"/>
                <a:gd name="T103" fmla="*/ 896 h 1202"/>
                <a:gd name="T104" fmla="*/ 1280 w 1448"/>
                <a:gd name="T105" fmla="*/ 930 h 1202"/>
                <a:gd name="T106" fmla="*/ 1216 w 1448"/>
                <a:gd name="T107" fmla="*/ 956 h 1202"/>
                <a:gd name="T108" fmla="*/ 1150 w 1448"/>
                <a:gd name="T109" fmla="*/ 976 h 1202"/>
                <a:gd name="T110" fmla="*/ 1054 w 1448"/>
                <a:gd name="T111" fmla="*/ 994 h 1202"/>
                <a:gd name="T112" fmla="*/ 948 w 1448"/>
                <a:gd name="T113" fmla="*/ 1004 h 1202"/>
                <a:gd name="T114" fmla="*/ 774 w 1448"/>
                <a:gd name="T115" fmla="*/ 1184 h 1202"/>
                <a:gd name="T116" fmla="*/ 768 w 1448"/>
                <a:gd name="T117" fmla="*/ 1192 h 1202"/>
                <a:gd name="T118" fmla="*/ 748 w 1448"/>
                <a:gd name="T119" fmla="*/ 1200 h 1202"/>
                <a:gd name="T120" fmla="*/ 736 w 1448"/>
                <a:gd name="T121" fmla="*/ 1202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48" h="1202">
                  <a:moveTo>
                    <a:pt x="736" y="1202"/>
                  </a:moveTo>
                  <a:lnTo>
                    <a:pt x="736" y="1202"/>
                  </a:lnTo>
                  <a:lnTo>
                    <a:pt x="728" y="1202"/>
                  </a:lnTo>
                  <a:lnTo>
                    <a:pt x="720" y="1200"/>
                  </a:lnTo>
                  <a:lnTo>
                    <a:pt x="720" y="1200"/>
                  </a:lnTo>
                  <a:lnTo>
                    <a:pt x="712" y="1196"/>
                  </a:lnTo>
                  <a:lnTo>
                    <a:pt x="706" y="1192"/>
                  </a:lnTo>
                  <a:lnTo>
                    <a:pt x="700" y="1186"/>
                  </a:lnTo>
                  <a:lnTo>
                    <a:pt x="696" y="1180"/>
                  </a:lnTo>
                  <a:lnTo>
                    <a:pt x="692" y="1174"/>
                  </a:lnTo>
                  <a:lnTo>
                    <a:pt x="690" y="1166"/>
                  </a:lnTo>
                  <a:lnTo>
                    <a:pt x="690" y="1158"/>
                  </a:lnTo>
                  <a:lnTo>
                    <a:pt x="688" y="1150"/>
                  </a:lnTo>
                  <a:lnTo>
                    <a:pt x="700" y="996"/>
                  </a:lnTo>
                  <a:lnTo>
                    <a:pt x="700" y="996"/>
                  </a:lnTo>
                  <a:lnTo>
                    <a:pt x="630" y="998"/>
                  </a:lnTo>
                  <a:lnTo>
                    <a:pt x="630" y="998"/>
                  </a:lnTo>
                  <a:lnTo>
                    <a:pt x="566" y="996"/>
                  </a:lnTo>
                  <a:lnTo>
                    <a:pt x="496" y="992"/>
                  </a:lnTo>
                  <a:lnTo>
                    <a:pt x="424" y="984"/>
                  </a:lnTo>
                  <a:lnTo>
                    <a:pt x="386" y="980"/>
                  </a:lnTo>
                  <a:lnTo>
                    <a:pt x="350" y="972"/>
                  </a:lnTo>
                  <a:lnTo>
                    <a:pt x="314" y="962"/>
                  </a:lnTo>
                  <a:lnTo>
                    <a:pt x="280" y="952"/>
                  </a:lnTo>
                  <a:lnTo>
                    <a:pt x="246" y="940"/>
                  </a:lnTo>
                  <a:lnTo>
                    <a:pt x="212" y="924"/>
                  </a:lnTo>
                  <a:lnTo>
                    <a:pt x="180" y="908"/>
                  </a:lnTo>
                  <a:lnTo>
                    <a:pt x="150" y="888"/>
                  </a:lnTo>
                  <a:lnTo>
                    <a:pt x="122" y="866"/>
                  </a:lnTo>
                  <a:lnTo>
                    <a:pt x="96" y="840"/>
                  </a:lnTo>
                  <a:lnTo>
                    <a:pt x="96" y="840"/>
                  </a:lnTo>
                  <a:lnTo>
                    <a:pt x="72" y="810"/>
                  </a:lnTo>
                  <a:lnTo>
                    <a:pt x="50" y="778"/>
                  </a:lnTo>
                  <a:lnTo>
                    <a:pt x="32" y="744"/>
                  </a:lnTo>
                  <a:lnTo>
                    <a:pt x="18" y="706"/>
                  </a:lnTo>
                  <a:lnTo>
                    <a:pt x="8" y="666"/>
                  </a:lnTo>
                  <a:lnTo>
                    <a:pt x="2" y="624"/>
                  </a:lnTo>
                  <a:lnTo>
                    <a:pt x="0" y="580"/>
                  </a:lnTo>
                  <a:lnTo>
                    <a:pt x="2" y="534"/>
                  </a:lnTo>
                  <a:lnTo>
                    <a:pt x="2" y="534"/>
                  </a:lnTo>
                  <a:lnTo>
                    <a:pt x="6" y="494"/>
                  </a:lnTo>
                  <a:lnTo>
                    <a:pt x="14" y="458"/>
                  </a:lnTo>
                  <a:lnTo>
                    <a:pt x="28" y="422"/>
                  </a:lnTo>
                  <a:lnTo>
                    <a:pt x="44" y="386"/>
                  </a:lnTo>
                  <a:lnTo>
                    <a:pt x="66" y="352"/>
                  </a:lnTo>
                  <a:lnTo>
                    <a:pt x="92" y="318"/>
                  </a:lnTo>
                  <a:lnTo>
                    <a:pt x="120" y="286"/>
                  </a:lnTo>
                  <a:lnTo>
                    <a:pt x="154" y="256"/>
                  </a:lnTo>
                  <a:lnTo>
                    <a:pt x="192" y="226"/>
                  </a:lnTo>
                  <a:lnTo>
                    <a:pt x="234" y="196"/>
                  </a:lnTo>
                  <a:lnTo>
                    <a:pt x="278" y="170"/>
                  </a:lnTo>
                  <a:lnTo>
                    <a:pt x="328" y="144"/>
                  </a:lnTo>
                  <a:lnTo>
                    <a:pt x="380" y="118"/>
                  </a:lnTo>
                  <a:lnTo>
                    <a:pt x="438" y="94"/>
                  </a:lnTo>
                  <a:lnTo>
                    <a:pt x="498" y="72"/>
                  </a:lnTo>
                  <a:lnTo>
                    <a:pt x="562" y="52"/>
                  </a:lnTo>
                  <a:lnTo>
                    <a:pt x="562" y="52"/>
                  </a:lnTo>
                  <a:lnTo>
                    <a:pt x="604" y="40"/>
                  </a:lnTo>
                  <a:lnTo>
                    <a:pt x="646" y="28"/>
                  </a:lnTo>
                  <a:lnTo>
                    <a:pt x="686" y="20"/>
                  </a:lnTo>
                  <a:lnTo>
                    <a:pt x="726" y="12"/>
                  </a:lnTo>
                  <a:lnTo>
                    <a:pt x="766" y="6"/>
                  </a:lnTo>
                  <a:lnTo>
                    <a:pt x="804" y="2"/>
                  </a:lnTo>
                  <a:lnTo>
                    <a:pt x="840" y="0"/>
                  </a:lnTo>
                  <a:lnTo>
                    <a:pt x="876" y="0"/>
                  </a:lnTo>
                  <a:lnTo>
                    <a:pt x="876" y="0"/>
                  </a:lnTo>
                  <a:lnTo>
                    <a:pt x="908" y="0"/>
                  </a:lnTo>
                  <a:lnTo>
                    <a:pt x="938" y="2"/>
                  </a:lnTo>
                  <a:lnTo>
                    <a:pt x="968" y="4"/>
                  </a:lnTo>
                  <a:lnTo>
                    <a:pt x="996" y="8"/>
                  </a:lnTo>
                  <a:lnTo>
                    <a:pt x="1022" y="14"/>
                  </a:lnTo>
                  <a:lnTo>
                    <a:pt x="1048" y="20"/>
                  </a:lnTo>
                  <a:lnTo>
                    <a:pt x="1096" y="36"/>
                  </a:lnTo>
                  <a:lnTo>
                    <a:pt x="1140" y="54"/>
                  </a:lnTo>
                  <a:lnTo>
                    <a:pt x="1180" y="76"/>
                  </a:lnTo>
                  <a:lnTo>
                    <a:pt x="1216" y="100"/>
                  </a:lnTo>
                  <a:lnTo>
                    <a:pt x="1250" y="126"/>
                  </a:lnTo>
                  <a:lnTo>
                    <a:pt x="1278" y="154"/>
                  </a:lnTo>
                  <a:lnTo>
                    <a:pt x="1304" y="182"/>
                  </a:lnTo>
                  <a:lnTo>
                    <a:pt x="1328" y="212"/>
                  </a:lnTo>
                  <a:lnTo>
                    <a:pt x="1348" y="240"/>
                  </a:lnTo>
                  <a:lnTo>
                    <a:pt x="1366" y="270"/>
                  </a:lnTo>
                  <a:lnTo>
                    <a:pt x="1380" y="298"/>
                  </a:lnTo>
                  <a:lnTo>
                    <a:pt x="1392" y="326"/>
                  </a:lnTo>
                  <a:lnTo>
                    <a:pt x="1402" y="350"/>
                  </a:lnTo>
                  <a:lnTo>
                    <a:pt x="1402" y="350"/>
                  </a:lnTo>
                  <a:lnTo>
                    <a:pt x="1416" y="390"/>
                  </a:lnTo>
                  <a:lnTo>
                    <a:pt x="1428" y="430"/>
                  </a:lnTo>
                  <a:lnTo>
                    <a:pt x="1436" y="470"/>
                  </a:lnTo>
                  <a:lnTo>
                    <a:pt x="1442" y="510"/>
                  </a:lnTo>
                  <a:lnTo>
                    <a:pt x="1446" y="550"/>
                  </a:lnTo>
                  <a:lnTo>
                    <a:pt x="1448" y="590"/>
                  </a:lnTo>
                  <a:lnTo>
                    <a:pt x="1448" y="628"/>
                  </a:lnTo>
                  <a:lnTo>
                    <a:pt x="1446" y="664"/>
                  </a:lnTo>
                  <a:lnTo>
                    <a:pt x="1440" y="698"/>
                  </a:lnTo>
                  <a:lnTo>
                    <a:pt x="1434" y="732"/>
                  </a:lnTo>
                  <a:lnTo>
                    <a:pt x="1426" y="762"/>
                  </a:lnTo>
                  <a:lnTo>
                    <a:pt x="1418" y="790"/>
                  </a:lnTo>
                  <a:lnTo>
                    <a:pt x="1406" y="816"/>
                  </a:lnTo>
                  <a:lnTo>
                    <a:pt x="1394" y="840"/>
                  </a:lnTo>
                  <a:lnTo>
                    <a:pt x="1380" y="858"/>
                  </a:lnTo>
                  <a:lnTo>
                    <a:pt x="1366" y="874"/>
                  </a:lnTo>
                  <a:lnTo>
                    <a:pt x="1366" y="874"/>
                  </a:lnTo>
                  <a:lnTo>
                    <a:pt x="1340" y="896"/>
                  </a:lnTo>
                  <a:lnTo>
                    <a:pt x="1310" y="914"/>
                  </a:lnTo>
                  <a:lnTo>
                    <a:pt x="1280" y="930"/>
                  </a:lnTo>
                  <a:lnTo>
                    <a:pt x="1248" y="944"/>
                  </a:lnTo>
                  <a:lnTo>
                    <a:pt x="1216" y="956"/>
                  </a:lnTo>
                  <a:lnTo>
                    <a:pt x="1184" y="968"/>
                  </a:lnTo>
                  <a:lnTo>
                    <a:pt x="1150" y="976"/>
                  </a:lnTo>
                  <a:lnTo>
                    <a:pt x="1118" y="984"/>
                  </a:lnTo>
                  <a:lnTo>
                    <a:pt x="1054" y="994"/>
                  </a:lnTo>
                  <a:lnTo>
                    <a:pt x="996" y="1000"/>
                  </a:lnTo>
                  <a:lnTo>
                    <a:pt x="948" y="1004"/>
                  </a:lnTo>
                  <a:lnTo>
                    <a:pt x="914" y="1004"/>
                  </a:lnTo>
                  <a:lnTo>
                    <a:pt x="774" y="1184"/>
                  </a:lnTo>
                  <a:lnTo>
                    <a:pt x="774" y="1184"/>
                  </a:lnTo>
                  <a:lnTo>
                    <a:pt x="768" y="1192"/>
                  </a:lnTo>
                  <a:lnTo>
                    <a:pt x="758" y="1198"/>
                  </a:lnTo>
                  <a:lnTo>
                    <a:pt x="748" y="1200"/>
                  </a:lnTo>
                  <a:lnTo>
                    <a:pt x="736" y="1202"/>
                  </a:lnTo>
                  <a:lnTo>
                    <a:pt x="736" y="1202"/>
                  </a:lnTo>
                  <a:close/>
                </a:path>
              </a:pathLst>
            </a:custGeom>
            <a:solidFill>
              <a:srgbClr val="B1B3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 name="Freeform 13"/>
            <p:cNvSpPr>
              <a:spLocks/>
            </p:cNvSpPr>
            <p:nvPr/>
          </p:nvSpPr>
          <p:spPr bwMode="auto">
            <a:xfrm>
              <a:off x="1852613" y="119063"/>
              <a:ext cx="2286000" cy="1895475"/>
            </a:xfrm>
            <a:custGeom>
              <a:avLst/>
              <a:gdLst>
                <a:gd name="T0" fmla="*/ 732 w 1440"/>
                <a:gd name="T1" fmla="*/ 1194 h 1194"/>
                <a:gd name="T2" fmla="*/ 718 w 1440"/>
                <a:gd name="T3" fmla="*/ 1192 h 1194"/>
                <a:gd name="T4" fmla="*/ 704 w 1440"/>
                <a:gd name="T5" fmla="*/ 1184 h 1194"/>
                <a:gd name="T6" fmla="*/ 690 w 1440"/>
                <a:gd name="T7" fmla="*/ 1162 h 1194"/>
                <a:gd name="T8" fmla="*/ 700 w 1440"/>
                <a:gd name="T9" fmla="*/ 988 h 1194"/>
                <a:gd name="T10" fmla="*/ 626 w 1440"/>
                <a:gd name="T11" fmla="*/ 990 h 1194"/>
                <a:gd name="T12" fmla="*/ 562 w 1440"/>
                <a:gd name="T13" fmla="*/ 988 h 1194"/>
                <a:gd name="T14" fmla="*/ 420 w 1440"/>
                <a:gd name="T15" fmla="*/ 978 h 1194"/>
                <a:gd name="T16" fmla="*/ 348 w 1440"/>
                <a:gd name="T17" fmla="*/ 964 h 1194"/>
                <a:gd name="T18" fmla="*/ 278 w 1440"/>
                <a:gd name="T19" fmla="*/ 944 h 1194"/>
                <a:gd name="T20" fmla="*/ 210 w 1440"/>
                <a:gd name="T21" fmla="*/ 918 h 1194"/>
                <a:gd name="T22" fmla="*/ 148 w 1440"/>
                <a:gd name="T23" fmla="*/ 880 h 1194"/>
                <a:gd name="T24" fmla="*/ 96 w 1440"/>
                <a:gd name="T25" fmla="*/ 834 h 1194"/>
                <a:gd name="T26" fmla="*/ 70 w 1440"/>
                <a:gd name="T27" fmla="*/ 804 h 1194"/>
                <a:gd name="T28" fmla="*/ 32 w 1440"/>
                <a:gd name="T29" fmla="*/ 738 h 1194"/>
                <a:gd name="T30" fmla="*/ 8 w 1440"/>
                <a:gd name="T31" fmla="*/ 662 h 1194"/>
                <a:gd name="T32" fmla="*/ 0 w 1440"/>
                <a:gd name="T33" fmla="*/ 576 h 1194"/>
                <a:gd name="T34" fmla="*/ 2 w 1440"/>
                <a:gd name="T35" fmla="*/ 530 h 1194"/>
                <a:gd name="T36" fmla="*/ 14 w 1440"/>
                <a:gd name="T37" fmla="*/ 454 h 1194"/>
                <a:gd name="T38" fmla="*/ 44 w 1440"/>
                <a:gd name="T39" fmla="*/ 384 h 1194"/>
                <a:gd name="T40" fmla="*/ 92 w 1440"/>
                <a:gd name="T41" fmla="*/ 316 h 1194"/>
                <a:gd name="T42" fmla="*/ 154 w 1440"/>
                <a:gd name="T43" fmla="*/ 254 h 1194"/>
                <a:gd name="T44" fmla="*/ 232 w 1440"/>
                <a:gd name="T45" fmla="*/ 196 h 1194"/>
                <a:gd name="T46" fmla="*/ 326 w 1440"/>
                <a:gd name="T47" fmla="*/ 142 h 1194"/>
                <a:gd name="T48" fmla="*/ 436 w 1440"/>
                <a:gd name="T49" fmla="*/ 94 h 1194"/>
                <a:gd name="T50" fmla="*/ 560 w 1440"/>
                <a:gd name="T51" fmla="*/ 52 h 1194"/>
                <a:gd name="T52" fmla="*/ 602 w 1440"/>
                <a:gd name="T53" fmla="*/ 40 h 1194"/>
                <a:gd name="T54" fmla="*/ 684 w 1440"/>
                <a:gd name="T55" fmla="*/ 20 h 1194"/>
                <a:gd name="T56" fmla="*/ 762 w 1440"/>
                <a:gd name="T57" fmla="*/ 6 h 1194"/>
                <a:gd name="T58" fmla="*/ 836 w 1440"/>
                <a:gd name="T59" fmla="*/ 0 h 1194"/>
                <a:gd name="T60" fmla="*/ 872 w 1440"/>
                <a:gd name="T61" fmla="*/ 0 h 1194"/>
                <a:gd name="T62" fmla="*/ 934 w 1440"/>
                <a:gd name="T63" fmla="*/ 2 h 1194"/>
                <a:gd name="T64" fmla="*/ 990 w 1440"/>
                <a:gd name="T65" fmla="*/ 8 h 1194"/>
                <a:gd name="T66" fmla="*/ 1042 w 1440"/>
                <a:gd name="T67" fmla="*/ 20 h 1194"/>
                <a:gd name="T68" fmla="*/ 1134 w 1440"/>
                <a:gd name="T69" fmla="*/ 54 h 1194"/>
                <a:gd name="T70" fmla="*/ 1210 w 1440"/>
                <a:gd name="T71" fmla="*/ 100 h 1194"/>
                <a:gd name="T72" fmla="*/ 1272 w 1440"/>
                <a:gd name="T73" fmla="*/ 152 h 1194"/>
                <a:gd name="T74" fmla="*/ 1320 w 1440"/>
                <a:gd name="T75" fmla="*/ 210 h 1194"/>
                <a:gd name="T76" fmla="*/ 1358 w 1440"/>
                <a:gd name="T77" fmla="*/ 268 h 1194"/>
                <a:gd name="T78" fmla="*/ 1384 w 1440"/>
                <a:gd name="T79" fmla="*/ 322 h 1194"/>
                <a:gd name="T80" fmla="*/ 1396 w 1440"/>
                <a:gd name="T81" fmla="*/ 348 h 1194"/>
                <a:gd name="T82" fmla="*/ 1420 w 1440"/>
                <a:gd name="T83" fmla="*/ 428 h 1194"/>
                <a:gd name="T84" fmla="*/ 1434 w 1440"/>
                <a:gd name="T85" fmla="*/ 508 h 1194"/>
                <a:gd name="T86" fmla="*/ 1440 w 1440"/>
                <a:gd name="T87" fmla="*/ 586 h 1194"/>
                <a:gd name="T88" fmla="*/ 1438 w 1440"/>
                <a:gd name="T89" fmla="*/ 658 h 1194"/>
                <a:gd name="T90" fmla="*/ 1428 w 1440"/>
                <a:gd name="T91" fmla="*/ 726 h 1194"/>
                <a:gd name="T92" fmla="*/ 1410 w 1440"/>
                <a:gd name="T93" fmla="*/ 784 h 1194"/>
                <a:gd name="T94" fmla="*/ 1388 w 1440"/>
                <a:gd name="T95" fmla="*/ 832 h 1194"/>
                <a:gd name="T96" fmla="*/ 1358 w 1440"/>
                <a:gd name="T97" fmla="*/ 868 h 1194"/>
                <a:gd name="T98" fmla="*/ 1332 w 1440"/>
                <a:gd name="T99" fmla="*/ 888 h 1194"/>
                <a:gd name="T100" fmla="*/ 1274 w 1440"/>
                <a:gd name="T101" fmla="*/ 922 h 1194"/>
                <a:gd name="T102" fmla="*/ 1212 w 1440"/>
                <a:gd name="T103" fmla="*/ 948 h 1194"/>
                <a:gd name="T104" fmla="*/ 1146 w 1440"/>
                <a:gd name="T105" fmla="*/ 968 h 1194"/>
                <a:gd name="T106" fmla="*/ 1050 w 1440"/>
                <a:gd name="T107" fmla="*/ 986 h 1194"/>
                <a:gd name="T108" fmla="*/ 944 w 1440"/>
                <a:gd name="T109" fmla="*/ 996 h 1194"/>
                <a:gd name="T110" fmla="*/ 768 w 1440"/>
                <a:gd name="T111" fmla="*/ 1178 h 1194"/>
                <a:gd name="T112" fmla="*/ 760 w 1440"/>
                <a:gd name="T113" fmla="*/ 1184 h 1194"/>
                <a:gd name="T114" fmla="*/ 742 w 1440"/>
                <a:gd name="T115" fmla="*/ 1194 h 1194"/>
                <a:gd name="T116" fmla="*/ 732 w 1440"/>
                <a:gd name="T117" fmla="*/ 1194 h 1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40" h="1194">
                  <a:moveTo>
                    <a:pt x="732" y="1194"/>
                  </a:moveTo>
                  <a:lnTo>
                    <a:pt x="732" y="1194"/>
                  </a:lnTo>
                  <a:lnTo>
                    <a:pt x="724" y="1194"/>
                  </a:lnTo>
                  <a:lnTo>
                    <a:pt x="718" y="1192"/>
                  </a:lnTo>
                  <a:lnTo>
                    <a:pt x="718" y="1192"/>
                  </a:lnTo>
                  <a:lnTo>
                    <a:pt x="704" y="1184"/>
                  </a:lnTo>
                  <a:lnTo>
                    <a:pt x="696" y="1174"/>
                  </a:lnTo>
                  <a:lnTo>
                    <a:pt x="690" y="1162"/>
                  </a:lnTo>
                  <a:lnTo>
                    <a:pt x="688" y="1148"/>
                  </a:lnTo>
                  <a:lnTo>
                    <a:pt x="700" y="988"/>
                  </a:lnTo>
                  <a:lnTo>
                    <a:pt x="700" y="988"/>
                  </a:lnTo>
                  <a:lnTo>
                    <a:pt x="626" y="990"/>
                  </a:lnTo>
                  <a:lnTo>
                    <a:pt x="626" y="990"/>
                  </a:lnTo>
                  <a:lnTo>
                    <a:pt x="562" y="988"/>
                  </a:lnTo>
                  <a:lnTo>
                    <a:pt x="492" y="984"/>
                  </a:lnTo>
                  <a:lnTo>
                    <a:pt x="420" y="978"/>
                  </a:lnTo>
                  <a:lnTo>
                    <a:pt x="384" y="972"/>
                  </a:lnTo>
                  <a:lnTo>
                    <a:pt x="348" y="964"/>
                  </a:lnTo>
                  <a:lnTo>
                    <a:pt x="312" y="956"/>
                  </a:lnTo>
                  <a:lnTo>
                    <a:pt x="278" y="944"/>
                  </a:lnTo>
                  <a:lnTo>
                    <a:pt x="244" y="932"/>
                  </a:lnTo>
                  <a:lnTo>
                    <a:pt x="210" y="918"/>
                  </a:lnTo>
                  <a:lnTo>
                    <a:pt x="178" y="900"/>
                  </a:lnTo>
                  <a:lnTo>
                    <a:pt x="148" y="880"/>
                  </a:lnTo>
                  <a:lnTo>
                    <a:pt x="120" y="858"/>
                  </a:lnTo>
                  <a:lnTo>
                    <a:pt x="96" y="834"/>
                  </a:lnTo>
                  <a:lnTo>
                    <a:pt x="96" y="834"/>
                  </a:lnTo>
                  <a:lnTo>
                    <a:pt x="70" y="804"/>
                  </a:lnTo>
                  <a:lnTo>
                    <a:pt x="50" y="772"/>
                  </a:lnTo>
                  <a:lnTo>
                    <a:pt x="32" y="738"/>
                  </a:lnTo>
                  <a:lnTo>
                    <a:pt x="18" y="700"/>
                  </a:lnTo>
                  <a:lnTo>
                    <a:pt x="8" y="662"/>
                  </a:lnTo>
                  <a:lnTo>
                    <a:pt x="2" y="620"/>
                  </a:lnTo>
                  <a:lnTo>
                    <a:pt x="0" y="576"/>
                  </a:lnTo>
                  <a:lnTo>
                    <a:pt x="2" y="530"/>
                  </a:lnTo>
                  <a:lnTo>
                    <a:pt x="2" y="530"/>
                  </a:lnTo>
                  <a:lnTo>
                    <a:pt x="6" y="492"/>
                  </a:lnTo>
                  <a:lnTo>
                    <a:pt x="14" y="454"/>
                  </a:lnTo>
                  <a:lnTo>
                    <a:pt x="28" y="418"/>
                  </a:lnTo>
                  <a:lnTo>
                    <a:pt x="44" y="384"/>
                  </a:lnTo>
                  <a:lnTo>
                    <a:pt x="66" y="350"/>
                  </a:lnTo>
                  <a:lnTo>
                    <a:pt x="92" y="316"/>
                  </a:lnTo>
                  <a:lnTo>
                    <a:pt x="120" y="284"/>
                  </a:lnTo>
                  <a:lnTo>
                    <a:pt x="154" y="254"/>
                  </a:lnTo>
                  <a:lnTo>
                    <a:pt x="190" y="224"/>
                  </a:lnTo>
                  <a:lnTo>
                    <a:pt x="232" y="196"/>
                  </a:lnTo>
                  <a:lnTo>
                    <a:pt x="278" y="168"/>
                  </a:lnTo>
                  <a:lnTo>
                    <a:pt x="326" y="142"/>
                  </a:lnTo>
                  <a:lnTo>
                    <a:pt x="378" y="118"/>
                  </a:lnTo>
                  <a:lnTo>
                    <a:pt x="436" y="94"/>
                  </a:lnTo>
                  <a:lnTo>
                    <a:pt x="496" y="72"/>
                  </a:lnTo>
                  <a:lnTo>
                    <a:pt x="560" y="52"/>
                  </a:lnTo>
                  <a:lnTo>
                    <a:pt x="560" y="52"/>
                  </a:lnTo>
                  <a:lnTo>
                    <a:pt x="602" y="40"/>
                  </a:lnTo>
                  <a:lnTo>
                    <a:pt x="644" y="28"/>
                  </a:lnTo>
                  <a:lnTo>
                    <a:pt x="684" y="20"/>
                  </a:lnTo>
                  <a:lnTo>
                    <a:pt x="724" y="12"/>
                  </a:lnTo>
                  <a:lnTo>
                    <a:pt x="762" y="6"/>
                  </a:lnTo>
                  <a:lnTo>
                    <a:pt x="800" y="2"/>
                  </a:lnTo>
                  <a:lnTo>
                    <a:pt x="836" y="0"/>
                  </a:lnTo>
                  <a:lnTo>
                    <a:pt x="872" y="0"/>
                  </a:lnTo>
                  <a:lnTo>
                    <a:pt x="872" y="0"/>
                  </a:lnTo>
                  <a:lnTo>
                    <a:pt x="904" y="0"/>
                  </a:lnTo>
                  <a:lnTo>
                    <a:pt x="934" y="2"/>
                  </a:lnTo>
                  <a:lnTo>
                    <a:pt x="964" y="4"/>
                  </a:lnTo>
                  <a:lnTo>
                    <a:pt x="990" y="8"/>
                  </a:lnTo>
                  <a:lnTo>
                    <a:pt x="1018" y="14"/>
                  </a:lnTo>
                  <a:lnTo>
                    <a:pt x="1042" y="20"/>
                  </a:lnTo>
                  <a:lnTo>
                    <a:pt x="1090" y="36"/>
                  </a:lnTo>
                  <a:lnTo>
                    <a:pt x="1134" y="54"/>
                  </a:lnTo>
                  <a:lnTo>
                    <a:pt x="1174" y="76"/>
                  </a:lnTo>
                  <a:lnTo>
                    <a:pt x="1210" y="100"/>
                  </a:lnTo>
                  <a:lnTo>
                    <a:pt x="1242" y="124"/>
                  </a:lnTo>
                  <a:lnTo>
                    <a:pt x="1272" y="152"/>
                  </a:lnTo>
                  <a:lnTo>
                    <a:pt x="1298" y="180"/>
                  </a:lnTo>
                  <a:lnTo>
                    <a:pt x="1320" y="210"/>
                  </a:lnTo>
                  <a:lnTo>
                    <a:pt x="1340" y="238"/>
                  </a:lnTo>
                  <a:lnTo>
                    <a:pt x="1358" y="268"/>
                  </a:lnTo>
                  <a:lnTo>
                    <a:pt x="1372" y="296"/>
                  </a:lnTo>
                  <a:lnTo>
                    <a:pt x="1384" y="322"/>
                  </a:lnTo>
                  <a:lnTo>
                    <a:pt x="1396" y="348"/>
                  </a:lnTo>
                  <a:lnTo>
                    <a:pt x="1396" y="348"/>
                  </a:lnTo>
                  <a:lnTo>
                    <a:pt x="1408" y="388"/>
                  </a:lnTo>
                  <a:lnTo>
                    <a:pt x="1420" y="428"/>
                  </a:lnTo>
                  <a:lnTo>
                    <a:pt x="1428" y="468"/>
                  </a:lnTo>
                  <a:lnTo>
                    <a:pt x="1434" y="508"/>
                  </a:lnTo>
                  <a:lnTo>
                    <a:pt x="1438" y="546"/>
                  </a:lnTo>
                  <a:lnTo>
                    <a:pt x="1440" y="586"/>
                  </a:lnTo>
                  <a:lnTo>
                    <a:pt x="1440" y="622"/>
                  </a:lnTo>
                  <a:lnTo>
                    <a:pt x="1438" y="658"/>
                  </a:lnTo>
                  <a:lnTo>
                    <a:pt x="1434" y="694"/>
                  </a:lnTo>
                  <a:lnTo>
                    <a:pt x="1428" y="726"/>
                  </a:lnTo>
                  <a:lnTo>
                    <a:pt x="1420" y="756"/>
                  </a:lnTo>
                  <a:lnTo>
                    <a:pt x="1410" y="784"/>
                  </a:lnTo>
                  <a:lnTo>
                    <a:pt x="1400" y="810"/>
                  </a:lnTo>
                  <a:lnTo>
                    <a:pt x="1388" y="832"/>
                  </a:lnTo>
                  <a:lnTo>
                    <a:pt x="1374" y="852"/>
                  </a:lnTo>
                  <a:lnTo>
                    <a:pt x="1358" y="868"/>
                  </a:lnTo>
                  <a:lnTo>
                    <a:pt x="1358" y="868"/>
                  </a:lnTo>
                  <a:lnTo>
                    <a:pt x="1332" y="888"/>
                  </a:lnTo>
                  <a:lnTo>
                    <a:pt x="1304" y="906"/>
                  </a:lnTo>
                  <a:lnTo>
                    <a:pt x="1274" y="922"/>
                  </a:lnTo>
                  <a:lnTo>
                    <a:pt x="1244" y="936"/>
                  </a:lnTo>
                  <a:lnTo>
                    <a:pt x="1212" y="948"/>
                  </a:lnTo>
                  <a:lnTo>
                    <a:pt x="1178" y="960"/>
                  </a:lnTo>
                  <a:lnTo>
                    <a:pt x="1146" y="968"/>
                  </a:lnTo>
                  <a:lnTo>
                    <a:pt x="1114" y="976"/>
                  </a:lnTo>
                  <a:lnTo>
                    <a:pt x="1050" y="986"/>
                  </a:lnTo>
                  <a:lnTo>
                    <a:pt x="992" y="992"/>
                  </a:lnTo>
                  <a:lnTo>
                    <a:pt x="944" y="996"/>
                  </a:lnTo>
                  <a:lnTo>
                    <a:pt x="908" y="996"/>
                  </a:lnTo>
                  <a:lnTo>
                    <a:pt x="768" y="1178"/>
                  </a:lnTo>
                  <a:lnTo>
                    <a:pt x="768" y="1178"/>
                  </a:lnTo>
                  <a:lnTo>
                    <a:pt x="760" y="1184"/>
                  </a:lnTo>
                  <a:lnTo>
                    <a:pt x="752" y="1190"/>
                  </a:lnTo>
                  <a:lnTo>
                    <a:pt x="742" y="1194"/>
                  </a:lnTo>
                  <a:lnTo>
                    <a:pt x="732" y="1194"/>
                  </a:lnTo>
                  <a:lnTo>
                    <a:pt x="732" y="1194"/>
                  </a:lnTo>
                  <a:close/>
                </a:path>
              </a:pathLst>
            </a:custGeom>
            <a:solidFill>
              <a:srgbClr val="EC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5" name="Freeform 14"/>
            <p:cNvSpPr>
              <a:spLocks/>
            </p:cNvSpPr>
            <p:nvPr/>
          </p:nvSpPr>
          <p:spPr bwMode="auto">
            <a:xfrm>
              <a:off x="1922463" y="188913"/>
              <a:ext cx="2146300" cy="1755775"/>
            </a:xfrm>
            <a:custGeom>
              <a:avLst/>
              <a:gdLst>
                <a:gd name="T0" fmla="*/ 842 w 1352"/>
                <a:gd name="T1" fmla="*/ 908 h 1106"/>
                <a:gd name="T2" fmla="*/ 890 w 1352"/>
                <a:gd name="T3" fmla="*/ 908 h 1106"/>
                <a:gd name="T4" fmla="*/ 1010 w 1352"/>
                <a:gd name="T5" fmla="*/ 898 h 1106"/>
                <a:gd name="T6" fmla="*/ 1082 w 1352"/>
                <a:gd name="T7" fmla="*/ 884 h 1106"/>
                <a:gd name="T8" fmla="*/ 1154 w 1352"/>
                <a:gd name="T9" fmla="*/ 862 h 1106"/>
                <a:gd name="T10" fmla="*/ 1224 w 1352"/>
                <a:gd name="T11" fmla="*/ 832 h 1106"/>
                <a:gd name="T12" fmla="*/ 1286 w 1352"/>
                <a:gd name="T13" fmla="*/ 790 h 1106"/>
                <a:gd name="T14" fmla="*/ 1298 w 1352"/>
                <a:gd name="T15" fmla="*/ 776 h 1106"/>
                <a:gd name="T16" fmla="*/ 1322 w 1352"/>
                <a:gd name="T17" fmla="*/ 736 h 1106"/>
                <a:gd name="T18" fmla="*/ 1338 w 1352"/>
                <a:gd name="T19" fmla="*/ 682 h 1106"/>
                <a:gd name="T20" fmla="*/ 1350 w 1352"/>
                <a:gd name="T21" fmla="*/ 618 h 1106"/>
                <a:gd name="T22" fmla="*/ 1352 w 1352"/>
                <a:gd name="T23" fmla="*/ 546 h 1106"/>
                <a:gd name="T24" fmla="*/ 1346 w 1352"/>
                <a:gd name="T25" fmla="*/ 468 h 1106"/>
                <a:gd name="T26" fmla="*/ 1332 w 1352"/>
                <a:gd name="T27" fmla="*/ 390 h 1106"/>
                <a:gd name="T28" fmla="*/ 1306 w 1352"/>
                <a:gd name="T29" fmla="*/ 310 h 1106"/>
                <a:gd name="T30" fmla="*/ 1270 w 1352"/>
                <a:gd name="T31" fmla="*/ 234 h 1106"/>
                <a:gd name="T32" fmla="*/ 1220 w 1352"/>
                <a:gd name="T33" fmla="*/ 164 h 1106"/>
                <a:gd name="T34" fmla="*/ 1158 w 1352"/>
                <a:gd name="T35" fmla="*/ 104 h 1106"/>
                <a:gd name="T36" fmla="*/ 1100 w 1352"/>
                <a:gd name="T37" fmla="*/ 66 h 1106"/>
                <a:gd name="T38" fmla="*/ 1058 w 1352"/>
                <a:gd name="T39" fmla="*/ 44 h 1106"/>
                <a:gd name="T40" fmla="*/ 1012 w 1352"/>
                <a:gd name="T41" fmla="*/ 26 h 1106"/>
                <a:gd name="T42" fmla="*/ 962 w 1352"/>
                <a:gd name="T43" fmla="*/ 12 h 1106"/>
                <a:gd name="T44" fmla="*/ 908 w 1352"/>
                <a:gd name="T45" fmla="*/ 4 h 1106"/>
                <a:gd name="T46" fmla="*/ 848 w 1352"/>
                <a:gd name="T47" fmla="*/ 0 h 1106"/>
                <a:gd name="T48" fmla="*/ 786 w 1352"/>
                <a:gd name="T49" fmla="*/ 0 h 1106"/>
                <a:gd name="T50" fmla="*/ 718 w 1352"/>
                <a:gd name="T51" fmla="*/ 6 h 1106"/>
                <a:gd name="T52" fmla="*/ 646 w 1352"/>
                <a:gd name="T53" fmla="*/ 20 h 1106"/>
                <a:gd name="T54" fmla="*/ 570 w 1352"/>
                <a:gd name="T55" fmla="*/ 38 h 1106"/>
                <a:gd name="T56" fmla="*/ 528 w 1352"/>
                <a:gd name="T57" fmla="*/ 50 h 1106"/>
                <a:gd name="T58" fmla="*/ 406 w 1352"/>
                <a:gd name="T59" fmla="*/ 92 h 1106"/>
                <a:gd name="T60" fmla="*/ 318 w 1352"/>
                <a:gd name="T61" fmla="*/ 130 h 1106"/>
                <a:gd name="T62" fmla="*/ 234 w 1352"/>
                <a:gd name="T63" fmla="*/ 174 h 1106"/>
                <a:gd name="T64" fmla="*/ 156 w 1352"/>
                <a:gd name="T65" fmla="*/ 228 h 1106"/>
                <a:gd name="T66" fmla="*/ 90 w 1352"/>
                <a:gd name="T67" fmla="*/ 290 h 1106"/>
                <a:gd name="T68" fmla="*/ 62 w 1352"/>
                <a:gd name="T69" fmla="*/ 324 h 1106"/>
                <a:gd name="T70" fmla="*/ 38 w 1352"/>
                <a:gd name="T71" fmla="*/ 362 h 1106"/>
                <a:gd name="T72" fmla="*/ 20 w 1352"/>
                <a:gd name="T73" fmla="*/ 402 h 1106"/>
                <a:gd name="T74" fmla="*/ 8 w 1352"/>
                <a:gd name="T75" fmla="*/ 444 h 1106"/>
                <a:gd name="T76" fmla="*/ 2 w 1352"/>
                <a:gd name="T77" fmla="*/ 488 h 1106"/>
                <a:gd name="T78" fmla="*/ 0 w 1352"/>
                <a:gd name="T79" fmla="*/ 526 h 1106"/>
                <a:gd name="T80" fmla="*/ 6 w 1352"/>
                <a:gd name="T81" fmla="*/ 594 h 1106"/>
                <a:gd name="T82" fmla="*/ 20 w 1352"/>
                <a:gd name="T83" fmla="*/ 654 h 1106"/>
                <a:gd name="T84" fmla="*/ 44 w 1352"/>
                <a:gd name="T85" fmla="*/ 706 h 1106"/>
                <a:gd name="T86" fmla="*/ 74 w 1352"/>
                <a:gd name="T87" fmla="*/ 750 h 1106"/>
                <a:gd name="T88" fmla="*/ 112 w 1352"/>
                <a:gd name="T89" fmla="*/ 786 h 1106"/>
                <a:gd name="T90" fmla="*/ 156 w 1352"/>
                <a:gd name="T91" fmla="*/ 818 h 1106"/>
                <a:gd name="T92" fmla="*/ 204 w 1352"/>
                <a:gd name="T93" fmla="*/ 842 h 1106"/>
                <a:gd name="T94" fmla="*/ 258 w 1352"/>
                <a:gd name="T95" fmla="*/ 862 h 1106"/>
                <a:gd name="T96" fmla="*/ 344 w 1352"/>
                <a:gd name="T97" fmla="*/ 882 h 1106"/>
                <a:gd name="T98" fmla="*/ 464 w 1352"/>
                <a:gd name="T99" fmla="*/ 898 h 1106"/>
                <a:gd name="T100" fmla="*/ 586 w 1352"/>
                <a:gd name="T101" fmla="*/ 902 h 1106"/>
                <a:gd name="T102" fmla="*/ 704 w 1352"/>
                <a:gd name="T103" fmla="*/ 898 h 1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2" h="1106">
                  <a:moveTo>
                    <a:pt x="688" y="1106"/>
                  </a:moveTo>
                  <a:lnTo>
                    <a:pt x="842" y="908"/>
                  </a:lnTo>
                  <a:lnTo>
                    <a:pt x="842" y="908"/>
                  </a:lnTo>
                  <a:lnTo>
                    <a:pt x="890" y="908"/>
                  </a:lnTo>
                  <a:lnTo>
                    <a:pt x="944" y="904"/>
                  </a:lnTo>
                  <a:lnTo>
                    <a:pt x="1010" y="898"/>
                  </a:lnTo>
                  <a:lnTo>
                    <a:pt x="1044" y="892"/>
                  </a:lnTo>
                  <a:lnTo>
                    <a:pt x="1082" y="884"/>
                  </a:lnTo>
                  <a:lnTo>
                    <a:pt x="1118" y="874"/>
                  </a:lnTo>
                  <a:lnTo>
                    <a:pt x="1154" y="862"/>
                  </a:lnTo>
                  <a:lnTo>
                    <a:pt x="1190" y="848"/>
                  </a:lnTo>
                  <a:lnTo>
                    <a:pt x="1224" y="832"/>
                  </a:lnTo>
                  <a:lnTo>
                    <a:pt x="1256" y="812"/>
                  </a:lnTo>
                  <a:lnTo>
                    <a:pt x="1286" y="790"/>
                  </a:lnTo>
                  <a:lnTo>
                    <a:pt x="1286" y="790"/>
                  </a:lnTo>
                  <a:lnTo>
                    <a:pt x="1298" y="776"/>
                  </a:lnTo>
                  <a:lnTo>
                    <a:pt x="1310" y="758"/>
                  </a:lnTo>
                  <a:lnTo>
                    <a:pt x="1322" y="736"/>
                  </a:lnTo>
                  <a:lnTo>
                    <a:pt x="1330" y="710"/>
                  </a:lnTo>
                  <a:lnTo>
                    <a:pt x="1338" y="682"/>
                  </a:lnTo>
                  <a:lnTo>
                    <a:pt x="1344" y="652"/>
                  </a:lnTo>
                  <a:lnTo>
                    <a:pt x="1350" y="618"/>
                  </a:lnTo>
                  <a:lnTo>
                    <a:pt x="1352" y="582"/>
                  </a:lnTo>
                  <a:lnTo>
                    <a:pt x="1352" y="546"/>
                  </a:lnTo>
                  <a:lnTo>
                    <a:pt x="1350" y="508"/>
                  </a:lnTo>
                  <a:lnTo>
                    <a:pt x="1346" y="468"/>
                  </a:lnTo>
                  <a:lnTo>
                    <a:pt x="1340" y="428"/>
                  </a:lnTo>
                  <a:lnTo>
                    <a:pt x="1332" y="390"/>
                  </a:lnTo>
                  <a:lnTo>
                    <a:pt x="1320" y="350"/>
                  </a:lnTo>
                  <a:lnTo>
                    <a:pt x="1306" y="310"/>
                  </a:lnTo>
                  <a:lnTo>
                    <a:pt x="1290" y="272"/>
                  </a:lnTo>
                  <a:lnTo>
                    <a:pt x="1270" y="234"/>
                  </a:lnTo>
                  <a:lnTo>
                    <a:pt x="1246" y="198"/>
                  </a:lnTo>
                  <a:lnTo>
                    <a:pt x="1220" y="164"/>
                  </a:lnTo>
                  <a:lnTo>
                    <a:pt x="1190" y="132"/>
                  </a:lnTo>
                  <a:lnTo>
                    <a:pt x="1158" y="104"/>
                  </a:lnTo>
                  <a:lnTo>
                    <a:pt x="1120" y="78"/>
                  </a:lnTo>
                  <a:lnTo>
                    <a:pt x="1100" y="66"/>
                  </a:lnTo>
                  <a:lnTo>
                    <a:pt x="1080" y="54"/>
                  </a:lnTo>
                  <a:lnTo>
                    <a:pt x="1058" y="44"/>
                  </a:lnTo>
                  <a:lnTo>
                    <a:pt x="1036" y="34"/>
                  </a:lnTo>
                  <a:lnTo>
                    <a:pt x="1012" y="26"/>
                  </a:lnTo>
                  <a:lnTo>
                    <a:pt x="988" y="18"/>
                  </a:lnTo>
                  <a:lnTo>
                    <a:pt x="962" y="12"/>
                  </a:lnTo>
                  <a:lnTo>
                    <a:pt x="936" y="8"/>
                  </a:lnTo>
                  <a:lnTo>
                    <a:pt x="908" y="4"/>
                  </a:lnTo>
                  <a:lnTo>
                    <a:pt x="878" y="2"/>
                  </a:lnTo>
                  <a:lnTo>
                    <a:pt x="848" y="0"/>
                  </a:lnTo>
                  <a:lnTo>
                    <a:pt x="818" y="0"/>
                  </a:lnTo>
                  <a:lnTo>
                    <a:pt x="786" y="0"/>
                  </a:lnTo>
                  <a:lnTo>
                    <a:pt x="752" y="4"/>
                  </a:lnTo>
                  <a:lnTo>
                    <a:pt x="718" y="6"/>
                  </a:lnTo>
                  <a:lnTo>
                    <a:pt x="682" y="12"/>
                  </a:lnTo>
                  <a:lnTo>
                    <a:pt x="646" y="20"/>
                  </a:lnTo>
                  <a:lnTo>
                    <a:pt x="608" y="28"/>
                  </a:lnTo>
                  <a:lnTo>
                    <a:pt x="570" y="38"/>
                  </a:lnTo>
                  <a:lnTo>
                    <a:pt x="528" y="50"/>
                  </a:lnTo>
                  <a:lnTo>
                    <a:pt x="528" y="50"/>
                  </a:lnTo>
                  <a:lnTo>
                    <a:pt x="448" y="76"/>
                  </a:lnTo>
                  <a:lnTo>
                    <a:pt x="406" y="92"/>
                  </a:lnTo>
                  <a:lnTo>
                    <a:pt x="362" y="110"/>
                  </a:lnTo>
                  <a:lnTo>
                    <a:pt x="318" y="130"/>
                  </a:lnTo>
                  <a:lnTo>
                    <a:pt x="276" y="150"/>
                  </a:lnTo>
                  <a:lnTo>
                    <a:pt x="234" y="174"/>
                  </a:lnTo>
                  <a:lnTo>
                    <a:pt x="194" y="200"/>
                  </a:lnTo>
                  <a:lnTo>
                    <a:pt x="156" y="228"/>
                  </a:lnTo>
                  <a:lnTo>
                    <a:pt x="120" y="258"/>
                  </a:lnTo>
                  <a:lnTo>
                    <a:pt x="90" y="290"/>
                  </a:lnTo>
                  <a:lnTo>
                    <a:pt x="74" y="308"/>
                  </a:lnTo>
                  <a:lnTo>
                    <a:pt x="62" y="324"/>
                  </a:lnTo>
                  <a:lnTo>
                    <a:pt x="50" y="342"/>
                  </a:lnTo>
                  <a:lnTo>
                    <a:pt x="38" y="362"/>
                  </a:lnTo>
                  <a:lnTo>
                    <a:pt x="28" y="382"/>
                  </a:lnTo>
                  <a:lnTo>
                    <a:pt x="20" y="402"/>
                  </a:lnTo>
                  <a:lnTo>
                    <a:pt x="12" y="422"/>
                  </a:lnTo>
                  <a:lnTo>
                    <a:pt x="8" y="444"/>
                  </a:lnTo>
                  <a:lnTo>
                    <a:pt x="4" y="466"/>
                  </a:lnTo>
                  <a:lnTo>
                    <a:pt x="2" y="488"/>
                  </a:lnTo>
                  <a:lnTo>
                    <a:pt x="2" y="488"/>
                  </a:lnTo>
                  <a:lnTo>
                    <a:pt x="0" y="526"/>
                  </a:lnTo>
                  <a:lnTo>
                    <a:pt x="2" y="562"/>
                  </a:lnTo>
                  <a:lnTo>
                    <a:pt x="6" y="594"/>
                  </a:lnTo>
                  <a:lnTo>
                    <a:pt x="12" y="624"/>
                  </a:lnTo>
                  <a:lnTo>
                    <a:pt x="20" y="654"/>
                  </a:lnTo>
                  <a:lnTo>
                    <a:pt x="30" y="680"/>
                  </a:lnTo>
                  <a:lnTo>
                    <a:pt x="44" y="706"/>
                  </a:lnTo>
                  <a:lnTo>
                    <a:pt x="58" y="728"/>
                  </a:lnTo>
                  <a:lnTo>
                    <a:pt x="74" y="750"/>
                  </a:lnTo>
                  <a:lnTo>
                    <a:pt x="92" y="768"/>
                  </a:lnTo>
                  <a:lnTo>
                    <a:pt x="112" y="786"/>
                  </a:lnTo>
                  <a:lnTo>
                    <a:pt x="132" y="802"/>
                  </a:lnTo>
                  <a:lnTo>
                    <a:pt x="156" y="818"/>
                  </a:lnTo>
                  <a:lnTo>
                    <a:pt x="180" y="830"/>
                  </a:lnTo>
                  <a:lnTo>
                    <a:pt x="204" y="842"/>
                  </a:lnTo>
                  <a:lnTo>
                    <a:pt x="230" y="852"/>
                  </a:lnTo>
                  <a:lnTo>
                    <a:pt x="258" y="862"/>
                  </a:lnTo>
                  <a:lnTo>
                    <a:pt x="286" y="870"/>
                  </a:lnTo>
                  <a:lnTo>
                    <a:pt x="344" y="882"/>
                  </a:lnTo>
                  <a:lnTo>
                    <a:pt x="402" y="892"/>
                  </a:lnTo>
                  <a:lnTo>
                    <a:pt x="464" y="898"/>
                  </a:lnTo>
                  <a:lnTo>
                    <a:pt x="526" y="900"/>
                  </a:lnTo>
                  <a:lnTo>
                    <a:pt x="586" y="902"/>
                  </a:lnTo>
                  <a:lnTo>
                    <a:pt x="646" y="900"/>
                  </a:lnTo>
                  <a:lnTo>
                    <a:pt x="704" y="898"/>
                  </a:lnTo>
                  <a:lnTo>
                    <a:pt x="688" y="1106"/>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dirty="0">
                <a:solidFill>
                  <a:prstClr val="black"/>
                </a:solidFill>
              </a:endParaRPr>
            </a:p>
          </p:txBody>
        </p:sp>
      </p:grpSp>
      <p:graphicFrame>
        <p:nvGraphicFramePr>
          <p:cNvPr id="16" name="Group 119"/>
          <p:cNvGraphicFramePr>
            <a:graphicFrameLocks noGrp="1"/>
          </p:cNvGraphicFramePr>
          <p:nvPr>
            <p:extLst>
              <p:ext uri="{D42A27DB-BD31-4B8C-83A1-F6EECF244321}">
                <p14:modId xmlns:p14="http://schemas.microsoft.com/office/powerpoint/2010/main" val="3221870292"/>
              </p:ext>
            </p:extLst>
          </p:nvPr>
        </p:nvGraphicFramePr>
        <p:xfrm>
          <a:off x="2939804" y="2806090"/>
          <a:ext cx="2301222" cy="1170999"/>
        </p:xfrm>
        <a:graphic>
          <a:graphicData uri="http://schemas.openxmlformats.org/drawingml/2006/table">
            <a:tbl>
              <a:tblPr/>
              <a:tblGrid>
                <a:gridCol w="2301222"/>
              </a:tblGrid>
              <a:tr h="1170999">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400" b="1" i="0" u="none" strike="noStrike" cap="none" normalizeH="0" baseline="0" dirty="0" smtClean="0">
                          <a:ln>
                            <a:noFill/>
                          </a:ln>
                          <a:solidFill>
                            <a:schemeClr val="tx1"/>
                          </a:solidFill>
                          <a:effectLst/>
                          <a:latin typeface="Calibri Light" panose="020F0302020204030204" pitchFamily="34" charset="0"/>
                          <a:cs typeface="+mn-cs"/>
                        </a:rPr>
                        <a:t>ทำแบบฝึกหัดเพิ่ม</a:t>
                      </a:r>
                      <a:endParaRPr kumimoji="0" lang="en-US" sz="2400" b="1" i="0" u="none" strike="noStrike" cap="none" normalizeH="0" baseline="0" dirty="0" smtClean="0">
                        <a:ln>
                          <a:noFill/>
                        </a:ln>
                        <a:solidFill>
                          <a:schemeClr val="tx1"/>
                        </a:solidFill>
                        <a:effectLst/>
                        <a:latin typeface="Calibri Light" panose="020F0302020204030204" pitchFamily="34" charset="0"/>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th-TH" sz="2400" b="1" i="0" u="none" strike="noStrike" cap="none" normalizeH="0" baseline="0" dirty="0" smtClean="0">
                          <a:ln>
                            <a:noFill/>
                          </a:ln>
                          <a:solidFill>
                            <a:schemeClr val="tx1"/>
                          </a:solidFill>
                          <a:effectLst/>
                          <a:latin typeface="Calibri Light" panose="020F0302020204030204" pitchFamily="34" charset="0"/>
                          <a:cs typeface="+mn-cs"/>
                        </a:rPr>
                        <a:t>ไหมครับ</a:t>
                      </a: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a:t>
                      </a:r>
                      <a:endParaRPr kumimoji="0" lang="en-US" sz="20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3" name="Rectangle 1"/>
          <p:cNvSpPr>
            <a:spLocks noChangeArrowheads="1"/>
          </p:cNvSpPr>
          <p:nvPr/>
        </p:nvSpPr>
        <p:spPr bwMode="auto">
          <a:xfrm>
            <a:off x="198303" y="1271903"/>
            <a:ext cx="4858439" cy="2185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57200" eaLnBrk="0" fontAlgn="base" hangingPunct="0">
              <a:spcBef>
                <a:spcPct val="0"/>
              </a:spcBef>
              <a:spcAft>
                <a:spcPct val="0"/>
              </a:spcAft>
              <a:defRPr sz="2800">
                <a:solidFill>
                  <a:schemeClr val="tx1"/>
                </a:solidFill>
                <a:latin typeface="Arial" panose="020B0604020202020204" pitchFamily="34" charset="0"/>
              </a:defRPr>
            </a:lvl1pPr>
            <a:lvl2pPr eaLnBrk="0" fontAlgn="base" hangingPunct="0">
              <a:spcBef>
                <a:spcPct val="0"/>
              </a:spcBef>
              <a:spcAft>
                <a:spcPct val="0"/>
              </a:spcAft>
              <a:defRPr sz="2800">
                <a:solidFill>
                  <a:schemeClr val="tx1"/>
                </a:solidFill>
                <a:latin typeface="Arial" panose="020B0604020202020204" pitchFamily="34" charset="0"/>
              </a:defRPr>
            </a:lvl2pPr>
            <a:lvl3pPr eaLnBrk="0" fontAlgn="base" hangingPunct="0">
              <a:spcBef>
                <a:spcPct val="0"/>
              </a:spcBef>
              <a:spcAft>
                <a:spcPct val="0"/>
              </a:spcAft>
              <a:defRPr sz="2800">
                <a:solidFill>
                  <a:schemeClr val="tx1"/>
                </a:solidFill>
                <a:latin typeface="Arial" panose="020B0604020202020204" pitchFamily="34" charset="0"/>
              </a:defRPr>
            </a:lvl3pPr>
            <a:lvl4pPr eaLnBrk="0" fontAlgn="base" hangingPunct="0">
              <a:spcBef>
                <a:spcPct val="0"/>
              </a:spcBef>
              <a:spcAft>
                <a:spcPct val="0"/>
              </a:spcAft>
              <a:defRPr sz="2800">
                <a:solidFill>
                  <a:schemeClr val="tx1"/>
                </a:solidFill>
                <a:latin typeface="Arial" panose="020B0604020202020204" pitchFamily="34" charset="0"/>
              </a:defRPr>
            </a:lvl4pPr>
            <a:lvl5pPr eaLnBrk="0" fontAlgn="base" hangingPunct="0">
              <a:spcBef>
                <a:spcPct val="0"/>
              </a:spcBef>
              <a:spcAft>
                <a:spcPct val="0"/>
              </a:spcAft>
              <a:defRPr sz="2800">
                <a:solidFill>
                  <a:schemeClr val="tx1"/>
                </a:solidFill>
                <a:latin typeface="Arial" panose="020B0604020202020204" pitchFamily="34" charset="0"/>
              </a:defRPr>
            </a:lvl5pPr>
            <a:lvl6pPr eaLnBrk="0" fontAlgn="base" hangingPunct="0">
              <a:spcBef>
                <a:spcPct val="0"/>
              </a:spcBef>
              <a:spcAft>
                <a:spcPct val="0"/>
              </a:spcAft>
              <a:defRPr sz="2800">
                <a:solidFill>
                  <a:schemeClr val="tx1"/>
                </a:solidFill>
                <a:latin typeface="Arial" panose="020B0604020202020204" pitchFamily="34" charset="0"/>
              </a:defRPr>
            </a:lvl6pPr>
            <a:lvl7pPr eaLnBrk="0" fontAlgn="base" hangingPunct="0">
              <a:spcBef>
                <a:spcPct val="0"/>
              </a:spcBef>
              <a:spcAft>
                <a:spcPct val="0"/>
              </a:spcAft>
              <a:defRPr sz="2800">
                <a:solidFill>
                  <a:schemeClr val="tx1"/>
                </a:solidFill>
                <a:latin typeface="Arial" panose="020B0604020202020204" pitchFamily="34" charset="0"/>
              </a:defRPr>
            </a:lvl7pPr>
            <a:lvl8pPr eaLnBrk="0" fontAlgn="base" hangingPunct="0">
              <a:spcBef>
                <a:spcPct val="0"/>
              </a:spcBef>
              <a:spcAft>
                <a:spcPct val="0"/>
              </a:spcAft>
              <a:defRPr sz="2800">
                <a:solidFill>
                  <a:schemeClr val="tx1"/>
                </a:solidFill>
                <a:latin typeface="Arial" panose="020B0604020202020204" pitchFamily="34" charset="0"/>
              </a:defRPr>
            </a:lvl8pPr>
            <a:lvl9pPr eaLnBrk="0" fontAlgn="base" hangingPunct="0">
              <a:spcBef>
                <a:spcPct val="0"/>
              </a:spcBef>
              <a:spcAft>
                <a:spcPct val="0"/>
              </a:spcAft>
              <a:defRPr sz="2800">
                <a:solidFill>
                  <a:schemeClr val="tx1"/>
                </a:solidFill>
                <a:latin typeface="Arial" panose="020B0604020202020204" pitchFamily="34" charset="0"/>
              </a:defRPr>
            </a:lvl9pPr>
          </a:lstStyle>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1.  10</a:t>
            </a:r>
            <a:r>
              <a:rPr kumimoji="0" lang="en-US" altLang="zh-CN" sz="1200" b="0" i="0" u="none" strike="noStrike" cap="none" normalizeH="0" baseline="3000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th</a:t>
            </a:r>
            <a:r>
              <a:rPr kumimoji="0" lang="en-US" altLang="zh-CN" sz="12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 small; his</a:t>
            </a:r>
            <a:endParaRPr kumimoji="0" lang="en-US" altLang="zh-CN" sz="1100" b="0" i="0" u="none" strike="noStrike" cap="none" normalizeH="0" baseline="0" dirty="0" smtClean="0">
              <a:ln>
                <a:noFill/>
              </a:ln>
              <a:solidFill>
                <a:srgbClr val="FF0000"/>
              </a:solidFill>
              <a:effectLst/>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2.  tiny; wealthy; well-born</a:t>
            </a:r>
            <a:endParaRPr kumimoji="0" lang="en-US" altLang="zh-CN" sz="1100" b="0" i="0" u="none" strike="noStrike" cap="none" normalizeH="0" baseline="0" dirty="0" smtClean="0">
              <a:ln>
                <a:noFill/>
              </a:ln>
              <a:solidFill>
                <a:srgbClr val="FF0000"/>
              </a:solidFill>
              <a:effectLst/>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3.  1,000; rich; their	</a:t>
            </a:r>
            <a:endParaRPr kumimoji="0" lang="en-US" altLang="zh-CN" sz="1100" b="0" i="0" u="none" strike="noStrike" cap="none" normalizeH="0" baseline="0" dirty="0" smtClean="0">
              <a:ln>
                <a:noFill/>
              </a:ln>
              <a:solidFill>
                <a:srgbClr val="FF0000"/>
              </a:solidFill>
              <a:effectLst/>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4.  new, unusual	</a:t>
            </a:r>
            <a:endParaRPr kumimoji="0" lang="en-US" altLang="zh-CN" sz="1100" b="0" i="0" u="none" strike="noStrike" cap="none" normalizeH="0" baseline="0" dirty="0" smtClean="0">
              <a:ln>
                <a:noFill/>
              </a:ln>
              <a:solidFill>
                <a:srgbClr val="FF0000"/>
              </a:solidFill>
              <a:effectLst/>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5.  bound; 3; long	</a:t>
            </a:r>
            <a:endParaRPr kumimoji="0" lang="en-US" altLang="zh-CN" sz="1100" b="0" i="0" u="none" strike="noStrike" cap="none" normalizeH="0" baseline="0" dirty="0" smtClean="0">
              <a:ln>
                <a:noFill/>
              </a:ln>
              <a:solidFill>
                <a:srgbClr val="FF0000"/>
              </a:solidFill>
              <a:effectLst/>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6.  ten; long; two; wide</a:t>
            </a:r>
            <a:endParaRPr kumimoji="0" lang="en-US" altLang="zh-CN" sz="1100" b="0" i="0" u="none" strike="noStrike" cap="none" normalizeH="0" baseline="0" dirty="0" smtClean="0">
              <a:ln>
                <a:noFill/>
              </a:ln>
              <a:solidFill>
                <a:srgbClr val="FF0000"/>
              </a:solidFill>
              <a:effectLst/>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7.  four; small </a:t>
            </a:r>
            <a:endParaRPr kumimoji="0" lang="en-US" altLang="zh-CN" sz="1100" b="0" i="0" u="none" strike="noStrike" cap="none" normalizeH="0" baseline="0" dirty="0" smtClean="0">
              <a:ln>
                <a:noFill/>
              </a:ln>
              <a:solidFill>
                <a:srgbClr val="FF0000"/>
              </a:solidFill>
              <a:effectLst/>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8.  each; smaller; smaller</a:t>
            </a:r>
            <a:endParaRPr kumimoji="0" lang="en-US" altLang="zh-CN" sz="1100" b="0" i="0" u="none" strike="noStrike" cap="none" normalizeH="0" baseline="0" dirty="0" smtClean="0">
              <a:ln>
                <a:noFill/>
              </a:ln>
              <a:solidFill>
                <a:srgbClr val="FF0000"/>
              </a:solidFill>
              <a:effectLst/>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9.  bound; unpleasant</a:t>
            </a:r>
            <a:endParaRPr kumimoji="0" lang="en-US" altLang="zh-CN" sz="1100" b="0" i="0" u="none" strike="noStrike" cap="none" normalizeH="0" baseline="0" dirty="0" smtClean="0">
              <a:ln>
                <a:noFill/>
              </a:ln>
              <a:solidFill>
                <a:srgbClr val="FF0000"/>
              </a:solidFill>
              <a:effectLst/>
            </a:endParaRP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6" name="Text Box 3"/>
          <p:cNvSpPr txBox="1">
            <a:spLocks noChangeArrowheads="1"/>
          </p:cNvSpPr>
          <p:nvPr/>
        </p:nvSpPr>
        <p:spPr bwMode="auto">
          <a:xfrm>
            <a:off x="8474913" y="933404"/>
            <a:ext cx="2952521"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Angsana New" panose="02020603050405020304" pitchFamily="18" charset="-34"/>
              </a:rPr>
              <a:t>1. The</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Angsana New" panose="02020603050405020304" pitchFamily="18" charset="-34"/>
              </a:rPr>
              <a:t> tiny island of </a:t>
            </a:r>
            <a:r>
              <a:rPr kumimoji="0" lang="en-US" altLang="zh-CN" sz="1400" b="0" i="0" u="none" strike="noStrike" cap="none" normalizeH="0" baseline="0" dirty="0" err="1" smtClean="0">
                <a:ln>
                  <a:noFill/>
                </a:ln>
                <a:solidFill>
                  <a:schemeClr val="tx1"/>
                </a:solidFill>
                <a:effectLst/>
                <a:latin typeface="Arial" panose="020B0604020202020204" pitchFamily="34" charset="0"/>
                <a:ea typeface="Cordia New" panose="020B0304020202020204" pitchFamily="34" charset="-34"/>
                <a:cs typeface="Angsana New" panose="02020603050405020304" pitchFamily="18" charset="-34"/>
              </a:rPr>
              <a:t>Sark</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Angsana New" panose="02020603050405020304" pitchFamily="18" charset="-34"/>
              </a:rPr>
              <a:t> in the Channel Islands is one of the most peaceful places in Britain-the police force has just one officer.</a:t>
            </a:r>
          </a:p>
          <a:p>
            <a:pPr marL="0" marR="0" lvl="0" indent="0" algn="thaiDist" defTabSz="914400" rtl="0" eaLnBrk="0" fontAlgn="base" latinLnBrk="0" hangingPunct="0">
              <a:lnSpc>
                <a:spcPct val="100000"/>
              </a:lnSpc>
              <a:spcBef>
                <a:spcPct val="0"/>
              </a:spcBef>
              <a:spcAft>
                <a:spcPts val="800"/>
              </a:spcAft>
              <a:buClrTx/>
              <a:buSzTx/>
              <a:buFontTx/>
              <a:buNone/>
              <a:tabLst/>
            </a:pPr>
            <a:r>
              <a:rPr kumimoji="0" lang="en-US" sz="14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a:t>
            </a:r>
            <a:r>
              <a:rPr kumimoji="0" lang="en-US" sz="1400" b="0"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 </a:t>
            </a:r>
            <a:endParaRPr kumimoji="0" lang="th-TH" sz="1400" b="0" i="0" u="none" strike="noStrike" cap="none" normalizeH="0" baseline="0" dirty="0" smtClean="0">
              <a:ln>
                <a:noFill/>
              </a:ln>
              <a:solidFill>
                <a:schemeClr val="tx1"/>
              </a:solidFill>
              <a:effectLst/>
              <a:latin typeface="Arial" panose="020B0604020202020204" pitchFamily="34" charset="0"/>
            </a:endParaRPr>
          </a:p>
        </p:txBody>
      </p:sp>
      <p:pic>
        <p:nvPicPr>
          <p:cNvPr id="61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9700" y="890906"/>
            <a:ext cx="1071787" cy="1070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6648610" y="2167047"/>
            <a:ext cx="5002537" cy="452688"/>
          </a:xfrm>
          <a:prstGeom prst="rect">
            <a:avLst/>
          </a:prstGeom>
        </p:spPr>
        <p:txBody>
          <a:bodyPr wrap="square">
            <a:spAutoFit/>
          </a:bodyPr>
          <a:lstStyle/>
          <a:p>
            <a:pPr marL="457200" algn="just">
              <a:lnSpc>
                <a:spcPts val="1400"/>
              </a:lnSpc>
              <a:spcAft>
                <a:spcPts val="0"/>
              </a:spcAft>
            </a:pPr>
            <a:r>
              <a:rPr lang="en-US" sz="1200" i="1" dirty="0">
                <a:latin typeface="Times New Roman" panose="02020603050405020304" pitchFamily="18" charset="0"/>
                <a:ea typeface="Cordia New" panose="020B0304020202020204" pitchFamily="34" charset="-34"/>
                <a:cs typeface="Cordia New" panose="020B0304020202020204" pitchFamily="34" charset="-34"/>
              </a:rPr>
              <a:t>Excerpted  from: </a:t>
            </a:r>
            <a:endParaRPr lang="en-US" sz="1200" i="1" dirty="0" smtClean="0">
              <a:latin typeface="Times New Roman" panose="02020603050405020304" pitchFamily="18" charset="0"/>
              <a:ea typeface="Cordia New" panose="020B0304020202020204" pitchFamily="34" charset="-34"/>
              <a:cs typeface="Cordia New" panose="020B0304020202020204" pitchFamily="34" charset="-34"/>
            </a:endParaRPr>
          </a:p>
          <a:p>
            <a:pPr marL="457200" algn="just">
              <a:lnSpc>
                <a:spcPts val="1400"/>
              </a:lnSpc>
              <a:spcAft>
                <a:spcPts val="0"/>
              </a:spcAft>
            </a:pPr>
            <a:r>
              <a:rPr lang="en-US" sz="1200" i="1" u="sng" dirty="0" smtClean="0">
                <a:solidFill>
                  <a:srgbClr val="000000"/>
                </a:solidFill>
                <a:latin typeface="Times New Roman" panose="02020603050405020304" pitchFamily="18" charset="0"/>
                <a:ea typeface="Cordia New" panose="020B0304020202020204" pitchFamily="34" charset="-34"/>
                <a:cs typeface="Cordia New" panose="020B0304020202020204" pitchFamily="34" charset="-34"/>
                <a:hlinkClick r:id="rId4"/>
              </a:rPr>
              <a:t>http</a:t>
            </a:r>
            <a:r>
              <a:rPr lang="en-US" sz="1200" i="1" u="sng" dirty="0">
                <a:solidFill>
                  <a:srgbClr val="000000"/>
                </a:solidFill>
                <a:latin typeface="Times New Roman" panose="02020603050405020304" pitchFamily="18" charset="0"/>
                <a:ea typeface="Cordia New" panose="020B0304020202020204" pitchFamily="34" charset="-34"/>
                <a:cs typeface="Cordia New" panose="020B0304020202020204" pitchFamily="34" charset="-34"/>
                <a:hlinkClick r:id="rId4"/>
              </a:rPr>
              <a:t>://www.4to40.com/omg/default.asp?category=none&amp;counter=30</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8" name="Text Box 5"/>
          <p:cNvSpPr txBox="1">
            <a:spLocks noChangeArrowheads="1"/>
          </p:cNvSpPr>
          <p:nvPr/>
        </p:nvSpPr>
        <p:spPr bwMode="auto">
          <a:xfrm>
            <a:off x="8497725" y="2974476"/>
            <a:ext cx="3082589" cy="1295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en-US" sz="1400" b="1"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2. Tokyo</a:t>
            </a:r>
            <a:r>
              <a:rPr kumimoji="0" lang="en-US" sz="1400" b="0"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 capital of Japan, is one of the world's biggest and most overcrowded cities. Men known as 'pushers' are employed to pack people onto the city's trains.</a:t>
            </a:r>
            <a:endParaRPr kumimoji="0" lang="th-TH" sz="1400" b="0" i="0" u="none" strike="noStrike" cap="none" normalizeH="0" baseline="0" dirty="0" smtClean="0">
              <a:ln>
                <a:noFill/>
              </a:ln>
              <a:solidFill>
                <a:schemeClr val="tx1"/>
              </a:solidFill>
              <a:effectLst/>
              <a:latin typeface="Arial" panose="020B0604020202020204" pitchFamily="34" charset="0"/>
            </a:endParaRPr>
          </a:p>
        </p:txBody>
      </p:sp>
      <p:pic>
        <p:nvPicPr>
          <p:cNvPr id="615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69699" y="3013314"/>
            <a:ext cx="1006476" cy="1004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7129247" y="4411782"/>
            <a:ext cx="4041262" cy="276999"/>
          </a:xfrm>
          <a:prstGeom prst="rect">
            <a:avLst/>
          </a:prstGeom>
        </p:spPr>
        <p:txBody>
          <a:bodyPr wrap="square">
            <a:spAutoFit/>
          </a:bodyPr>
          <a:lstStyle/>
          <a:p>
            <a:r>
              <a:rPr lang="en-US" sz="1200" i="1" dirty="0">
                <a:solidFill>
                  <a:srgbClr val="FF0000"/>
                </a:solidFill>
                <a:latin typeface="Times New Roman" panose="02020603050405020304" pitchFamily="18" charset="0"/>
                <a:ea typeface="Cordia New" panose="020B0304020202020204" pitchFamily="34" charset="-34"/>
                <a:cs typeface="Angsana New" panose="02020603050405020304" pitchFamily="18" charset="-34"/>
              </a:rPr>
              <a:t>Excerpted  from: http://www.4to40.com/omg/default.asp?</a:t>
            </a:r>
            <a:endParaRPr lang="th-TH" sz="1200" dirty="0">
              <a:solidFill>
                <a:srgbClr val="FF0000"/>
              </a:solidFill>
            </a:endParaRPr>
          </a:p>
        </p:txBody>
      </p:sp>
    </p:spTree>
    <p:extLst>
      <p:ext uri="{BB962C8B-B14F-4D97-AF65-F5344CB8AC3E}">
        <p14:creationId xmlns:p14="http://schemas.microsoft.com/office/powerpoint/2010/main" val="23111432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97797" y="0"/>
            <a:ext cx="767407"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Action Button: Forward or Next 12">
            <a:hlinkClick r:id="" action="ppaction://hlinkshowjump?jump=nextslide" highlightClick="1"/>
          </p:cNvPr>
          <p:cNvSpPr/>
          <p:nvPr/>
        </p:nvSpPr>
        <p:spPr>
          <a:xfrm>
            <a:off x="11289369" y="6270317"/>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7" name="Text Box 5"/>
          <p:cNvSpPr txBox="1">
            <a:spLocks noChangeArrowheads="1"/>
          </p:cNvSpPr>
          <p:nvPr/>
        </p:nvSpPr>
        <p:spPr bwMode="auto">
          <a:xfrm>
            <a:off x="2270301" y="937198"/>
            <a:ext cx="3136632" cy="9568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en-US" sz="1400" b="1" i="0" u="none" strike="noStrike" cap="none" normalizeH="0" baseline="0" dirty="0" smtClean="0">
                <a:ln>
                  <a:noFill/>
                </a:ln>
                <a:solidFill>
                  <a:srgbClr val="000000"/>
                </a:solidFill>
                <a:effectLst/>
                <a:latin typeface="Arial" panose="020B0604020202020204" pitchFamily="34" charset="0"/>
                <a:ea typeface="Angsana New" panose="02020603050405020304" pitchFamily="18" charset="-34"/>
                <a:cs typeface="Cordia New" panose="020B0304020202020204" pitchFamily="34" charset="-34"/>
              </a:rPr>
              <a:t>3. The</a:t>
            </a:r>
            <a:r>
              <a:rPr kumimoji="0" lang="en-US" sz="1400" b="0" i="0" u="none" strike="noStrike" cap="none" normalizeH="0" baseline="0" dirty="0" smtClean="0">
                <a:ln>
                  <a:noFill/>
                </a:ln>
                <a:solidFill>
                  <a:srgbClr val="000000"/>
                </a:solidFill>
                <a:effectLst/>
                <a:latin typeface="Arial" panose="020B0604020202020204" pitchFamily="34" charset="0"/>
                <a:ea typeface="Angsana New" panose="02020603050405020304" pitchFamily="18" charset="-34"/>
                <a:cs typeface="Cordia New" panose="020B0304020202020204" pitchFamily="34" charset="-34"/>
              </a:rPr>
              <a:t> blue whale is the largest animal on earth. The heart of a blue whale is as big as a car, and its tongue is as long as an elephant.</a:t>
            </a:r>
            <a:endParaRPr kumimoji="0" lang="th-TH" sz="1400" b="0" i="0" u="none" strike="noStrike" cap="none" normalizeH="0" baseline="0" dirty="0" smtClean="0">
              <a:ln>
                <a:noFill/>
              </a:ln>
              <a:solidFill>
                <a:schemeClr val="tx1"/>
              </a:solidFill>
              <a:effectLst/>
              <a:latin typeface="Arial" panose="020B0604020202020204" pitchFamily="34" charset="0"/>
            </a:endParaRPr>
          </a:p>
        </p:txBody>
      </p:sp>
      <p:sp>
        <p:nvSpPr>
          <p:cNvPr id="18" name="Rectangle 17"/>
          <p:cNvSpPr/>
          <p:nvPr/>
        </p:nvSpPr>
        <p:spPr>
          <a:xfrm>
            <a:off x="873632" y="2060766"/>
            <a:ext cx="3927374" cy="605294"/>
          </a:xfrm>
          <a:prstGeom prst="rect">
            <a:avLst/>
          </a:prstGeom>
        </p:spPr>
        <p:txBody>
          <a:bodyPr wrap="square">
            <a:spAutoFit/>
          </a:bodyPr>
          <a:lstStyle/>
          <a:p>
            <a:pPr>
              <a:lnSpc>
                <a:spcPts val="2000"/>
              </a:lnSpc>
              <a:spcAft>
                <a:spcPts val="0"/>
              </a:spcAft>
              <a:tabLst>
                <a:tab pos="2637155" algn="ctr"/>
                <a:tab pos="5274310" algn="r"/>
                <a:tab pos="-270510" algn="l"/>
              </a:tabLst>
            </a:pPr>
            <a:r>
              <a:rPr lang="en-US" sz="1200" i="1" dirty="0" smtClean="0">
                <a:solidFill>
                  <a:srgbClr val="0070C0"/>
                </a:solidFill>
                <a:latin typeface="Times New Roman" panose="02020603050405020304" pitchFamily="18" charset="0"/>
                <a:ea typeface="Cordia New" panose="020B0304020202020204" pitchFamily="34" charset="-34"/>
                <a:cs typeface="Angsana New" panose="02020603050405020304" pitchFamily="18" charset="-34"/>
              </a:rPr>
              <a:t>Excerpted  </a:t>
            </a:r>
            <a:r>
              <a:rPr lang="en-US" sz="1200" i="1" dirty="0">
                <a:solidFill>
                  <a:srgbClr val="0070C0"/>
                </a:solidFill>
                <a:latin typeface="Times New Roman" panose="02020603050405020304" pitchFamily="18" charset="0"/>
                <a:ea typeface="Cordia New" panose="020B0304020202020204" pitchFamily="34" charset="-34"/>
                <a:cs typeface="Angsana New" panose="02020603050405020304" pitchFamily="18" charset="-34"/>
              </a:rPr>
              <a:t>from: </a:t>
            </a:r>
            <a:endParaRPr lang="en-US" sz="1200" i="1" dirty="0" smtClean="0">
              <a:solidFill>
                <a:srgbClr val="0070C0"/>
              </a:solidFill>
              <a:latin typeface="Times New Roman" panose="02020603050405020304" pitchFamily="18" charset="0"/>
              <a:ea typeface="Cordia New" panose="020B0304020202020204" pitchFamily="34" charset="-34"/>
              <a:cs typeface="Angsana New" panose="02020603050405020304" pitchFamily="18" charset="-34"/>
            </a:endParaRPr>
          </a:p>
          <a:p>
            <a:pPr>
              <a:lnSpc>
                <a:spcPts val="2000"/>
              </a:lnSpc>
              <a:spcAft>
                <a:spcPts val="0"/>
              </a:spcAft>
              <a:tabLst>
                <a:tab pos="2637155" algn="ctr"/>
                <a:tab pos="5274310" algn="r"/>
                <a:tab pos="-270510" algn="l"/>
              </a:tabLst>
            </a:pPr>
            <a:r>
              <a:rPr lang="en-US" sz="1200" i="1" dirty="0" smtClean="0">
                <a:solidFill>
                  <a:srgbClr val="0070C0"/>
                </a:solidFill>
                <a:latin typeface="Times New Roman" panose="02020603050405020304" pitchFamily="18" charset="0"/>
                <a:ea typeface="Cordia New" panose="020B0304020202020204" pitchFamily="34" charset="-34"/>
                <a:cs typeface="Angsana New" panose="02020603050405020304" pitchFamily="18" charset="-34"/>
              </a:rPr>
              <a:t>http</a:t>
            </a:r>
            <a:r>
              <a:rPr lang="en-US" sz="1200" i="1" dirty="0">
                <a:solidFill>
                  <a:srgbClr val="0070C0"/>
                </a:solidFill>
                <a:latin typeface="Times New Roman" panose="02020603050405020304" pitchFamily="18" charset="0"/>
                <a:ea typeface="Cordia New" panose="020B0304020202020204" pitchFamily="34" charset="-34"/>
                <a:cs typeface="Angsana New" panose="02020603050405020304" pitchFamily="18" charset="-34"/>
              </a:rPr>
              <a:t>://www. indianchild.com/amazing_facts1.htm</a:t>
            </a:r>
            <a:endParaRPr lang="en-US" sz="1200" dirty="0">
              <a:solidFill>
                <a:srgbClr val="0070C0"/>
              </a:solidFill>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19" name="Text Box 7"/>
          <p:cNvSpPr txBox="1">
            <a:spLocks noChangeArrowheads="1"/>
          </p:cNvSpPr>
          <p:nvPr/>
        </p:nvSpPr>
        <p:spPr bwMode="auto">
          <a:xfrm>
            <a:off x="2129430" y="3052130"/>
            <a:ext cx="3246801"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en-US" sz="1400" b="1"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4. The </a:t>
            </a:r>
            <a:r>
              <a:rPr kumimoji="0" lang="en-US" sz="1400" b="0"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first ballet </a:t>
            </a:r>
            <a:r>
              <a:rPr kumimoji="0" lang="en-US" sz="1400" b="0" i="0" u="none" strike="noStrike" cap="none" normalizeH="0" baseline="0" dirty="0" err="1"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tu-tu</a:t>
            </a:r>
            <a:r>
              <a:rPr kumimoji="0" lang="en-US" sz="1400" b="0"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 was worn by Maria </a:t>
            </a:r>
            <a:r>
              <a:rPr kumimoji="0" lang="en-US" sz="1400" b="0" i="0" u="none" strike="noStrike" cap="none" normalizeH="0" baseline="0" dirty="0" err="1"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Taglioni</a:t>
            </a:r>
            <a:r>
              <a:rPr kumimoji="0" lang="en-US" sz="1400" b="0"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 in 1832 on a Paris stage. The outfit was white with tiny blue gauze wings</a:t>
            </a:r>
            <a:r>
              <a:rPr kumimoji="0" lang="th-TH" sz="14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a:t>
            </a:r>
            <a:endParaRPr kumimoji="0" lang="th-TH" sz="1400" b="0" i="0" u="none" strike="noStrike" cap="none" normalizeH="0" baseline="0" dirty="0" smtClean="0">
              <a:ln>
                <a:noFill/>
              </a:ln>
              <a:solidFill>
                <a:schemeClr val="tx1"/>
              </a:solidFill>
              <a:effectLst/>
              <a:latin typeface="Arial" panose="020B0604020202020204" pitchFamily="34" charset="0"/>
            </a:endParaRPr>
          </a:p>
        </p:txBody>
      </p:sp>
      <p:sp>
        <p:nvSpPr>
          <p:cNvPr id="20" name="Rectangle 19"/>
          <p:cNvSpPr/>
          <p:nvPr/>
        </p:nvSpPr>
        <p:spPr>
          <a:xfrm>
            <a:off x="873632" y="4438856"/>
            <a:ext cx="4326754" cy="605294"/>
          </a:xfrm>
          <a:prstGeom prst="rect">
            <a:avLst/>
          </a:prstGeom>
        </p:spPr>
        <p:txBody>
          <a:bodyPr wrap="square">
            <a:spAutoFit/>
          </a:bodyPr>
          <a:lstStyle/>
          <a:p>
            <a:pPr>
              <a:lnSpc>
                <a:spcPts val="2000"/>
              </a:lnSpc>
              <a:spcAft>
                <a:spcPts val="0"/>
              </a:spcAft>
              <a:tabLst>
                <a:tab pos="2637155" algn="ctr"/>
                <a:tab pos="5274310" algn="r"/>
                <a:tab pos="-270510" algn="l"/>
              </a:tabLst>
            </a:pPr>
            <a:r>
              <a:rPr lang="en-US" sz="1200" i="1" dirty="0">
                <a:solidFill>
                  <a:srgbClr val="0070C0"/>
                </a:solidFill>
                <a:latin typeface="Times New Roman" panose="02020603050405020304" pitchFamily="18" charset="0"/>
                <a:ea typeface="Cordia New" panose="020B0304020202020204" pitchFamily="34" charset="-34"/>
                <a:cs typeface="Angsana New" panose="02020603050405020304" pitchFamily="18" charset="-34"/>
              </a:rPr>
              <a:t>Excerpted  from: http://www.4to40.com/omg/default.asp?category=&amp;counter=10 </a:t>
            </a:r>
            <a:endParaRPr lang="en-US" sz="1200" dirty="0">
              <a:solidFill>
                <a:srgbClr val="0070C0"/>
              </a:solidFill>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21" name="Rectangle 20"/>
          <p:cNvSpPr/>
          <p:nvPr/>
        </p:nvSpPr>
        <p:spPr>
          <a:xfrm>
            <a:off x="6567594" y="2204395"/>
            <a:ext cx="5012720" cy="461665"/>
          </a:xfrm>
          <a:prstGeom prst="rect">
            <a:avLst/>
          </a:prstGeom>
        </p:spPr>
        <p:txBody>
          <a:bodyPr wrap="square">
            <a:spAutoFit/>
          </a:bodyPr>
          <a:lstStyle/>
          <a:p>
            <a:pPr indent="457200">
              <a:spcAft>
                <a:spcPts val="0"/>
              </a:spcAft>
              <a:tabLst>
                <a:tab pos="2637155" algn="ctr"/>
                <a:tab pos="5274310" algn="r"/>
                <a:tab pos="457200" algn="l"/>
              </a:tabLst>
            </a:pPr>
            <a:r>
              <a:rPr lang="en-US" sz="1200" i="1" dirty="0" smtClean="0">
                <a:solidFill>
                  <a:srgbClr val="0070C0"/>
                </a:solidFill>
                <a:latin typeface="Times New Roman" panose="02020603050405020304" pitchFamily="18" charset="0"/>
                <a:ea typeface="Cordia New" panose="020B0304020202020204" pitchFamily="34" charset="-34"/>
                <a:cs typeface="Angsana New" panose="02020603050405020304" pitchFamily="18" charset="-34"/>
              </a:rPr>
              <a:t>Excerpted  from:</a:t>
            </a:r>
          </a:p>
          <a:p>
            <a:pPr indent="457200">
              <a:spcAft>
                <a:spcPts val="0"/>
              </a:spcAft>
              <a:tabLst>
                <a:tab pos="2637155" algn="ctr"/>
                <a:tab pos="5274310" algn="r"/>
                <a:tab pos="457200" algn="l"/>
              </a:tabLst>
            </a:pPr>
            <a:r>
              <a:rPr lang="en-US" sz="1200" i="1" dirty="0" smtClean="0">
                <a:solidFill>
                  <a:srgbClr val="0070C0"/>
                </a:solidFill>
                <a:latin typeface="Times New Roman" panose="02020603050405020304" pitchFamily="18" charset="0"/>
                <a:ea typeface="Cordia New" panose="020B0304020202020204" pitchFamily="34" charset="-34"/>
                <a:cs typeface="Angsana New" panose="02020603050405020304" pitchFamily="18" charset="-34"/>
              </a:rPr>
              <a:t>http</a:t>
            </a:r>
            <a:r>
              <a:rPr lang="en-US" sz="1200" i="1" dirty="0">
                <a:solidFill>
                  <a:srgbClr val="0070C0"/>
                </a:solidFill>
                <a:latin typeface="Times New Roman" panose="02020603050405020304" pitchFamily="18" charset="0"/>
                <a:ea typeface="Cordia New" panose="020B0304020202020204" pitchFamily="34" charset="-34"/>
                <a:cs typeface="Angsana New" panose="02020603050405020304" pitchFamily="18" charset="-34"/>
              </a:rPr>
              <a:t>://www.4to40.com/omg/default.asp?category=animal&amp;counter=10</a:t>
            </a:r>
            <a:endParaRPr lang="en-US" sz="1200" dirty="0">
              <a:solidFill>
                <a:srgbClr val="0070C0"/>
              </a:solidFill>
              <a:effectLst/>
              <a:latin typeface="Cordia New" panose="020B0304020202020204" pitchFamily="34" charset="-34"/>
              <a:ea typeface="Cordia New" panose="020B0304020202020204" pitchFamily="34" charset="-34"/>
              <a:cs typeface="Cordia New" panose="020B0304020202020204" pitchFamily="34" charset="-34"/>
            </a:endParaRPr>
          </a:p>
        </p:txBody>
      </p:sp>
      <p:pic>
        <p:nvPicPr>
          <p:cNvPr id="30" name="Picture 2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2955" y="768628"/>
            <a:ext cx="1546475" cy="1004411"/>
          </a:xfrm>
          <a:prstGeom prst="rect">
            <a:avLst/>
          </a:prstGeom>
        </p:spPr>
      </p:pic>
      <p:pic>
        <p:nvPicPr>
          <p:cNvPr id="22"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1045" y="2909786"/>
            <a:ext cx="1433937" cy="1168659"/>
          </a:xfrm>
          <a:prstGeom prst="rect">
            <a:avLst/>
          </a:prstGeom>
        </p:spPr>
      </p:pic>
      <p:pic>
        <p:nvPicPr>
          <p:cNvPr id="24" name="Picture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62615" y="573834"/>
            <a:ext cx="1485792" cy="1215146"/>
          </a:xfrm>
          <a:prstGeom prst="rect">
            <a:avLst/>
          </a:prstGeom>
        </p:spPr>
      </p:pic>
      <p:sp>
        <p:nvSpPr>
          <p:cNvPr id="25" name="Text Box 11"/>
          <p:cNvSpPr txBox="1">
            <a:spLocks noChangeArrowheads="1"/>
          </p:cNvSpPr>
          <p:nvPr/>
        </p:nvSpPr>
        <p:spPr bwMode="auto">
          <a:xfrm>
            <a:off x="8866357" y="573834"/>
            <a:ext cx="3004903" cy="13202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en-US" sz="1400" b="1"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Pronghorn </a:t>
            </a:r>
            <a:r>
              <a:rPr kumimoji="0" lang="en-US" sz="1400" b="0"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antelopes live on the open plains of the western United States. Their lungs and heart are large, which helps them to run at a fast, steady speed for a long distance.</a:t>
            </a:r>
            <a:endParaRPr kumimoji="0" lang="th-TH" sz="14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9445245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 name="Rectangle 5"/>
          <p:cNvSpPr>
            <a:spLocks noChangeArrowheads="1"/>
          </p:cNvSpPr>
          <p:nvPr/>
        </p:nvSpPr>
        <p:spPr bwMode="auto">
          <a:xfrm>
            <a:off x="631391" y="695179"/>
            <a:ext cx="3687221" cy="2062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27013" eaLnBrk="0" fontAlgn="base" hangingPunct="0">
              <a:spcBef>
                <a:spcPct val="0"/>
              </a:spcBef>
              <a:spcAft>
                <a:spcPct val="0"/>
              </a:spcAft>
              <a:defRPr sz="2800">
                <a:solidFill>
                  <a:schemeClr val="tx1"/>
                </a:solidFill>
                <a:latin typeface="Arial" panose="020B0604020202020204" pitchFamily="34" charset="0"/>
              </a:defRPr>
            </a:lvl1pPr>
            <a:lvl2pPr eaLnBrk="0" fontAlgn="base" hangingPunct="0">
              <a:spcBef>
                <a:spcPct val="0"/>
              </a:spcBef>
              <a:spcAft>
                <a:spcPct val="0"/>
              </a:spcAft>
              <a:defRPr sz="2800">
                <a:solidFill>
                  <a:schemeClr val="tx1"/>
                </a:solidFill>
                <a:latin typeface="Arial" panose="020B0604020202020204" pitchFamily="34" charset="0"/>
              </a:defRPr>
            </a:lvl2pPr>
            <a:lvl3pPr eaLnBrk="0" fontAlgn="base" hangingPunct="0">
              <a:spcBef>
                <a:spcPct val="0"/>
              </a:spcBef>
              <a:spcAft>
                <a:spcPct val="0"/>
              </a:spcAft>
              <a:defRPr sz="2800">
                <a:solidFill>
                  <a:schemeClr val="tx1"/>
                </a:solidFill>
                <a:latin typeface="Arial" panose="020B0604020202020204" pitchFamily="34" charset="0"/>
              </a:defRPr>
            </a:lvl3pPr>
            <a:lvl4pPr eaLnBrk="0" fontAlgn="base" hangingPunct="0">
              <a:spcBef>
                <a:spcPct val="0"/>
              </a:spcBef>
              <a:spcAft>
                <a:spcPct val="0"/>
              </a:spcAft>
              <a:defRPr sz="2800">
                <a:solidFill>
                  <a:schemeClr val="tx1"/>
                </a:solidFill>
                <a:latin typeface="Arial" panose="020B0604020202020204" pitchFamily="34" charset="0"/>
              </a:defRPr>
            </a:lvl4pPr>
            <a:lvl5pPr eaLnBrk="0" fontAlgn="base" hangingPunct="0">
              <a:spcBef>
                <a:spcPct val="0"/>
              </a:spcBef>
              <a:spcAft>
                <a:spcPct val="0"/>
              </a:spcAft>
              <a:defRPr sz="2800">
                <a:solidFill>
                  <a:schemeClr val="tx1"/>
                </a:solidFill>
                <a:latin typeface="Arial" panose="020B0604020202020204" pitchFamily="34" charset="0"/>
              </a:defRPr>
            </a:lvl5pPr>
            <a:lvl6pPr eaLnBrk="0" fontAlgn="base" hangingPunct="0">
              <a:spcBef>
                <a:spcPct val="0"/>
              </a:spcBef>
              <a:spcAft>
                <a:spcPct val="0"/>
              </a:spcAft>
              <a:defRPr sz="2800">
                <a:solidFill>
                  <a:schemeClr val="tx1"/>
                </a:solidFill>
                <a:latin typeface="Arial" panose="020B0604020202020204" pitchFamily="34" charset="0"/>
              </a:defRPr>
            </a:lvl6pPr>
            <a:lvl7pPr eaLnBrk="0" fontAlgn="base" hangingPunct="0">
              <a:spcBef>
                <a:spcPct val="0"/>
              </a:spcBef>
              <a:spcAft>
                <a:spcPct val="0"/>
              </a:spcAft>
              <a:defRPr sz="2800">
                <a:solidFill>
                  <a:schemeClr val="tx1"/>
                </a:solidFill>
                <a:latin typeface="Arial" panose="020B0604020202020204" pitchFamily="34" charset="0"/>
              </a:defRPr>
            </a:lvl7pPr>
            <a:lvl8pPr eaLnBrk="0" fontAlgn="base" hangingPunct="0">
              <a:spcBef>
                <a:spcPct val="0"/>
              </a:spcBef>
              <a:spcAft>
                <a:spcPct val="0"/>
              </a:spcAft>
              <a:defRPr sz="2800">
                <a:solidFill>
                  <a:schemeClr val="tx1"/>
                </a:solidFill>
                <a:latin typeface="Arial" panose="020B0604020202020204" pitchFamily="34" charset="0"/>
              </a:defRPr>
            </a:lvl8pPr>
            <a:lvl9pPr eaLnBrk="0" fontAlgn="base" hangingPunct="0">
              <a:spcBef>
                <a:spcPct val="0"/>
              </a:spcBef>
              <a:spcAft>
                <a:spcPct val="0"/>
              </a:spcAft>
              <a:defRPr sz="2800">
                <a:solidFill>
                  <a:schemeClr val="tx1"/>
                </a:solidFill>
                <a:latin typeface="Arial" panose="020B0604020202020204" pitchFamily="34" charset="0"/>
              </a:defRPr>
            </a:lvl9pPr>
          </a:lstStyle>
          <a:p>
            <a:pPr marL="0" marR="0" lvl="0" indent="227013"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mic Sans MS" panose="030F0702030302020204" pitchFamily="66" charset="0"/>
                <a:ea typeface="Cordia New" panose="020B0304020202020204" pitchFamily="34" charset="-34"/>
                <a:cs typeface="Angsana New" panose="02020603050405020304" pitchFamily="18" charset="-34"/>
              </a:rPr>
              <a:t>Answer</a:t>
            </a:r>
          </a:p>
          <a:p>
            <a:r>
              <a:rPr lang="en-US" sz="1200" dirty="0">
                <a:solidFill>
                  <a:srgbClr val="FF0000"/>
                </a:solidFill>
              </a:rPr>
              <a:t>1.    classic</a:t>
            </a:r>
          </a:p>
          <a:p>
            <a:r>
              <a:rPr lang="en-US" sz="1200" dirty="0">
                <a:solidFill>
                  <a:srgbClr val="FF0000"/>
                </a:solidFill>
              </a:rPr>
              <a:t>2.   early</a:t>
            </a:r>
          </a:p>
          <a:p>
            <a:r>
              <a:rPr lang="en-US" sz="1200" dirty="0">
                <a:solidFill>
                  <a:srgbClr val="FF0000"/>
                </a:solidFill>
              </a:rPr>
              <a:t>3.   silent</a:t>
            </a:r>
          </a:p>
          <a:p>
            <a:r>
              <a:rPr lang="en-US" sz="1200" dirty="0">
                <a:solidFill>
                  <a:srgbClr val="FF0000"/>
                </a:solidFill>
              </a:rPr>
              <a:t>4.   first; only</a:t>
            </a:r>
          </a:p>
          <a:p>
            <a:r>
              <a:rPr lang="en-US" sz="1200" dirty="0">
                <a:solidFill>
                  <a:srgbClr val="FF0000"/>
                </a:solidFill>
              </a:rPr>
              <a:t>5.   long</a:t>
            </a:r>
          </a:p>
          <a:p>
            <a:r>
              <a:rPr lang="en-US" sz="1200" dirty="0">
                <a:solidFill>
                  <a:srgbClr val="FF0000"/>
                </a:solidFill>
              </a:rPr>
              <a:t>6.   Most; original; their; French</a:t>
            </a:r>
          </a:p>
          <a:p>
            <a:r>
              <a:rPr lang="en-US" sz="1200" dirty="0">
                <a:solidFill>
                  <a:srgbClr val="FF0000"/>
                </a:solidFill>
              </a:rPr>
              <a:t>7.   five; basic; French</a:t>
            </a:r>
          </a:p>
          <a:p>
            <a:r>
              <a:rPr lang="en-US" sz="1200" dirty="0">
                <a:solidFill>
                  <a:srgbClr val="FF0000"/>
                </a:solidFill>
              </a:rPr>
              <a:t>8.   these; graceful</a:t>
            </a:r>
          </a:p>
          <a:p>
            <a:r>
              <a:rPr lang="en-US" sz="1200" dirty="0">
                <a:solidFill>
                  <a:srgbClr val="FF0000"/>
                </a:solidFill>
              </a:rPr>
              <a:t>9.   short; </a:t>
            </a:r>
            <a:r>
              <a:rPr lang="en-US" sz="1200" dirty="0" smtClean="0">
                <a:solidFill>
                  <a:srgbClr val="FF0000"/>
                </a:solidFill>
              </a:rPr>
              <a:t>full</a:t>
            </a:r>
            <a:endParaRPr lang="en-US" sz="1200" dirty="0">
              <a:solidFill>
                <a:srgbClr val="FF0000"/>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5333" y="4295354"/>
            <a:ext cx="2040206" cy="1516553"/>
          </a:xfrm>
          <a:prstGeom prst="rect">
            <a:avLst/>
          </a:prstGeom>
        </p:spPr>
      </p:pic>
      <p:sp>
        <p:nvSpPr>
          <p:cNvPr id="17" name="Text Box 42"/>
          <p:cNvSpPr txBox="1">
            <a:spLocks noChangeArrowheads="1"/>
          </p:cNvSpPr>
          <p:nvPr/>
        </p:nvSpPr>
        <p:spPr bwMode="auto">
          <a:xfrm>
            <a:off x="6823375" y="436983"/>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8"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63332" y="1967697"/>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3"/>
          <p:cNvSpPr>
            <a:spLocks noChangeArrowheads="1"/>
          </p:cNvSpPr>
          <p:nvPr/>
        </p:nvSpPr>
        <p:spPr bwMode="auto">
          <a:xfrm>
            <a:off x="6823375" y="428466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smtClean="0">
                <a:latin typeface="Cordia New" panose="020B0304020202020204" pitchFamily="34" charset="-34"/>
                <a:cs typeface="Cordia New" panose="020B0304020202020204" pitchFamily="34" charset="-34"/>
              </a:rPr>
              <a:t>มจธ</a:t>
            </a:r>
            <a:r>
              <a:rPr lang="en-US" altLang="en-US" sz="2000" i="1" dirty="0" smtClean="0">
                <a:latin typeface="Cordia New" panose="020B0304020202020204" pitchFamily="34" charset="-34"/>
                <a:cs typeface="Cordia New" panose="020B0304020202020204" pitchFamily="34" charset="-34"/>
              </a:rPr>
              <a:t>.</a:t>
            </a:r>
            <a:r>
              <a:rPr lang="th-TH" altLang="en-US" sz="2000" i="1" dirty="0" smtClean="0">
                <a:latin typeface="Cordia New" panose="020B0304020202020204" pitchFamily="34" charset="-34"/>
                <a:cs typeface="Cordia New" panose="020B0304020202020204" pitchFamily="34" charset="-34"/>
              </a:rPr>
              <a:t> </a:t>
            </a: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Tree>
    <p:extLst>
      <p:ext uri="{BB962C8B-B14F-4D97-AF65-F5344CB8AC3E}">
        <p14:creationId xmlns:p14="http://schemas.microsoft.com/office/powerpoint/2010/main" val="12184030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645649"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7105727" y="449300"/>
            <a:ext cx="2975672" cy="1396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2800" b="1" dirty="0" smtClean="0">
                <a:latin typeface="Calibri" panose="020F0502020204030204" pitchFamily="34" charset="0"/>
                <a:cs typeface="Cordia New" panose="020B0304020202020204" pitchFamily="34" charset="-34"/>
              </a:rPr>
              <a:t>การใช้สื่อชิ้นนี้เพื่อพัฒนาตัวคุณเองให้ประสบความสำเร็จ</a:t>
            </a:r>
            <a:endParaRPr lang="en-US" altLang="en-US" sz="2800" b="1" dirty="0">
              <a:latin typeface="Calibri" panose="020F0502020204030204" pitchFamily="34" charset="0"/>
              <a:cs typeface="Cordia New" panose="020B0304020202020204" pitchFamily="34" charset="-34"/>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89793" y="141756"/>
            <a:ext cx="1080616" cy="1573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73"/>
          <p:cNvSpPr txBox="1">
            <a:spLocks noChangeArrowheads="1"/>
          </p:cNvSpPr>
          <p:nvPr/>
        </p:nvSpPr>
        <p:spPr bwMode="auto">
          <a:xfrm>
            <a:off x="359172" y="428141"/>
            <a:ext cx="4350740" cy="53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2800" b="1" dirty="0" smtClean="0">
                <a:latin typeface="Calibri" panose="020F0502020204030204" pitchFamily="34" charset="0"/>
                <a:cs typeface="Cordia New" panose="020B0304020202020204" pitchFamily="34" charset="-34"/>
              </a:rPr>
              <a:t>เกี่ยวกับสื่อชิ้นนี้</a:t>
            </a:r>
            <a:endParaRPr lang="en-US" altLang="en-US" sz="2800" b="1" dirty="0">
              <a:latin typeface="Calibri" panose="020F0502020204030204" pitchFamily="34" charset="0"/>
              <a:cs typeface="Cordia New" panose="020B0304020202020204" pitchFamily="34" charset="-34"/>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08385" y="141756"/>
            <a:ext cx="936128" cy="1534210"/>
          </a:xfrm>
          <a:prstGeom prst="rect">
            <a:avLst/>
          </a:prstGeom>
        </p:spPr>
      </p:pic>
      <p:sp>
        <p:nvSpPr>
          <p:cNvPr id="11" name="Rectangle 119"/>
          <p:cNvSpPr>
            <a:spLocks noChangeArrowheads="1"/>
          </p:cNvSpPr>
          <p:nvPr/>
        </p:nvSpPr>
        <p:spPr bwMode="auto">
          <a:xfrm>
            <a:off x="464943" y="1715532"/>
            <a:ext cx="4758283" cy="5022914"/>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th-TH" sz="1800" dirty="0">
                <a:cs typeface="+mn-cs"/>
              </a:rPr>
              <a:t>ในการเรียนภาษาอังกฤษ มีคนจำนวนมากที่คิดว่าการรู้</a:t>
            </a:r>
            <a:endParaRPr lang="en-US" sz="1800" dirty="0">
              <a:cs typeface="+mn-cs"/>
            </a:endParaRPr>
          </a:p>
          <a:p>
            <a:pPr>
              <a:buNone/>
            </a:pPr>
            <a:r>
              <a:rPr lang="th-TH" sz="1800" dirty="0">
                <a:cs typeface="+mn-cs"/>
              </a:rPr>
              <a:t>คำศัพท์มากๆ จะช่วยให้</a:t>
            </a:r>
            <a:r>
              <a:rPr lang="th-TH" sz="1800" dirty="0" smtClean="0">
                <a:cs typeface="+mn-cs"/>
              </a:rPr>
              <a:t>เข้าใจได้</a:t>
            </a:r>
            <a:r>
              <a:rPr lang="th-TH" sz="1800" dirty="0">
                <a:cs typeface="+mn-cs"/>
              </a:rPr>
              <a:t>ดีขึ้น </a:t>
            </a:r>
            <a:r>
              <a:rPr lang="en-US" sz="1800" dirty="0" smtClean="0">
                <a:cs typeface="+mn-cs"/>
              </a:rPr>
              <a:t>…</a:t>
            </a:r>
            <a:r>
              <a:rPr lang="th-TH" sz="1800" dirty="0" smtClean="0">
                <a:cs typeface="+mn-cs"/>
              </a:rPr>
              <a:t>ความคิด</a:t>
            </a:r>
            <a:r>
              <a:rPr lang="th-TH" sz="1800" dirty="0">
                <a:cs typeface="+mn-cs"/>
              </a:rPr>
              <a:t>นี้มี</a:t>
            </a:r>
            <a:r>
              <a:rPr lang="th-TH" sz="1800" dirty="0" smtClean="0">
                <a:cs typeface="+mn-cs"/>
              </a:rPr>
              <a:t>ส่วน</a:t>
            </a:r>
          </a:p>
          <a:p>
            <a:pPr>
              <a:buNone/>
            </a:pPr>
            <a:r>
              <a:rPr lang="th-TH" sz="1800" dirty="0" smtClean="0">
                <a:cs typeface="+mn-cs"/>
              </a:rPr>
              <a:t>ถูก</a:t>
            </a:r>
            <a:r>
              <a:rPr lang="th-TH" sz="1800" dirty="0">
                <a:cs typeface="+mn-cs"/>
              </a:rPr>
              <a:t>อยู่บ้างแต่ไม่ถูกทั้งหมดทีเดียว </a:t>
            </a:r>
            <a:r>
              <a:rPr lang="en-US" sz="1800" dirty="0">
                <a:cs typeface="+mn-cs"/>
              </a:rPr>
              <a:t>….</a:t>
            </a:r>
          </a:p>
          <a:p>
            <a:endParaRPr lang="en-US" sz="1800" dirty="0">
              <a:cs typeface="+mn-cs"/>
            </a:endParaRPr>
          </a:p>
          <a:p>
            <a:pPr>
              <a:buNone/>
            </a:pPr>
            <a:r>
              <a:rPr lang="th-TH" sz="1800" dirty="0">
                <a:cs typeface="+mn-cs"/>
              </a:rPr>
              <a:t>ถ้าเราสังเกตเวลาที่เราอ่านประโยคภาษาอังกฤษ บางครั้งเราจะ</a:t>
            </a:r>
            <a:endParaRPr lang="en-US" sz="1800" dirty="0">
              <a:cs typeface="+mn-cs"/>
            </a:endParaRPr>
          </a:p>
          <a:p>
            <a:pPr>
              <a:buNone/>
            </a:pPr>
            <a:r>
              <a:rPr lang="th-TH" sz="1800" dirty="0">
                <a:cs typeface="+mn-cs"/>
              </a:rPr>
              <a:t>พบว่า ถึงแม้จะรู้ความหมายของคำทุกคำในประโยคก็ยังไม่อาจเข้าใจประโยคที่อ่าน</a:t>
            </a:r>
            <a:r>
              <a:rPr lang="th-TH" sz="1800" dirty="0" smtClean="0">
                <a:cs typeface="+mn-cs"/>
              </a:rPr>
              <a:t>ได้ด้วย</a:t>
            </a:r>
            <a:r>
              <a:rPr lang="th-TH" sz="1800" dirty="0">
                <a:cs typeface="+mn-cs"/>
              </a:rPr>
              <a:t>เหตุนี้เราจึงควรให้ความสนใจกับโครงสร้างทางไวยากรณ์ ซึ่งมีความสำคัญเท่ากับความหมายของคำที่นำมาประกอบกันเป็นประโยคด้วย</a:t>
            </a:r>
            <a:endParaRPr lang="en-US" sz="1800" dirty="0">
              <a:cs typeface="+mn-cs"/>
            </a:endParaRPr>
          </a:p>
          <a:p>
            <a:r>
              <a:rPr lang="th-TH" sz="1800" dirty="0">
                <a:cs typeface="+mn-cs"/>
              </a:rPr>
              <a:t>ส่วนสำคัญของโครงสร้างทางไวยากรณ์ที่เราควรจะรู้จัก ได้แก่</a:t>
            </a:r>
            <a:endParaRPr lang="en-US" sz="1800" dirty="0">
              <a:cs typeface="+mn-cs"/>
            </a:endParaRPr>
          </a:p>
          <a:p>
            <a:pPr lvl="0">
              <a:buNone/>
            </a:pPr>
            <a:r>
              <a:rPr lang="th-TH" sz="1800" dirty="0">
                <a:cs typeface="+mn-cs"/>
              </a:rPr>
              <a:t>ชนิดของคำ หรือ </a:t>
            </a:r>
            <a:r>
              <a:rPr lang="en-US" sz="1800" dirty="0">
                <a:cs typeface="+mn-cs"/>
              </a:rPr>
              <a:t>Parts of Speech</a:t>
            </a:r>
          </a:p>
          <a:p>
            <a:pPr lvl="0">
              <a:buNone/>
            </a:pPr>
            <a:endParaRPr lang="en-US" sz="1800" dirty="0">
              <a:cs typeface="+mn-cs"/>
            </a:endParaRPr>
          </a:p>
          <a:p>
            <a:r>
              <a:rPr lang="th-TH" sz="1800" dirty="0">
                <a:cs typeface="+mn-cs"/>
              </a:rPr>
              <a:t>บทเรียนนี้จะเป็นการอธิบายชนิดของคำ โดยเน้นการเข้าใจ</a:t>
            </a:r>
            <a:r>
              <a:rPr lang="th-TH" sz="1800" dirty="0" smtClean="0">
                <a:cs typeface="+mn-cs"/>
              </a:rPr>
              <a:t>เกี่ยวกับ</a:t>
            </a:r>
            <a:r>
              <a:rPr lang="th-TH" sz="1800" dirty="0">
                <a:cs typeface="+mn-cs"/>
              </a:rPr>
              <a:t>คำคุณศัพท์</a:t>
            </a:r>
            <a:r>
              <a:rPr lang="th-TH" sz="1800" dirty="0"/>
              <a:t> </a:t>
            </a:r>
            <a:r>
              <a:rPr lang="en-US" sz="1800" dirty="0"/>
              <a:t>(Adjectives) </a:t>
            </a:r>
            <a:r>
              <a:rPr lang="th-TH" sz="1800" dirty="0" smtClean="0">
                <a:cs typeface="+mn-cs"/>
              </a:rPr>
              <a:t>ถ้า</a:t>
            </a:r>
            <a:r>
              <a:rPr lang="th-TH" sz="1800" dirty="0">
                <a:cs typeface="+mn-cs"/>
              </a:rPr>
              <a:t>เราสามารถวิเคราะห์ได้ว่าคำใดในประโยคเป็นคำกริยาแท้ โดยดูจากรูปแบบและตำแหน่งที่ปรากฏในประโยคได้ ก็จะทำให้เราเข้าใจประโยคดีขึ้นได้อย่าง</a:t>
            </a:r>
            <a:r>
              <a:rPr lang="th-TH" sz="1800" dirty="0" smtClean="0">
                <a:cs typeface="+mn-cs"/>
              </a:rPr>
              <a:t>แน่นอน</a:t>
            </a:r>
            <a:endParaRPr lang="en-US" sz="1800" dirty="0">
              <a:cs typeface="+mn-cs"/>
            </a:endParaRPr>
          </a:p>
        </p:txBody>
      </p:sp>
      <p:sp>
        <p:nvSpPr>
          <p:cNvPr id="13" name="Rectangle 119"/>
          <p:cNvSpPr>
            <a:spLocks noChangeArrowheads="1"/>
          </p:cNvSpPr>
          <p:nvPr/>
        </p:nvSpPr>
        <p:spPr bwMode="auto">
          <a:xfrm>
            <a:off x="6799214" y="1719642"/>
            <a:ext cx="4719216" cy="4659737"/>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th-TH" altLang="th-TH" sz="2000" dirty="0" smtClean="0">
                <a:latin typeface="Cordia New" panose="020B0304020202020204" pitchFamily="34" charset="-34"/>
                <a:cs typeface="+mn-cs"/>
              </a:rPr>
              <a:t>สื่อ</a:t>
            </a:r>
            <a:r>
              <a:rPr lang="th-TH" altLang="th-TH" sz="2000" dirty="0">
                <a:latin typeface="Cordia New" panose="020B0304020202020204" pitchFamily="34" charset="-34"/>
                <a:cs typeface="+mn-cs"/>
              </a:rPr>
              <a:t>ชิ้นนี้ประกอบด้วย</a:t>
            </a:r>
            <a:r>
              <a:rPr lang="en-US" altLang="th-TH" sz="2000" dirty="0">
                <a:latin typeface="Cordia New" panose="020B0304020202020204" pitchFamily="34" charset="-34"/>
                <a:cs typeface="+mn-cs"/>
              </a:rPr>
              <a:t> 2 </a:t>
            </a:r>
            <a:r>
              <a:rPr lang="th-TH" altLang="th-TH" sz="2000" dirty="0">
                <a:latin typeface="Cordia New" panose="020B0304020202020204" pitchFamily="34" charset="-34"/>
                <a:cs typeface="+mn-cs"/>
              </a:rPr>
              <a:t>ส่วนหลัก</a:t>
            </a:r>
          </a:p>
          <a:p>
            <a:pPr>
              <a:buNone/>
            </a:pPr>
            <a:r>
              <a:rPr lang="th-TH" altLang="th-TH" sz="2000" dirty="0">
                <a:latin typeface="Cordia New" panose="020B0304020202020204" pitchFamily="34" charset="-34"/>
                <a:cs typeface="+mn-cs"/>
              </a:rPr>
              <a:t>      </a:t>
            </a:r>
            <a:r>
              <a:rPr lang="th-TH" altLang="th-TH" sz="2000" u="sng" dirty="0">
                <a:latin typeface="Cordia New" panose="020B0304020202020204" pitchFamily="34" charset="-34"/>
                <a:cs typeface="+mn-cs"/>
              </a:rPr>
              <a:t>ส่วนที่ 1 </a:t>
            </a:r>
            <a:r>
              <a:rPr lang="th-TH" altLang="th-TH" sz="2000" dirty="0">
                <a:latin typeface="Cordia New" panose="020B0304020202020204" pitchFamily="34" charset="-34"/>
                <a:cs typeface="+mn-cs"/>
              </a:rPr>
              <a:t>– การทบทวนความรู้เกี่ยวกับ</a:t>
            </a:r>
            <a:r>
              <a:rPr lang="th-TH" altLang="th-TH" sz="2000" dirty="0" smtClean="0">
                <a:latin typeface="Cordia New" panose="020B0304020202020204" pitchFamily="34" charset="-34"/>
                <a:cs typeface="+mn-cs"/>
              </a:rPr>
              <a:t>คำคุณศัพท์</a:t>
            </a:r>
            <a:endParaRPr lang="th-TH" altLang="th-TH" sz="2000" dirty="0">
              <a:latin typeface="Cordia New" panose="020B0304020202020204" pitchFamily="34" charset="-34"/>
              <a:cs typeface="+mn-cs"/>
            </a:endParaRPr>
          </a:p>
          <a:p>
            <a:pPr>
              <a:buNone/>
            </a:pPr>
            <a:r>
              <a:rPr lang="th-TH" altLang="th-TH" sz="2000" dirty="0" smtClean="0">
                <a:latin typeface="Cordia New" panose="020B0304020202020204" pitchFamily="34" charset="-34"/>
                <a:cs typeface="+mn-cs"/>
              </a:rPr>
              <a:t>      </a:t>
            </a:r>
            <a:r>
              <a:rPr lang="th-TH" altLang="th-TH" sz="2000" u="sng" dirty="0" smtClean="0">
                <a:latin typeface="Cordia New" panose="020B0304020202020204" pitchFamily="34" charset="-34"/>
                <a:cs typeface="+mn-cs"/>
              </a:rPr>
              <a:t>ส่วนที่ 2 </a:t>
            </a:r>
            <a:r>
              <a:rPr lang="th-TH" altLang="th-TH" sz="2000" dirty="0" smtClean="0">
                <a:latin typeface="Cordia New" panose="020B0304020202020204" pitchFamily="34" charset="-34"/>
                <a:cs typeface="+mn-cs"/>
              </a:rPr>
              <a:t>– การฝึกวิเคราะห์คำคุณศัพท์ใน</a:t>
            </a:r>
            <a:r>
              <a:rPr lang="th-TH" altLang="th-TH" sz="2000" i="1" dirty="0" smtClean="0">
                <a:latin typeface="Cordia New" panose="020B0304020202020204" pitchFamily="34" charset="-34"/>
                <a:cs typeface="+mn-cs"/>
              </a:rPr>
              <a:t>ประโยค</a:t>
            </a:r>
          </a:p>
          <a:p>
            <a:pPr marL="457200" indent="-457200"/>
            <a:r>
              <a:rPr lang="th-TH" altLang="th-TH" sz="2000" dirty="0" smtClean="0">
                <a:latin typeface="Cordia New" panose="020B0304020202020204" pitchFamily="34" charset="-34"/>
                <a:cs typeface="+mn-cs"/>
              </a:rPr>
              <a:t>เตรียม</a:t>
            </a:r>
            <a:r>
              <a:rPr lang="th-TH" altLang="th-TH" sz="2000" dirty="0">
                <a:latin typeface="Cordia New" panose="020B0304020202020204" pitchFamily="34" charset="-34"/>
                <a:cs typeface="+mn-cs"/>
              </a:rPr>
              <a:t>กระดาษและดินสอหรือ</a:t>
            </a:r>
            <a:r>
              <a:rPr lang="th-TH" altLang="th-TH" sz="2000" dirty="0" smtClean="0">
                <a:latin typeface="Cordia New" panose="020B0304020202020204" pitchFamily="34" charset="-34"/>
                <a:cs typeface="+mn-cs"/>
              </a:rPr>
              <a:t>ปากกา</a:t>
            </a:r>
            <a:r>
              <a:rPr lang="en-US" altLang="th-TH" sz="2000" dirty="0" smtClean="0">
                <a:latin typeface="Cordia New" panose="020B0304020202020204" pitchFamily="34" charset="-34"/>
                <a:cs typeface="+mn-cs"/>
              </a:rPr>
              <a:t> </a:t>
            </a:r>
            <a:r>
              <a:rPr lang="en-US" altLang="th-TH" sz="2400" b="1" dirty="0" smtClean="0">
                <a:latin typeface="Cordia New" panose="020B0304020202020204" pitchFamily="34" charset="-34"/>
                <a:cs typeface="+mn-cs"/>
              </a:rPr>
              <a:t>+ </a:t>
            </a:r>
            <a:r>
              <a:rPr lang="th-TH" altLang="th-TH" sz="2400" b="1" dirty="0" smtClean="0">
                <a:latin typeface="Cordia New" panose="020B0304020202020204" pitchFamily="34" charset="-34"/>
                <a:cs typeface="+mn-cs"/>
              </a:rPr>
              <a:t>ใจ </a:t>
            </a:r>
            <a:r>
              <a:rPr lang="th-TH" altLang="th-TH" sz="2000" dirty="0" smtClean="0">
                <a:latin typeface="Cordia New" panose="020B0304020202020204" pitchFamily="34" charset="-34"/>
                <a:cs typeface="+mn-cs"/>
              </a:rPr>
              <a:t>ให้พร้อม</a:t>
            </a:r>
          </a:p>
          <a:p>
            <a:pPr marL="457200" indent="-457200"/>
            <a:r>
              <a:rPr lang="th-TH" altLang="th-TH" sz="2000" dirty="0" smtClean="0">
                <a:latin typeface="Cordia New" panose="020B0304020202020204" pitchFamily="34" charset="-34"/>
                <a:cs typeface="+mn-cs"/>
              </a:rPr>
              <a:t>สำรวจสื่อคราวๆ เพื่อวางแผนการฝึก</a:t>
            </a:r>
          </a:p>
          <a:p>
            <a:pPr marL="457200" indent="-457200"/>
            <a:r>
              <a:rPr lang="th-TH" altLang="th-TH" sz="2000" dirty="0" smtClean="0">
                <a:latin typeface="Cordia New" panose="020B0304020202020204" pitchFamily="34" charset="-34"/>
                <a:cs typeface="+mn-cs"/>
              </a:rPr>
              <a:t>คุณอาจแบ่งเวลาเรียนรู้เป็นส่วนๆ เพื่อให้เป้าหมายสำเร็จได้ง่ายขึ้น</a:t>
            </a:r>
          </a:p>
          <a:p>
            <a:pPr marL="457200" indent="-457200"/>
            <a:r>
              <a:rPr lang="th-TH" altLang="th-TH" sz="2000" dirty="0" smtClean="0">
                <a:latin typeface="Cordia New" panose="020B0304020202020204" pitchFamily="34" charset="-34"/>
                <a:cs typeface="+mn-cs"/>
              </a:rPr>
              <a:t>อย่ากังวลถ้าไม่สามารถทำแบบฝึกหัดได้ถูกหมด ลองหาความรู้เพิ่มเติมจากแหล่งข้อมูลต่างๆ แล้วค่อยกลับมาทำแบบฝึกหัดซ้ำ</a:t>
            </a:r>
          </a:p>
          <a:p>
            <a:pPr marL="457200" indent="-457200"/>
            <a:endParaRPr lang="th-TH" altLang="th-TH" sz="2000" dirty="0" smtClean="0">
              <a:latin typeface="Cordia New" panose="020B0304020202020204" pitchFamily="34" charset="-34"/>
              <a:cs typeface="+mn-cs"/>
            </a:endParaRPr>
          </a:p>
          <a:p>
            <a:pPr>
              <a:buNone/>
            </a:pPr>
            <a:r>
              <a:rPr lang="th-TH" altLang="th-TH" sz="2000" dirty="0" smtClean="0">
                <a:latin typeface="Cordia New" panose="020B0304020202020204" pitchFamily="34" charset="-34"/>
                <a:cs typeface="+mn-cs"/>
              </a:rPr>
              <a:t>........ เป้าหมายของที่แท้จริงการเรียนรู้คือ การค้นคว้าเพื่อให้เกิดความใจมากขึ้น.....และมากขึ้นนั่นเอง</a:t>
            </a:r>
            <a:endParaRPr lang="th-TH" altLang="th-TH" sz="2000" dirty="0" smtClean="0">
              <a:solidFill>
                <a:srgbClr val="FF0000"/>
              </a:solidFill>
              <a:latin typeface="Cordia New" panose="020B0304020202020204" pitchFamily="34" charset="-34"/>
              <a:cs typeface="+mn-cs"/>
            </a:endParaRPr>
          </a:p>
        </p:txBody>
      </p:sp>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657340"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4" name="Rectangle 119"/>
          <p:cNvSpPr>
            <a:spLocks noChangeArrowheads="1"/>
          </p:cNvSpPr>
          <p:nvPr/>
        </p:nvSpPr>
        <p:spPr bwMode="auto">
          <a:xfrm>
            <a:off x="401742" y="552757"/>
            <a:ext cx="3492568" cy="104028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sz="2800" b="1" dirty="0" smtClean="0">
                <a:cs typeface="+mn-cs"/>
              </a:rPr>
              <a:t>ส่วนที่ </a:t>
            </a:r>
            <a:r>
              <a:rPr lang="en-US" sz="2800" b="1" dirty="0" smtClean="0">
                <a:cs typeface="+mn-cs"/>
              </a:rPr>
              <a:t>1:</a:t>
            </a:r>
          </a:p>
          <a:p>
            <a:pPr algn="ctr">
              <a:buNone/>
            </a:pPr>
            <a:r>
              <a:rPr lang="th-TH" sz="2800" b="1" dirty="0" smtClean="0">
                <a:cs typeface="+mn-cs"/>
              </a:rPr>
              <a:t>มา</a:t>
            </a:r>
            <a:r>
              <a:rPr lang="th-TH" sz="2800" b="1" dirty="0">
                <a:cs typeface="+mn-cs"/>
              </a:rPr>
              <a:t>รู้จัก </a:t>
            </a:r>
            <a:r>
              <a:rPr lang="en-US" sz="2800" b="1" dirty="0" smtClean="0">
                <a:cs typeface="+mn-cs"/>
              </a:rPr>
              <a:t>“</a:t>
            </a:r>
            <a:r>
              <a:rPr lang="en-US" sz="2800" dirty="0"/>
              <a:t>Adjectives </a:t>
            </a:r>
            <a:r>
              <a:rPr lang="en-US" sz="2800" b="1" dirty="0" smtClean="0">
                <a:cs typeface="+mn-cs"/>
              </a:rPr>
              <a:t>”</a:t>
            </a:r>
            <a:r>
              <a:rPr lang="th-TH" sz="2800" b="1" dirty="0" smtClean="0">
                <a:cs typeface="+mn-cs"/>
              </a:rPr>
              <a:t> </a:t>
            </a:r>
            <a:endParaRPr lang="th-TH" altLang="th-TH" sz="2800" b="1" dirty="0">
              <a:latin typeface="Calibri Light" panose="020F0302020204030204" pitchFamily="34" charset="0"/>
              <a:cs typeface="+mn-cs"/>
            </a:endParaRPr>
          </a:p>
        </p:txBody>
      </p:sp>
      <p:pic>
        <p:nvPicPr>
          <p:cNvPr id="2049" name="Picture 1" descr="2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16953" y="332724"/>
            <a:ext cx="1316037" cy="1677988"/>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546847" y="2142769"/>
            <a:ext cx="4213412" cy="3970318"/>
          </a:xfrm>
          <a:prstGeom prst="rect">
            <a:avLst/>
          </a:prstGeom>
        </p:spPr>
        <p:txBody>
          <a:bodyPr wrap="square">
            <a:spAutoFit/>
          </a:bodyPr>
          <a:lstStyle/>
          <a:p>
            <a:pPr>
              <a:spcAft>
                <a:spcPts val="0"/>
              </a:spcAft>
              <a:tabLst>
                <a:tab pos="2637155" algn="ctr"/>
                <a:tab pos="5274310" algn="r"/>
                <a:tab pos="457200" algn="l"/>
              </a:tabLst>
            </a:pPr>
            <a:r>
              <a:rPr lang="en-US" sz="1800" dirty="0">
                <a:latin typeface="Cordia New" panose="020B0304020202020204" pitchFamily="34" charset="-34"/>
                <a:ea typeface="Cordia New" panose="020B0304020202020204" pitchFamily="34" charset="-34"/>
                <a:cs typeface="Cordia New" panose="020B0304020202020204" pitchFamily="34" charset="-34"/>
              </a:rPr>
              <a:t>Adjectives (</a:t>
            </a:r>
            <a:r>
              <a:rPr lang="th-TH" sz="1800" dirty="0">
                <a:latin typeface="Cordia New" panose="020B0304020202020204" pitchFamily="34" charset="-34"/>
                <a:ea typeface="Cordia New" panose="020B0304020202020204" pitchFamily="34" charset="-34"/>
              </a:rPr>
              <a:t>คำคุณศัพท์)</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ถือเป็น </a:t>
            </a:r>
            <a:r>
              <a:rPr lang="en-US" sz="1800" dirty="0">
                <a:latin typeface="Cordia New" panose="020B0304020202020204" pitchFamily="34" charset="-34"/>
                <a:ea typeface="Cordia New" panose="020B0304020202020204" pitchFamily="34" charset="-34"/>
                <a:cs typeface="Cordia New" panose="020B0304020202020204" pitchFamily="34" charset="-34"/>
              </a:rPr>
              <a:t>Content Words </a:t>
            </a:r>
            <a:r>
              <a:rPr lang="th-TH" sz="1800" dirty="0">
                <a:latin typeface="Cordia New" panose="020B0304020202020204" pitchFamily="34" charset="-34"/>
                <a:ea typeface="Cordia New" panose="020B0304020202020204" pitchFamily="34" charset="-34"/>
              </a:rPr>
              <a:t>ที่สำคัญของประโยคซึ่งจะขาดเสียมิได้ </a:t>
            </a:r>
            <a:endParaRPr lang="th-TH" sz="1800" dirty="0" smtClean="0">
              <a:latin typeface="Cordia New" panose="020B0304020202020204" pitchFamily="34" charset="-34"/>
              <a:ea typeface="Cordia New" panose="020B0304020202020204" pitchFamily="34" charset="-34"/>
            </a:endParaRPr>
          </a:p>
          <a:p>
            <a:pPr>
              <a:spcAft>
                <a:spcPts val="0"/>
              </a:spcAft>
              <a:tabLst>
                <a:tab pos="2637155" algn="ctr"/>
                <a:tab pos="5274310" algn="r"/>
                <a:tab pos="457200" algn="l"/>
              </a:tabLs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tabLst>
                <a:tab pos="2637155" algn="ctr"/>
                <a:tab pos="5274310" algn="r"/>
                <a:tab pos="457200" algn="l"/>
              </a:tabLst>
            </a:pPr>
            <a:r>
              <a:rPr lang="th-TH" sz="1800" dirty="0">
                <a:latin typeface="Cordia New" panose="020B0304020202020204" pitchFamily="34" charset="-34"/>
                <a:ea typeface="Cordia New" panose="020B0304020202020204" pitchFamily="34" charset="-34"/>
              </a:rPr>
              <a:t>คำคุณศัพท์ทำหน้าที่อธิบายหรือขยายคำนาม </a:t>
            </a:r>
            <a:r>
              <a:rPr lang="en-US" sz="1800" dirty="0">
                <a:latin typeface="Cordia New" panose="020B0304020202020204" pitchFamily="34" charset="-34"/>
                <a:ea typeface="Cordia New" panose="020B0304020202020204" pitchFamily="34" charset="-34"/>
                <a:cs typeface="Cordia New" panose="020B0304020202020204" pitchFamily="34" charset="-34"/>
              </a:rPr>
              <a:t>(Nouns) </a:t>
            </a:r>
            <a:r>
              <a:rPr lang="th-TH" sz="1800" dirty="0">
                <a:latin typeface="Cordia New" panose="020B0304020202020204" pitchFamily="34" charset="-34"/>
                <a:ea typeface="Cordia New" panose="020B0304020202020204" pitchFamily="34" charset="-34"/>
              </a:rPr>
              <a:t>หรือคำสรรพนาม </a:t>
            </a:r>
            <a:r>
              <a:rPr lang="en-US" sz="1800" dirty="0">
                <a:latin typeface="Cordia New" panose="020B0304020202020204" pitchFamily="34" charset="-34"/>
                <a:ea typeface="Cordia New" panose="020B0304020202020204" pitchFamily="34" charset="-34"/>
                <a:cs typeface="Cordia New" panose="020B0304020202020204" pitchFamily="34" charset="-34"/>
              </a:rPr>
              <a:t>(Pronouns) </a:t>
            </a:r>
            <a:r>
              <a:rPr lang="th-TH" sz="1800" dirty="0">
                <a:latin typeface="Cordia New" panose="020B0304020202020204" pitchFamily="34" charset="-34"/>
                <a:ea typeface="Cordia New" panose="020B0304020202020204" pitchFamily="34" charset="-34"/>
              </a:rPr>
              <a:t>ให้</a:t>
            </a:r>
            <a:r>
              <a:rPr lang="th-TH" sz="1800" dirty="0" smtClean="0">
                <a:latin typeface="Cordia New" panose="020B0304020202020204" pitchFamily="34" charset="-34"/>
                <a:ea typeface="Cordia New" panose="020B0304020202020204" pitchFamily="34" charset="-34"/>
              </a:rPr>
              <a:t>มีรายละเอียด</a:t>
            </a:r>
            <a:r>
              <a:rPr lang="th-TH" sz="1800" dirty="0">
                <a:latin typeface="Cordia New" panose="020B0304020202020204" pitchFamily="34" charset="-34"/>
                <a:ea typeface="Cordia New" panose="020B0304020202020204" pitchFamily="34" charset="-34"/>
              </a:rPr>
              <a:t>ชัดเจนยิ่งขึ้น ลักษณะสำคัญของ </a:t>
            </a:r>
            <a:r>
              <a:rPr lang="en-US" sz="1800" dirty="0">
                <a:latin typeface="Cordia New" panose="020B0304020202020204" pitchFamily="34" charset="-34"/>
                <a:ea typeface="Cordia New" panose="020B0304020202020204" pitchFamily="34" charset="-34"/>
                <a:cs typeface="Cordia New" panose="020B0304020202020204" pitchFamily="34" charset="-34"/>
              </a:rPr>
              <a:t>Adjectives </a:t>
            </a:r>
            <a:r>
              <a:rPr lang="th-TH" sz="1800" dirty="0">
                <a:latin typeface="Cordia New" panose="020B0304020202020204" pitchFamily="34" charset="-34"/>
                <a:ea typeface="Cordia New" panose="020B0304020202020204" pitchFamily="34" charset="-34"/>
              </a:rPr>
              <a:t>มี</a:t>
            </a:r>
            <a:r>
              <a:rPr lang="th-TH" sz="1800" dirty="0" smtClean="0">
                <a:latin typeface="Cordia New" panose="020B0304020202020204" pitchFamily="34" charset="-34"/>
                <a:ea typeface="Cordia New" panose="020B0304020202020204" pitchFamily="34" charset="-34"/>
              </a:rPr>
              <a:t>ดังนี้</a:t>
            </a:r>
          </a:p>
          <a:p>
            <a:pPr>
              <a:spcAft>
                <a:spcPts val="0"/>
              </a:spcAft>
              <a:tabLst>
                <a:tab pos="2637155" algn="ctr"/>
                <a:tab pos="5274310" algn="r"/>
                <a:tab pos="457200" algn="l"/>
              </a:tabLs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342900" lvl="0" indent="-342900">
              <a:spcAft>
                <a:spcPts val="0"/>
              </a:spcAft>
              <a:buSzPts val="1200"/>
              <a:buFont typeface="Times New Roman" panose="02020603050405020304" pitchFamily="18" charset="0"/>
              <a:buChar char=""/>
              <a:tabLst>
                <a:tab pos="2637155" algn="ctr"/>
                <a:tab pos="5274310" algn="r"/>
                <a:tab pos="228600" algn="l"/>
              </a:tabLst>
            </a:pPr>
            <a:r>
              <a:rPr lang="en-US" sz="1800" dirty="0">
                <a:latin typeface="Cordia New" panose="020B0304020202020204" pitchFamily="34" charset="-34"/>
                <a:ea typeface="Cordia New" panose="020B0304020202020204" pitchFamily="34" charset="-34"/>
                <a:cs typeface="Cordia New" panose="020B0304020202020204" pitchFamily="34" charset="-34"/>
              </a:rPr>
              <a:t>Adjectives   </a:t>
            </a:r>
            <a:r>
              <a:rPr lang="th-TH" sz="1800" dirty="0">
                <a:latin typeface="Cordia New" panose="020B0304020202020204" pitchFamily="34" charset="-34"/>
                <a:ea typeface="Cordia New" panose="020B0304020202020204" pitchFamily="34" charset="-34"/>
              </a:rPr>
              <a:t>มีเพียงรูปเดียว ไม่มีพจน์ (ไม่ว่าเอกพจน์หรือพหูพจน์) เช่น</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228600" indent="228600">
              <a:spcAft>
                <a:spcPts val="0"/>
              </a:spcAft>
              <a:tabLst>
                <a:tab pos="2637155" algn="ctr"/>
                <a:tab pos="5274310" algn="r"/>
                <a:tab pos="457200" algn="l"/>
              </a:tabLst>
            </a:pPr>
            <a:r>
              <a:rPr lang="en-US" sz="1800" dirty="0">
                <a:latin typeface="Cordia New" panose="020B0304020202020204" pitchFamily="34" charset="-34"/>
                <a:ea typeface="Cordia New" panose="020B0304020202020204" pitchFamily="34" charset="-34"/>
                <a:cs typeface="Cordia New" panose="020B0304020202020204" pitchFamily="34" charset="-34"/>
              </a:rPr>
              <a:t>an </a:t>
            </a:r>
            <a:r>
              <a:rPr lang="en-US" sz="1800" b="1" i="1" u="sng" dirty="0" smtClean="0">
                <a:latin typeface="Cordia New" panose="020B0304020202020204" pitchFamily="34" charset="-34"/>
                <a:ea typeface="Cordia New" panose="020B0304020202020204" pitchFamily="34" charset="-34"/>
                <a:cs typeface="Cordia New" panose="020B0304020202020204" pitchFamily="34" charset="-34"/>
              </a:rPr>
              <a:t>old book</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some </a:t>
            </a:r>
            <a:r>
              <a:rPr lang="en-US" sz="1800" b="1" i="1" u="sng" dirty="0">
                <a:latin typeface="Cordia New" panose="020B0304020202020204" pitchFamily="34" charset="-34"/>
                <a:ea typeface="Cordia New" panose="020B0304020202020204" pitchFamily="34" charset="-34"/>
                <a:cs typeface="Cordia New" panose="020B0304020202020204" pitchFamily="34" charset="-34"/>
              </a:rPr>
              <a:t>old</a:t>
            </a:r>
            <a:r>
              <a:rPr lang="en-US" sz="1800" dirty="0">
                <a:latin typeface="Cordia New" panose="020B0304020202020204" pitchFamily="34" charset="-34"/>
                <a:ea typeface="Cordia New" panose="020B0304020202020204" pitchFamily="34" charset="-34"/>
                <a:cs typeface="Cordia New" panose="020B0304020202020204" pitchFamily="34" charset="-34"/>
              </a:rPr>
              <a:t> books	</a:t>
            </a:r>
          </a:p>
          <a:p>
            <a:pPr marL="228600" indent="228600">
              <a:spcAft>
                <a:spcPts val="0"/>
              </a:spcAft>
              <a:tabLst>
                <a:tab pos="2637155" algn="ctr"/>
                <a:tab pos="5274310" algn="r"/>
                <a:tab pos="457200" algn="l"/>
              </a:tabLst>
            </a:pPr>
            <a:r>
              <a:rPr lang="en-US" sz="1800" b="1" i="1" u="sng" dirty="0" smtClean="0">
                <a:latin typeface="Cordia New" panose="020B0304020202020204" pitchFamily="34" charset="-34"/>
                <a:ea typeface="Cordia New" panose="020B0304020202020204" pitchFamily="34" charset="-34"/>
                <a:cs typeface="Cordia New" panose="020B0304020202020204" pitchFamily="34" charset="-34"/>
              </a:rPr>
              <a:t>Italian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rice      an </a:t>
            </a:r>
            <a:r>
              <a:rPr lang="en-US" sz="1800" b="1" i="1" u="sng" dirty="0" smtClean="0">
                <a:latin typeface="Cordia New" panose="020B0304020202020204" pitchFamily="34" charset="-34"/>
                <a:ea typeface="Cordia New" panose="020B0304020202020204" pitchFamily="34" charset="-34"/>
                <a:cs typeface="Cordia New" panose="020B0304020202020204" pitchFamily="34" charset="-34"/>
              </a:rPr>
              <a:t>Italian</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r>
              <a:rPr lang="en-US" sz="1800" dirty="0">
                <a:latin typeface="Cordia New" panose="020B0304020202020204" pitchFamily="34" charset="-34"/>
                <a:ea typeface="Cordia New" panose="020B0304020202020204" pitchFamily="34" charset="-34"/>
                <a:cs typeface="Cordia New" panose="020B0304020202020204" pitchFamily="34" charset="-34"/>
              </a:rPr>
              <a:t>lemon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r>
              <a:rPr lang="en-US" sz="1800" b="1" i="1" u="sng" dirty="0" smtClean="0">
                <a:latin typeface="Cordia New" panose="020B0304020202020204" pitchFamily="34" charset="-34"/>
                <a:ea typeface="Cordia New" panose="020B0304020202020204" pitchFamily="34" charset="-34"/>
                <a:cs typeface="Cordia New" panose="020B0304020202020204" pitchFamily="34" charset="-34"/>
              </a:rPr>
              <a:t>Italian</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r>
              <a:rPr lang="en-US" sz="1800" dirty="0">
                <a:latin typeface="Cordia New" panose="020B0304020202020204" pitchFamily="34" charset="-34"/>
                <a:ea typeface="Cordia New" panose="020B0304020202020204" pitchFamily="34" charset="-34"/>
                <a:cs typeface="Cordia New" panose="020B0304020202020204" pitchFamily="34" charset="-34"/>
              </a:rPr>
              <a:t>tomatoes</a:t>
            </a:r>
          </a:p>
          <a:p>
            <a:pPr marL="342900" lvl="0" indent="-342900">
              <a:spcAft>
                <a:spcPts val="0"/>
              </a:spcAft>
              <a:buSzPts val="1200"/>
              <a:buFont typeface="Times New Roman" panose="02020603050405020304" pitchFamily="18" charset="0"/>
              <a:buChar char=""/>
              <a:tabLst>
                <a:tab pos="2637155" algn="ctr"/>
                <a:tab pos="5274310" algn="r"/>
                <a:tab pos="228600" algn="l"/>
              </a:tabLst>
            </a:pPr>
            <a:r>
              <a:rPr lang="en-US" sz="1800" dirty="0">
                <a:latin typeface="Cordia New" panose="020B0304020202020204" pitchFamily="34" charset="-34"/>
                <a:ea typeface="Cordia New" panose="020B0304020202020204" pitchFamily="34" charset="-34"/>
                <a:cs typeface="Cordia New" panose="020B0304020202020204" pitchFamily="34" charset="-34"/>
              </a:rPr>
              <a:t>Adjectives   </a:t>
            </a:r>
            <a:r>
              <a:rPr lang="th-TH" sz="1800" dirty="0">
                <a:latin typeface="Cordia New" panose="020B0304020202020204" pitchFamily="34" charset="-34"/>
                <a:ea typeface="Cordia New" panose="020B0304020202020204" pitchFamily="34" charset="-34"/>
              </a:rPr>
              <a:t>ไม่เปลี่ยนแปลงรูปไปตามบุรุษ เช่น</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228600" indent="228600">
              <a:spcAft>
                <a:spcPts val="0"/>
              </a:spcAft>
              <a:tabLst>
                <a:tab pos="2637155" algn="ctr"/>
                <a:tab pos="5274310" algn="r"/>
                <a:tab pos="457200" algn="l"/>
              </a:tabLst>
            </a:pPr>
            <a:r>
              <a:rPr lang="th-TH" sz="1800" dirty="0">
                <a:latin typeface="Cordia New" panose="020B0304020202020204" pitchFamily="34" charset="-34"/>
                <a:ea typeface="Cordia New" panose="020B0304020202020204" pitchFamily="34" charset="-34"/>
              </a:rPr>
              <a:t>-</a:t>
            </a:r>
            <a:r>
              <a:rPr lang="en-US" sz="1800" dirty="0">
                <a:latin typeface="Cordia New" panose="020B0304020202020204" pitchFamily="34" charset="-34"/>
                <a:ea typeface="Cordia New" panose="020B0304020202020204" pitchFamily="34" charset="-34"/>
                <a:cs typeface="Cordia New" panose="020B0304020202020204" pitchFamily="34" charset="-34"/>
              </a:rPr>
              <a:t>She’s an  </a:t>
            </a:r>
            <a:r>
              <a:rPr lang="en-US" sz="1800" b="1" i="1" u="sng" dirty="0">
                <a:latin typeface="Cordia New" panose="020B0304020202020204" pitchFamily="34" charset="-34"/>
                <a:ea typeface="Cordia New" panose="020B0304020202020204" pitchFamily="34" charset="-34"/>
                <a:cs typeface="Cordia New" panose="020B0304020202020204" pitchFamily="34" charset="-34"/>
              </a:rPr>
              <a:t>interesting</a:t>
            </a:r>
            <a:r>
              <a:rPr lang="en-US" sz="1800" dirty="0">
                <a:latin typeface="Cordia New" panose="020B0304020202020204" pitchFamily="34" charset="-34"/>
                <a:ea typeface="Cordia New" panose="020B0304020202020204" pitchFamily="34" charset="-34"/>
                <a:cs typeface="Cordia New" panose="020B0304020202020204" pitchFamily="34" charset="-34"/>
              </a:rPr>
              <a:t>  woman.	    </a:t>
            </a:r>
            <a:r>
              <a:rPr lang="th-TH" sz="1800" dirty="0" smtClean="0">
                <a:latin typeface="Cordia New" panose="020B0304020202020204" pitchFamily="34" charset="-34"/>
                <a:ea typeface="Cordia New" panose="020B0304020202020204" pitchFamily="34" charset="-34"/>
                <a:cs typeface="Cordia New" panose="020B0304020202020204" pitchFamily="34" charset="-34"/>
              </a:rPr>
              <a:t/>
            </a:r>
            <a:br>
              <a:rPr lang="th-TH" sz="1800" dirty="0" smtClean="0">
                <a:latin typeface="Cordia New" panose="020B0304020202020204" pitchFamily="34" charset="-34"/>
                <a:ea typeface="Cordia New" panose="020B0304020202020204" pitchFamily="34" charset="-34"/>
                <a:cs typeface="Cordia New" panose="020B0304020202020204" pitchFamily="34" charset="-34"/>
              </a:rPr>
            </a:br>
            <a:r>
              <a:rPr lang="th-TH" sz="1800" dirty="0" smtClean="0">
                <a:latin typeface="Cordia New" panose="020B0304020202020204" pitchFamily="34" charset="-34"/>
                <a:ea typeface="Cordia New" panose="020B0304020202020204" pitchFamily="34" charset="-34"/>
                <a:cs typeface="Cordia New" panose="020B0304020202020204" pitchFamily="34" charset="-34"/>
              </a:rPr>
              <a:t>      </a:t>
            </a:r>
            <a:r>
              <a:rPr lang="th-TH" sz="1800" dirty="0" smtClean="0">
                <a:latin typeface="Cordia New" panose="020B0304020202020204" pitchFamily="34" charset="-34"/>
                <a:ea typeface="Cordia New" panose="020B0304020202020204" pitchFamily="34" charset="-34"/>
              </a:rPr>
              <a:t>-</a:t>
            </a:r>
            <a:r>
              <a:rPr lang="en-US" sz="1800" dirty="0">
                <a:latin typeface="Cordia New" panose="020B0304020202020204" pitchFamily="34" charset="-34"/>
                <a:ea typeface="Cordia New" panose="020B0304020202020204" pitchFamily="34" charset="-34"/>
                <a:cs typeface="Cordia New" panose="020B0304020202020204" pitchFamily="34" charset="-34"/>
              </a:rPr>
              <a:t>They are </a:t>
            </a:r>
            <a:r>
              <a:rPr lang="en-US" sz="1800" b="1" i="1" u="sng" dirty="0">
                <a:latin typeface="Cordia New" panose="020B0304020202020204" pitchFamily="34" charset="-34"/>
                <a:ea typeface="Cordia New" panose="020B0304020202020204" pitchFamily="34" charset="-34"/>
                <a:cs typeface="Cordia New" panose="020B0304020202020204" pitchFamily="34" charset="-34"/>
              </a:rPr>
              <a:t>interesting</a:t>
            </a:r>
            <a:r>
              <a:rPr lang="en-US" sz="1800" dirty="0">
                <a:latin typeface="Cordia New" panose="020B0304020202020204" pitchFamily="34" charset="-34"/>
                <a:ea typeface="Cordia New" panose="020B0304020202020204" pitchFamily="34" charset="-34"/>
                <a:cs typeface="Cordia New" panose="020B0304020202020204" pitchFamily="34" charset="-34"/>
              </a:rPr>
              <a:t> people.</a:t>
            </a:r>
            <a:endParaRPr lang="en-US" sz="1800" dirty="0">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10" name="Rectangle 119"/>
          <p:cNvSpPr>
            <a:spLocks noChangeArrowheads="1"/>
          </p:cNvSpPr>
          <p:nvPr/>
        </p:nvSpPr>
        <p:spPr bwMode="auto">
          <a:xfrm>
            <a:off x="7651212" y="611234"/>
            <a:ext cx="3294693" cy="46166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spcAft>
                <a:spcPts val="0"/>
              </a:spcAft>
              <a:buNone/>
            </a:pPr>
            <a:r>
              <a:rPr lang="en-US" sz="2400" dirty="0">
                <a:latin typeface="Comic Sans MS" panose="030F0702030302020204" pitchFamily="66" charset="0"/>
                <a:ea typeface="Cordia New" panose="020B0304020202020204" pitchFamily="34" charset="-34"/>
                <a:cs typeface="Cordia New" panose="020B0304020202020204" pitchFamily="34" charset="-34"/>
              </a:rPr>
              <a:t>Types of </a:t>
            </a:r>
            <a:r>
              <a:rPr lang="en-US" sz="2400" dirty="0" smtClean="0">
                <a:latin typeface="Comic Sans MS" panose="030F0702030302020204" pitchFamily="66" charset="0"/>
                <a:ea typeface="Cordia New" panose="020B0304020202020204" pitchFamily="34" charset="-34"/>
                <a:cs typeface="Cordia New" panose="020B0304020202020204" pitchFamily="34" charset="-34"/>
              </a:rPr>
              <a:t>Adjectives</a:t>
            </a:r>
            <a:endParaRPr lang="en-US" sz="2400" dirty="0">
              <a:latin typeface="Cordia New" panose="020B0304020202020204" pitchFamily="34" charset="-34"/>
              <a:ea typeface="Cordia New" panose="020B0304020202020204" pitchFamily="34" charset="-34"/>
              <a:cs typeface="Cordia New" panose="020B0304020202020204" pitchFamily="34" charset="-34"/>
            </a:endParaRPr>
          </a:p>
        </p:txBody>
      </p:sp>
      <p:sp>
        <p:nvSpPr>
          <p:cNvPr id="5" name="Rectangle 4"/>
          <p:cNvSpPr/>
          <p:nvPr/>
        </p:nvSpPr>
        <p:spPr>
          <a:xfrm>
            <a:off x="6641222" y="1391336"/>
            <a:ext cx="5081771" cy="4801314"/>
          </a:xfrm>
          <a:prstGeom prst="rect">
            <a:avLst/>
          </a:prstGeom>
        </p:spPr>
        <p:txBody>
          <a:bodyPr wrap="square">
            <a:spAutoFit/>
          </a:bodyPr>
          <a:lstStyle/>
          <a:p>
            <a:pPr>
              <a:spcAft>
                <a:spcPts val="0"/>
              </a:spcAft>
            </a:pPr>
            <a:r>
              <a:rPr lang="th-TH" sz="1800" dirty="0">
                <a:latin typeface="Cordia New" panose="020B0304020202020204" pitchFamily="34" charset="-34"/>
                <a:ea typeface="Cordia New" panose="020B0304020202020204" pitchFamily="34" charset="-34"/>
              </a:rPr>
              <a:t>ในการที่เราจะสามารถหาคำคุณศัพท์ </a:t>
            </a:r>
            <a:r>
              <a:rPr lang="en-US" sz="1800" dirty="0">
                <a:latin typeface="Cordia New" panose="020B0304020202020204" pitchFamily="34" charset="-34"/>
                <a:ea typeface="Cordia New" panose="020B0304020202020204" pitchFamily="34" charset="-34"/>
                <a:cs typeface="Cordia New" panose="020B0304020202020204" pitchFamily="34" charset="-34"/>
              </a:rPr>
              <a:t>(Adjectives) </a:t>
            </a:r>
            <a:r>
              <a:rPr lang="th-TH" sz="1800" dirty="0">
                <a:latin typeface="Cordia New" panose="020B0304020202020204" pitchFamily="34" charset="-34"/>
                <a:ea typeface="Cordia New" panose="020B0304020202020204" pitchFamily="34" charset="-34"/>
              </a:rPr>
              <a:t>ในประโยคได้ ก่อนอื่นเราจะต้อง</a:t>
            </a:r>
            <a:r>
              <a:rPr lang="th-TH" sz="1800" dirty="0" smtClean="0">
                <a:latin typeface="Cordia New" panose="020B0304020202020204" pitchFamily="34" charset="-34"/>
                <a:ea typeface="Cordia New" panose="020B0304020202020204" pitchFamily="34" charset="-34"/>
              </a:rPr>
              <a:t>ทราบเกี่ยวกับ</a:t>
            </a:r>
            <a:r>
              <a:rPr lang="th-TH" sz="1800" dirty="0">
                <a:latin typeface="Cordia New" panose="020B0304020202020204" pitchFamily="34" charset="-34"/>
                <a:ea typeface="Cordia New" panose="020B0304020202020204" pitchFamily="34" charset="-34"/>
              </a:rPr>
              <a:t>ประเภทของคำคุณศัพท์</a:t>
            </a:r>
            <a:r>
              <a:rPr lang="th-TH" sz="1800" dirty="0" smtClean="0">
                <a:latin typeface="Cordia New" panose="020B0304020202020204" pitchFamily="34" charset="-34"/>
                <a:ea typeface="Cordia New" panose="020B0304020202020204" pitchFamily="34" charset="-34"/>
              </a:rPr>
              <a:t>ก่อน คำคุณศัพท์</a:t>
            </a:r>
            <a:r>
              <a:rPr lang="th-TH" sz="1800" dirty="0">
                <a:latin typeface="Cordia New" panose="020B0304020202020204" pitchFamily="34" charset="-34"/>
                <a:ea typeface="Cordia New" panose="020B0304020202020204" pitchFamily="34" charset="-34"/>
              </a:rPr>
              <a:t>จะแบ่งเป็น </a:t>
            </a:r>
            <a:r>
              <a:rPr lang="en-US" sz="1800" dirty="0">
                <a:latin typeface="Cordia New" panose="020B0304020202020204" pitchFamily="34" charset="-34"/>
                <a:ea typeface="Cordia New" panose="020B0304020202020204" pitchFamily="34" charset="-34"/>
                <a:cs typeface="Cordia New" panose="020B0304020202020204" pitchFamily="34" charset="-34"/>
              </a:rPr>
              <a:t>8 </a:t>
            </a:r>
            <a:r>
              <a:rPr lang="th-TH" sz="1800" dirty="0">
                <a:latin typeface="Cordia New" panose="020B0304020202020204" pitchFamily="34" charset="-34"/>
                <a:ea typeface="Cordia New" panose="020B0304020202020204" pitchFamily="34" charset="-34"/>
              </a:rPr>
              <a:t>ประเภท </a:t>
            </a:r>
            <a:r>
              <a:rPr lang="th-TH" sz="1800" dirty="0" smtClean="0">
                <a:latin typeface="Cordia New" panose="020B0304020202020204" pitchFamily="34" charset="-34"/>
                <a:ea typeface="Cordia New" panose="020B0304020202020204" pitchFamily="34" charset="-34"/>
              </a:rPr>
              <a:t>ดังนี้</a:t>
            </a:r>
          </a:p>
          <a:p>
            <a:pPr>
              <a:spcAft>
                <a:spcPts val="0"/>
              </a:spcAf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lvl="0">
              <a:spcAft>
                <a:spcPts val="0"/>
              </a:spcAft>
              <a:tabLst>
                <a:tab pos="228600" algn="l"/>
              </a:tabLst>
            </a:pPr>
            <a:r>
              <a:rPr lang="th-TH" sz="1800" b="1" dirty="0" smtClean="0">
                <a:latin typeface="Cordia New" panose="020B0304020202020204" pitchFamily="34" charset="-34"/>
                <a:ea typeface="Cordia New" panose="020B0304020202020204" pitchFamily="34" charset="-34"/>
              </a:rPr>
              <a:t>1.  คุณศัพท์</a:t>
            </a:r>
            <a:r>
              <a:rPr lang="th-TH" sz="1800" b="1" dirty="0">
                <a:latin typeface="Cordia New" panose="020B0304020202020204" pitchFamily="34" charset="-34"/>
                <a:ea typeface="Cordia New" panose="020B0304020202020204" pitchFamily="34" charset="-34"/>
              </a:rPr>
              <a:t>บอกลักษณะ </a:t>
            </a:r>
            <a:r>
              <a:rPr lang="en-US" sz="1800" b="1" dirty="0">
                <a:latin typeface="Cordia New" panose="020B0304020202020204" pitchFamily="34" charset="-34"/>
                <a:ea typeface="Cordia New" panose="020B0304020202020204" pitchFamily="34" charset="-34"/>
                <a:cs typeface="Cordia New" panose="020B0304020202020204" pitchFamily="34" charset="-34"/>
              </a:rPr>
              <a:t>(Descriptive Adjective)</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th-TH" sz="1800" dirty="0">
                <a:latin typeface="Cordia New" panose="020B0304020202020204" pitchFamily="34" charset="-34"/>
                <a:ea typeface="Cordia New" panose="020B0304020202020204" pitchFamily="34" charset="-34"/>
              </a:rPr>
              <a:t>คุณศัพท์ประเภทนี้ใช้ประกอบคำนามเพื่อให้รู้ว่านามนั้นมีลักษณะอย่างไร เช่น </a:t>
            </a:r>
            <a:r>
              <a:rPr lang="en-US" sz="1800" dirty="0">
                <a:latin typeface="Cordia New" panose="020B0304020202020204" pitchFamily="34" charset="-34"/>
                <a:ea typeface="Cordia New" panose="020B0304020202020204" pitchFamily="34" charset="-34"/>
                <a:cs typeface="Cordia New" panose="020B0304020202020204" pitchFamily="34" charset="-34"/>
              </a:rPr>
              <a:t>good, bad, tall, short, white, thin, rich, poor</a:t>
            </a:r>
            <a:r>
              <a:rPr lang="en-US" sz="1800" b="1"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เป็น</a:t>
            </a:r>
            <a:r>
              <a:rPr lang="th-TH" sz="1800" dirty="0" smtClean="0">
                <a:latin typeface="Cordia New" panose="020B0304020202020204" pitchFamily="34" charset="-34"/>
                <a:ea typeface="Cordia New" panose="020B0304020202020204" pitchFamily="34" charset="-34"/>
              </a:rPr>
              <a:t>ต้น</a:t>
            </a:r>
          </a:p>
          <a:p>
            <a:pPr>
              <a:spcAft>
                <a:spcPts val="0"/>
              </a:spcAf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lvl="0">
              <a:spcAft>
                <a:spcPts val="0"/>
              </a:spcAft>
              <a:tabLst>
                <a:tab pos="228600" algn="l"/>
              </a:tabLst>
            </a:pPr>
            <a:r>
              <a:rPr lang="th-TH" sz="1800" b="1" dirty="0" smtClean="0">
                <a:latin typeface="Cordia New" panose="020B0304020202020204" pitchFamily="34" charset="-34"/>
                <a:ea typeface="Cordia New" panose="020B0304020202020204" pitchFamily="34" charset="-34"/>
              </a:rPr>
              <a:t>2.  คุณศัพท์</a:t>
            </a:r>
            <a:r>
              <a:rPr lang="th-TH" sz="1800" b="1" dirty="0">
                <a:latin typeface="Cordia New" panose="020B0304020202020204" pitchFamily="34" charset="-34"/>
                <a:ea typeface="Cordia New" panose="020B0304020202020204" pitchFamily="34" charset="-34"/>
              </a:rPr>
              <a:t>บอกชื่อเฉพาะ</a:t>
            </a:r>
            <a:r>
              <a:rPr lang="en-US" sz="1800" b="1" dirty="0">
                <a:latin typeface="Cordia New" panose="020B0304020202020204" pitchFamily="34" charset="-34"/>
                <a:ea typeface="Cordia New" panose="020B0304020202020204" pitchFamily="34" charset="-34"/>
                <a:cs typeface="Cordia New" panose="020B0304020202020204" pitchFamily="34" charset="-34"/>
              </a:rPr>
              <a:t> (Proper Adjective)</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th-TH" sz="1800" dirty="0">
                <a:latin typeface="Cordia New" panose="020B0304020202020204" pitchFamily="34" charset="-34"/>
                <a:ea typeface="Cordia New" panose="020B0304020202020204" pitchFamily="34" charset="-34"/>
              </a:rPr>
              <a:t>คุณศัพท์ประเภทนี้มีรูปมาจากนามที่เป็นชื่อเฉพาะ บางทีก็เรียกว่าคุณศัพท์บอกสัญชาติ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a:t>
            </a:r>
            <a:r>
              <a:rPr lang="th-TH" sz="1800" dirty="0">
                <a:latin typeface="Cordia New" panose="020B0304020202020204" pitchFamily="34" charset="-34"/>
                <a:ea typeface="Cordia New" panose="020B0304020202020204" pitchFamily="34" charset="-34"/>
              </a:rPr>
              <a:t>จะขึ้นต้นด้วยอักษรตัวใหญ่เสมอ</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เช่น</a:t>
            </a:r>
            <a:r>
              <a:rPr lang="en-US" sz="1800" dirty="0">
                <a:latin typeface="Cordia New" panose="020B0304020202020204" pitchFamily="34" charset="-34"/>
                <a:ea typeface="Cordia New" panose="020B0304020202020204" pitchFamily="34" charset="-34"/>
                <a:cs typeface="Cordia New" panose="020B0304020202020204" pitchFamily="34" charset="-34"/>
              </a:rPr>
              <a:t> Japanese, English, German, Chinese</a:t>
            </a:r>
            <a:r>
              <a:rPr lang="th-TH" sz="1800" dirty="0">
                <a:latin typeface="Cordia New" panose="020B0304020202020204" pitchFamily="34" charset="-34"/>
                <a:ea typeface="Cordia New" panose="020B0304020202020204" pitchFamily="34" charset="-34"/>
              </a:rPr>
              <a:t> เป็น</a:t>
            </a:r>
            <a:r>
              <a:rPr lang="th-TH" sz="1800" dirty="0" smtClean="0">
                <a:latin typeface="Cordia New" panose="020B0304020202020204" pitchFamily="34" charset="-34"/>
                <a:ea typeface="Cordia New" panose="020B0304020202020204" pitchFamily="34" charset="-34"/>
              </a:rPr>
              <a:t>ต้น</a:t>
            </a:r>
          </a:p>
          <a:p>
            <a:pPr>
              <a:spcAft>
                <a:spcPts val="0"/>
              </a:spcAf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lvl="0">
              <a:spcAft>
                <a:spcPts val="0"/>
              </a:spcAft>
              <a:tabLst>
                <a:tab pos="228600" algn="l"/>
              </a:tabLst>
            </a:pPr>
            <a:r>
              <a:rPr lang="th-TH" sz="1800" b="1" dirty="0" smtClean="0">
                <a:latin typeface="Cordia New" panose="020B0304020202020204" pitchFamily="34" charset="-34"/>
                <a:ea typeface="Cordia New" panose="020B0304020202020204" pitchFamily="34" charset="-34"/>
              </a:rPr>
              <a:t>3.  คุณศัพท์</a:t>
            </a:r>
            <a:r>
              <a:rPr lang="th-TH" sz="1800" b="1" dirty="0">
                <a:latin typeface="Cordia New" panose="020B0304020202020204" pitchFamily="34" charset="-34"/>
                <a:ea typeface="Cordia New" panose="020B0304020202020204" pitchFamily="34" charset="-34"/>
              </a:rPr>
              <a:t>บอกปริมาณ</a:t>
            </a:r>
            <a:r>
              <a:rPr lang="en-US" sz="1800" b="1" dirty="0">
                <a:latin typeface="Cordia New" panose="020B0304020202020204" pitchFamily="34" charset="-34"/>
                <a:ea typeface="Cordia New" panose="020B0304020202020204" pitchFamily="34" charset="-34"/>
                <a:cs typeface="Cordia New" panose="020B0304020202020204" pitchFamily="34" charset="-34"/>
              </a:rPr>
              <a:t> (Quantitative Adjective)</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th-TH" sz="1800" dirty="0">
                <a:latin typeface="Cordia New" panose="020B0304020202020204" pitchFamily="34" charset="-34"/>
                <a:ea typeface="Cordia New" panose="020B0304020202020204" pitchFamily="34" charset="-34"/>
              </a:rPr>
              <a:t>คุณศัพท์ประเภทนี้บอกจำนวนของคำนามที่ขยายว่ามีปริมาณมากน้อยเพียงไร เช่น </a:t>
            </a:r>
            <a:r>
              <a:rPr lang="en-US" sz="1800" dirty="0">
                <a:latin typeface="Cordia New" panose="020B0304020202020204" pitchFamily="34" charset="-34"/>
                <a:ea typeface="Cordia New" panose="020B0304020202020204" pitchFamily="34" charset="-34"/>
                <a:cs typeface="Cordia New" panose="020B0304020202020204" pitchFamily="34" charset="-34"/>
              </a:rPr>
              <a:t>much, many, little, some, any, all</a:t>
            </a:r>
            <a:r>
              <a:rPr lang="en-US" sz="1800" b="1"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เป็น</a:t>
            </a:r>
            <a:r>
              <a:rPr lang="th-TH" sz="1800" dirty="0" smtClean="0">
                <a:latin typeface="Cordia New" panose="020B0304020202020204" pitchFamily="34" charset="-34"/>
                <a:ea typeface="Cordia New" panose="020B0304020202020204" pitchFamily="34" charset="-34"/>
              </a:rPr>
              <a:t>ต้น</a:t>
            </a:r>
          </a:p>
          <a:p>
            <a:pPr>
              <a:spcAft>
                <a:spcPts val="0"/>
              </a:spcAf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p:txBody>
      </p:sp>
    </p:spTree>
    <p:extLst>
      <p:ext uri="{BB962C8B-B14F-4D97-AF65-F5344CB8AC3E}">
        <p14:creationId xmlns:p14="http://schemas.microsoft.com/office/powerpoint/2010/main" val="29583408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657340"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 name="Rectangle 1"/>
          <p:cNvSpPr/>
          <p:nvPr/>
        </p:nvSpPr>
        <p:spPr>
          <a:xfrm>
            <a:off x="646321" y="645733"/>
            <a:ext cx="4531605" cy="2031325"/>
          </a:xfrm>
          <a:prstGeom prst="rect">
            <a:avLst/>
          </a:prstGeom>
        </p:spPr>
        <p:txBody>
          <a:bodyPr wrap="square">
            <a:spAutoFit/>
          </a:bodyPr>
          <a:lstStyle/>
          <a:p>
            <a:pPr>
              <a:spcAft>
                <a:spcPts val="0"/>
              </a:spcAft>
            </a:pPr>
            <a:r>
              <a:rPr lang="en-US" sz="1800" b="1" dirty="0">
                <a:latin typeface="Cordia New" panose="020B0304020202020204" pitchFamily="34" charset="-34"/>
                <a:ea typeface="Cordia New" panose="020B0304020202020204" pitchFamily="34" charset="-34"/>
                <a:cs typeface="Cordia New" panose="020B0304020202020204" pitchFamily="34" charset="-34"/>
              </a:rPr>
              <a:t>4.  </a:t>
            </a:r>
            <a:r>
              <a:rPr lang="th-TH" sz="1800" b="1" dirty="0">
                <a:latin typeface="Cordia New" panose="020B0304020202020204" pitchFamily="34" charset="-34"/>
                <a:ea typeface="Cordia New" panose="020B0304020202020204" pitchFamily="34" charset="-34"/>
              </a:rPr>
              <a:t>คุณศัพท์บอกจำนวน</a:t>
            </a:r>
            <a:r>
              <a:rPr lang="en-US" sz="1800" b="1" dirty="0">
                <a:latin typeface="Cordia New" panose="020B0304020202020204" pitchFamily="34" charset="-34"/>
                <a:ea typeface="Cordia New" panose="020B0304020202020204" pitchFamily="34" charset="-34"/>
                <a:cs typeface="Cordia New" panose="020B0304020202020204" pitchFamily="34" charset="-34"/>
              </a:rPr>
              <a:t> (Numeral Adjective)</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th-TH" sz="1800" dirty="0">
                <a:latin typeface="Cordia New" panose="020B0304020202020204" pitchFamily="34" charset="-34"/>
                <a:ea typeface="Cordia New" panose="020B0304020202020204" pitchFamily="34" charset="-34"/>
              </a:rPr>
              <a:t>คุณศัพท์ประเภทนี้แสดงจำนวนเลขนับปรกติ เช่น </a:t>
            </a:r>
            <a:r>
              <a:rPr lang="en-US" sz="1800" dirty="0">
                <a:latin typeface="Cordia New" panose="020B0304020202020204" pitchFamily="34" charset="-34"/>
                <a:ea typeface="Cordia New" panose="020B0304020202020204" pitchFamily="34" charset="-34"/>
                <a:cs typeface="Cordia New" panose="020B0304020202020204" pitchFamily="34" charset="-34"/>
              </a:rPr>
              <a:t>one, two, three </a:t>
            </a:r>
            <a:r>
              <a:rPr lang="th-TH" sz="1800" dirty="0">
                <a:latin typeface="Cordia New" panose="020B0304020202020204" pitchFamily="34" charset="-34"/>
                <a:ea typeface="Cordia New" panose="020B0304020202020204" pitchFamily="34" charset="-34"/>
              </a:rPr>
              <a:t>และ จำนวนเลขบอกลำดับที่ เช่น </a:t>
            </a:r>
            <a:r>
              <a:rPr lang="en-US" sz="1800" dirty="0">
                <a:latin typeface="Cordia New" panose="020B0304020202020204" pitchFamily="34" charset="-34"/>
                <a:ea typeface="Cordia New" panose="020B0304020202020204" pitchFamily="34" charset="-34"/>
                <a:cs typeface="Cordia New" panose="020B0304020202020204" pitchFamily="34" charset="-34"/>
              </a:rPr>
              <a:t>first, second, third, fourth </a:t>
            </a:r>
            <a:r>
              <a:rPr lang="th-TH" sz="1800" dirty="0">
                <a:latin typeface="Cordia New" panose="020B0304020202020204" pitchFamily="34" charset="-34"/>
                <a:ea typeface="Cordia New" panose="020B0304020202020204" pitchFamily="34" charset="-34"/>
              </a:rPr>
              <a:t>เป็น</a:t>
            </a:r>
            <a:r>
              <a:rPr lang="th-TH" sz="1800" dirty="0" smtClean="0">
                <a:latin typeface="Cordia New" panose="020B0304020202020204" pitchFamily="34" charset="-34"/>
                <a:ea typeface="Cordia New" panose="020B0304020202020204" pitchFamily="34" charset="-34"/>
              </a:rPr>
              <a:t>ต้น</a:t>
            </a:r>
          </a:p>
          <a:p>
            <a:pPr>
              <a:spcAft>
                <a:spcPts val="0"/>
              </a:spcAf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342900" lvl="0" indent="-342900">
              <a:spcAft>
                <a:spcPts val="0"/>
              </a:spcAft>
              <a:buFont typeface="+mj-lt"/>
              <a:buAutoNum type="arabicPeriod" startAt="5"/>
              <a:tabLst>
                <a:tab pos="228600" algn="l"/>
              </a:tabLst>
            </a:pPr>
            <a:r>
              <a:rPr lang="th-TH" sz="1800" b="1" dirty="0">
                <a:latin typeface="Cordia New" panose="020B0304020202020204" pitchFamily="34" charset="-34"/>
                <a:ea typeface="Cordia New" panose="020B0304020202020204" pitchFamily="34" charset="-34"/>
              </a:rPr>
              <a:t>คุณศัพท์แสดงความเป็นเจ้าของ </a:t>
            </a:r>
            <a:r>
              <a:rPr lang="en-US" sz="1800" b="1" dirty="0">
                <a:latin typeface="Cordia New" panose="020B0304020202020204" pitchFamily="34" charset="-34"/>
                <a:ea typeface="Cordia New" panose="020B0304020202020204" pitchFamily="34" charset="-34"/>
                <a:cs typeface="Cordia New" panose="020B0304020202020204" pitchFamily="34" charset="-34"/>
              </a:rPr>
              <a:t>(Possessive Adjective)</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th-TH" sz="1800" dirty="0">
                <a:latin typeface="Cordia New" panose="020B0304020202020204" pitchFamily="34" charset="-34"/>
                <a:ea typeface="Cordia New" panose="020B0304020202020204" pitchFamily="34" charset="-34"/>
              </a:rPr>
              <a:t>คุณศัพท์ประเภทนี้ใช้ประกอบคำนามเพื่อบ่งบอกให้รู้ว่าเป็นของใคร</a:t>
            </a:r>
            <a:r>
              <a:rPr lang="th-TH" sz="1800" b="1" dirty="0">
                <a:latin typeface="Cordia New" panose="020B0304020202020204" pitchFamily="34" charset="-34"/>
                <a:ea typeface="Cordia New" panose="020B0304020202020204" pitchFamily="34" charset="-34"/>
              </a:rPr>
              <a:t> </a:t>
            </a:r>
            <a:r>
              <a:rPr lang="th-TH" sz="1800" dirty="0">
                <a:latin typeface="Cordia New" panose="020B0304020202020204" pitchFamily="34" charset="-34"/>
                <a:ea typeface="Cordia New" panose="020B0304020202020204" pitchFamily="34" charset="-34"/>
              </a:rPr>
              <a:t>เช่น </a:t>
            </a:r>
            <a:r>
              <a:rPr lang="en-US" sz="1800" dirty="0">
                <a:latin typeface="Cordia New" panose="020B0304020202020204" pitchFamily="34" charset="-34"/>
                <a:ea typeface="Cordia New" panose="020B0304020202020204" pitchFamily="34" charset="-34"/>
                <a:cs typeface="Cordia New" panose="020B0304020202020204" pitchFamily="34" charset="-34"/>
              </a:rPr>
              <a:t>my, his, her, its, our, your, their, one's </a:t>
            </a:r>
            <a:r>
              <a:rPr lang="th-TH" sz="1800" dirty="0">
                <a:latin typeface="Cordia New" panose="020B0304020202020204" pitchFamily="34" charset="-34"/>
                <a:ea typeface="Cordia New" panose="020B0304020202020204" pitchFamily="34" charset="-34"/>
              </a:rPr>
              <a:t>เป็นต้น</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p:txBody>
      </p:sp>
      <p:sp>
        <p:nvSpPr>
          <p:cNvPr id="3" name="Rectangle 2"/>
          <p:cNvSpPr/>
          <p:nvPr/>
        </p:nvSpPr>
        <p:spPr>
          <a:xfrm>
            <a:off x="646321" y="2829508"/>
            <a:ext cx="4531605" cy="3693319"/>
          </a:xfrm>
          <a:prstGeom prst="rect">
            <a:avLst/>
          </a:prstGeom>
        </p:spPr>
        <p:txBody>
          <a:bodyPr wrap="square">
            <a:spAutoFit/>
          </a:bodyPr>
          <a:lstStyle/>
          <a:p>
            <a:pPr>
              <a:spcAft>
                <a:spcPts val="0"/>
              </a:spcAft>
            </a:pPr>
            <a:r>
              <a:rPr lang="en-US" sz="1800" b="1" dirty="0">
                <a:latin typeface="Cordia New" panose="020B0304020202020204" pitchFamily="34" charset="-34"/>
                <a:ea typeface="Cordia New" panose="020B0304020202020204" pitchFamily="34" charset="-34"/>
                <a:cs typeface="Cordia New" panose="020B0304020202020204" pitchFamily="34" charset="-34"/>
              </a:rPr>
              <a:t>6.  </a:t>
            </a:r>
            <a:r>
              <a:rPr lang="th-TH" sz="1800" b="1" dirty="0">
                <a:latin typeface="Cordia New" panose="020B0304020202020204" pitchFamily="34" charset="-34"/>
                <a:ea typeface="Cordia New" panose="020B0304020202020204" pitchFamily="34" charset="-34"/>
              </a:rPr>
              <a:t>คุณศัพท์ชี้เฉพาะ </a:t>
            </a:r>
            <a:r>
              <a:rPr lang="en-US" sz="1800" b="1" dirty="0">
                <a:latin typeface="Cordia New" panose="020B0304020202020204" pitchFamily="34" charset="-34"/>
                <a:ea typeface="Cordia New" panose="020B0304020202020204" pitchFamily="34" charset="-34"/>
                <a:cs typeface="Cordia New" panose="020B0304020202020204" pitchFamily="34" charset="-34"/>
              </a:rPr>
              <a:t>(Demonstrative Adjective)</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th-TH" sz="1800" dirty="0">
                <a:latin typeface="Cordia New" panose="020B0304020202020204" pitchFamily="34" charset="-34"/>
                <a:ea typeface="Cordia New" panose="020B0304020202020204" pitchFamily="34" charset="-34"/>
              </a:rPr>
              <a:t>คุณศัพท์ประเภทนี้ขยายคำนามเพื่อชี้เฉพาะว่าเป็นคนนั้น คนนี้ หรือสิ่งนั้น สิ่งนี้ ได้แก่ </a:t>
            </a:r>
            <a:r>
              <a:rPr lang="en-US" sz="1800" dirty="0">
                <a:latin typeface="Cordia New" panose="020B0304020202020204" pitchFamily="34" charset="-34"/>
                <a:ea typeface="Cordia New" panose="020B0304020202020204" pitchFamily="34" charset="-34"/>
                <a:cs typeface="Cordia New" panose="020B0304020202020204" pitchFamily="34" charset="-34"/>
              </a:rPr>
              <a:t>this, these, that, those, another,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other</a:t>
            </a:r>
          </a:p>
          <a:p>
            <a:pPr>
              <a:spcAft>
                <a:spcPts val="0"/>
              </a:spcAf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b="1" dirty="0">
                <a:latin typeface="Cordia New" panose="020B0304020202020204" pitchFamily="34" charset="-34"/>
                <a:ea typeface="Cordia New" panose="020B0304020202020204" pitchFamily="34" charset="-34"/>
                <a:cs typeface="Cordia New" panose="020B0304020202020204" pitchFamily="34" charset="-34"/>
              </a:rPr>
              <a:t>7.  </a:t>
            </a:r>
            <a:r>
              <a:rPr lang="th-TH" sz="1800" b="1" dirty="0">
                <a:latin typeface="Cordia New" panose="020B0304020202020204" pitchFamily="34" charset="-34"/>
                <a:ea typeface="Cordia New" panose="020B0304020202020204" pitchFamily="34" charset="-34"/>
              </a:rPr>
              <a:t>คุณศัพท์แบ่งแยก </a:t>
            </a:r>
            <a:r>
              <a:rPr lang="en-US" sz="1800" b="1" dirty="0">
                <a:latin typeface="Cordia New" panose="020B0304020202020204" pitchFamily="34" charset="-34"/>
                <a:ea typeface="Cordia New" panose="020B0304020202020204" pitchFamily="34" charset="-34"/>
                <a:cs typeface="Cordia New" panose="020B0304020202020204" pitchFamily="34" charset="-34"/>
              </a:rPr>
              <a:t>(Distributive Adjective)</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th-TH" sz="1800" dirty="0">
                <a:latin typeface="Cordia New" panose="020B0304020202020204" pitchFamily="34" charset="-34"/>
                <a:ea typeface="Cordia New" panose="020B0304020202020204" pitchFamily="34" charset="-34"/>
              </a:rPr>
              <a:t>คุณศัพท์ประเภทนี้ขยายนามเพื่อแบ่งนามออกเป็นรายคนหรือรายสิ่ง ได้แก่ </a:t>
            </a:r>
            <a:r>
              <a:rPr lang="en-US" sz="1800" dirty="0">
                <a:latin typeface="Cordia New" panose="020B0304020202020204" pitchFamily="34" charset="-34"/>
                <a:ea typeface="Cordia New" panose="020B0304020202020204" pitchFamily="34" charset="-34"/>
                <a:cs typeface="Cordia New" panose="020B0304020202020204" pitchFamily="34" charset="-34"/>
              </a:rPr>
              <a:t>each (</a:t>
            </a:r>
            <a:r>
              <a:rPr lang="th-TH" sz="1800" dirty="0">
                <a:latin typeface="Cordia New" panose="020B0304020202020204" pitchFamily="34" charset="-34"/>
                <a:ea typeface="Cordia New" panose="020B0304020202020204" pitchFamily="34" charset="-34"/>
              </a:rPr>
              <a:t>แต่ละ</a:t>
            </a:r>
            <a:r>
              <a:rPr lang="en-US" sz="1800" dirty="0">
                <a:latin typeface="Cordia New" panose="020B0304020202020204" pitchFamily="34" charset="-34"/>
                <a:ea typeface="Cordia New" panose="020B0304020202020204" pitchFamily="34" charset="-34"/>
                <a:cs typeface="Cordia New" panose="020B0304020202020204" pitchFamily="34" charset="-34"/>
              </a:rPr>
              <a:t>), either (</a:t>
            </a:r>
            <a:r>
              <a:rPr lang="th-TH" sz="1800" dirty="0">
                <a:latin typeface="Cordia New" panose="020B0304020202020204" pitchFamily="34" charset="-34"/>
                <a:ea typeface="Cordia New" panose="020B0304020202020204" pitchFamily="34" charset="-34"/>
              </a:rPr>
              <a:t>อันใดอันหนึ่ง คนใดคนหนึ่ง</a:t>
            </a:r>
            <a:r>
              <a:rPr lang="en-US" sz="1800" dirty="0">
                <a:latin typeface="Cordia New" panose="020B0304020202020204" pitchFamily="34" charset="-34"/>
                <a:ea typeface="Cordia New" panose="020B0304020202020204" pitchFamily="34" charset="-34"/>
                <a:cs typeface="Cordia New" panose="020B0304020202020204" pitchFamily="34" charset="-34"/>
              </a:rPr>
              <a:t>), neither (</a:t>
            </a:r>
            <a:r>
              <a:rPr lang="th-TH" sz="1800" dirty="0">
                <a:latin typeface="Cordia New" panose="020B0304020202020204" pitchFamily="34" charset="-34"/>
                <a:ea typeface="Cordia New" panose="020B0304020202020204" pitchFamily="34" charset="-34"/>
              </a:rPr>
              <a:t>ไม่ทั้งสอง</a:t>
            </a:r>
            <a:r>
              <a:rPr lang="en-US" sz="1800" dirty="0">
                <a:latin typeface="Cordia New" panose="020B0304020202020204" pitchFamily="34" charset="-34"/>
                <a:ea typeface="Cordia New" panose="020B0304020202020204" pitchFamily="34" charset="-34"/>
                <a:cs typeface="Cordia New" panose="020B0304020202020204" pitchFamily="34" charset="-34"/>
              </a:rPr>
              <a:t>), every (</a:t>
            </a:r>
            <a:r>
              <a:rPr lang="th-TH" sz="1800" dirty="0">
                <a:latin typeface="Cordia New" panose="020B0304020202020204" pitchFamily="34" charset="-34"/>
                <a:ea typeface="Cordia New" panose="020B0304020202020204" pitchFamily="34" charset="-34"/>
              </a:rPr>
              <a:t>ทุกๆ</a:t>
            </a:r>
            <a:r>
              <a:rPr lang="en-US" sz="1800" dirty="0">
                <a:latin typeface="Cordia New" panose="020B0304020202020204" pitchFamily="34" charset="-34"/>
                <a:ea typeface="Cordia New" panose="020B0304020202020204" pitchFamily="34" charset="-34"/>
                <a:cs typeface="Cordia New" panose="020B0304020202020204" pitchFamily="34" charset="-34"/>
              </a:rPr>
              <a:t>), both (</a:t>
            </a:r>
            <a:r>
              <a:rPr lang="th-TH" sz="1800" dirty="0">
                <a:latin typeface="Cordia New" panose="020B0304020202020204" pitchFamily="34" charset="-34"/>
                <a:ea typeface="Cordia New" panose="020B0304020202020204" pitchFamily="34" charset="-34"/>
              </a:rPr>
              <a:t>ทั้งคู่</a:t>
            </a:r>
            <a:r>
              <a:rPr lang="th-TH" sz="1800" dirty="0" smtClean="0">
                <a:latin typeface="Cordia New" panose="020B0304020202020204" pitchFamily="34" charset="-34"/>
                <a:ea typeface="Cordia New" panose="020B0304020202020204" pitchFamily="34" charset="-34"/>
              </a:rPr>
              <a:t>)</a:t>
            </a:r>
          </a:p>
          <a:p>
            <a:pPr>
              <a:spcAft>
                <a:spcPts val="0"/>
              </a:spcAf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b="1" dirty="0">
                <a:latin typeface="Cordia New" panose="020B0304020202020204" pitchFamily="34" charset="-34"/>
                <a:ea typeface="Cordia New" panose="020B0304020202020204" pitchFamily="34" charset="-34"/>
                <a:cs typeface="Cordia New" panose="020B0304020202020204" pitchFamily="34" charset="-34"/>
              </a:rPr>
              <a:t>8.  </a:t>
            </a:r>
            <a:r>
              <a:rPr lang="th-TH" sz="1800" b="1" dirty="0">
                <a:latin typeface="Cordia New" panose="020B0304020202020204" pitchFamily="34" charset="-34"/>
                <a:ea typeface="Cordia New" panose="020B0304020202020204" pitchFamily="34" charset="-34"/>
              </a:rPr>
              <a:t>คุณศัพท์บอกความเป็นคำถาม </a:t>
            </a:r>
            <a:r>
              <a:rPr lang="en-US" sz="1800" b="1" dirty="0">
                <a:latin typeface="Cordia New" panose="020B0304020202020204" pitchFamily="34" charset="-34"/>
                <a:ea typeface="Cordia New" panose="020B0304020202020204" pitchFamily="34" charset="-34"/>
                <a:cs typeface="Cordia New" panose="020B0304020202020204" pitchFamily="34" charset="-34"/>
              </a:rPr>
              <a:t>(Interrogative Adjective)</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th-TH" sz="1800" dirty="0">
                <a:latin typeface="Cordia New" panose="020B0304020202020204" pitchFamily="34" charset="-34"/>
                <a:ea typeface="Cordia New" panose="020B0304020202020204" pitchFamily="34" charset="-34"/>
              </a:rPr>
              <a:t>คุณศัพท์ประเภทนี้ขยายนามเพื่อให้เป็นคำถาม จึงต้องใช้นำหน้าคำนามตลอดไป ได้แก่ </a:t>
            </a:r>
            <a:r>
              <a:rPr lang="en-US" sz="1800" dirty="0">
                <a:latin typeface="Cordia New" panose="020B0304020202020204" pitchFamily="34" charset="-34"/>
                <a:ea typeface="Cordia New" panose="020B0304020202020204" pitchFamily="34" charset="-34"/>
                <a:cs typeface="Cordia New" panose="020B0304020202020204" pitchFamily="34" charset="-34"/>
              </a:rPr>
              <a:t>what, which, whose </a:t>
            </a:r>
            <a:r>
              <a:rPr lang="th-TH" sz="1800" dirty="0">
                <a:latin typeface="Cordia New" panose="020B0304020202020204" pitchFamily="34" charset="-34"/>
                <a:ea typeface="Cordia New" panose="020B0304020202020204" pitchFamily="34" charset="-34"/>
              </a:rPr>
              <a:t>เช่น  </a:t>
            </a:r>
            <a:r>
              <a:rPr lang="en-US" sz="1800" b="1" i="1" u="sng" dirty="0">
                <a:latin typeface="Cordia New" panose="020B0304020202020204" pitchFamily="34" charset="-34"/>
                <a:ea typeface="Cordia New" panose="020B0304020202020204" pitchFamily="34" charset="-34"/>
                <a:cs typeface="Cordia New" panose="020B0304020202020204" pitchFamily="34" charset="-34"/>
              </a:rPr>
              <a:t>What</a:t>
            </a:r>
            <a:r>
              <a:rPr lang="en-US" sz="1800" dirty="0">
                <a:latin typeface="Cordia New" panose="020B0304020202020204" pitchFamily="34" charset="-34"/>
                <a:ea typeface="Cordia New" panose="020B0304020202020204" pitchFamily="34" charset="-34"/>
                <a:cs typeface="Cordia New" panose="020B0304020202020204" pitchFamily="34" charset="-34"/>
              </a:rPr>
              <a:t> book is she reading?, </a:t>
            </a:r>
            <a:r>
              <a:rPr lang="en-US" sz="1800" b="1" i="1" u="sng" dirty="0">
                <a:latin typeface="Cordia New" panose="020B0304020202020204" pitchFamily="34" charset="-34"/>
                <a:ea typeface="Cordia New" panose="020B0304020202020204" pitchFamily="34" charset="-34"/>
                <a:cs typeface="Cordia New" panose="020B0304020202020204" pitchFamily="34" charset="-34"/>
              </a:rPr>
              <a:t>Which</a:t>
            </a:r>
            <a:r>
              <a:rPr lang="en-US" sz="1800" dirty="0">
                <a:latin typeface="Cordia New" panose="020B0304020202020204" pitchFamily="34" charset="-34"/>
                <a:ea typeface="Cordia New" panose="020B0304020202020204" pitchFamily="34" charset="-34"/>
                <a:cs typeface="Cordia New" panose="020B0304020202020204" pitchFamily="34" charset="-34"/>
              </a:rPr>
              <a:t> book do you prefer?</a:t>
            </a:r>
            <a:endParaRPr lang="en-US" sz="1800" dirty="0">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4" name="Rectangle 3"/>
          <p:cNvSpPr/>
          <p:nvPr/>
        </p:nvSpPr>
        <p:spPr>
          <a:xfrm>
            <a:off x="6774968" y="1295728"/>
            <a:ext cx="4873128" cy="4616648"/>
          </a:xfrm>
          <a:prstGeom prst="rect">
            <a:avLst/>
          </a:prstGeom>
        </p:spPr>
        <p:txBody>
          <a:bodyPr wrap="square">
            <a:spAutoFit/>
          </a:bodyPr>
          <a:lstStyle/>
          <a:p>
            <a:pPr>
              <a:spcAft>
                <a:spcPts val="0"/>
              </a:spcAft>
            </a:pPr>
            <a:r>
              <a:rPr lang="th-TH" sz="2400" b="1" u="sng" dirty="0">
                <a:latin typeface="Cordia New" panose="020B0304020202020204" pitchFamily="34" charset="-34"/>
                <a:ea typeface="Cordia New" panose="020B0304020202020204" pitchFamily="34" charset="-34"/>
              </a:rPr>
              <a:t>คำคุณศัพท์ประเภท</a:t>
            </a:r>
            <a:r>
              <a:rPr lang="th-TH" sz="2400" b="1" u="sng" dirty="0" smtClean="0">
                <a:latin typeface="Cordia New" panose="020B0304020202020204" pitchFamily="34" charset="-34"/>
                <a:ea typeface="Cordia New" panose="020B0304020202020204" pitchFamily="34" charset="-34"/>
              </a:rPr>
              <a:t>อื่นๆ</a:t>
            </a:r>
          </a:p>
          <a:p>
            <a:pPr>
              <a:spcAft>
                <a:spcPts val="0"/>
              </a:spcAf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th-TH" sz="1800" dirty="0">
                <a:latin typeface="Cordia New" panose="020B0304020202020204" pitchFamily="34" charset="-34"/>
                <a:ea typeface="Cordia New" panose="020B0304020202020204" pitchFamily="34" charset="-34"/>
              </a:rPr>
              <a:t>นอกจากคุณศัพท์ทั้ง </a:t>
            </a:r>
            <a:r>
              <a:rPr lang="en-US" sz="1800" dirty="0">
                <a:latin typeface="Cordia New" panose="020B0304020202020204" pitchFamily="34" charset="-34"/>
                <a:ea typeface="Cordia New" panose="020B0304020202020204" pitchFamily="34" charset="-34"/>
                <a:cs typeface="Cordia New" panose="020B0304020202020204" pitchFamily="34" charset="-34"/>
              </a:rPr>
              <a:t>8 </a:t>
            </a:r>
            <a:r>
              <a:rPr lang="th-TH" sz="1800" dirty="0">
                <a:latin typeface="Cordia New" panose="020B0304020202020204" pitchFamily="34" charset="-34"/>
                <a:ea typeface="Cordia New" panose="020B0304020202020204" pitchFamily="34" charset="-34"/>
              </a:rPr>
              <a:t>ประเภทที่กล่าวมาแล้ว เราควรสังเกตคุณศัพท์ประเภท</a:t>
            </a:r>
            <a:r>
              <a:rPr lang="th-TH" sz="1800" dirty="0" smtClean="0">
                <a:latin typeface="Cordia New" panose="020B0304020202020204" pitchFamily="34" charset="-34"/>
                <a:ea typeface="Cordia New" panose="020B0304020202020204" pitchFamily="34" charset="-34"/>
              </a:rPr>
              <a:t>อื่นๆ</a:t>
            </a:r>
            <a:r>
              <a:rPr lang="th-TH" sz="1800" dirty="0" smtClean="0">
                <a:latin typeface="Cordia New" panose="020B0304020202020204" pitchFamily="34" charset="-34"/>
                <a:ea typeface="Cordia New" panose="020B0304020202020204" pitchFamily="34" charset="-34"/>
                <a:cs typeface="Cordia New" panose="020B0304020202020204" pitchFamily="34" charset="-34"/>
              </a:rPr>
              <a:t> </a:t>
            </a:r>
            <a:r>
              <a:rPr lang="th-TH" sz="1800" dirty="0" smtClean="0">
                <a:latin typeface="Cordia New" panose="020B0304020202020204" pitchFamily="34" charset="-34"/>
                <a:ea typeface="Cordia New" panose="020B0304020202020204" pitchFamily="34" charset="-34"/>
              </a:rPr>
              <a:t>ซึ่ง</a:t>
            </a:r>
            <a:r>
              <a:rPr lang="th-TH" sz="1800" dirty="0">
                <a:latin typeface="Cordia New" panose="020B0304020202020204" pitchFamily="34" charset="-34"/>
                <a:ea typeface="Cordia New" panose="020B0304020202020204" pitchFamily="34" charset="-34"/>
              </a:rPr>
              <a:t>จัดเป็นหมวดหมู่ได้</a:t>
            </a:r>
            <a:r>
              <a:rPr lang="th-TH" sz="1800" dirty="0" smtClean="0">
                <a:latin typeface="Cordia New" panose="020B0304020202020204" pitchFamily="34" charset="-34"/>
                <a:ea typeface="Cordia New" panose="020B0304020202020204" pitchFamily="34" charset="-34"/>
              </a:rPr>
              <a:t>ดังนี้</a:t>
            </a:r>
          </a:p>
          <a:p>
            <a:pPr>
              <a:spcAft>
                <a:spcPts val="0"/>
              </a:spcAf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1.  </a:t>
            </a:r>
            <a:r>
              <a:rPr lang="th-TH" sz="1800" dirty="0">
                <a:latin typeface="Cordia New" panose="020B0304020202020204" pitchFamily="34" charset="-34"/>
                <a:ea typeface="Cordia New" panose="020B0304020202020204" pitchFamily="34" charset="-34"/>
              </a:rPr>
              <a:t>คำคุณศัพท์ที่เกิดจากการนำคำมาประกอบกันโดยเชื่อมด้วย</a:t>
            </a:r>
            <a:r>
              <a:rPr lang="th-TH" sz="1800" dirty="0" smtClean="0">
                <a:latin typeface="Cordia New" panose="020B0304020202020204" pitchFamily="34" charset="-34"/>
                <a:ea typeface="Cordia New" panose="020B0304020202020204" pitchFamily="34" charset="-34"/>
              </a:rPr>
              <a:t>เครื่องหมาย</a:t>
            </a:r>
            <a:br>
              <a:rPr lang="th-TH" sz="1800" dirty="0" smtClean="0">
                <a:latin typeface="Cordia New" panose="020B0304020202020204" pitchFamily="34" charset="-34"/>
                <a:ea typeface="Cordia New" panose="020B0304020202020204" pitchFamily="34" charset="-34"/>
              </a:rPr>
            </a:br>
            <a:r>
              <a:rPr lang="th-TH" sz="1800" dirty="0" smtClean="0">
                <a:latin typeface="Cordia New" panose="020B0304020202020204" pitchFamily="34" charset="-34"/>
                <a:ea typeface="Cordia New" panose="020B0304020202020204" pitchFamily="34" charset="-34"/>
              </a:rPr>
              <a:t>  </a:t>
            </a:r>
            <a:r>
              <a:rPr lang="en-US" sz="1800" dirty="0" smtClean="0">
                <a:latin typeface="Cordia New" panose="020B0304020202020204" pitchFamily="34" charset="-34"/>
                <a:ea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เช่น</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-The triangle is a </a:t>
            </a:r>
            <a:r>
              <a:rPr lang="en-US" sz="1800" b="1"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three-sided</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figure. 	</a:t>
            </a:r>
            <a:endParaRPr lang="en-US" sz="1800" i="1"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a:t>
            </a:r>
            <a:r>
              <a:rPr lang="en-US" sz="1800" i="1"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rPr>
              <a:t>-</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We need a </a:t>
            </a:r>
            <a:r>
              <a:rPr lang="en-US" sz="1800" b="1"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ten-gallon</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pail.</a:t>
            </a:r>
          </a:p>
          <a:p>
            <a:pPr>
              <a:spcAft>
                <a:spcPts val="0"/>
              </a:spcAft>
            </a:pP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-She is a </a:t>
            </a:r>
            <a:r>
              <a:rPr lang="en-US" sz="1800" b="1"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dark-eyed</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girl.	</a:t>
            </a:r>
            <a:endParaRPr lang="en-US" sz="1800" i="1"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i="1" dirty="0" smtClean="0">
                <a:latin typeface="Cordia New" panose="020B0304020202020204" pitchFamily="34" charset="-34"/>
                <a:ea typeface="Cordia New" panose="020B0304020202020204" pitchFamily="34" charset="-34"/>
                <a:cs typeface="Cordia New" panose="020B0304020202020204" pitchFamily="34" charset="-34"/>
              </a:rPr>
              <a:t>          </a:t>
            </a:r>
            <a:r>
              <a:rPr lang="en-US" sz="1800" i="1"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a:r>
            <a:br>
              <a:rPr lang="en-US" sz="1800" dirty="0" smtClean="0">
                <a:latin typeface="Cordia New" panose="020B0304020202020204" pitchFamily="34" charset="-34"/>
                <a:ea typeface="Cordia New" panose="020B0304020202020204" pitchFamily="34" charset="-34"/>
                <a:cs typeface="Cordia New" panose="020B0304020202020204" pitchFamily="34" charset="-34"/>
              </a:rPr>
            </a:br>
            <a:r>
              <a:rPr lang="th-TH" sz="1800" dirty="0" smtClean="0">
                <a:latin typeface="Comic Sans MS" panose="030F0702030302020204" pitchFamily="66" charset="0"/>
                <a:ea typeface="Angsana New" panose="02020603050405020304" pitchFamily="18" charset="-34"/>
              </a:rPr>
              <a:t>2</a:t>
            </a:r>
            <a:r>
              <a:rPr lang="th-TH" sz="1800" dirty="0">
                <a:latin typeface="Comic Sans MS" panose="030F0702030302020204" pitchFamily="66" charset="0"/>
                <a:ea typeface="Angsana New" panose="02020603050405020304" pitchFamily="18" charset="-34"/>
              </a:rPr>
              <a:t>.  คำคุณศัพท์ที่เกิดจากการเติม </a:t>
            </a:r>
            <a:r>
              <a:rPr lang="en-US" sz="1800" dirty="0">
                <a:latin typeface="Cordia New" panose="020B0304020202020204" pitchFamily="34" charset="-34"/>
                <a:ea typeface="Angsana New" panose="02020603050405020304" pitchFamily="18" charset="-34"/>
                <a:cs typeface="Angsana New" panose="02020603050405020304" pitchFamily="18" charset="-34"/>
              </a:rPr>
              <a:t>-</a:t>
            </a:r>
            <a:r>
              <a:rPr lang="en-US" sz="1800" dirty="0" err="1">
                <a:latin typeface="Cordia New" panose="020B0304020202020204" pitchFamily="34" charset="-34"/>
                <a:ea typeface="Angsana New" panose="02020603050405020304" pitchFamily="18" charset="-34"/>
                <a:cs typeface="Angsana New" panose="02020603050405020304" pitchFamily="18" charset="-34"/>
              </a:rPr>
              <a:t>ing</a:t>
            </a:r>
            <a:r>
              <a:rPr lang="en-US" sz="1800" dirty="0">
                <a:latin typeface="Cordia New" panose="020B0304020202020204" pitchFamily="34" charset="-34"/>
                <a:ea typeface="Angsana New" panose="02020603050405020304" pitchFamily="18" charset="-34"/>
                <a:cs typeface="Angsana New" panose="02020603050405020304" pitchFamily="18" charset="-34"/>
              </a:rPr>
              <a:t> </a:t>
            </a:r>
            <a:r>
              <a:rPr lang="th-TH" sz="1800" dirty="0">
                <a:latin typeface="Cordia New" panose="020B0304020202020204" pitchFamily="34" charset="-34"/>
                <a:ea typeface="Angsana New" panose="02020603050405020304" pitchFamily="18" charset="-34"/>
                <a:cs typeface="Angsana New" panose="02020603050405020304" pitchFamily="18" charset="-34"/>
              </a:rPr>
              <a:t>หลังคำกริยา </a:t>
            </a:r>
            <a:r>
              <a:rPr lang="en-US" sz="1800" dirty="0">
                <a:latin typeface="Cordia New" panose="020B0304020202020204" pitchFamily="34" charset="-34"/>
                <a:ea typeface="Angsana New" panose="02020603050405020304" pitchFamily="18" charset="-34"/>
                <a:cs typeface="Angsana New" panose="02020603050405020304" pitchFamily="18" charset="-34"/>
              </a:rPr>
              <a:t>(</a:t>
            </a:r>
            <a:r>
              <a:rPr lang="th-TH" sz="1800" dirty="0">
                <a:latin typeface="Cordia New" panose="020B0304020202020204" pitchFamily="34" charset="-34"/>
                <a:ea typeface="Angsana New" panose="02020603050405020304" pitchFamily="18" charset="-34"/>
                <a:cs typeface="Angsana New" panose="02020603050405020304" pitchFamily="18" charset="-34"/>
              </a:rPr>
              <a:t>เรียกว่า </a:t>
            </a:r>
            <a:r>
              <a:rPr lang="en-US" sz="1800" dirty="0">
                <a:latin typeface="Cordia New" panose="020B0304020202020204" pitchFamily="34" charset="-34"/>
                <a:ea typeface="Angsana New" panose="02020603050405020304" pitchFamily="18" charset="-34"/>
                <a:cs typeface="Angsana New" panose="02020603050405020304" pitchFamily="18" charset="-34"/>
              </a:rPr>
              <a:t>Present </a:t>
            </a:r>
            <a:r>
              <a:rPr lang="en-US" sz="1800" dirty="0" smtClean="0">
                <a:latin typeface="Cordia New" panose="020B0304020202020204" pitchFamily="34" charset="-34"/>
                <a:ea typeface="Angsana New" panose="02020603050405020304" pitchFamily="18" charset="-34"/>
                <a:cs typeface="Angsana New" panose="02020603050405020304" pitchFamily="18" charset="-34"/>
              </a:rPr>
              <a:t/>
            </a:r>
            <a:br>
              <a:rPr lang="en-US" sz="1800" dirty="0" smtClean="0">
                <a:latin typeface="Cordia New" panose="020B0304020202020204" pitchFamily="34" charset="-34"/>
                <a:ea typeface="Angsana New" panose="02020603050405020304" pitchFamily="18" charset="-34"/>
                <a:cs typeface="Angsana New" panose="02020603050405020304" pitchFamily="18" charset="-34"/>
              </a:rPr>
            </a:br>
            <a:r>
              <a:rPr lang="en-US" sz="1800" dirty="0" smtClean="0">
                <a:latin typeface="Cordia New" panose="020B0304020202020204" pitchFamily="34" charset="-34"/>
                <a:ea typeface="Angsana New" panose="02020603050405020304" pitchFamily="18" charset="-34"/>
                <a:cs typeface="Angsana New" panose="02020603050405020304" pitchFamily="18" charset="-34"/>
              </a:rPr>
              <a:t>     Participle</a:t>
            </a:r>
            <a:r>
              <a:rPr lang="en-US" sz="1800" dirty="0">
                <a:latin typeface="Cordia New" panose="020B0304020202020204" pitchFamily="34" charset="-34"/>
                <a:ea typeface="Angsana New" panose="02020603050405020304" pitchFamily="18" charset="-34"/>
                <a:cs typeface="Angsana New" panose="02020603050405020304" pitchFamily="18" charset="-34"/>
              </a:rPr>
              <a:t>) </a:t>
            </a:r>
            <a:r>
              <a:rPr lang="th-TH" sz="1800" dirty="0">
                <a:latin typeface="Cordia New" panose="020B0304020202020204" pitchFamily="34" charset="-34"/>
                <a:ea typeface="Angsana New" panose="02020603050405020304" pitchFamily="18" charset="-34"/>
              </a:rPr>
              <a:t>เมื่อ</a:t>
            </a:r>
            <a:r>
              <a:rPr lang="th-TH" sz="1800" dirty="0" smtClean="0">
                <a:latin typeface="Cordia New" panose="020B0304020202020204" pitchFamily="34" charset="-34"/>
                <a:ea typeface="Angsana New" panose="02020603050405020304" pitchFamily="18" charset="-34"/>
              </a:rPr>
              <a:t>ขยาย</a:t>
            </a:r>
            <a:r>
              <a:rPr lang="th-TH" sz="1800" dirty="0" smtClean="0">
                <a:latin typeface="Comic Sans MS" panose="030F0702030302020204" pitchFamily="66" charset="0"/>
                <a:ea typeface="Angsana New" panose="02020603050405020304" pitchFamily="18" charset="-34"/>
              </a:rPr>
              <a:t>คำนาม </a:t>
            </a:r>
            <a:r>
              <a:rPr lang="th-TH" sz="1800" dirty="0">
                <a:latin typeface="Comic Sans MS" panose="030F0702030302020204" pitchFamily="66" charset="0"/>
                <a:ea typeface="Angsana New" panose="02020603050405020304" pitchFamily="18" charset="-34"/>
              </a:rPr>
              <a:t>บอกถึง การกระทำของนามนั้น  เช่น  </a:t>
            </a:r>
            <a:r>
              <a:rPr lang="en-US" sz="1800" dirty="0">
                <a:latin typeface="Cordia New" panose="020B0304020202020204" pitchFamily="34" charset="-34"/>
                <a:ea typeface="Angsana New" panose="02020603050405020304" pitchFamily="18" charset="-34"/>
                <a:cs typeface="Angsana New" panose="02020603050405020304" pitchFamily="18" charset="-34"/>
              </a:rPr>
              <a:t>	</a:t>
            </a:r>
            <a:endParaRPr lang="en-US" sz="1800" dirty="0">
              <a:latin typeface="Comic Sans MS" panose="030F0702030302020204" pitchFamily="66" charset="0"/>
              <a:ea typeface="Angsana New" panose="02020603050405020304" pitchFamily="18" charset="-34"/>
              <a:cs typeface="Angsana New" panose="02020603050405020304" pitchFamily="18" charset="-34"/>
            </a:endParaRPr>
          </a:p>
          <a:p>
            <a:pPr indent="457200">
              <a:lnSpc>
                <a:spcPct val="150000"/>
              </a:lnSpc>
              <a:spcAft>
                <a:spcPts val="0"/>
              </a:spcAft>
            </a:pPr>
            <a:r>
              <a:rPr lang="en-US" sz="1800" b="1" i="1" u="sng"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music-loving</a:t>
            </a:r>
            <a:r>
              <a:rPr lang="en-US" sz="1800"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 people    =   people who love music</a:t>
            </a:r>
            <a:endParaRPr lang="en-US" sz="1800" dirty="0">
              <a:solidFill>
                <a:srgbClr val="FF0000"/>
              </a:solidFill>
              <a:latin typeface="Comic Sans MS" panose="030F0702030302020204" pitchFamily="66" charset="0"/>
              <a:ea typeface="Angsana New" panose="02020603050405020304" pitchFamily="18" charset="-34"/>
              <a:cs typeface="Angsana New" panose="02020603050405020304" pitchFamily="18" charset="-34"/>
            </a:endParaRPr>
          </a:p>
          <a:p>
            <a:pPr indent="457200">
              <a:lnSpc>
                <a:spcPct val="150000"/>
              </a:lnSpc>
              <a:spcAft>
                <a:spcPts val="0"/>
              </a:spcAft>
            </a:pPr>
            <a:r>
              <a:rPr lang="en-US" sz="1800" b="1" i="1" u="sng"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time-saving</a:t>
            </a:r>
            <a:r>
              <a:rPr lang="en-US" sz="1800"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 machine   =   a machine that saves </a:t>
            </a:r>
            <a:r>
              <a:rPr lang="en-US" sz="1800" dirty="0" smtClean="0">
                <a:solidFill>
                  <a:srgbClr val="FF0000"/>
                </a:solidFill>
                <a:latin typeface="Cordia New" panose="020B0304020202020204" pitchFamily="34" charset="-34"/>
                <a:ea typeface="Angsana New" panose="02020603050405020304" pitchFamily="18" charset="-34"/>
                <a:cs typeface="Angsana New" panose="02020603050405020304" pitchFamily="18" charset="-34"/>
              </a:rPr>
              <a:t>time</a:t>
            </a:r>
            <a:endParaRPr lang="en-US" sz="1800" dirty="0">
              <a:effectLst/>
              <a:latin typeface="Cordia New" panose="020B0304020202020204" pitchFamily="34" charset="-34"/>
              <a:ea typeface="Cordia New" panose="020B0304020202020204" pitchFamily="34" charset="-34"/>
              <a:cs typeface="Cordia New" panose="020B0304020202020204" pitchFamily="34" charset="-34"/>
            </a:endParaRPr>
          </a:p>
        </p:txBody>
      </p:sp>
      <p:pic>
        <p:nvPicPr>
          <p:cNvPr id="9" name="Picture 2" descr="3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10882" y="3241364"/>
            <a:ext cx="1107548" cy="1110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65141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657340"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 name="Rectangle 3"/>
          <p:cNvSpPr/>
          <p:nvPr/>
        </p:nvSpPr>
        <p:spPr>
          <a:xfrm>
            <a:off x="434464" y="766919"/>
            <a:ext cx="4873128" cy="3277820"/>
          </a:xfrm>
          <a:prstGeom prst="rect">
            <a:avLst/>
          </a:prstGeom>
        </p:spPr>
        <p:txBody>
          <a:bodyPr wrap="square">
            <a:spAutoFit/>
          </a:bodyPr>
          <a:lstStyle/>
          <a:p>
            <a:pPr>
              <a:lnSpc>
                <a:spcPct val="150000"/>
              </a:lnSpc>
              <a:spcAft>
                <a:spcPts val="0"/>
              </a:spcAft>
            </a:pPr>
            <a:r>
              <a:rPr lang="en-US" sz="1800" dirty="0" smtClean="0">
                <a:latin typeface="Cordia New" panose="020B0304020202020204" pitchFamily="34" charset="-34"/>
                <a:ea typeface="Angsana New" panose="02020603050405020304" pitchFamily="18" charset="-34"/>
                <a:cs typeface="Angsana New" panose="02020603050405020304" pitchFamily="18" charset="-34"/>
              </a:rPr>
              <a:t>3</a:t>
            </a:r>
            <a:r>
              <a:rPr lang="en-US" sz="1800" dirty="0">
                <a:latin typeface="Cordia New" panose="020B0304020202020204" pitchFamily="34" charset="-34"/>
                <a:ea typeface="Angsana New" panose="02020603050405020304" pitchFamily="18" charset="-34"/>
                <a:cs typeface="Angsana New" panose="02020603050405020304" pitchFamily="18" charset="-34"/>
              </a:rPr>
              <a:t>.  </a:t>
            </a:r>
            <a:r>
              <a:rPr lang="th-TH" sz="1800" dirty="0">
                <a:latin typeface="Comic Sans MS" panose="030F0702030302020204" pitchFamily="66" charset="0"/>
                <a:ea typeface="Angsana New" panose="02020603050405020304" pitchFamily="18" charset="-34"/>
              </a:rPr>
              <a:t>คำคุณศัพท์ที่เกิดจากการเติม </a:t>
            </a:r>
            <a:r>
              <a:rPr lang="en-US" sz="1800" dirty="0">
                <a:latin typeface="Cordia New" panose="020B0304020202020204" pitchFamily="34" charset="-34"/>
                <a:ea typeface="Angsana New" panose="02020603050405020304" pitchFamily="18" charset="-34"/>
                <a:cs typeface="Angsana New" panose="02020603050405020304" pitchFamily="18" charset="-34"/>
              </a:rPr>
              <a:t>-</a:t>
            </a:r>
            <a:r>
              <a:rPr lang="en-US" sz="1800" dirty="0" err="1">
                <a:latin typeface="Cordia New" panose="020B0304020202020204" pitchFamily="34" charset="-34"/>
                <a:ea typeface="Angsana New" panose="02020603050405020304" pitchFamily="18" charset="-34"/>
                <a:cs typeface="Angsana New" panose="02020603050405020304" pitchFamily="18" charset="-34"/>
              </a:rPr>
              <a:t>ed</a:t>
            </a:r>
            <a:r>
              <a:rPr lang="en-US" sz="1800" dirty="0">
                <a:latin typeface="Cordia New" panose="020B0304020202020204" pitchFamily="34" charset="-34"/>
                <a:ea typeface="Angsana New" panose="02020603050405020304" pitchFamily="18" charset="-34"/>
                <a:cs typeface="Angsana New" panose="02020603050405020304" pitchFamily="18" charset="-34"/>
              </a:rPr>
              <a:t> </a:t>
            </a:r>
            <a:r>
              <a:rPr lang="th-TH" sz="1800" dirty="0">
                <a:latin typeface="Cordia New" panose="020B0304020202020204" pitchFamily="34" charset="-34"/>
                <a:ea typeface="Angsana New" panose="02020603050405020304" pitchFamily="18" charset="-34"/>
                <a:cs typeface="Angsana New" panose="02020603050405020304" pitchFamily="18" charset="-34"/>
              </a:rPr>
              <a:t>หลังคำกริยา </a:t>
            </a:r>
            <a:r>
              <a:rPr lang="en-US" sz="1800" dirty="0">
                <a:latin typeface="Cordia New" panose="020B0304020202020204" pitchFamily="34" charset="-34"/>
                <a:ea typeface="Angsana New" panose="02020603050405020304" pitchFamily="18" charset="-34"/>
                <a:cs typeface="Angsana New" panose="02020603050405020304" pitchFamily="18" charset="-34"/>
              </a:rPr>
              <a:t>(</a:t>
            </a:r>
            <a:r>
              <a:rPr lang="th-TH" sz="1800" dirty="0">
                <a:latin typeface="Cordia New" panose="020B0304020202020204" pitchFamily="34" charset="-34"/>
                <a:ea typeface="Angsana New" panose="02020603050405020304" pitchFamily="18" charset="-34"/>
                <a:cs typeface="Angsana New" panose="02020603050405020304" pitchFamily="18" charset="-34"/>
              </a:rPr>
              <a:t>เรียกว่า </a:t>
            </a:r>
            <a:r>
              <a:rPr lang="en-US" sz="1800" dirty="0">
                <a:latin typeface="Cordia New" panose="020B0304020202020204" pitchFamily="34" charset="-34"/>
                <a:ea typeface="Angsana New" panose="02020603050405020304" pitchFamily="18" charset="-34"/>
                <a:cs typeface="Angsana New" panose="02020603050405020304" pitchFamily="18" charset="-34"/>
              </a:rPr>
              <a:t>Past Participle)</a:t>
            </a:r>
            <a:r>
              <a:rPr lang="th-TH" sz="1800" dirty="0">
                <a:latin typeface="Cordia New" panose="020B0304020202020204" pitchFamily="34" charset="-34"/>
                <a:ea typeface="Angsana New" panose="02020603050405020304" pitchFamily="18" charset="-34"/>
                <a:cs typeface="Angsana New" panose="02020603050405020304" pitchFamily="18" charset="-34"/>
              </a:rPr>
              <a:t> </a:t>
            </a:r>
            <a:r>
              <a:rPr lang="th-TH" sz="1800" dirty="0">
                <a:latin typeface="Cordia New" panose="020B0304020202020204" pitchFamily="34" charset="-34"/>
                <a:ea typeface="Angsana New" panose="02020603050405020304" pitchFamily="18" charset="-34"/>
                <a:cs typeface="Cordia New" panose="020B0304020202020204" pitchFamily="34" charset="-34"/>
              </a:rPr>
              <a:t>เมื่อ</a:t>
            </a:r>
            <a:r>
              <a:rPr lang="th-TH" sz="1800" dirty="0" smtClean="0">
                <a:latin typeface="Cordia New" panose="020B0304020202020204" pitchFamily="34" charset="-34"/>
                <a:ea typeface="Angsana New" panose="02020603050405020304" pitchFamily="18" charset="-34"/>
                <a:cs typeface="Cordia New" panose="020B0304020202020204" pitchFamily="34" charset="-34"/>
              </a:rPr>
              <a:t>ขยาย</a:t>
            </a:r>
            <a:r>
              <a:rPr lang="th-TH" sz="1800" dirty="0" smtClean="0">
                <a:latin typeface="Comic Sans MS" panose="030F0702030302020204" pitchFamily="66" charset="0"/>
                <a:ea typeface="Angsana New" panose="02020603050405020304" pitchFamily="18" charset="-34"/>
              </a:rPr>
              <a:t>คำนาม </a:t>
            </a:r>
            <a:r>
              <a:rPr lang="th-TH" sz="1800" dirty="0">
                <a:latin typeface="Comic Sans MS" panose="030F0702030302020204" pitchFamily="66" charset="0"/>
                <a:ea typeface="Angsana New" panose="02020603050405020304" pitchFamily="18" charset="-34"/>
              </a:rPr>
              <a:t>บอกว่าคำนามนั้นได้รับผลของการกระทำอย่างไร  เช่น</a:t>
            </a:r>
            <a:endParaRPr lang="en-US" sz="1800" dirty="0">
              <a:latin typeface="Comic Sans MS" panose="030F0702030302020204" pitchFamily="66" charset="0"/>
              <a:ea typeface="Angsana New" panose="02020603050405020304" pitchFamily="18" charset="-34"/>
              <a:cs typeface="Angsana New" panose="02020603050405020304" pitchFamily="18" charset="-34"/>
            </a:endParaRPr>
          </a:p>
          <a:p>
            <a:pPr indent="457200">
              <a:lnSpc>
                <a:spcPct val="150000"/>
              </a:lnSpc>
              <a:spcAft>
                <a:spcPts val="0"/>
              </a:spcAft>
            </a:pPr>
            <a:r>
              <a:rPr lang="en-US" sz="1800" b="1" i="1" u="sng"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written</a:t>
            </a:r>
            <a:r>
              <a:rPr lang="en-US" sz="1800" i="1"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 assignment</a:t>
            </a:r>
            <a:r>
              <a:rPr lang="th-TH" sz="1800" i="1"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    </a:t>
            </a:r>
            <a:r>
              <a:rPr lang="en-US" sz="1800" i="1"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  assignment which is/was written</a:t>
            </a:r>
            <a:endParaRPr lang="en-US" sz="1800" i="1" dirty="0">
              <a:solidFill>
                <a:srgbClr val="FF0000"/>
              </a:solidFill>
              <a:latin typeface="Comic Sans MS" panose="030F0702030302020204" pitchFamily="66" charset="0"/>
              <a:ea typeface="Angsana New" panose="02020603050405020304" pitchFamily="18" charset="-34"/>
              <a:cs typeface="Angsana New" panose="02020603050405020304" pitchFamily="18" charset="-34"/>
            </a:endParaRPr>
          </a:p>
          <a:p>
            <a:pPr indent="457200">
              <a:lnSpc>
                <a:spcPct val="150000"/>
              </a:lnSpc>
              <a:spcAft>
                <a:spcPts val="0"/>
              </a:spcAft>
            </a:pPr>
            <a:r>
              <a:rPr lang="en-US" sz="1800" b="1" i="1" u="sng"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broken</a:t>
            </a:r>
            <a:r>
              <a:rPr lang="en-US" sz="1800" i="1"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 relationship </a:t>
            </a:r>
            <a:r>
              <a:rPr lang="th-TH" sz="1800" i="1"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  </a:t>
            </a:r>
            <a:r>
              <a:rPr lang="en-US" sz="1800" i="1"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  relationship which is/was </a:t>
            </a:r>
            <a:r>
              <a:rPr lang="en-US" sz="1800" i="1" dirty="0" smtClean="0">
                <a:solidFill>
                  <a:srgbClr val="FF0000"/>
                </a:solidFill>
                <a:latin typeface="Cordia New" panose="020B0304020202020204" pitchFamily="34" charset="-34"/>
                <a:ea typeface="Angsana New" panose="02020603050405020304" pitchFamily="18" charset="-34"/>
                <a:cs typeface="Angsana New" panose="02020603050405020304" pitchFamily="18" charset="-34"/>
              </a:rPr>
              <a:t>broken</a:t>
            </a:r>
          </a:p>
          <a:p>
            <a:pPr indent="457200">
              <a:lnSpc>
                <a:spcPct val="150000"/>
              </a:lnSpc>
              <a:spcAft>
                <a:spcPts val="0"/>
              </a:spcAft>
            </a:pPr>
            <a:endParaRPr lang="en-US" sz="1800" i="1" dirty="0">
              <a:solidFill>
                <a:srgbClr val="FF0000"/>
              </a:solidFill>
              <a:latin typeface="Comic Sans MS" panose="030F0702030302020204" pitchFamily="66" charset="0"/>
              <a:ea typeface="Angsana New" panose="02020603050405020304" pitchFamily="18" charset="-34"/>
              <a:cs typeface="Angsana New" panose="02020603050405020304" pitchFamily="18" charset="-34"/>
            </a:endParaRPr>
          </a:p>
          <a:p>
            <a:pPr lvl="0">
              <a:spcAft>
                <a:spcPts val="0"/>
              </a:spcAft>
              <a:tabLst>
                <a:tab pos="228600" algn="l"/>
              </a:tabLst>
            </a:pPr>
            <a:r>
              <a:rPr lang="th-TH" sz="1800" dirty="0" smtClean="0">
                <a:latin typeface="Cordia New" panose="020B0304020202020204" pitchFamily="34" charset="-34"/>
                <a:ea typeface="Cordia New" panose="020B0304020202020204" pitchFamily="34" charset="-34"/>
              </a:rPr>
              <a:t>4.   คำคุณศัพท์</a:t>
            </a:r>
            <a:r>
              <a:rPr lang="th-TH" sz="1800" dirty="0">
                <a:latin typeface="Cordia New" panose="020B0304020202020204" pitchFamily="34" charset="-34"/>
                <a:ea typeface="Cordia New" panose="020B0304020202020204" pitchFamily="34" charset="-34"/>
              </a:rPr>
              <a:t>ที่เกิดจากการเติม</a:t>
            </a:r>
            <a:r>
              <a:rPr lang="en-US" sz="1800" dirty="0">
                <a:latin typeface="Cordia New" panose="020B0304020202020204" pitchFamily="34" charset="-34"/>
                <a:ea typeface="Cordia New" panose="020B0304020202020204" pitchFamily="34" charset="-34"/>
                <a:cs typeface="Cordia New" panose="020B0304020202020204" pitchFamily="34" charset="-34"/>
              </a:rPr>
              <a:t> Suffixes </a:t>
            </a:r>
            <a:r>
              <a:rPr lang="th-TH" sz="1800" dirty="0">
                <a:latin typeface="Cordia New" panose="020B0304020202020204" pitchFamily="34" charset="-34"/>
                <a:ea typeface="Cordia New" panose="020B0304020202020204" pitchFamily="34" charset="-34"/>
              </a:rPr>
              <a:t>เข้าข้างท้ายคำ</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Suffixes </a:t>
            </a:r>
            <a:r>
              <a:rPr lang="th-TH" sz="1800" dirty="0">
                <a:latin typeface="Cordia New" panose="020B0304020202020204" pitchFamily="34" charset="-34"/>
                <a:ea typeface="Cordia New" panose="020B0304020202020204" pitchFamily="34" charset="-34"/>
              </a:rPr>
              <a:t>คือ ส่วนที่เติมเข้าข้างท้ายคำเพื่อทำให้คำนั้นๆกลายเป็นคำชนิดอื่น </a:t>
            </a:r>
          </a:p>
          <a:p>
            <a:pPr>
              <a:spcAft>
                <a:spcPts val="0"/>
              </a:spcAft>
            </a:pPr>
            <a:r>
              <a:rPr lang="th-TH" sz="1800" dirty="0" smtClean="0">
                <a:latin typeface="Cordia New" panose="020B0304020202020204" pitchFamily="34" charset="-34"/>
                <a:ea typeface="Cordia New" panose="020B0304020202020204" pitchFamily="34" charset="-34"/>
              </a:rPr>
              <a:t>คำคุณศัพท์</a:t>
            </a:r>
            <a:r>
              <a:rPr lang="th-TH" sz="1800" dirty="0">
                <a:latin typeface="Cordia New" panose="020B0304020202020204" pitchFamily="34" charset="-34"/>
                <a:ea typeface="Cordia New" panose="020B0304020202020204" pitchFamily="34" charset="-34"/>
              </a:rPr>
              <a:t>ที่เกิดจากการเติม </a:t>
            </a:r>
            <a:r>
              <a:rPr lang="en-US" sz="1800" dirty="0">
                <a:latin typeface="Cordia New" panose="020B0304020202020204" pitchFamily="34" charset="-34"/>
                <a:ea typeface="Cordia New" panose="020B0304020202020204" pitchFamily="34" charset="-34"/>
                <a:cs typeface="Cordia New" panose="020B0304020202020204" pitchFamily="34" charset="-34"/>
              </a:rPr>
              <a:t>Suffixes </a:t>
            </a:r>
            <a:r>
              <a:rPr lang="th-TH" sz="1800" dirty="0">
                <a:latin typeface="Cordia New" panose="020B0304020202020204" pitchFamily="34" charset="-34"/>
                <a:ea typeface="Cordia New" panose="020B0304020202020204" pitchFamily="34" charset="-34"/>
              </a:rPr>
              <a:t>สรุปเป็นหมวดหมู่ได้ดังนี้</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a:t>
            </a:r>
            <a:endParaRPr lang="en-US" sz="1800" dirty="0">
              <a:effectLst/>
              <a:latin typeface="Cordia New" panose="020B0304020202020204" pitchFamily="34" charset="-34"/>
              <a:ea typeface="Cordia New" panose="020B0304020202020204" pitchFamily="34" charset="-34"/>
              <a:cs typeface="Cordia New" panose="020B0304020202020204" pitchFamily="34" charset="-34"/>
            </a:endParaRPr>
          </a:p>
        </p:txBody>
      </p:sp>
      <p:graphicFrame>
        <p:nvGraphicFramePr>
          <p:cNvPr id="2" name="Table 1"/>
          <p:cNvGraphicFramePr>
            <a:graphicFrameLocks noGrp="1"/>
          </p:cNvGraphicFramePr>
          <p:nvPr>
            <p:extLst>
              <p:ext uri="{D42A27DB-BD31-4B8C-83A1-F6EECF244321}">
                <p14:modId xmlns:p14="http://schemas.microsoft.com/office/powerpoint/2010/main" val="1036560438"/>
              </p:ext>
            </p:extLst>
          </p:nvPr>
        </p:nvGraphicFramePr>
        <p:xfrm>
          <a:off x="488281" y="4427709"/>
          <a:ext cx="4557445" cy="1402080"/>
        </p:xfrm>
        <a:graphic>
          <a:graphicData uri="http://schemas.openxmlformats.org/drawingml/2006/table">
            <a:tbl>
              <a:tblPr>
                <a:tableStyleId>{5C22544A-7EE6-4342-B048-85BDC9FD1C3A}</a:tableStyleId>
              </a:tblPr>
              <a:tblGrid>
                <a:gridCol w="713057"/>
                <a:gridCol w="1190961"/>
                <a:gridCol w="185804"/>
                <a:gridCol w="656664"/>
                <a:gridCol w="1810959"/>
              </a:tblGrid>
              <a:tr h="0">
                <a:tc>
                  <a:txBody>
                    <a:bodyPr/>
                    <a:lstStyle/>
                    <a:p>
                      <a:pPr algn="ctr">
                        <a:spcAft>
                          <a:spcPts val="0"/>
                        </a:spcAft>
                      </a:pPr>
                      <a:r>
                        <a:rPr lang="en-US" sz="1200" dirty="0">
                          <a:effectLst/>
                        </a:rPr>
                        <a:t>Suffixes</a:t>
                      </a:r>
                      <a:endParaRPr lang="en-US" sz="1200" b="1"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spcAft>
                          <a:spcPts val="0"/>
                        </a:spcAft>
                      </a:pPr>
                      <a:r>
                        <a:rPr lang="th-TH" sz="1200">
                          <a:effectLst/>
                        </a:rPr>
                        <a:t>ตัวอย่าง</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spcAft>
                          <a:spcPts val="0"/>
                        </a:spcAft>
                      </a:pPr>
                      <a:r>
                        <a:rPr lang="en-US" sz="1200">
                          <a:effectLst/>
                        </a:rPr>
                        <a:t>Suffixes</a:t>
                      </a:r>
                      <a:endParaRPr lang="en-US" sz="1200" b="1">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spcAft>
                          <a:spcPts val="0"/>
                        </a:spcAft>
                      </a:pPr>
                      <a:r>
                        <a:rPr lang="th-TH" sz="1200">
                          <a:effectLst/>
                        </a:rPr>
                        <a:t>ตัวอย่าง</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pPr>
                      <a:r>
                        <a:rPr lang="en-US" sz="1200">
                          <a:effectLst/>
                        </a:rPr>
                        <a:t>-ful</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careful, painful</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-ary</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visionary, legendary</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tabLst>
                          <a:tab pos="2637155" algn="ctr"/>
                          <a:tab pos="5274310" algn="r"/>
                          <a:tab pos="457200" algn="l"/>
                        </a:tabLst>
                      </a:pPr>
                      <a:r>
                        <a:rPr lang="en-US" sz="1200">
                          <a:effectLst/>
                        </a:rPr>
                        <a:t>-less</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endless, hopeless</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-ly</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queenly, gentlemanly</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tabLst>
                          <a:tab pos="2637155" algn="ctr"/>
                          <a:tab pos="5274310" algn="r"/>
                          <a:tab pos="457200" algn="l"/>
                        </a:tabLst>
                      </a:pPr>
                      <a:r>
                        <a:rPr lang="en-US" sz="1200">
                          <a:effectLst/>
                        </a:rPr>
                        <a:t>-ous</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courageous, advantageous</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-ar</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familiar (</a:t>
                      </a:r>
                      <a:r>
                        <a:rPr lang="th-TH" sz="1200">
                          <a:effectLst/>
                        </a:rPr>
                        <a:t>จาก </a:t>
                      </a:r>
                      <a:r>
                        <a:rPr lang="en-US" sz="1200">
                          <a:effectLst/>
                        </a:rPr>
                        <a:t>family), rectangular</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tabLst>
                          <a:tab pos="2637155" algn="ctr"/>
                          <a:tab pos="5274310" algn="r"/>
                          <a:tab pos="457200" algn="l"/>
                        </a:tabLst>
                      </a:pPr>
                      <a:r>
                        <a:rPr lang="en-US" sz="1200">
                          <a:effectLst/>
                        </a:rPr>
                        <a:t>-y</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dirty, guilty</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 </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a:t>
                      </a:r>
                      <a:r>
                        <a:rPr lang="th-TH" sz="1200">
                          <a:effectLst/>
                        </a:rPr>
                        <a:t>จาก </a:t>
                      </a:r>
                      <a:r>
                        <a:rPr lang="en-US" sz="1200">
                          <a:effectLst/>
                        </a:rPr>
                        <a:t>rectangle)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tabLst>
                          <a:tab pos="2637155" algn="ctr"/>
                          <a:tab pos="5274310" algn="r"/>
                          <a:tab pos="457200" algn="l"/>
                        </a:tabLst>
                      </a:pPr>
                      <a:r>
                        <a:rPr lang="en-US" sz="1200">
                          <a:effectLst/>
                        </a:rPr>
                        <a:t>-al</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national, critical</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-ic</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symbolic, organic</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tabLst>
                          <a:tab pos="2637155" algn="ctr"/>
                          <a:tab pos="5274310" algn="r"/>
                          <a:tab pos="457200" algn="l"/>
                        </a:tabLst>
                      </a:pPr>
                      <a:r>
                        <a:rPr lang="en-US" sz="1200">
                          <a:effectLst/>
                        </a:rPr>
                        <a:t>-ish</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childish, boyish</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 </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-en</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wooden, silken</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3780681575"/>
              </p:ext>
            </p:extLst>
          </p:nvPr>
        </p:nvGraphicFramePr>
        <p:xfrm>
          <a:off x="6918041" y="887974"/>
          <a:ext cx="4196864" cy="1432560"/>
        </p:xfrm>
        <a:graphic>
          <a:graphicData uri="http://schemas.openxmlformats.org/drawingml/2006/table">
            <a:tbl>
              <a:tblPr>
                <a:tableStyleId>{5C22544A-7EE6-4342-B048-85BDC9FD1C3A}</a:tableStyleId>
              </a:tblPr>
              <a:tblGrid>
                <a:gridCol w="842918"/>
                <a:gridCol w="1170481"/>
                <a:gridCol w="162560"/>
                <a:gridCol w="793215"/>
                <a:gridCol w="1227690"/>
              </a:tblGrid>
              <a:tr h="0">
                <a:tc>
                  <a:txBody>
                    <a:bodyPr/>
                    <a:lstStyle/>
                    <a:p>
                      <a:pPr algn="ctr">
                        <a:spcAft>
                          <a:spcPts val="0"/>
                        </a:spcAft>
                      </a:pPr>
                      <a:r>
                        <a:rPr lang="en-US" sz="1200" dirty="0">
                          <a:effectLst/>
                        </a:rPr>
                        <a:t>Suffixes</a:t>
                      </a:r>
                      <a:endParaRPr lang="en-US" sz="1200" b="1"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spcAft>
                          <a:spcPts val="0"/>
                        </a:spcAft>
                      </a:pPr>
                      <a:r>
                        <a:rPr lang="th-TH" sz="1200" dirty="0">
                          <a:effectLst/>
                        </a:rPr>
                        <a:t>ตัวอย่าง</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spcAft>
                          <a:spcPts val="0"/>
                        </a:spcAft>
                      </a:pPr>
                      <a:r>
                        <a:rPr lang="en-US" sz="1200" dirty="0">
                          <a:effectLst/>
                        </a:rPr>
                        <a:t>Suffixes</a:t>
                      </a:r>
                      <a:endParaRPr lang="en-US" sz="1200" b="1"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spcAft>
                          <a:spcPts val="0"/>
                        </a:spcAft>
                      </a:pPr>
                      <a:r>
                        <a:rPr lang="th-TH" sz="1200" dirty="0">
                          <a:effectLst/>
                        </a:rPr>
                        <a:t>ตัวอย่าง</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pPr>
                      <a:r>
                        <a:rPr lang="en-US" sz="1200">
                          <a:effectLst/>
                        </a:rPr>
                        <a:t>-able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payable, noticeable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-ative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imaginative (</a:t>
                      </a:r>
                      <a:r>
                        <a:rPr lang="th-TH" sz="1200">
                          <a:effectLst/>
                        </a:rPr>
                        <a:t>จาก </a:t>
                      </a:r>
                      <a:r>
                        <a:rPr lang="en-US" sz="1200">
                          <a:effectLst/>
                        </a:rPr>
                        <a:t>imagine)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tabLst>
                          <a:tab pos="2637155" algn="ctr"/>
                          <a:tab pos="5274310" algn="r"/>
                          <a:tab pos="457200" algn="l"/>
                        </a:tabLst>
                      </a:pPr>
                      <a:r>
                        <a:rPr lang="en-US" sz="1200">
                          <a:effectLst/>
                        </a:rPr>
                        <a:t>-ible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convertible, extendible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-itive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competitive (</a:t>
                      </a:r>
                      <a:r>
                        <a:rPr lang="th-TH" sz="1200">
                          <a:effectLst/>
                        </a:rPr>
                        <a:t>จาก </a:t>
                      </a:r>
                      <a:r>
                        <a:rPr lang="en-US" sz="1200">
                          <a:effectLst/>
                        </a:rPr>
                        <a:t>compete)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tabLst>
                          <a:tab pos="2637155" algn="ctr"/>
                          <a:tab pos="5274310" algn="r"/>
                          <a:tab pos="457200" algn="l"/>
                        </a:tabLst>
                      </a:pPr>
                      <a:r>
                        <a:rPr lang="en-US" sz="1200">
                          <a:effectLst/>
                        </a:rPr>
                        <a:t>-some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tiresome, quarrelsome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a:t>
                      </a:r>
                      <a:r>
                        <a:rPr lang="en-US" sz="1200" dirty="0" err="1">
                          <a:effectLst/>
                        </a:rPr>
                        <a:t>ent</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correspondent, different</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tabLst>
                          <a:tab pos="2637155" algn="ctr"/>
                          <a:tab pos="5274310" algn="r"/>
                          <a:tab pos="457200" algn="l"/>
                        </a:tabLst>
                      </a:pPr>
                      <a:r>
                        <a:rPr lang="en-US" sz="1200">
                          <a:effectLst/>
                        </a:rPr>
                        <a:t>-ive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selective, respective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 </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 </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bl>
          </a:graphicData>
        </a:graphic>
      </p:graphicFrame>
      <p:sp>
        <p:nvSpPr>
          <p:cNvPr id="5" name="Rectangle 1"/>
          <p:cNvSpPr>
            <a:spLocks noChangeArrowheads="1"/>
          </p:cNvSpPr>
          <p:nvPr/>
        </p:nvSpPr>
        <p:spPr bwMode="auto">
          <a:xfrm>
            <a:off x="335314" y="3860073"/>
            <a:ext cx="276042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marL="457200" marR="0" lvl="1" indent="0" algn="l" defTabSz="914400" rtl="0" eaLnBrk="0" fontAlgn="base" latinLnBrk="0" hangingPunct="0">
              <a:lnSpc>
                <a:spcPct val="100000"/>
              </a:lnSpc>
              <a:spcBef>
                <a:spcPct val="0"/>
              </a:spcBef>
              <a:spcAft>
                <a:spcPct val="0"/>
              </a:spcAft>
              <a:buClrTx/>
              <a:buSzTx/>
              <a:tabLst>
                <a:tab pos="457200" algn="r"/>
                <a:tab pos="2636838" algn="ctr"/>
                <a:tab pos="5273675" algn="r"/>
              </a:tabLst>
            </a:pPr>
            <a:r>
              <a:rPr lang="th-TH" altLang="zh-CN" sz="1800" dirty="0" smtClean="0">
                <a:ea typeface="Cordia New" panose="020B0304020202020204" pitchFamily="34" charset="-34"/>
                <a:cs typeface="Cordia New" panose="020B0304020202020204" pitchFamily="34" charset="-34"/>
              </a:rPr>
              <a:t>4.1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คำคุณศัพท์ที่มาจากคำนาม</a:t>
            </a:r>
            <a:endParaRPr kumimoji="0" lang="en-US" altLang="zh-CN" sz="1100" b="0" i="0" u="none" strike="noStrike" cap="none" normalizeH="0" baseline="0" dirty="0" smtClean="0">
              <a:ln>
                <a:noFill/>
              </a:ln>
              <a:solidFill>
                <a:schemeClr val="tx1"/>
              </a:solidFill>
              <a:effectLst/>
              <a:latin typeface="Arial" panose="020B0604020202020204" pitchFamily="34" charset="0"/>
            </a:endParaRPr>
          </a:p>
        </p:txBody>
      </p:sp>
      <p:sp>
        <p:nvSpPr>
          <p:cNvPr id="8" name="Rectangle 7"/>
          <p:cNvSpPr/>
          <p:nvPr/>
        </p:nvSpPr>
        <p:spPr>
          <a:xfrm>
            <a:off x="6812023" y="364380"/>
            <a:ext cx="2204450" cy="369332"/>
          </a:xfrm>
          <a:prstGeom prst="rect">
            <a:avLst/>
          </a:prstGeom>
        </p:spPr>
        <p:txBody>
          <a:bodyPr wrap="none">
            <a:spAutoFit/>
          </a:bodyPr>
          <a:lstStyle/>
          <a:p>
            <a:pPr lvl="0" eaLnBrk="0" fontAlgn="base" hangingPunct="0">
              <a:spcBef>
                <a:spcPct val="0"/>
              </a:spcBef>
              <a:spcAft>
                <a:spcPct val="0"/>
              </a:spcAft>
              <a:tabLst>
                <a:tab pos="457200" algn="r"/>
                <a:tab pos="2636838" algn="ctr"/>
                <a:tab pos="5273675" algn="r"/>
              </a:tabLst>
            </a:pPr>
            <a:r>
              <a:rPr lang="th-TH" altLang="zh-CN" sz="1800" dirty="0" smtClean="0">
                <a:latin typeface="Arial" panose="020B0604020202020204" pitchFamily="34" charset="0"/>
                <a:ea typeface="Cordia New" panose="020B0304020202020204" pitchFamily="34" charset="-34"/>
              </a:rPr>
              <a:t>4.2 คำคุณศัพท์</a:t>
            </a:r>
            <a:r>
              <a:rPr lang="th-TH" altLang="zh-CN" sz="1800" dirty="0">
                <a:latin typeface="Arial" panose="020B0604020202020204" pitchFamily="34" charset="0"/>
                <a:ea typeface="Cordia New" panose="020B0304020202020204" pitchFamily="34" charset="-34"/>
              </a:rPr>
              <a:t>ที่มาจากคำกริยา</a:t>
            </a:r>
            <a:endParaRPr lang="th-TH" altLang="zh-CN" sz="1800" dirty="0">
              <a:latin typeface="Arial" panose="020B060402020202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226044476"/>
              </p:ext>
            </p:extLst>
          </p:nvPr>
        </p:nvGraphicFramePr>
        <p:xfrm>
          <a:off x="6645302" y="3840074"/>
          <a:ext cx="5049395" cy="2468880"/>
        </p:xfrm>
        <a:graphic>
          <a:graphicData uri="http://schemas.openxmlformats.org/drawingml/2006/table">
            <a:tbl>
              <a:tblPr>
                <a:tableStyleId>{5C22544A-7EE6-4342-B048-85BDC9FD1C3A}</a:tableStyleId>
              </a:tblPr>
              <a:tblGrid>
                <a:gridCol w="678821"/>
                <a:gridCol w="1597575"/>
                <a:gridCol w="320955"/>
                <a:gridCol w="656335"/>
                <a:gridCol w="1795709"/>
              </a:tblGrid>
              <a:tr h="0">
                <a:tc>
                  <a:txBody>
                    <a:bodyPr/>
                    <a:lstStyle/>
                    <a:p>
                      <a:pPr algn="ctr">
                        <a:spcAft>
                          <a:spcPts val="0"/>
                        </a:spcAft>
                      </a:pPr>
                      <a:r>
                        <a:rPr lang="en-US" sz="1200" dirty="0">
                          <a:effectLst/>
                        </a:rPr>
                        <a:t>Prefixes</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spcAft>
                          <a:spcPts val="0"/>
                        </a:spcAft>
                      </a:pPr>
                      <a:r>
                        <a:rPr lang="th-TH" sz="1200" dirty="0">
                          <a:effectLst/>
                        </a:rPr>
                        <a:t>ตัวอย่าง</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spcAft>
                          <a:spcPts val="0"/>
                        </a:spcAft>
                      </a:pPr>
                      <a:r>
                        <a:rPr lang="en-US" sz="1200" dirty="0">
                          <a:effectLst/>
                        </a:rPr>
                        <a:t> </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spcAft>
                          <a:spcPts val="0"/>
                        </a:spcAft>
                      </a:pPr>
                      <a:r>
                        <a:rPr lang="en-US" sz="1200" dirty="0">
                          <a:effectLst/>
                        </a:rPr>
                        <a:t>Prefixes</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spcAft>
                          <a:spcPts val="0"/>
                        </a:spcAft>
                      </a:pPr>
                      <a:r>
                        <a:rPr lang="th-TH" sz="1200" dirty="0">
                          <a:effectLst/>
                        </a:rPr>
                        <a:t>ตัวอย่าง</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pPr>
                      <a:r>
                        <a:rPr lang="en-US" sz="1200" dirty="0">
                          <a:effectLst/>
                        </a:rPr>
                        <a:t>un-</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unclean, uncomfortable</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anti-</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anti-American, anti-social</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tabLst>
                          <a:tab pos="2637155" algn="ctr"/>
                          <a:tab pos="5274310" algn="r"/>
                          <a:tab pos="457200" algn="l"/>
                        </a:tabLst>
                      </a:pPr>
                      <a:r>
                        <a:rPr lang="en-US" sz="1200">
                          <a:effectLst/>
                        </a:rPr>
                        <a:t>dis-</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disagreeable, displeased</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 </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under-</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underactive, underpaid</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tabLst>
                          <a:tab pos="2637155" algn="ctr"/>
                          <a:tab pos="5274310" algn="r"/>
                          <a:tab pos="457200" algn="l"/>
                        </a:tabLst>
                      </a:pPr>
                      <a:r>
                        <a:rPr lang="en-US" sz="1200">
                          <a:effectLst/>
                        </a:rPr>
                        <a:t>il-</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illegal, illegitimate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over-</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overactive, overpaid</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tabLst>
                          <a:tab pos="2637155" algn="ctr"/>
                          <a:tab pos="5274310" algn="r"/>
                          <a:tab pos="457200" algn="l"/>
                        </a:tabLst>
                      </a:pPr>
                      <a:r>
                        <a:rPr lang="en-US" sz="1200">
                          <a:effectLst/>
                        </a:rPr>
                        <a:t>im-</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immature, immoral</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sub-</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subconscious, subsonic</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tabLst>
                          <a:tab pos="2637155" algn="ctr"/>
                          <a:tab pos="5274310" algn="r"/>
                          <a:tab pos="457200" algn="l"/>
                        </a:tabLst>
                      </a:pPr>
                      <a:r>
                        <a:rPr lang="en-US" sz="1200">
                          <a:effectLst/>
                        </a:rPr>
                        <a:t>in-</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ineffective, invisible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super-</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supersonic, supernormal</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tabLst>
                          <a:tab pos="2637155" algn="ctr"/>
                          <a:tab pos="5274310" algn="r"/>
                          <a:tab pos="457200" algn="l"/>
                        </a:tabLst>
                      </a:pPr>
                      <a:r>
                        <a:rPr lang="en-US" sz="1200">
                          <a:effectLst/>
                        </a:rPr>
                        <a:t>ir-</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irregular, irresponsible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extra-</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extracellular, extraordinary</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tabLst>
                          <a:tab pos="2637155" algn="ctr"/>
                          <a:tab pos="5274310" algn="r"/>
                          <a:tab pos="457200" algn="l"/>
                        </a:tabLst>
                      </a:pPr>
                      <a:r>
                        <a:rPr lang="en-US" sz="1200">
                          <a:effectLst/>
                        </a:rPr>
                        <a:t>non-</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non-European, non-native</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 </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intra-</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intracellular, </a:t>
                      </a:r>
                      <a:r>
                        <a:rPr lang="en-US" sz="1200" dirty="0" err="1">
                          <a:effectLst/>
                        </a:rPr>
                        <a:t>intracurricular</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tabLst>
                          <a:tab pos="2637155" algn="ctr"/>
                          <a:tab pos="5274310" algn="r"/>
                          <a:tab pos="457200" algn="l"/>
                        </a:tabLst>
                      </a:pPr>
                      <a:r>
                        <a:rPr lang="en-US" sz="1200">
                          <a:effectLst/>
                        </a:rPr>
                        <a:t>trans-</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transatlantic, transcontinental</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co-</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co-educational, co-operative</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100"/>
                        </a:lnSpc>
                        <a:spcAft>
                          <a:spcPts val="0"/>
                        </a:spcAft>
                        <a:tabLst>
                          <a:tab pos="2637155" algn="ctr"/>
                          <a:tab pos="5274310" algn="r"/>
                          <a:tab pos="457200" algn="l"/>
                        </a:tabLst>
                      </a:pPr>
                      <a:r>
                        <a:rPr lang="en-US" sz="1200">
                          <a:effectLst/>
                        </a:rPr>
                        <a:t>semi-</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100"/>
                        </a:lnSpc>
                        <a:spcAft>
                          <a:spcPts val="0"/>
                        </a:spcAft>
                      </a:pPr>
                      <a:r>
                        <a:rPr lang="en-US" sz="1200">
                          <a:effectLst/>
                        </a:rPr>
                        <a:t>semiannual, semicircular</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multi-</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err="1">
                          <a:effectLst/>
                        </a:rPr>
                        <a:t>multicoloured</a:t>
                      </a:r>
                      <a:r>
                        <a:rPr lang="en-US" sz="1200" dirty="0">
                          <a:effectLst/>
                        </a:rPr>
                        <a:t>, multinational</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bl>
          </a:graphicData>
        </a:graphic>
      </p:graphicFrame>
      <p:sp>
        <p:nvSpPr>
          <p:cNvPr id="10" name="Rectangle 2"/>
          <p:cNvSpPr>
            <a:spLocks noChangeArrowheads="1"/>
          </p:cNvSpPr>
          <p:nvPr/>
        </p:nvSpPr>
        <p:spPr bwMode="auto">
          <a:xfrm>
            <a:off x="6812023" y="2567411"/>
            <a:ext cx="4720143"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tabLst>
                <a:tab pos="457200" algn="r"/>
                <a:tab pos="2636838" algn="ctr"/>
                <a:tab pos="5273675" algn="r"/>
              </a:tabLst>
            </a:pP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5. คำคุณศัพท์ที่เกิดจากการเติม</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Prefixes</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เข้าข้างหน้าคำต่างๆ</a:t>
            </a:r>
            <a:endParaRPr kumimoji="0" lang="en-US" altLang="zh-CN"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Prefixes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หมายถึง ส่วนที่เติมเข้าข้างหน้าคำศัพท์ และเมื่อเติมเข้าไปแล้วทำให้ความหมายของคำศัพท์นั้นๆเปลี่ยนไป  ตารางข้างล่างแสดง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Prefixes</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ของคำคุณศัพท์ที่พบบ่อยๆ</a:t>
            </a:r>
            <a:endParaRPr kumimoji="0" lang="en-US" altLang="zh-CN"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endParaRPr kumimoji="0" lang="en-US" altLang="zh-CN"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005940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657340"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 name="Rectangle 1"/>
          <p:cNvSpPr/>
          <p:nvPr/>
        </p:nvSpPr>
        <p:spPr>
          <a:xfrm>
            <a:off x="434464" y="878305"/>
            <a:ext cx="4851094" cy="2308324"/>
          </a:xfrm>
          <a:prstGeom prst="rect">
            <a:avLst/>
          </a:prstGeom>
        </p:spPr>
        <p:txBody>
          <a:bodyPr wrap="square">
            <a:spAutoFit/>
          </a:bodyPr>
          <a:lstStyle/>
          <a:p>
            <a:pPr marL="342900" lvl="0" indent="-342900">
              <a:spcAft>
                <a:spcPts val="0"/>
              </a:spcAft>
              <a:buFont typeface="+mj-lt"/>
              <a:buAutoNum type="arabicPeriod"/>
              <a:tabLst>
                <a:tab pos="228600" algn="l"/>
              </a:tabLst>
            </a:pPr>
            <a:r>
              <a:rPr lang="th-TH" sz="1800" dirty="0">
                <a:latin typeface="Cordia New" panose="020B0304020202020204" pitchFamily="34" charset="-34"/>
                <a:ea typeface="Cordia New" panose="020B0304020202020204" pitchFamily="34" charset="-34"/>
              </a:rPr>
              <a:t>คำคุณศัพท์ขั้นกว่า </a:t>
            </a:r>
            <a:r>
              <a:rPr lang="en-US" sz="1800" dirty="0">
                <a:latin typeface="Cordia New" panose="020B0304020202020204" pitchFamily="34" charset="-34"/>
                <a:ea typeface="Cordia New" panose="020B0304020202020204" pitchFamily="34" charset="-34"/>
                <a:cs typeface="Cordia New" panose="020B0304020202020204" pitchFamily="34" charset="-34"/>
              </a:rPr>
              <a:t>(Comparative Adjective) </a:t>
            </a:r>
            <a:r>
              <a:rPr lang="th-TH" sz="1800" dirty="0">
                <a:latin typeface="Cordia New" panose="020B0304020202020204" pitchFamily="34" charset="-34"/>
                <a:ea typeface="Cordia New" panose="020B0304020202020204" pitchFamily="34" charset="-34"/>
              </a:rPr>
              <a:t>และคำคุณศัพท์ขั้นสูงสุด </a:t>
            </a:r>
            <a:r>
              <a:rPr lang="en-US" sz="1800" dirty="0">
                <a:latin typeface="Cordia New" panose="020B0304020202020204" pitchFamily="34" charset="-34"/>
                <a:ea typeface="Cordia New" panose="020B0304020202020204" pitchFamily="34" charset="-34"/>
                <a:cs typeface="Cordia New" panose="020B0304020202020204" pitchFamily="34" charset="-34"/>
              </a:rPr>
              <a:t>(</a:t>
            </a:r>
            <a:r>
              <a:rPr lang="en-US" sz="1800" dirty="0" smtClean="0">
                <a:latin typeface="Cordia New" panose="020B0304020202020204" pitchFamily="34" charset="-34"/>
                <a:ea typeface="Cordia New" panose="020B0304020202020204" pitchFamily="34" charset="-34"/>
                <a:cs typeface="Cordia New" panose="020B0304020202020204" pitchFamily="34" charset="-34"/>
              </a:rPr>
              <a:t>Superlative Adjective</a:t>
            </a:r>
            <a:r>
              <a:rPr lang="en-US" sz="1800" dirty="0">
                <a:latin typeface="Cordia New" panose="020B0304020202020204" pitchFamily="34" charset="-34"/>
                <a:ea typeface="Cordia New" panose="020B0304020202020204" pitchFamily="34" charset="-34"/>
                <a:cs typeface="Cordia New" panose="020B0304020202020204" pitchFamily="34" charset="-34"/>
              </a:rPr>
              <a:t>) </a:t>
            </a:r>
          </a:p>
          <a:p>
            <a:pPr marL="342900" lvl="0" indent="-342900">
              <a:spcAft>
                <a:spcPts val="0"/>
              </a:spcAft>
              <a:buSzPts val="1200"/>
              <a:buFont typeface="Times New Roman" panose="02020603050405020304" pitchFamily="18" charset="0"/>
              <a:buChar char=""/>
              <a:tabLst>
                <a:tab pos="457200" algn="l"/>
              </a:tabLst>
            </a:pPr>
            <a:r>
              <a:rPr lang="th-TH" sz="1800" dirty="0">
                <a:latin typeface="Cordia New" panose="020B0304020202020204" pitchFamily="34" charset="-34"/>
                <a:ea typeface="Cordia New" panose="020B0304020202020204" pitchFamily="34" charset="-34"/>
              </a:rPr>
              <a:t>คำคุณศัพท์ขั้นกว่าเป็นการเปรียบเทียบระหว่างของ </a:t>
            </a:r>
            <a:r>
              <a:rPr lang="en-US" sz="1800" dirty="0">
                <a:latin typeface="Cordia New" panose="020B0304020202020204" pitchFamily="34" charset="-34"/>
                <a:ea typeface="Cordia New" panose="020B0304020202020204" pitchFamily="34" charset="-34"/>
                <a:cs typeface="Cordia New" panose="020B0304020202020204" pitchFamily="34" charset="-34"/>
              </a:rPr>
              <a:t>2 </a:t>
            </a:r>
            <a:r>
              <a:rPr lang="th-TH" sz="1800" dirty="0">
                <a:latin typeface="Cordia New" panose="020B0304020202020204" pitchFamily="34" charset="-34"/>
                <a:ea typeface="Cordia New" panose="020B0304020202020204" pitchFamily="34" charset="-34"/>
              </a:rPr>
              <a:t>สิ่ง เกิดจากการเติม </a:t>
            </a:r>
            <a:r>
              <a:rPr lang="en-US" sz="1800" dirty="0">
                <a:latin typeface="Cordia New" panose="020B0304020202020204" pitchFamily="34" charset="-34"/>
                <a:ea typeface="Cordia New" panose="020B0304020202020204" pitchFamily="34" charset="-34"/>
                <a:cs typeface="Cordia New" panose="020B0304020202020204" pitchFamily="34" charset="-34"/>
              </a:rPr>
              <a:t>-</a:t>
            </a:r>
            <a:r>
              <a:rPr lang="en-US" sz="1800" dirty="0" err="1">
                <a:latin typeface="Cordia New" panose="020B0304020202020204" pitchFamily="34" charset="-34"/>
                <a:ea typeface="Cordia New" panose="020B0304020202020204" pitchFamily="34" charset="-34"/>
                <a:cs typeface="Cordia New" panose="020B0304020202020204" pitchFamily="34" charset="-34"/>
              </a:rPr>
              <a:t>er</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ท้าย</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228600">
              <a:spcAft>
                <a:spcPts val="0"/>
              </a:spcAft>
            </a:pPr>
            <a:r>
              <a:rPr lang="th-TH" sz="1800" dirty="0">
                <a:latin typeface="Cordia New" panose="020B0304020202020204" pitchFamily="34" charset="-34"/>
                <a:ea typeface="Cordia New" panose="020B0304020202020204" pitchFamily="34" charset="-34"/>
              </a:rPr>
              <a:t>คำคุณศัพท์  เช่น  </a:t>
            </a:r>
            <a:r>
              <a:rPr lang="en-US" sz="1800" dirty="0">
                <a:latin typeface="Cordia New" panose="020B0304020202020204" pitchFamily="34" charset="-34"/>
                <a:ea typeface="Cordia New" panose="020B0304020202020204" pitchFamily="34" charset="-34"/>
                <a:cs typeface="Cordia New" panose="020B0304020202020204" pitchFamily="34" charset="-34"/>
              </a:rPr>
              <a:t>tall  -&gt;  taller,     young   -&gt; younger</a:t>
            </a:r>
          </a:p>
          <a:p>
            <a:pPr marL="342900" lvl="0" indent="-342900">
              <a:spcAft>
                <a:spcPts val="0"/>
              </a:spcAft>
              <a:buSzPts val="1200"/>
              <a:buFont typeface="Times New Roman" panose="02020603050405020304" pitchFamily="18" charset="0"/>
              <a:buChar char=""/>
              <a:tabLst>
                <a:tab pos="457200" algn="l"/>
              </a:tabLst>
            </a:pPr>
            <a:r>
              <a:rPr lang="th-TH" sz="1800" dirty="0">
                <a:latin typeface="Cordia New" panose="020B0304020202020204" pitchFamily="34" charset="-34"/>
                <a:ea typeface="Cordia New" panose="020B0304020202020204" pitchFamily="34" charset="-34"/>
              </a:rPr>
              <a:t>คำคุณศัพท์ขั้นสูงสุดเป็นการเปรียบเทียบระหว่างของมากกว่า </a:t>
            </a:r>
            <a:r>
              <a:rPr lang="en-US" sz="1800" dirty="0">
                <a:latin typeface="Cordia New" panose="020B0304020202020204" pitchFamily="34" charset="-34"/>
                <a:ea typeface="Cordia New" panose="020B0304020202020204" pitchFamily="34" charset="-34"/>
                <a:cs typeface="Cordia New" panose="020B0304020202020204" pitchFamily="34" charset="-34"/>
              </a:rPr>
              <a:t>2 </a:t>
            </a:r>
            <a:r>
              <a:rPr lang="th-TH" sz="1800" dirty="0">
                <a:latin typeface="Cordia New" panose="020B0304020202020204" pitchFamily="34" charset="-34"/>
                <a:ea typeface="Cordia New" panose="020B0304020202020204" pitchFamily="34" charset="-34"/>
              </a:rPr>
              <a:t>สิ่ง เกิดจากการเติม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a:t>
            </a:r>
            <a:r>
              <a:rPr lang="en-US" sz="1800" dirty="0" err="1">
                <a:latin typeface="Cordia New" panose="020B0304020202020204" pitchFamily="34" charset="-34"/>
                <a:ea typeface="Cordia New" panose="020B0304020202020204" pitchFamily="34" charset="-34"/>
                <a:cs typeface="Cordia New" panose="020B0304020202020204" pitchFamily="34" charset="-34"/>
              </a:rPr>
              <a:t>est</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ท้ายคำคุณศัพท์  เช่น </a:t>
            </a:r>
            <a:r>
              <a:rPr lang="en-US" sz="1800" dirty="0">
                <a:latin typeface="Cordia New" panose="020B0304020202020204" pitchFamily="34" charset="-34"/>
                <a:ea typeface="Cordia New" panose="020B0304020202020204" pitchFamily="34" charset="-34"/>
                <a:cs typeface="Cordia New" panose="020B0304020202020204" pitchFamily="34" charset="-34"/>
              </a:rPr>
              <a:t>tall  -&gt;  tallest,    young   -&gt; youngest</a:t>
            </a:r>
            <a:endParaRPr lang="en-US" sz="1800" dirty="0">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4" name="Rectangle 3"/>
          <p:cNvSpPr/>
          <p:nvPr/>
        </p:nvSpPr>
        <p:spPr>
          <a:xfrm>
            <a:off x="660310" y="4131285"/>
            <a:ext cx="2798988" cy="1477328"/>
          </a:xfrm>
          <a:prstGeom prst="rect">
            <a:avLst/>
          </a:prstGeom>
        </p:spPr>
        <p:txBody>
          <a:bodyPr wrap="square">
            <a:spAutoFit/>
          </a:bodyPr>
          <a:lstStyle/>
          <a:p>
            <a:pPr>
              <a:spcAft>
                <a:spcPts val="0"/>
              </a:spcAft>
            </a:pPr>
            <a:r>
              <a:rPr lang="th-TH" sz="1800" dirty="0">
                <a:latin typeface="Cordia New" panose="020B0304020202020204" pitchFamily="34" charset="-34"/>
                <a:ea typeface="Cordia New" panose="020B0304020202020204" pitchFamily="34" charset="-34"/>
              </a:rPr>
              <a:t>นอกจากการศึกษาประเภทต่างๆของคำคุณศัพท์ซึ่งช่วยให้เราสามารถวิเคราะห์ได้ว่าคำใดเป็นคำคุณศัพท์แล้ว การศึกษาตำแหน่งของคำก็เป็นอีกวิธีหนึ่งที่ช่วยให้เราหาคำคุณศัพท์ได้ง่ายขึ้น</a:t>
            </a:r>
            <a:endParaRPr lang="en-US" sz="1800" dirty="0">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8" name="Rectangle 119"/>
          <p:cNvSpPr>
            <a:spLocks noChangeArrowheads="1"/>
          </p:cNvSpPr>
          <p:nvPr/>
        </p:nvSpPr>
        <p:spPr bwMode="auto">
          <a:xfrm>
            <a:off x="1172390" y="3429000"/>
            <a:ext cx="3036053" cy="52322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en-US" sz="2800" dirty="0">
                <a:latin typeface="Cordia New" panose="020B0304020202020204" pitchFamily="34" charset="-34"/>
                <a:ea typeface="Cordia New" panose="020B0304020202020204" pitchFamily="34" charset="-34"/>
              </a:rPr>
              <a:t>How to Identify Adjectives </a:t>
            </a:r>
            <a:endParaRPr lang="th-TH" sz="280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22859" y="4032134"/>
            <a:ext cx="1061357" cy="1399808"/>
          </a:xfrm>
          <a:prstGeom prst="rect">
            <a:avLst/>
          </a:prstGeom>
        </p:spPr>
      </p:pic>
      <p:sp>
        <p:nvSpPr>
          <p:cNvPr id="14" name="Rectangle 5"/>
          <p:cNvSpPr>
            <a:spLocks noChangeArrowheads="1"/>
          </p:cNvSpPr>
          <p:nvPr/>
        </p:nvSpPr>
        <p:spPr bwMode="auto">
          <a:xfrm>
            <a:off x="6542478" y="508972"/>
            <a:ext cx="4975952"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57200"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marL="0" marR="0" lvl="0" indent="45720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en-US" altLang="zh-CN" sz="14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1.  Adjectives</a:t>
            </a:r>
            <a:r>
              <a:rPr kumimoji="0" lang="th-TH" altLang="zh-CN" sz="14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จะอยู่หน้าคำนาม</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endParaRPr kumimoji="0" lang="en-US" altLang="zh-CN" sz="1800" b="0" i="0" u="none" strike="noStrike" cap="none" normalizeH="0" baseline="0" dirty="0" smtClean="0">
              <a:ln>
                <a:noFill/>
              </a:ln>
              <a:solidFill>
                <a:schemeClr val="tx1"/>
              </a:solidFill>
              <a:effectLst/>
              <a:latin typeface="Arial" panose="020B0604020202020204"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en-US" altLang="zh-CN" sz="1200" b="0" i="1" u="none"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 -She is a </a:t>
            </a:r>
            <a:r>
              <a:rPr kumimoji="0" lang="en-US" altLang="zh-CN" sz="1200" b="1" i="1" u="sng"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beautiful</a:t>
            </a:r>
            <a:r>
              <a:rPr kumimoji="0" lang="en-US" altLang="zh-CN" sz="1200" b="0" i="1" u="none"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 lady.	</a:t>
            </a:r>
          </a:p>
          <a:p>
            <a:pPr marL="0" marR="0" lvl="0" indent="45720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en-US" altLang="zh-CN" sz="1200" b="0" i="1" u="none"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-She wears a </a:t>
            </a:r>
            <a:r>
              <a:rPr kumimoji="0" lang="en-US" altLang="zh-CN" sz="1200" b="1" i="1" u="sng"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formal</a:t>
            </a:r>
            <a:r>
              <a:rPr kumimoji="0" lang="en-US" altLang="zh-CN" sz="1200" b="0" i="1" u="none"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 dress.</a:t>
            </a:r>
            <a:endParaRPr kumimoji="0" lang="en-US" altLang="zh-CN" sz="1200" b="0" i="1" u="none" strike="noStrike" cap="none" normalizeH="0" baseline="0" dirty="0" smtClean="0">
              <a:ln>
                <a:noFill/>
              </a:ln>
              <a:solidFill>
                <a:srgbClr val="FF0000"/>
              </a:solidFill>
              <a:effectLst/>
              <a:latin typeface="Arial" panose="020B0604020202020204" pitchFamily="34" charset="0"/>
            </a:endParaRPr>
          </a:p>
        </p:txBody>
      </p:sp>
      <p:sp>
        <p:nvSpPr>
          <p:cNvPr id="16" name="Rectangle 6"/>
          <p:cNvSpPr>
            <a:spLocks noChangeArrowheads="1"/>
          </p:cNvSpPr>
          <p:nvPr/>
        </p:nvSpPr>
        <p:spPr bwMode="auto">
          <a:xfrm>
            <a:off x="6997260" y="1397346"/>
            <a:ext cx="4617286"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rPr>
              <a:t>ในกรณีที่มีคำคุณศัพท์มากกว่า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rPr>
              <a:t>1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rPr>
              <a:t>คำ ทำหน้าที่ขยายคำนามเราจะต้องวิเคราะห์กลุ่มคำที่มีคำคุณศัพท์เหล่านั้นแทรกอยู่ให้ละเอียดขึ้นโดยศึกษากฎการวางตำแหน่งคำคุณศัพท์ดังแสดงในตารางต่อไปนี้</a:t>
            </a:r>
            <a:r>
              <a:rPr kumimoji="0" lang="en-US" altLang="zh-CN" sz="1800" b="0" i="0" u="none" strike="noStrike" cap="none" normalizeH="0" baseline="0" dirty="0" smtClean="0">
                <a:ln>
                  <a:noFill/>
                </a:ln>
                <a:solidFill>
                  <a:schemeClr val="tx1"/>
                </a:solidFill>
                <a:effectLst/>
                <a:latin typeface="Arial" panose="020B0604020202020204" pitchFamily="34" charset="0"/>
              </a:rPr>
              <a:t> </a:t>
            </a:r>
          </a:p>
        </p:txBody>
      </p:sp>
      <p:sp>
        <p:nvSpPr>
          <p:cNvPr id="17" name="Rectangle 16"/>
          <p:cNvSpPr/>
          <p:nvPr/>
        </p:nvSpPr>
        <p:spPr>
          <a:xfrm>
            <a:off x="8213327" y="2606547"/>
            <a:ext cx="2008883" cy="338554"/>
          </a:xfrm>
          <a:prstGeom prst="rect">
            <a:avLst/>
          </a:prstGeom>
        </p:spPr>
        <p:txBody>
          <a:bodyPr wrap="none">
            <a:spAutoFit/>
          </a:bodyPr>
          <a:lstStyle/>
          <a:p>
            <a:pPr lvl="0" eaLnBrk="0" fontAlgn="base" hangingPunct="0">
              <a:spcBef>
                <a:spcPct val="0"/>
              </a:spcBef>
              <a:spcAft>
                <a:spcPct val="0"/>
              </a:spcAft>
            </a:pPr>
            <a:r>
              <a:rPr lang="en-US" altLang="zh-CN" sz="1600" dirty="0">
                <a:latin typeface="Arial" panose="020B0604020202020204" pitchFamily="34" charset="0"/>
                <a:ea typeface="Cordia New" panose="020B0304020202020204" pitchFamily="34" charset="-34"/>
                <a:cs typeface="Angsana New" panose="02020603050405020304" pitchFamily="18" charset="-34"/>
              </a:rPr>
              <a:t>Describer (</a:t>
            </a:r>
            <a:r>
              <a:rPr lang="th-TH" altLang="zh-CN" sz="1600" dirty="0">
                <a:latin typeface="Arial" panose="020B0604020202020204" pitchFamily="34" charset="0"/>
                <a:ea typeface="Cordia New" panose="020B0304020202020204" pitchFamily="34" charset="-34"/>
              </a:rPr>
              <a:t>คุณลักษณะ</a:t>
            </a:r>
            <a:r>
              <a:rPr lang="en-US" altLang="zh-CN" sz="1600" dirty="0">
                <a:latin typeface="Arial" panose="020B0604020202020204" pitchFamily="34" charset="0"/>
                <a:ea typeface="Cordia New" panose="020B0304020202020204" pitchFamily="34" charset="-34"/>
                <a:cs typeface="Cordia New" panose="020B0304020202020204" pitchFamily="34" charset="-34"/>
              </a:rPr>
              <a:t>)*</a:t>
            </a:r>
            <a:endParaRPr lang="en-US" altLang="zh-CN" sz="1600" dirty="0">
              <a:latin typeface="Arial" panose="020B0604020202020204" pitchFamily="34" charset="0"/>
            </a:endParaRPr>
          </a:p>
        </p:txBody>
      </p:sp>
      <p:graphicFrame>
        <p:nvGraphicFramePr>
          <p:cNvPr id="18" name="Table 17"/>
          <p:cNvGraphicFramePr>
            <a:graphicFrameLocks noGrp="1"/>
          </p:cNvGraphicFramePr>
          <p:nvPr>
            <p:extLst>
              <p:ext uri="{D42A27DB-BD31-4B8C-83A1-F6EECF244321}">
                <p14:modId xmlns:p14="http://schemas.microsoft.com/office/powerpoint/2010/main" val="1433010783"/>
              </p:ext>
            </p:extLst>
          </p:nvPr>
        </p:nvGraphicFramePr>
        <p:xfrm>
          <a:off x="6396922" y="2959150"/>
          <a:ext cx="5581820" cy="1369388"/>
        </p:xfrm>
        <a:graphic>
          <a:graphicData uri="http://schemas.openxmlformats.org/drawingml/2006/table">
            <a:tbl>
              <a:tblPr>
                <a:tableStyleId>{5C22544A-7EE6-4342-B048-85BDC9FD1C3A}</a:tableStyleId>
              </a:tblPr>
              <a:tblGrid>
                <a:gridCol w="668397"/>
                <a:gridCol w="672029"/>
                <a:gridCol w="489585"/>
                <a:gridCol w="444511"/>
                <a:gridCol w="621940"/>
                <a:gridCol w="532912"/>
                <a:gridCol w="714729"/>
                <a:gridCol w="732737"/>
                <a:gridCol w="704980"/>
              </a:tblGrid>
              <a:tr h="506834">
                <a:tc>
                  <a:txBody>
                    <a:bodyPr/>
                    <a:lstStyle/>
                    <a:p>
                      <a:pPr algn="ctr">
                        <a:lnSpc>
                          <a:spcPts val="1200"/>
                        </a:lnSpc>
                        <a:spcAft>
                          <a:spcPts val="0"/>
                        </a:spcAft>
                      </a:pPr>
                      <a:endParaRPr lang="en-US" sz="1200" dirty="0" smtClean="0">
                        <a:effectLst/>
                      </a:endParaRPr>
                    </a:p>
                    <a:p>
                      <a:pPr algn="ctr">
                        <a:lnSpc>
                          <a:spcPts val="1200"/>
                        </a:lnSpc>
                        <a:spcAft>
                          <a:spcPts val="0"/>
                        </a:spcAft>
                      </a:pPr>
                      <a:r>
                        <a:rPr lang="en-US" sz="1200" dirty="0" smtClean="0">
                          <a:effectLst/>
                        </a:rPr>
                        <a:t>Deter-miner</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en-US" sz="1200" dirty="0" smtClean="0">
                        <a:effectLst/>
                      </a:endParaRPr>
                    </a:p>
                    <a:p>
                      <a:pPr algn="ctr">
                        <a:lnSpc>
                          <a:spcPts val="1200"/>
                        </a:lnSpc>
                        <a:spcAft>
                          <a:spcPts val="0"/>
                        </a:spcAft>
                      </a:pPr>
                      <a:r>
                        <a:rPr lang="en-US" sz="1200" dirty="0" smtClean="0">
                          <a:effectLst/>
                        </a:rPr>
                        <a:t>Opinion</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en-US" sz="1200" dirty="0" smtClean="0">
                        <a:effectLst/>
                      </a:endParaRPr>
                    </a:p>
                    <a:p>
                      <a:pPr algn="ctr">
                        <a:lnSpc>
                          <a:spcPts val="1200"/>
                        </a:lnSpc>
                        <a:spcAft>
                          <a:spcPts val="0"/>
                        </a:spcAft>
                      </a:pPr>
                      <a:r>
                        <a:rPr lang="en-US" sz="1200" dirty="0" smtClean="0">
                          <a:effectLst/>
                        </a:rPr>
                        <a:t>Size</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en-US" sz="1200" dirty="0" smtClean="0">
                        <a:effectLst/>
                      </a:endParaRPr>
                    </a:p>
                    <a:p>
                      <a:pPr algn="ctr">
                        <a:lnSpc>
                          <a:spcPts val="1200"/>
                        </a:lnSpc>
                        <a:spcAft>
                          <a:spcPts val="0"/>
                        </a:spcAft>
                      </a:pPr>
                      <a:r>
                        <a:rPr lang="en-US" sz="1200" dirty="0" smtClean="0">
                          <a:effectLst/>
                        </a:rPr>
                        <a:t>Age</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en-US" sz="1200" dirty="0" smtClean="0">
                        <a:effectLst/>
                      </a:endParaRPr>
                    </a:p>
                    <a:p>
                      <a:pPr algn="ctr">
                        <a:lnSpc>
                          <a:spcPts val="1200"/>
                        </a:lnSpc>
                        <a:spcAft>
                          <a:spcPts val="0"/>
                        </a:spcAft>
                      </a:pPr>
                      <a:r>
                        <a:rPr lang="en-US" sz="1200" dirty="0" smtClean="0">
                          <a:effectLst/>
                        </a:rPr>
                        <a:t>Shape</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en-US" sz="1200" dirty="0" smtClean="0">
                        <a:effectLst/>
                      </a:endParaRPr>
                    </a:p>
                    <a:p>
                      <a:pPr algn="ctr">
                        <a:lnSpc>
                          <a:spcPts val="1200"/>
                        </a:lnSpc>
                        <a:spcAft>
                          <a:spcPts val="0"/>
                        </a:spcAft>
                      </a:pPr>
                      <a:r>
                        <a:rPr lang="en-US" sz="1200" dirty="0" smtClean="0">
                          <a:effectLst/>
                        </a:rPr>
                        <a:t>Color</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en-US" sz="1200" dirty="0" smtClean="0">
                        <a:effectLst/>
                      </a:endParaRPr>
                    </a:p>
                    <a:p>
                      <a:pPr algn="ctr">
                        <a:lnSpc>
                          <a:spcPts val="1200"/>
                        </a:lnSpc>
                        <a:spcAft>
                          <a:spcPts val="0"/>
                        </a:spcAft>
                      </a:pPr>
                      <a:r>
                        <a:rPr lang="en-US" sz="1200" dirty="0" smtClean="0">
                          <a:effectLst/>
                        </a:rPr>
                        <a:t>Nationality</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r>
                        <a:rPr lang="en-US" sz="1200">
                          <a:effectLst/>
                        </a:rPr>
                        <a:t>Classifier</a:t>
                      </a:r>
                    </a:p>
                    <a:p>
                      <a:pPr algn="ctr">
                        <a:lnSpc>
                          <a:spcPts val="1200"/>
                        </a:lnSpc>
                        <a:spcAft>
                          <a:spcPts val="0"/>
                        </a:spcAft>
                      </a:pPr>
                      <a:r>
                        <a:rPr lang="en-US" sz="1200">
                          <a:effectLst/>
                        </a:rPr>
                        <a:t>(</a:t>
                      </a:r>
                      <a:r>
                        <a:rPr lang="th-TH" sz="1200">
                          <a:effectLst/>
                        </a:rPr>
                        <a:t>ชนิด</a:t>
                      </a:r>
                      <a:r>
                        <a:rPr lang="en-US" sz="1200">
                          <a:effectLst/>
                        </a:rPr>
                        <a:t>)</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r>
                        <a:rPr lang="en-US" sz="1200" dirty="0">
                          <a:effectLst/>
                        </a:rPr>
                        <a:t>Head Noun</a:t>
                      </a:r>
                    </a:p>
                    <a:p>
                      <a:pPr algn="ctr">
                        <a:lnSpc>
                          <a:spcPts val="1200"/>
                        </a:lnSpc>
                        <a:spcAft>
                          <a:spcPts val="0"/>
                        </a:spcAft>
                      </a:pPr>
                      <a:r>
                        <a:rPr lang="en-US" sz="1200" dirty="0">
                          <a:effectLst/>
                        </a:rPr>
                        <a:t>(</a:t>
                      </a:r>
                      <a:r>
                        <a:rPr lang="th-TH" sz="1200" dirty="0">
                          <a:effectLst/>
                        </a:rPr>
                        <a:t>นามหลัก</a:t>
                      </a:r>
                      <a:r>
                        <a:rPr lang="en-US" sz="1200" dirty="0">
                          <a:effectLst/>
                        </a:rPr>
                        <a:t>)</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203717">
                <a:tc>
                  <a:txBody>
                    <a:bodyPr/>
                    <a:lstStyle/>
                    <a:p>
                      <a:pPr algn="ctr">
                        <a:lnSpc>
                          <a:spcPts val="1200"/>
                        </a:lnSpc>
                        <a:spcAft>
                          <a:spcPts val="0"/>
                        </a:spcAft>
                      </a:pPr>
                      <a:endParaRPr lang="en-US" sz="1200" dirty="0" smtClean="0">
                        <a:effectLst/>
                      </a:endParaRPr>
                    </a:p>
                    <a:p>
                      <a:pPr algn="ctr">
                        <a:lnSpc>
                          <a:spcPts val="1200"/>
                        </a:lnSpc>
                        <a:spcAft>
                          <a:spcPts val="0"/>
                        </a:spcAft>
                      </a:pPr>
                      <a:r>
                        <a:rPr lang="en-US" sz="1200" dirty="0" smtClean="0">
                          <a:effectLst/>
                        </a:rPr>
                        <a:t>An</a:t>
                      </a:r>
                    </a:p>
                    <a:p>
                      <a:pPr algn="ctr">
                        <a:lnSpc>
                          <a:spcPts val="1200"/>
                        </a:lnSpc>
                        <a:spcAft>
                          <a:spcPts val="0"/>
                        </a:spcAft>
                      </a:pP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en-US" sz="1200" dirty="0" smtClean="0">
                        <a:effectLst/>
                      </a:endParaRPr>
                    </a:p>
                    <a:p>
                      <a:pPr algn="ctr">
                        <a:lnSpc>
                          <a:spcPts val="1200"/>
                        </a:lnSpc>
                        <a:spcAft>
                          <a:spcPts val="0"/>
                        </a:spcAft>
                      </a:pPr>
                      <a:r>
                        <a:rPr lang="en-US" sz="1200" dirty="0" smtClean="0">
                          <a:effectLst/>
                        </a:rPr>
                        <a:t>ugly</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en-US" sz="1200" dirty="0" smtClean="0">
                        <a:effectLst/>
                      </a:endParaRPr>
                    </a:p>
                    <a:p>
                      <a:pPr algn="ctr">
                        <a:lnSpc>
                          <a:spcPts val="1200"/>
                        </a:lnSpc>
                        <a:spcAft>
                          <a:spcPts val="0"/>
                        </a:spcAft>
                      </a:pPr>
                      <a:r>
                        <a:rPr lang="en-US" sz="1200" dirty="0" smtClean="0">
                          <a:effectLst/>
                        </a:rPr>
                        <a:t>long</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en-US" sz="1200" dirty="0" smtClean="0">
                        <a:effectLst/>
                      </a:endParaRPr>
                    </a:p>
                    <a:p>
                      <a:pPr algn="ctr">
                        <a:lnSpc>
                          <a:spcPts val="1200"/>
                        </a:lnSpc>
                        <a:spcAft>
                          <a:spcPts val="0"/>
                        </a:spcAft>
                      </a:pPr>
                      <a:r>
                        <a:rPr lang="en-US" sz="1200" dirty="0" smtClean="0">
                          <a:effectLst/>
                        </a:rPr>
                        <a:t>old</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en-US" sz="1200" dirty="0" smtClean="0">
                        <a:effectLst/>
                      </a:endParaRPr>
                    </a:p>
                    <a:p>
                      <a:pPr algn="ctr">
                        <a:lnSpc>
                          <a:spcPts val="1200"/>
                        </a:lnSpc>
                        <a:spcAft>
                          <a:spcPts val="0"/>
                        </a:spcAft>
                      </a:pPr>
                      <a:r>
                        <a:rPr lang="en-US" sz="1200" dirty="0" smtClean="0">
                          <a:effectLst/>
                        </a:rPr>
                        <a:t>square</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en-US" sz="1200" dirty="0" smtClean="0">
                        <a:effectLst/>
                      </a:endParaRPr>
                    </a:p>
                    <a:p>
                      <a:pPr algn="ctr">
                        <a:lnSpc>
                          <a:spcPts val="1200"/>
                        </a:lnSpc>
                        <a:spcAft>
                          <a:spcPts val="0"/>
                        </a:spcAft>
                      </a:pPr>
                      <a:r>
                        <a:rPr lang="en-US" sz="1200" dirty="0" smtClean="0">
                          <a:effectLst/>
                        </a:rPr>
                        <a:t>red</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en-US" sz="1200" dirty="0" smtClean="0">
                        <a:effectLst/>
                      </a:endParaRPr>
                    </a:p>
                    <a:p>
                      <a:pPr algn="ctr">
                        <a:lnSpc>
                          <a:spcPts val="1200"/>
                        </a:lnSpc>
                        <a:spcAft>
                          <a:spcPts val="0"/>
                        </a:spcAft>
                      </a:pPr>
                      <a:r>
                        <a:rPr lang="en-US" sz="1200" dirty="0" smtClean="0">
                          <a:effectLst/>
                        </a:rPr>
                        <a:t>Chinese</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en-US" sz="1200" dirty="0" smtClean="0">
                        <a:effectLst/>
                      </a:endParaRPr>
                    </a:p>
                    <a:p>
                      <a:pPr algn="ctr">
                        <a:lnSpc>
                          <a:spcPts val="1200"/>
                        </a:lnSpc>
                        <a:spcAft>
                          <a:spcPts val="0"/>
                        </a:spcAft>
                      </a:pPr>
                      <a:r>
                        <a:rPr lang="en-US" sz="1200" dirty="0" smtClean="0">
                          <a:effectLst/>
                        </a:rPr>
                        <a:t>silk</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en-US" sz="1200" dirty="0" smtClean="0">
                        <a:effectLst/>
                      </a:endParaRPr>
                    </a:p>
                    <a:p>
                      <a:pPr algn="ctr">
                        <a:lnSpc>
                          <a:spcPts val="1200"/>
                        </a:lnSpc>
                        <a:spcAft>
                          <a:spcPts val="0"/>
                        </a:spcAft>
                      </a:pPr>
                      <a:r>
                        <a:rPr lang="en-US" sz="1200" dirty="0" smtClean="0">
                          <a:effectLst/>
                        </a:rPr>
                        <a:t>dress</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397734">
                <a:tc>
                  <a:txBody>
                    <a:bodyPr/>
                    <a:lstStyle/>
                    <a:p>
                      <a:pPr algn="ctr">
                        <a:lnSpc>
                          <a:spcPts val="1200"/>
                        </a:lnSpc>
                        <a:spcAft>
                          <a:spcPts val="0"/>
                        </a:spcAft>
                      </a:pPr>
                      <a:r>
                        <a:rPr lang="en-US" sz="1200">
                          <a:effectLst/>
                        </a:rPr>
                        <a:t>The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r>
                        <a:rPr lang="en-US" sz="1200" dirty="0">
                          <a:effectLst/>
                        </a:rPr>
                        <a:t>pretty</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r>
                        <a:rPr lang="en-US" sz="1200" dirty="0">
                          <a:effectLst/>
                        </a:rPr>
                        <a:t>small</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r>
                        <a:rPr lang="en-US" sz="1200">
                          <a:effectLst/>
                        </a:rPr>
                        <a:t>new</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r>
                        <a:rPr lang="en-US" sz="1200">
                          <a:effectLst/>
                        </a:rPr>
                        <a:t>-</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r>
                        <a:rPr lang="en-US" sz="1100" dirty="0">
                          <a:effectLst/>
                        </a:rPr>
                        <a:t>brown</a:t>
                      </a:r>
                      <a:endParaRPr lang="en-US" sz="11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r>
                        <a:rPr lang="en-US" sz="1200" dirty="0">
                          <a:effectLst/>
                        </a:rPr>
                        <a:t>Thai</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r>
                        <a:rPr lang="en-US" sz="1200">
                          <a:effectLst/>
                        </a:rPr>
                        <a:t>Siamese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r>
                        <a:rPr lang="en-US" sz="1200" dirty="0">
                          <a:effectLst/>
                        </a:rPr>
                        <a:t>cats</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bl>
          </a:graphicData>
        </a:graphic>
      </p:graphicFrame>
      <p:sp>
        <p:nvSpPr>
          <p:cNvPr id="20" name="Rectangle 19"/>
          <p:cNvSpPr/>
          <p:nvPr/>
        </p:nvSpPr>
        <p:spPr>
          <a:xfrm>
            <a:off x="6997260" y="4554628"/>
            <a:ext cx="4019607" cy="1477328"/>
          </a:xfrm>
          <a:prstGeom prst="rect">
            <a:avLst/>
          </a:prstGeom>
        </p:spPr>
        <p:txBody>
          <a:bodyPr wrap="square">
            <a:spAutoFit/>
          </a:bodyPr>
          <a:lstStyle/>
          <a:p>
            <a:pPr>
              <a:spcAft>
                <a:spcPts val="0"/>
              </a:spcAft>
            </a:pPr>
            <a:r>
              <a:rPr lang="th-TH" sz="1800" dirty="0">
                <a:latin typeface="Cordia New" panose="020B0304020202020204" pitchFamily="34" charset="-34"/>
                <a:ea typeface="Cordia New" panose="020B0304020202020204" pitchFamily="34" charset="-34"/>
              </a:rPr>
              <a:t>ตามปรกติเราจะพบว่ามีการใช้คำคุณศัพท์เพียง </a:t>
            </a:r>
            <a:r>
              <a:rPr lang="en-US" sz="1800" dirty="0">
                <a:latin typeface="Cordia New" panose="020B0304020202020204" pitchFamily="34" charset="-34"/>
                <a:ea typeface="Cordia New" panose="020B0304020202020204" pitchFamily="34" charset="-34"/>
                <a:cs typeface="Cordia New" panose="020B0304020202020204" pitchFamily="34" charset="-34"/>
              </a:rPr>
              <a:t>2-3 </a:t>
            </a:r>
            <a:r>
              <a:rPr lang="th-TH" sz="1800" dirty="0">
                <a:latin typeface="Cordia New" panose="020B0304020202020204" pitchFamily="34" charset="-34"/>
                <a:ea typeface="Cordia New" panose="020B0304020202020204" pitchFamily="34" charset="-34"/>
              </a:rPr>
              <a:t>คำในการขยายคำนามหลัก อย่างไรก็ตามในกรณีที่จำเป็นต้องมีการขยายความมากกว่า </a:t>
            </a:r>
            <a:r>
              <a:rPr lang="en-US" sz="1800" dirty="0">
                <a:latin typeface="Cordia New" panose="020B0304020202020204" pitchFamily="34" charset="-34"/>
                <a:ea typeface="Cordia New" panose="020B0304020202020204" pitchFamily="34" charset="-34"/>
                <a:cs typeface="Cordia New" panose="020B0304020202020204" pitchFamily="34" charset="-34"/>
              </a:rPr>
              <a:t>2-3 </a:t>
            </a:r>
            <a:r>
              <a:rPr lang="th-TH" sz="1800" dirty="0">
                <a:latin typeface="Cordia New" panose="020B0304020202020204" pitchFamily="34" charset="-34"/>
                <a:ea typeface="Cordia New" panose="020B0304020202020204" pitchFamily="34" charset="-34"/>
              </a:rPr>
              <a:t>คำ ก็ให้ใช้ลำดับจากตารางเป็นเกณฑ์การจัดเรียง </a:t>
            </a:r>
            <a:r>
              <a:rPr lang="en-US" sz="1800" dirty="0">
                <a:latin typeface="Cordia New" panose="020B0304020202020204" pitchFamily="34" charset="-34"/>
                <a:ea typeface="Cordia New" panose="020B0304020202020204" pitchFamily="34" charset="-34"/>
                <a:cs typeface="Cordia New" panose="020B0304020202020204" pitchFamily="34" charset="-34"/>
              </a:rPr>
              <a:t>(*</a:t>
            </a:r>
            <a:r>
              <a:rPr lang="th-TH" sz="1800" dirty="0">
                <a:latin typeface="Cordia New" panose="020B0304020202020204" pitchFamily="34" charset="-34"/>
                <a:ea typeface="Cordia New" panose="020B0304020202020204" pitchFamily="34" charset="-34"/>
              </a:rPr>
              <a:t>ตัวอย่างเพิ่มเติมเช่น </a:t>
            </a:r>
            <a:r>
              <a:rPr lang="en-US" sz="1800" dirty="0">
                <a:latin typeface="Cordia New" panose="020B0304020202020204" pitchFamily="34" charset="-34"/>
                <a:ea typeface="Cordia New" panose="020B0304020202020204" pitchFamily="34" charset="-34"/>
                <a:cs typeface="Cordia New" panose="020B0304020202020204" pitchFamily="34" charset="-34"/>
              </a:rPr>
              <a:t>an interesting old film, a big yellow truck, a small round yellow clock</a:t>
            </a:r>
            <a:r>
              <a:rPr lang="en-US" sz="1800" dirty="0" smtClean="0">
                <a:latin typeface="Cordia New" panose="020B0304020202020204" pitchFamily="34" charset="-34"/>
                <a:ea typeface="Cordia New" panose="020B0304020202020204" pitchFamily="34" charset="-34"/>
                <a:cs typeface="Cordia New" panose="020B0304020202020204" pitchFamily="34" charset="-34"/>
              </a:rPr>
              <a:t>)</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p:txBody>
      </p:sp>
    </p:spTree>
    <p:extLst>
      <p:ext uri="{BB962C8B-B14F-4D97-AF65-F5344CB8AC3E}">
        <p14:creationId xmlns:p14="http://schemas.microsoft.com/office/powerpoint/2010/main" val="19841193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657340"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 name="Rectangle 1"/>
          <p:cNvSpPr/>
          <p:nvPr/>
        </p:nvSpPr>
        <p:spPr>
          <a:xfrm>
            <a:off x="635306" y="638406"/>
            <a:ext cx="3782458" cy="646331"/>
          </a:xfrm>
          <a:prstGeom prst="rect">
            <a:avLst/>
          </a:prstGeom>
        </p:spPr>
        <p:txBody>
          <a:bodyPr wrap="square">
            <a:spAutoFit/>
          </a:bodyPr>
          <a:lstStyle/>
          <a:p>
            <a:pPr>
              <a:spcAft>
                <a:spcPts val="0"/>
              </a:spcAft>
            </a:pPr>
            <a:r>
              <a:rPr lang="th-TH" sz="1800" dirty="0">
                <a:latin typeface="Cordia New" panose="020B0304020202020204" pitchFamily="34" charset="-34"/>
                <a:ea typeface="Cordia New" panose="020B0304020202020204" pitchFamily="34" charset="-34"/>
              </a:rPr>
              <a:t>สำหรับคุณศัพท์บอกความเป็นเจ้าของ บอกจำนวน และบอกลำดับที่ มีกฎการเรียงลำดับดังนี้</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p:txBody>
      </p:sp>
      <p:graphicFrame>
        <p:nvGraphicFramePr>
          <p:cNvPr id="3" name="Table 2"/>
          <p:cNvGraphicFramePr>
            <a:graphicFrameLocks noGrp="1"/>
          </p:cNvGraphicFramePr>
          <p:nvPr>
            <p:extLst>
              <p:ext uri="{D42A27DB-BD31-4B8C-83A1-F6EECF244321}">
                <p14:modId xmlns:p14="http://schemas.microsoft.com/office/powerpoint/2010/main" val="1736521508"/>
              </p:ext>
            </p:extLst>
          </p:nvPr>
        </p:nvGraphicFramePr>
        <p:xfrm>
          <a:off x="635306" y="1416090"/>
          <a:ext cx="4454487" cy="1089660"/>
        </p:xfrm>
        <a:graphic>
          <a:graphicData uri="http://schemas.openxmlformats.org/drawingml/2006/table">
            <a:tbl>
              <a:tblPr>
                <a:tableStyleId>{5C22544A-7EE6-4342-B048-85BDC9FD1C3A}</a:tableStyleId>
              </a:tblPr>
              <a:tblGrid>
                <a:gridCol w="862988"/>
                <a:gridCol w="599445"/>
                <a:gridCol w="768333"/>
                <a:gridCol w="1305298"/>
                <a:gridCol w="918423"/>
              </a:tblGrid>
              <a:tr h="0">
                <a:tc>
                  <a:txBody>
                    <a:bodyPr/>
                    <a:lstStyle/>
                    <a:p>
                      <a:pPr algn="ctr">
                        <a:lnSpc>
                          <a:spcPts val="1200"/>
                        </a:lnSpc>
                        <a:spcAft>
                          <a:spcPts val="0"/>
                        </a:spcAft>
                      </a:pPr>
                      <a:endParaRPr lang="th-TH" sz="1200" dirty="0" smtClean="0">
                        <a:effectLst/>
                      </a:endParaRPr>
                    </a:p>
                    <a:p>
                      <a:pPr algn="ctr">
                        <a:lnSpc>
                          <a:spcPts val="1200"/>
                        </a:lnSpc>
                        <a:spcAft>
                          <a:spcPts val="0"/>
                        </a:spcAft>
                      </a:pPr>
                      <a:r>
                        <a:rPr lang="en-US" sz="1200" dirty="0" smtClean="0">
                          <a:effectLst/>
                        </a:rPr>
                        <a:t>Possessive</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th-TH" sz="1200" dirty="0" smtClean="0">
                        <a:effectLst/>
                      </a:endParaRPr>
                    </a:p>
                    <a:p>
                      <a:pPr algn="ctr">
                        <a:lnSpc>
                          <a:spcPts val="1200"/>
                        </a:lnSpc>
                        <a:spcAft>
                          <a:spcPts val="0"/>
                        </a:spcAft>
                      </a:pPr>
                      <a:r>
                        <a:rPr lang="en-US" sz="1200" dirty="0" smtClean="0">
                          <a:effectLst/>
                        </a:rPr>
                        <a:t>Ordinal</a:t>
                      </a:r>
                      <a:endParaRPr lang="en-US" sz="1200" dirty="0">
                        <a:effectLst/>
                      </a:endParaRPr>
                    </a:p>
                    <a:p>
                      <a:pPr algn="ctr">
                        <a:lnSpc>
                          <a:spcPts val="1200"/>
                        </a:lnSpc>
                        <a:spcAft>
                          <a:spcPts val="0"/>
                        </a:spcAft>
                      </a:pPr>
                      <a:r>
                        <a:rPr lang="en-US" sz="1200" dirty="0">
                          <a:effectLst/>
                        </a:rPr>
                        <a:t>(</a:t>
                      </a:r>
                      <a:r>
                        <a:rPr lang="th-TH" sz="1200" dirty="0">
                          <a:effectLst/>
                        </a:rPr>
                        <a:t>ลำดับที่</a:t>
                      </a:r>
                      <a:r>
                        <a:rPr lang="en-US" sz="1200" dirty="0">
                          <a:effectLst/>
                        </a:rPr>
                        <a:t>)</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th-TH" sz="1200" dirty="0" smtClean="0">
                        <a:effectLst/>
                      </a:endParaRPr>
                    </a:p>
                    <a:p>
                      <a:pPr algn="ctr">
                        <a:lnSpc>
                          <a:spcPts val="1200"/>
                        </a:lnSpc>
                        <a:spcAft>
                          <a:spcPts val="0"/>
                        </a:spcAft>
                      </a:pPr>
                      <a:r>
                        <a:rPr lang="en-US" sz="1200" dirty="0" smtClean="0">
                          <a:effectLst/>
                        </a:rPr>
                        <a:t>Cardinal</a:t>
                      </a:r>
                      <a:endParaRPr lang="en-US" sz="1200" dirty="0">
                        <a:effectLst/>
                      </a:endParaRPr>
                    </a:p>
                    <a:p>
                      <a:pPr algn="ctr">
                        <a:lnSpc>
                          <a:spcPts val="1200"/>
                        </a:lnSpc>
                        <a:spcAft>
                          <a:spcPts val="0"/>
                        </a:spcAft>
                      </a:pPr>
                      <a:r>
                        <a:rPr lang="en-US" sz="1200" dirty="0">
                          <a:effectLst/>
                        </a:rPr>
                        <a:t>(</a:t>
                      </a:r>
                      <a:r>
                        <a:rPr lang="th-TH" sz="1200" dirty="0">
                          <a:effectLst/>
                        </a:rPr>
                        <a:t>จำนวน</a:t>
                      </a:r>
                      <a:r>
                        <a:rPr lang="en-US" sz="1200" dirty="0">
                          <a:effectLst/>
                        </a:rPr>
                        <a:t>)</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th-TH" sz="1200" dirty="0" smtClean="0">
                        <a:effectLst/>
                      </a:endParaRPr>
                    </a:p>
                    <a:p>
                      <a:pPr algn="ctr">
                        <a:lnSpc>
                          <a:spcPts val="1200"/>
                        </a:lnSpc>
                        <a:spcAft>
                          <a:spcPts val="0"/>
                        </a:spcAft>
                      </a:pPr>
                      <a:r>
                        <a:rPr lang="en-US" sz="1200" dirty="0" smtClean="0">
                          <a:effectLst/>
                        </a:rPr>
                        <a:t>Classifier</a:t>
                      </a:r>
                      <a:endParaRPr lang="en-US" sz="1200" dirty="0">
                        <a:effectLst/>
                      </a:endParaRPr>
                    </a:p>
                    <a:p>
                      <a:pPr algn="ctr">
                        <a:lnSpc>
                          <a:spcPts val="1200"/>
                        </a:lnSpc>
                        <a:spcAft>
                          <a:spcPts val="0"/>
                        </a:spcAft>
                      </a:pPr>
                      <a:r>
                        <a:rPr lang="en-US" sz="1200" dirty="0">
                          <a:effectLst/>
                        </a:rPr>
                        <a:t>(</a:t>
                      </a:r>
                      <a:r>
                        <a:rPr lang="th-TH" sz="1200" dirty="0">
                          <a:effectLst/>
                        </a:rPr>
                        <a:t>ชนิด</a:t>
                      </a:r>
                      <a:r>
                        <a:rPr lang="en-US" sz="1200" dirty="0">
                          <a:effectLst/>
                        </a:rPr>
                        <a:t>)</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th-TH" sz="1200" dirty="0" smtClean="0">
                        <a:effectLst/>
                      </a:endParaRPr>
                    </a:p>
                    <a:p>
                      <a:pPr algn="ctr">
                        <a:lnSpc>
                          <a:spcPts val="1200"/>
                        </a:lnSpc>
                        <a:spcAft>
                          <a:spcPts val="0"/>
                        </a:spcAft>
                      </a:pPr>
                      <a:r>
                        <a:rPr lang="en-US" sz="1200" dirty="0" smtClean="0">
                          <a:effectLst/>
                        </a:rPr>
                        <a:t>Head </a:t>
                      </a:r>
                      <a:r>
                        <a:rPr lang="en-US" sz="1200" dirty="0">
                          <a:effectLst/>
                        </a:rPr>
                        <a:t>Noun</a:t>
                      </a:r>
                    </a:p>
                    <a:p>
                      <a:pPr algn="ctr">
                        <a:lnSpc>
                          <a:spcPts val="1200"/>
                        </a:lnSpc>
                        <a:spcAft>
                          <a:spcPts val="0"/>
                        </a:spcAft>
                      </a:pPr>
                      <a:r>
                        <a:rPr lang="en-US" sz="1200" dirty="0">
                          <a:effectLst/>
                        </a:rPr>
                        <a:t>(</a:t>
                      </a:r>
                      <a:r>
                        <a:rPr lang="th-TH" sz="1200" dirty="0">
                          <a:effectLst/>
                        </a:rPr>
                        <a:t>นามหลัก</a:t>
                      </a:r>
                      <a:r>
                        <a:rPr lang="en-US" sz="1200" dirty="0">
                          <a:effectLst/>
                        </a:rPr>
                        <a:t>)</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gn="ctr">
                        <a:lnSpc>
                          <a:spcPts val="1200"/>
                        </a:lnSpc>
                        <a:spcAft>
                          <a:spcPts val="0"/>
                        </a:spcAft>
                      </a:pPr>
                      <a:endParaRPr lang="th-TH" sz="1200" dirty="0" smtClean="0">
                        <a:effectLst/>
                      </a:endParaRPr>
                    </a:p>
                    <a:p>
                      <a:pPr algn="ctr">
                        <a:lnSpc>
                          <a:spcPts val="1200"/>
                        </a:lnSpc>
                        <a:spcAft>
                          <a:spcPts val="0"/>
                        </a:spcAft>
                      </a:pPr>
                      <a:r>
                        <a:rPr lang="en-US" sz="1200" dirty="0" smtClean="0">
                          <a:effectLst/>
                        </a:rPr>
                        <a:t>my</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th-TH" sz="1200" dirty="0" smtClean="0">
                        <a:effectLst/>
                      </a:endParaRPr>
                    </a:p>
                    <a:p>
                      <a:pPr algn="ctr">
                        <a:lnSpc>
                          <a:spcPts val="1200"/>
                        </a:lnSpc>
                        <a:spcAft>
                          <a:spcPts val="0"/>
                        </a:spcAft>
                      </a:pPr>
                      <a:r>
                        <a:rPr lang="en-US" sz="1200" dirty="0" smtClean="0">
                          <a:effectLst/>
                        </a:rPr>
                        <a:t>first</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th-TH" sz="1200" dirty="0" smtClean="0">
                        <a:effectLst/>
                      </a:endParaRPr>
                    </a:p>
                    <a:p>
                      <a:pPr algn="ctr">
                        <a:lnSpc>
                          <a:spcPts val="1200"/>
                        </a:lnSpc>
                        <a:spcAft>
                          <a:spcPts val="0"/>
                        </a:spcAft>
                      </a:pPr>
                      <a:r>
                        <a:rPr lang="en-US" sz="1200" dirty="0" smtClean="0">
                          <a:effectLst/>
                        </a:rPr>
                        <a:t>two</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th-TH" sz="1200" dirty="0" smtClean="0">
                        <a:effectLst/>
                      </a:endParaRPr>
                    </a:p>
                    <a:p>
                      <a:pPr algn="ctr">
                        <a:lnSpc>
                          <a:spcPts val="1200"/>
                        </a:lnSpc>
                        <a:spcAft>
                          <a:spcPts val="0"/>
                        </a:spcAft>
                      </a:pPr>
                      <a:r>
                        <a:rPr lang="en-US" sz="1200" dirty="0" smtClean="0">
                          <a:effectLst/>
                        </a:rPr>
                        <a:t>history</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th-TH" sz="1200" dirty="0" smtClean="0">
                        <a:effectLst/>
                      </a:endParaRPr>
                    </a:p>
                    <a:p>
                      <a:pPr algn="ctr">
                        <a:lnSpc>
                          <a:spcPts val="1200"/>
                        </a:lnSpc>
                        <a:spcAft>
                          <a:spcPts val="0"/>
                        </a:spcAft>
                      </a:pPr>
                      <a:r>
                        <a:rPr lang="en-US" sz="1200" dirty="0" smtClean="0">
                          <a:effectLst/>
                        </a:rPr>
                        <a:t>books</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gn="ctr">
                        <a:lnSpc>
                          <a:spcPts val="1200"/>
                        </a:lnSpc>
                        <a:spcAft>
                          <a:spcPts val="0"/>
                        </a:spcAft>
                      </a:pPr>
                      <a:endParaRPr lang="th-TH" sz="1200" dirty="0" smtClean="0">
                        <a:effectLst/>
                      </a:endParaRPr>
                    </a:p>
                    <a:p>
                      <a:pPr algn="ctr">
                        <a:lnSpc>
                          <a:spcPts val="1200"/>
                        </a:lnSpc>
                        <a:spcAft>
                          <a:spcPts val="0"/>
                        </a:spcAft>
                      </a:pPr>
                      <a:r>
                        <a:rPr lang="en-US" sz="1200" dirty="0" smtClean="0">
                          <a:effectLst/>
                        </a:rPr>
                        <a:t>her</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th-TH" sz="1200" dirty="0" smtClean="0">
                        <a:effectLst/>
                      </a:endParaRPr>
                    </a:p>
                    <a:p>
                      <a:pPr algn="ctr">
                        <a:lnSpc>
                          <a:spcPts val="1200"/>
                        </a:lnSpc>
                        <a:spcAft>
                          <a:spcPts val="0"/>
                        </a:spcAft>
                      </a:pPr>
                      <a:r>
                        <a:rPr lang="en-US" sz="1200" dirty="0" smtClean="0">
                          <a:effectLst/>
                        </a:rPr>
                        <a:t>last</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th-TH" sz="1200" dirty="0" smtClean="0">
                        <a:effectLst/>
                      </a:endParaRPr>
                    </a:p>
                    <a:p>
                      <a:pPr algn="ctr">
                        <a:lnSpc>
                          <a:spcPts val="1200"/>
                        </a:lnSpc>
                        <a:spcAft>
                          <a:spcPts val="0"/>
                        </a:spcAft>
                      </a:pPr>
                      <a:r>
                        <a:rPr lang="en-US" sz="1200" dirty="0" smtClean="0">
                          <a:effectLst/>
                        </a:rPr>
                        <a:t>three</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th-TH" sz="1200" dirty="0" smtClean="0">
                        <a:effectLst/>
                      </a:endParaRPr>
                    </a:p>
                    <a:p>
                      <a:pPr algn="ctr">
                        <a:lnSpc>
                          <a:spcPts val="1200"/>
                        </a:lnSpc>
                        <a:spcAft>
                          <a:spcPts val="0"/>
                        </a:spcAft>
                      </a:pPr>
                      <a:r>
                        <a:rPr lang="en-US" sz="1200" dirty="0" smtClean="0">
                          <a:effectLst/>
                        </a:rPr>
                        <a:t>Siamese</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th-TH" sz="1200" dirty="0" smtClean="0">
                        <a:effectLst/>
                      </a:endParaRPr>
                    </a:p>
                    <a:p>
                      <a:pPr algn="ctr">
                        <a:lnSpc>
                          <a:spcPts val="1200"/>
                        </a:lnSpc>
                        <a:spcAft>
                          <a:spcPts val="0"/>
                        </a:spcAft>
                      </a:pPr>
                      <a:r>
                        <a:rPr lang="en-US" sz="1200" dirty="0" smtClean="0">
                          <a:effectLst/>
                        </a:rPr>
                        <a:t>cats</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bl>
          </a:graphicData>
        </a:graphic>
      </p:graphicFrame>
      <p:sp>
        <p:nvSpPr>
          <p:cNvPr id="4" name="Rectangle 1"/>
          <p:cNvSpPr>
            <a:spLocks noChangeArrowheads="1"/>
          </p:cNvSpPr>
          <p:nvPr/>
        </p:nvSpPr>
        <p:spPr bwMode="auto">
          <a:xfrm>
            <a:off x="7977760" y="4854059"/>
            <a:ext cx="77069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th-TH"/>
          </a:p>
        </p:txBody>
      </p:sp>
      <p:sp>
        <p:nvSpPr>
          <p:cNvPr id="5" name="Rectangle 4"/>
          <p:cNvSpPr/>
          <p:nvPr/>
        </p:nvSpPr>
        <p:spPr>
          <a:xfrm>
            <a:off x="565998" y="2893057"/>
            <a:ext cx="4766166" cy="3631763"/>
          </a:xfrm>
          <a:prstGeom prst="rect">
            <a:avLst/>
          </a:prstGeom>
        </p:spPr>
        <p:txBody>
          <a:bodyPr wrap="square">
            <a:spAutoFit/>
          </a:bodyPr>
          <a:lstStyle/>
          <a:p>
            <a:pPr marL="342900" lvl="0" indent="-342900">
              <a:spcAft>
                <a:spcPts val="0"/>
              </a:spcAft>
              <a:buFont typeface="+mj-lt"/>
              <a:buAutoNum type="arabicPeriod" startAt="2"/>
              <a:tabLst>
                <a:tab pos="228600" algn="l"/>
              </a:tabLst>
            </a:pP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b="1" dirty="0">
                <a:latin typeface="Cordia New" panose="020B0304020202020204" pitchFamily="34" charset="-34"/>
                <a:ea typeface="Cordia New" panose="020B0304020202020204" pitchFamily="34" charset="-34"/>
                <a:cs typeface="Cordia New" panose="020B0304020202020204" pitchFamily="34" charset="-34"/>
              </a:rPr>
              <a:t>Adjectives </a:t>
            </a:r>
            <a:r>
              <a:rPr lang="th-TH" sz="1800" b="1" dirty="0">
                <a:latin typeface="Cordia New" panose="020B0304020202020204" pitchFamily="34" charset="-34"/>
                <a:ea typeface="Cordia New" panose="020B0304020202020204" pitchFamily="34" charset="-34"/>
              </a:rPr>
              <a:t>จะอยู่หลังคำกริยา</a:t>
            </a: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b="1" dirty="0" smtClean="0">
                <a:latin typeface="Cordia New" panose="020B0304020202020204" pitchFamily="34" charset="-34"/>
                <a:ea typeface="Cordia New" panose="020B0304020202020204" pitchFamily="34" charset="-34"/>
                <a:cs typeface="Cordia New" panose="020B0304020202020204" pitchFamily="34" charset="-34"/>
              </a:rPr>
              <a:t>	2.1  </a:t>
            </a:r>
            <a:r>
              <a:rPr lang="th-TH" sz="1800" b="1" dirty="0">
                <a:latin typeface="Cordia New" panose="020B0304020202020204" pitchFamily="34" charset="-34"/>
                <a:ea typeface="Cordia New" panose="020B0304020202020204" pitchFamily="34" charset="-34"/>
              </a:rPr>
              <a:t>อยู่หลัง </a:t>
            </a:r>
            <a:r>
              <a:rPr lang="en-US" sz="1800" b="1" dirty="0">
                <a:latin typeface="Cordia New" panose="020B0304020202020204" pitchFamily="34" charset="-34"/>
                <a:ea typeface="Cordia New" panose="020B0304020202020204" pitchFamily="34" charset="-34"/>
                <a:cs typeface="Cordia New" panose="020B0304020202020204" pitchFamily="34" charset="-34"/>
              </a:rPr>
              <a:t>Verb to be </a:t>
            </a: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r>
              <a:rPr lang="en-US" sz="1800" i="1"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rPr>
              <a:t>-</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He is </a:t>
            </a:r>
            <a:r>
              <a:rPr lang="en-US" sz="1800" b="1"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excellent</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in both English and French.	</a:t>
            </a:r>
            <a:endParaRPr lang="en-US" sz="1800" i="1"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i="1"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rPr>
              <a:t>	-</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The boy is </a:t>
            </a:r>
            <a:r>
              <a:rPr lang="en-US" sz="1800" b="1" i="1" u="sng"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rPr>
              <a:t>asleep</a:t>
            </a:r>
            <a:r>
              <a:rPr lang="en-US" sz="1800" i="1"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rPr>
              <a:t>.</a:t>
            </a:r>
            <a:endParaRPr lang="th-TH" sz="1400" i="1"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th-TH" sz="1800" b="1" dirty="0" smtClean="0">
                <a:latin typeface="Cordia New" panose="020B0304020202020204" pitchFamily="34" charset="-34"/>
                <a:ea typeface="Cordia New" panose="020B0304020202020204" pitchFamily="34" charset="-34"/>
              </a:rPr>
              <a:t>	2.2 อยู่</a:t>
            </a:r>
            <a:r>
              <a:rPr lang="th-TH" sz="1800" b="1" dirty="0">
                <a:latin typeface="Cordia New" panose="020B0304020202020204" pitchFamily="34" charset="-34"/>
                <a:ea typeface="Cordia New" panose="020B0304020202020204" pitchFamily="34" charset="-34"/>
              </a:rPr>
              <a:t>หลัง </a:t>
            </a:r>
            <a:r>
              <a:rPr lang="en-US" sz="1800" b="1" dirty="0">
                <a:latin typeface="Cordia New" panose="020B0304020202020204" pitchFamily="34" charset="-34"/>
                <a:ea typeface="Cordia New" panose="020B0304020202020204" pitchFamily="34" charset="-34"/>
                <a:cs typeface="Cordia New" panose="020B0304020202020204" pitchFamily="34" charset="-34"/>
              </a:rPr>
              <a:t>Linking </a:t>
            </a:r>
            <a:r>
              <a:rPr lang="en-US" sz="1800" b="1" dirty="0" smtClean="0">
                <a:latin typeface="Cordia New" panose="020B0304020202020204" pitchFamily="34" charset="-34"/>
                <a:ea typeface="Cordia New" panose="020B0304020202020204" pitchFamily="34" charset="-34"/>
                <a:cs typeface="Cordia New" panose="020B0304020202020204" pitchFamily="34" charset="-34"/>
              </a:rPr>
              <a:t>Verbs</a:t>
            </a:r>
          </a:p>
          <a:p>
            <a:pPr>
              <a:spcAft>
                <a:spcPts val="0"/>
              </a:spcAft>
            </a:pP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Linking Verbs </a:t>
            </a:r>
            <a:r>
              <a:rPr lang="th-TH" sz="1800" dirty="0">
                <a:latin typeface="Cordia New" panose="020B0304020202020204" pitchFamily="34" charset="-34"/>
                <a:ea typeface="Cordia New" panose="020B0304020202020204" pitchFamily="34" charset="-34"/>
              </a:rPr>
              <a:t>คือ คำกริยาที่ไม่ได้แสดงการกระทำ แต่ทำหน้าที่แสดงความสัมพันธ์ระหว่างประธานกับคำคุณศัพท์ที่มาข้างหลัง สิ่งที่เราจำเป็นต้องทราบเกี่ยวกับ </a:t>
            </a:r>
            <a:r>
              <a:rPr lang="en-US" sz="1800" dirty="0">
                <a:latin typeface="Cordia New" panose="020B0304020202020204" pitchFamily="34" charset="-34"/>
                <a:ea typeface="Cordia New" panose="020B0304020202020204" pitchFamily="34" charset="-34"/>
                <a:cs typeface="Cordia New" panose="020B0304020202020204" pitchFamily="34" charset="-34"/>
              </a:rPr>
              <a:t>Linking Verbs </a:t>
            </a:r>
            <a:r>
              <a:rPr lang="th-TH" sz="1800" dirty="0">
                <a:latin typeface="Cordia New" panose="020B0304020202020204" pitchFamily="34" charset="-34"/>
                <a:ea typeface="Cordia New" panose="020B0304020202020204" pitchFamily="34" charset="-34"/>
              </a:rPr>
              <a:t>อีกประการคือ </a:t>
            </a:r>
            <a:r>
              <a:rPr lang="en-US" sz="1800" dirty="0">
                <a:latin typeface="Cordia New" panose="020B0304020202020204" pitchFamily="34" charset="-34"/>
                <a:ea typeface="Cordia New" panose="020B0304020202020204" pitchFamily="34" charset="-34"/>
                <a:cs typeface="Cordia New" panose="020B0304020202020204" pitchFamily="34" charset="-34"/>
              </a:rPr>
              <a:t>Linking Verbs </a:t>
            </a:r>
            <a:r>
              <a:rPr lang="th-TH" sz="1800" dirty="0">
                <a:latin typeface="Cordia New" panose="020B0304020202020204" pitchFamily="34" charset="-34"/>
                <a:ea typeface="Cordia New" panose="020B0304020202020204" pitchFamily="34" charset="-34"/>
              </a:rPr>
              <a:t>เป็นกริยาที่ไม่ต้องการกรรม </a:t>
            </a:r>
            <a:r>
              <a:rPr lang="en-US" sz="1800" dirty="0">
                <a:latin typeface="Cordia New" panose="020B0304020202020204" pitchFamily="34" charset="-34"/>
                <a:ea typeface="Cordia New" panose="020B0304020202020204" pitchFamily="34" charset="-34"/>
                <a:cs typeface="Cordia New" panose="020B0304020202020204" pitchFamily="34" charset="-34"/>
              </a:rPr>
              <a:t>(Objects) </a:t>
            </a:r>
            <a:r>
              <a:rPr lang="th-TH" sz="1800" dirty="0">
                <a:latin typeface="Cordia New" panose="020B0304020202020204" pitchFamily="34" charset="-34"/>
                <a:ea typeface="Cordia New" panose="020B0304020202020204" pitchFamily="34" charset="-34"/>
              </a:rPr>
              <a:t>แต่ก็ไม่มีความหมายสมบูรณ์ในตัว ต้องมีคำมารองรับจึงจะได้ความหมาย  เช่น </a:t>
            </a:r>
            <a:r>
              <a:rPr lang="en-US" sz="1800" dirty="0">
                <a:latin typeface="Cordia New" panose="020B0304020202020204" pitchFamily="34" charset="-34"/>
                <a:ea typeface="Cordia New" panose="020B0304020202020204" pitchFamily="34" charset="-34"/>
                <a:cs typeface="Cordia New" panose="020B0304020202020204" pitchFamily="34" charset="-34"/>
              </a:rPr>
              <a:t>He feels </a:t>
            </a:r>
            <a:r>
              <a:rPr lang="th-TH" sz="1800" dirty="0">
                <a:latin typeface="Cordia New" panose="020B0304020202020204" pitchFamily="34" charset="-34"/>
                <a:ea typeface="Cordia New" panose="020B0304020202020204" pitchFamily="34" charset="-34"/>
              </a:rPr>
              <a:t>มีความหมายไม่สมบูรณ์ ต้องมีคำคุณศัพท์มาต่อท้ายจึงจะได้ใจความ เช่น </a:t>
            </a:r>
            <a:r>
              <a:rPr lang="en-US" sz="1800" dirty="0">
                <a:latin typeface="Cordia New" panose="020B0304020202020204" pitchFamily="34" charset="-34"/>
                <a:ea typeface="Cordia New" panose="020B0304020202020204" pitchFamily="34" charset="-34"/>
                <a:cs typeface="Cordia New" panose="020B0304020202020204" pitchFamily="34" charset="-34"/>
              </a:rPr>
              <a:t>He feels  </a:t>
            </a:r>
            <a:r>
              <a:rPr lang="en-US" sz="1800" b="1" i="1" u="sng" dirty="0">
                <a:latin typeface="Cordia New" panose="020B0304020202020204" pitchFamily="34" charset="-34"/>
                <a:ea typeface="Cordia New" panose="020B0304020202020204" pitchFamily="34" charset="-34"/>
                <a:cs typeface="Cordia New" panose="020B0304020202020204" pitchFamily="34" charset="-34"/>
              </a:rPr>
              <a:t>hungry</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หรือ </a:t>
            </a:r>
            <a:r>
              <a:rPr lang="en-US" sz="1800" dirty="0">
                <a:latin typeface="Cordia New" panose="020B0304020202020204" pitchFamily="34" charset="-34"/>
                <a:ea typeface="Cordia New" panose="020B0304020202020204" pitchFamily="34" charset="-34"/>
                <a:cs typeface="Cordia New" panose="020B0304020202020204" pitchFamily="34" charset="-34"/>
              </a:rPr>
              <a:t>He feels </a:t>
            </a:r>
            <a:r>
              <a:rPr lang="en-US" sz="1800" b="1" i="1" u="sng" dirty="0">
                <a:latin typeface="Cordia New" panose="020B0304020202020204" pitchFamily="34" charset="-34"/>
                <a:ea typeface="Cordia New" panose="020B0304020202020204" pitchFamily="34" charset="-34"/>
                <a:cs typeface="Cordia New" panose="020B0304020202020204" pitchFamily="34" charset="-34"/>
              </a:rPr>
              <a:t>happy</a:t>
            </a:r>
            <a:r>
              <a:rPr lang="en-US" sz="1800" dirty="0">
                <a:latin typeface="Cordia New" panose="020B0304020202020204" pitchFamily="34" charset="-34"/>
                <a:ea typeface="Cordia New" panose="020B0304020202020204" pitchFamily="34" charset="-34"/>
                <a:cs typeface="Cordia New" panose="020B0304020202020204" pitchFamily="34" charset="-34"/>
              </a:rPr>
              <a:t>.</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8" name="Text Box 2"/>
          <p:cNvSpPr txBox="1">
            <a:spLocks noChangeArrowheads="1"/>
          </p:cNvSpPr>
          <p:nvPr/>
        </p:nvSpPr>
        <p:spPr bwMode="auto">
          <a:xfrm>
            <a:off x="7017039" y="638406"/>
            <a:ext cx="4501391" cy="93495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en-US" sz="1600" i="0" u="none" strike="noStrike" cap="none" normalizeH="0" baseline="0" dirty="0" smtClean="0">
                <a:ln>
                  <a:noFill/>
                </a:ln>
                <a:solidFill>
                  <a:schemeClr val="tx1"/>
                </a:solidFill>
                <a:effectLst/>
                <a:latin typeface="Calibri" panose="020F0502020204030204" pitchFamily="34" charset="0"/>
                <a:ea typeface="Angsana New" panose="02020603050405020304" pitchFamily="18" charset="-34"/>
                <a:cs typeface="Cordia New" panose="020B0304020202020204" pitchFamily="34" charset="-34"/>
              </a:rPr>
              <a:t>Linking Verbs </a:t>
            </a:r>
            <a:r>
              <a:rPr kumimoji="0" lang="th-TH" sz="1600" i="0" u="none" strike="noStrike" cap="none" normalizeH="0" baseline="0" dirty="0" smtClean="0">
                <a:ln>
                  <a:noFill/>
                </a:ln>
                <a:solidFill>
                  <a:schemeClr val="tx1"/>
                </a:solidFill>
                <a:effectLst/>
                <a:latin typeface="Calibri" panose="020F0502020204030204" pitchFamily="34" charset="0"/>
                <a:ea typeface="Angsana New" panose="02020603050405020304" pitchFamily="18" charset="-34"/>
                <a:cs typeface="Cordia New" panose="020B0304020202020204" pitchFamily="34" charset="-34"/>
              </a:rPr>
              <a:t> </a:t>
            </a:r>
            <a:r>
              <a:rPr kumimoji="0" lang="th-TH" sz="160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ได้แก่ </a:t>
            </a:r>
            <a:r>
              <a:rPr kumimoji="0" lang="en-US" sz="1600" i="0" u="none" strike="noStrike" cap="none" normalizeH="0" baseline="0" dirty="0" smtClean="0">
                <a:ln>
                  <a:noFill/>
                </a:ln>
                <a:solidFill>
                  <a:schemeClr val="tx1"/>
                </a:solidFill>
                <a:effectLst/>
                <a:latin typeface="Calibri" panose="020F0502020204030204" pitchFamily="34" charset="0"/>
                <a:ea typeface="Angsana New" panose="02020603050405020304" pitchFamily="18" charset="-34"/>
                <a:cs typeface="Cordia New" panose="020B0304020202020204" pitchFamily="34" charset="-34"/>
              </a:rPr>
              <a:t> </a:t>
            </a:r>
            <a:r>
              <a:rPr kumimoji="0" lang="en-US" sz="1600" i="1" u="none" strike="noStrike" cap="none" normalizeH="0" baseline="0" dirty="0" smtClean="0">
                <a:ln>
                  <a:noFill/>
                </a:ln>
                <a:solidFill>
                  <a:schemeClr val="tx1"/>
                </a:solidFill>
                <a:effectLst/>
                <a:latin typeface="Calibri" panose="020F0502020204030204" pitchFamily="34" charset="0"/>
                <a:ea typeface="Angsana New" panose="02020603050405020304" pitchFamily="18" charset="-34"/>
                <a:cs typeface="Cordia New" panose="020B0304020202020204" pitchFamily="34" charset="-34"/>
              </a:rPr>
              <a:t>  </a:t>
            </a:r>
          </a:p>
          <a:p>
            <a:pPr marL="0" marR="0" lvl="0" indent="0" algn="l" defTabSz="914400" rtl="0" eaLnBrk="0" fontAlgn="base" latinLnBrk="0" hangingPunct="0">
              <a:lnSpc>
                <a:spcPct val="100000"/>
              </a:lnSpc>
              <a:spcBef>
                <a:spcPct val="0"/>
              </a:spcBef>
              <a:spcAft>
                <a:spcPts val="800"/>
              </a:spcAft>
              <a:buClrTx/>
              <a:buSzTx/>
              <a:buFontTx/>
              <a:buNone/>
              <a:tabLst/>
            </a:pPr>
            <a:r>
              <a:rPr kumimoji="0" lang="en-US" sz="1400" i="0" u="none" strike="noStrike" cap="none" normalizeH="0" baseline="0" dirty="0" smtClean="0">
                <a:ln>
                  <a:noFill/>
                </a:ln>
                <a:solidFill>
                  <a:schemeClr val="tx1"/>
                </a:solidFill>
                <a:effectLst/>
                <a:latin typeface="Calibri" panose="020F0502020204030204" pitchFamily="34" charset="0"/>
                <a:ea typeface="Angsana New" panose="02020603050405020304" pitchFamily="18" charset="-34"/>
                <a:cs typeface="Cordia New" panose="020B0304020202020204" pitchFamily="34" charset="-34"/>
              </a:rPr>
              <a:t>look, feel, taste, remain, get, appear, prove, seem, sound, smell, stay, grow, become, turn</a:t>
            </a:r>
            <a:endParaRPr kumimoji="0" lang="th-TH" sz="140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6867122" y="1825039"/>
            <a:ext cx="4801223" cy="1754326"/>
          </a:xfrm>
          <a:prstGeom prst="rect">
            <a:avLst/>
          </a:prstGeom>
        </p:spPr>
        <p:txBody>
          <a:bodyPr wrap="square">
            <a:spAutoFit/>
          </a:bodyPr>
          <a:lstStyle/>
          <a:p>
            <a:pPr>
              <a:spcAft>
                <a:spcPts val="0"/>
              </a:spcAft>
              <a:tabLst>
                <a:tab pos="2637155" algn="ctr"/>
                <a:tab pos="5274310" algn="r"/>
                <a:tab pos="457200" algn="l"/>
              </a:tabLst>
            </a:pPr>
            <a:r>
              <a:rPr lang="th-TH" sz="1800" b="1" u="sng" dirty="0">
                <a:latin typeface="Cordia New" panose="020B0304020202020204" pitchFamily="34" charset="-34"/>
                <a:ea typeface="Cordia New" panose="020B0304020202020204" pitchFamily="34" charset="-34"/>
              </a:rPr>
              <a:t>หมายเหตุ</a:t>
            </a:r>
            <a:r>
              <a:rPr lang="th-TH" sz="1800" b="1" dirty="0">
                <a:latin typeface="Cordia New" panose="020B0304020202020204" pitchFamily="34" charset="-34"/>
                <a:ea typeface="Cordia New" panose="020B0304020202020204" pitchFamily="34" charset="-34"/>
              </a:rPr>
              <a:t> </a:t>
            </a:r>
            <a:r>
              <a:rPr lang="th-TH" sz="1800" dirty="0">
                <a:latin typeface="Cordia New" panose="020B0304020202020204" pitchFamily="34" charset="-34"/>
                <a:ea typeface="Cordia New" panose="020B0304020202020204" pitchFamily="34" charset="-34"/>
              </a:rPr>
              <a:t> มีคำคุณศัพท์ประเภทหนึ่งที่ใช้ประกอบหน้าคำนามไม่ได้เลย ต้องวางหลัง </a:t>
            </a:r>
            <a:r>
              <a:rPr lang="en-US" sz="1800" dirty="0">
                <a:latin typeface="Cordia New" panose="020B0304020202020204" pitchFamily="34" charset="-34"/>
                <a:ea typeface="Cordia New" panose="020B0304020202020204" pitchFamily="34" charset="-34"/>
                <a:cs typeface="Cordia New" panose="020B0304020202020204" pitchFamily="34" charset="-34"/>
              </a:rPr>
              <a:t>Verb to be </a:t>
            </a:r>
            <a:r>
              <a:rPr lang="th-TH" sz="1800" dirty="0">
                <a:latin typeface="Cordia New" panose="020B0304020202020204" pitchFamily="34" charset="-34"/>
                <a:ea typeface="Cordia New" panose="020B0304020202020204" pitchFamily="34" charset="-34"/>
              </a:rPr>
              <a:t>หรือ </a:t>
            </a:r>
            <a:r>
              <a:rPr lang="en-US" sz="1800" dirty="0">
                <a:latin typeface="Cordia New" panose="020B0304020202020204" pitchFamily="34" charset="-34"/>
                <a:ea typeface="Cordia New" panose="020B0304020202020204" pitchFamily="34" charset="-34"/>
                <a:cs typeface="Cordia New" panose="020B0304020202020204" pitchFamily="34" charset="-34"/>
              </a:rPr>
              <a:t>Linking Verbs </a:t>
            </a:r>
            <a:r>
              <a:rPr lang="th-TH" sz="1800" dirty="0">
                <a:latin typeface="Cordia New" panose="020B0304020202020204" pitchFamily="34" charset="-34"/>
                <a:ea typeface="Cordia New" panose="020B0304020202020204" pitchFamily="34" charset="-34"/>
              </a:rPr>
              <a:t>เท่านั้น </a:t>
            </a:r>
            <a:r>
              <a:rPr lang="en-US" sz="1800" dirty="0">
                <a:latin typeface="Cordia New" panose="020B0304020202020204" pitchFamily="34" charset="-34"/>
                <a:ea typeface="Cordia New" panose="020B0304020202020204" pitchFamily="34" charset="-34"/>
                <a:cs typeface="Cordia New" panose="020B0304020202020204" pitchFamily="34" charset="-34"/>
              </a:rPr>
              <a:t>(</a:t>
            </a:r>
            <a:r>
              <a:rPr lang="th-TH" sz="1800" dirty="0">
                <a:latin typeface="Cordia New" panose="020B0304020202020204" pitchFamily="34" charset="-34"/>
                <a:ea typeface="Cordia New" panose="020B0304020202020204" pitchFamily="34" charset="-34"/>
              </a:rPr>
              <a:t>เรียกว่า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Predicative Adjective</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เราควรจดจำเป็นพิเศษ </a:t>
            </a:r>
            <a:r>
              <a:rPr lang="th-TH" sz="1800" dirty="0" smtClean="0">
                <a:latin typeface="Cordia New" panose="020B0304020202020204" pitchFamily="34" charset="-34"/>
                <a:ea typeface="Cordia New" panose="020B0304020202020204" pitchFamily="34" charset="-34"/>
              </a:rPr>
              <a:t>เช่น</a:t>
            </a:r>
          </a:p>
          <a:p>
            <a:pPr>
              <a:spcAft>
                <a:spcPts val="0"/>
              </a:spcAft>
              <a:tabLst>
                <a:tab pos="2637155" algn="ctr"/>
                <a:tab pos="5274310" algn="r"/>
                <a:tab pos="457200" algn="l"/>
              </a:tabLs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228600">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alike 	asleep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awake </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aware </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alive</a:t>
            </a:r>
          </a:p>
          <a:p>
            <a:pPr marL="228600">
              <a:spcAft>
                <a:spcPts val="0"/>
              </a:spcAft>
            </a:pPr>
            <a:r>
              <a:rPr lang="en-US" sz="1800" dirty="0" smtClean="0">
                <a:latin typeface="Cordia New" panose="020B0304020202020204" pitchFamily="34" charset="-34"/>
                <a:ea typeface="Cordia New" panose="020B0304020202020204" pitchFamily="34" charset="-34"/>
                <a:cs typeface="Cordia New" panose="020B0304020202020204" pitchFamily="34" charset="-34"/>
              </a:rPr>
              <a:t>alone	ill </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worth</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well </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content</a:t>
            </a:r>
            <a:r>
              <a:rPr lang="en-US" sz="1800" dirty="0">
                <a:latin typeface="Cordia New" panose="020B0304020202020204" pitchFamily="34" charset="-34"/>
                <a:ea typeface="Cordia New" panose="020B0304020202020204" pitchFamily="34" charset="-34"/>
                <a:cs typeface="Cordia New" panose="020B0304020202020204" pitchFamily="34" charset="-34"/>
              </a:rPr>
              <a:t>	</a:t>
            </a:r>
            <a:endParaRPr lang="en-US" sz="1800" dirty="0">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10" name="Rectangle 9"/>
          <p:cNvSpPr/>
          <p:nvPr/>
        </p:nvSpPr>
        <p:spPr>
          <a:xfrm>
            <a:off x="6913524" y="3579365"/>
            <a:ext cx="4481066" cy="2831544"/>
          </a:xfrm>
          <a:prstGeom prst="rect">
            <a:avLst/>
          </a:prstGeom>
        </p:spPr>
        <p:txBody>
          <a:bodyPr wrap="square">
            <a:spAutoFit/>
          </a:bodyPr>
          <a:lstStyle/>
          <a:p>
            <a:pPr lvl="1">
              <a:spcAft>
                <a:spcPts val="0"/>
              </a:spcAft>
              <a:tabLst>
                <a:tab pos="2637155" algn="ctr"/>
                <a:tab pos="5274310" algn="r"/>
                <a:tab pos="228600" algn="l"/>
              </a:tabLst>
            </a:pPr>
            <a:r>
              <a:rPr lang="en-US" sz="1600" b="1" dirty="0" smtClean="0">
                <a:latin typeface="Cordia New" panose="020B0304020202020204" pitchFamily="34" charset="-34"/>
                <a:ea typeface="Cordia New" panose="020B0304020202020204" pitchFamily="34" charset="-34"/>
                <a:cs typeface="Cordia New" panose="020B0304020202020204" pitchFamily="34" charset="-34"/>
              </a:rPr>
              <a:t>2.3 </a:t>
            </a:r>
            <a:r>
              <a:rPr lang="th-TH" sz="1600" b="1" dirty="0">
                <a:latin typeface="Cordia New" panose="020B0304020202020204" pitchFamily="34" charset="-34"/>
                <a:ea typeface="Cordia New" panose="020B0304020202020204" pitchFamily="34" charset="-34"/>
              </a:rPr>
              <a:t>อยู่หลังกริยาที่ต้องมีกรรม</a:t>
            </a:r>
            <a:r>
              <a:rPr lang="en-US" sz="1600" b="1" dirty="0">
                <a:latin typeface="Cordia New" panose="020B0304020202020204" pitchFamily="34" charset="-34"/>
                <a:ea typeface="Cordia New" panose="020B0304020202020204" pitchFamily="34" charset="-34"/>
                <a:cs typeface="Cordia New" panose="020B0304020202020204" pitchFamily="34" charset="-34"/>
              </a:rPr>
              <a:t> (Objects) </a:t>
            </a:r>
            <a:r>
              <a:rPr lang="th-TH" sz="1600" b="1" dirty="0">
                <a:latin typeface="Cordia New" panose="020B0304020202020204" pitchFamily="34" charset="-34"/>
                <a:ea typeface="Cordia New" panose="020B0304020202020204" pitchFamily="34" charset="-34"/>
              </a:rPr>
              <a:t>ต่อท้าย</a:t>
            </a:r>
            <a:endParaRPr lang="en-US" sz="1600" b="1"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tabLst>
                <a:tab pos="2637155" algn="ctr"/>
                <a:tab pos="5274310" algn="r"/>
                <a:tab pos="457200" algn="l"/>
              </a:tabLst>
            </a:pPr>
            <a:r>
              <a:rPr lang="th-TH" sz="1800" dirty="0">
                <a:latin typeface="Cordia New" panose="020B0304020202020204" pitchFamily="34" charset="-34"/>
                <a:ea typeface="Cordia New" panose="020B0304020202020204" pitchFamily="34" charset="-34"/>
              </a:rPr>
              <a:t>กริยาบางคำแม้จะมีกรรมแล้ว ก็ยังไม่มีความหมายสมบูรณ์ ต้องมีคำคุณศัพท์มาต่อท้ายจึงจะได้ใจความ กริยาเหล่านี้ได้แก่  </a:t>
            </a:r>
            <a:r>
              <a:rPr lang="en-US" sz="1800" b="1" dirty="0">
                <a:latin typeface="Cordia New" panose="020B0304020202020204" pitchFamily="34" charset="-34"/>
                <a:ea typeface="Cordia New" panose="020B0304020202020204" pitchFamily="34" charset="-34"/>
                <a:cs typeface="Cordia New" panose="020B0304020202020204" pitchFamily="34" charset="-34"/>
              </a:rPr>
              <a:t>find, like,  push, make, keep, wish, turn, get, </a:t>
            </a:r>
            <a:r>
              <a:rPr lang="en-US" sz="1800" b="1" dirty="0" smtClean="0">
                <a:latin typeface="Cordia New" panose="020B0304020202020204" pitchFamily="34" charset="-34"/>
                <a:ea typeface="Cordia New" panose="020B0304020202020204" pitchFamily="34" charset="-34"/>
                <a:cs typeface="Cordia New" panose="020B0304020202020204" pitchFamily="34" charset="-34"/>
              </a:rPr>
              <a:t>set</a:t>
            </a:r>
          </a:p>
          <a:p>
            <a:pPr>
              <a:spcAft>
                <a:spcPts val="0"/>
              </a:spcAft>
              <a:tabLst>
                <a:tab pos="2637155" algn="ctr"/>
                <a:tab pos="5274310" algn="r"/>
                <a:tab pos="457200" algn="l"/>
              </a:tabLs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tabLst>
                <a:tab pos="2637155" algn="ctr"/>
                <a:tab pos="5274310" algn="r"/>
                <a:tab pos="457200" algn="l"/>
              </a:tabLst>
            </a:pPr>
            <a:r>
              <a:rPr lang="th-TH" sz="1800" dirty="0">
                <a:latin typeface="Cordia New" panose="020B0304020202020204" pitchFamily="34" charset="-34"/>
                <a:ea typeface="Cordia New" panose="020B0304020202020204" pitchFamily="34" charset="-34"/>
              </a:rPr>
              <a:t>ตัวอย่างประโยค เช่น	</a:t>
            </a:r>
            <a:endParaRPr lang="en-US" sz="1800" dirty="0" smtClean="0">
              <a:latin typeface="Cordia New" panose="020B0304020202020204" pitchFamily="34" charset="-34"/>
              <a:ea typeface="Cordia New" panose="020B0304020202020204" pitchFamily="34" charset="-34"/>
            </a:endParaRPr>
          </a:p>
          <a:p>
            <a:pPr>
              <a:spcAft>
                <a:spcPts val="0"/>
              </a:spcAft>
              <a:tabLst>
                <a:tab pos="2637155" algn="ctr"/>
                <a:tab pos="5274310" algn="r"/>
                <a:tab pos="457200" algn="l"/>
              </a:tabLst>
            </a:pPr>
            <a:r>
              <a:rPr lang="en-US" sz="1800" i="1"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rPr>
              <a:t>-</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I found the room </a:t>
            </a:r>
            <a:r>
              <a:rPr lang="en-US" sz="1800" b="1"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empty</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a:t>
            </a:r>
            <a:endParaRPr lang="en-US" sz="1800" i="1"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endParaRPr>
          </a:p>
          <a:p>
            <a:pPr>
              <a:spcAft>
                <a:spcPts val="0"/>
              </a:spcAft>
              <a:tabLst>
                <a:tab pos="2637155" algn="ctr"/>
                <a:tab pos="5274310" algn="r"/>
                <a:tab pos="457200" algn="l"/>
              </a:tabLst>
            </a:pPr>
            <a:r>
              <a:rPr lang="en-US" sz="1800" i="1"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rPr>
              <a:t>-</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He likes his coffee </a:t>
            </a:r>
            <a:r>
              <a:rPr lang="en-US" sz="1800" b="1"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hot</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a:t>
            </a:r>
          </a:p>
          <a:p>
            <a:pPr>
              <a:spcAft>
                <a:spcPts val="0"/>
              </a:spcAft>
              <a:tabLst>
                <a:tab pos="2637155" algn="ctr"/>
                <a:tab pos="5274310" algn="r"/>
                <a:tab pos="457200" algn="l"/>
              </a:tabLst>
            </a:pPr>
            <a:r>
              <a:rPr lang="en-US" sz="1800" i="1"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rPr>
              <a:t>-</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He pushed the door </a:t>
            </a:r>
            <a:r>
              <a:rPr lang="en-US" sz="1800" b="1"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open</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a:t>
            </a:r>
            <a:endParaRPr lang="en-US" sz="1800" i="1"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endParaRPr>
          </a:p>
          <a:p>
            <a:pPr>
              <a:spcAft>
                <a:spcPts val="0"/>
              </a:spcAft>
              <a:tabLst>
                <a:tab pos="2637155" algn="ctr"/>
                <a:tab pos="5274310" algn="r"/>
                <a:tab pos="457200" algn="l"/>
              </a:tabLst>
            </a:pPr>
            <a:r>
              <a:rPr lang="en-US" sz="1800" i="1"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rPr>
              <a:t>-</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She made me </a:t>
            </a:r>
            <a:r>
              <a:rPr lang="en-US" sz="1800" b="1"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angry</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a:t>
            </a:r>
            <a:endParaRPr lang="th-TH" sz="1800" i="1" dirty="0">
              <a:solidFill>
                <a:srgbClr val="FF0000"/>
              </a:solidFill>
            </a:endParaRPr>
          </a:p>
        </p:txBody>
      </p:sp>
      <p:pic>
        <p:nvPicPr>
          <p:cNvPr id="3075" name="Picture 3" descr="12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06224" y="4914575"/>
            <a:ext cx="1112997" cy="139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228168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657340"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 name="Rectangle 2"/>
          <p:cNvSpPr>
            <a:spLocks noChangeArrowheads="1"/>
          </p:cNvSpPr>
          <p:nvPr/>
        </p:nvSpPr>
        <p:spPr bwMode="auto">
          <a:xfrm>
            <a:off x="237467" y="489665"/>
            <a:ext cx="5035735" cy="289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tabLst>
                <a:tab pos="457200" algn="r"/>
                <a:tab pos="2636838" algn="ctr"/>
                <a:tab pos="5273675" algn="r"/>
              </a:tabLst>
            </a:pPr>
            <a:r>
              <a:rPr kumimoji="0" lang="th-TH"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3.</a:t>
            </a:r>
            <a:r>
              <a:rPr kumimoji="0" lang="th-TH" altLang="zh-CN" sz="1800" b="1" i="0" u="none" strike="noStrike" cap="none" normalizeH="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อยู่หลังคำสรรพนาม* </a:t>
            </a:r>
            <a:r>
              <a:rPr kumimoji="0" lang="en-US"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(Pronouns)</a:t>
            </a:r>
            <a:r>
              <a:rPr kumimoji="0" lang="th-TH"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ที่ขยายต่อไปนี้</a:t>
            </a:r>
          </a:p>
          <a:p>
            <a:pPr marL="0" marR="0" lvl="0" indent="0" algn="l" defTabSz="914400" rtl="0" eaLnBrk="0" fontAlgn="base" latinLnBrk="0" hangingPunct="0">
              <a:lnSpc>
                <a:spcPct val="100000"/>
              </a:lnSpc>
              <a:spcBef>
                <a:spcPct val="0"/>
              </a:spcBef>
              <a:spcAft>
                <a:spcPct val="0"/>
              </a:spcAft>
              <a:buClrTx/>
              <a:buSzTx/>
              <a:buFontTx/>
              <a:buChar char="•"/>
              <a:tabLst>
                <a:tab pos="457200" algn="r"/>
                <a:tab pos="2636838" algn="ctr"/>
                <a:tab pos="5273675" algn="r"/>
              </a:tabLst>
            </a:pPr>
            <a:endParaRPr kumimoji="0" lang="en-US" altLang="zh-CN"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lang="en-US" altLang="zh-CN" sz="1200" dirty="0" smtClean="0">
                <a:ea typeface="Cordia New" panose="020B0304020202020204" pitchFamily="34" charset="-34"/>
                <a:cs typeface="Cordia New" panose="020B0304020202020204" pitchFamily="34" charset="-34"/>
              </a:rPr>
              <a:t>		s</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omeone           anyone</a:t>
            </a:r>
            <a:r>
              <a:rPr kumimoji="0" lang="en-US" altLang="zh-CN" sz="1200" b="0" i="0" u="none" strike="noStrike" cap="none" normalizeH="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no one</a:t>
            </a:r>
            <a:r>
              <a:rPr kumimoji="0" lang="en-US" altLang="zh-CN" sz="1200" b="0" i="0" u="none" strike="noStrike" cap="none" normalizeH="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everyone</a:t>
            </a:r>
            <a:endParaRPr kumimoji="0" lang="en-US" altLang="zh-CN" sz="12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lang="en-US" altLang="zh-CN" sz="1200" dirty="0" smtClean="0">
                <a:ea typeface="Cordia New" panose="020B0304020202020204" pitchFamily="34" charset="-34"/>
                <a:cs typeface="Cordia New" panose="020B0304020202020204" pitchFamily="34" charset="-34"/>
              </a:rPr>
              <a:t>		  s</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omebody</a:t>
            </a:r>
            <a:r>
              <a:rPr kumimoji="0" lang="en-US" altLang="zh-CN" sz="1200" b="0" i="0" u="none" strike="noStrike" cap="none" normalizeH="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anybody</a:t>
            </a:r>
            <a:r>
              <a:rPr kumimoji="0" lang="en-US" altLang="zh-CN" sz="1200" b="0" i="0" u="none" strike="noStrike" cap="none" normalizeH="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nobody</a:t>
            </a:r>
            <a:r>
              <a:rPr kumimoji="0" lang="en-US" altLang="zh-CN" sz="1200" b="0" i="0" u="none" strike="noStrike" cap="none" normalizeH="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everybody</a:t>
            </a:r>
            <a:endParaRPr kumimoji="0" lang="en-US" altLang="zh-CN" sz="12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lang="en-US" altLang="zh-CN" sz="1200" dirty="0" smtClean="0">
                <a:ea typeface="Cordia New" panose="020B0304020202020204" pitchFamily="34" charset="-34"/>
                <a:cs typeface="Cordia New" panose="020B0304020202020204" pitchFamily="34" charset="-34"/>
              </a:rPr>
              <a:t>		   s</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omething</a:t>
            </a:r>
            <a:r>
              <a:rPr lang="en-US" altLang="zh-CN" sz="1200" dirty="0" smtClean="0">
                <a:ea typeface="Cordia New" panose="020B0304020202020204" pitchFamily="34" charset="-34"/>
                <a:cs typeface="Cordia New" panose="020B0304020202020204" pitchFamily="34" charset="-34"/>
              </a:rPr>
              <a:t>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anything            </a:t>
            </a:r>
            <a:r>
              <a:rPr lang="en-US" altLang="zh-CN" sz="1200" dirty="0" smtClean="0">
                <a:ea typeface="Cordia New" panose="020B0304020202020204" pitchFamily="34" charset="-34"/>
                <a:cs typeface="Cordia New" panose="020B0304020202020204" pitchFamily="34" charset="-34"/>
              </a:rPr>
              <a:t>no</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thing</a:t>
            </a:r>
            <a:r>
              <a:rPr kumimoji="0" lang="en-US" altLang="zh-CN" sz="1200" b="0" i="0" u="none" strike="noStrike" cap="none" normalizeH="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everything</a:t>
            </a: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endParaRPr kumimoji="0" lang="en-US" altLang="zh-CN" sz="12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th-TH"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ตัวอย่างประโยค เช่น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endPar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-She wanted to marry someone </a:t>
            </a:r>
            <a:r>
              <a:rPr kumimoji="0" lang="en-US" altLang="zh-CN" sz="12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rich</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and </a:t>
            </a:r>
            <a:r>
              <a:rPr kumimoji="0" lang="en-US" altLang="zh-CN" sz="12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smart</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endParaRPr kumimoji="0" lang="en-US" altLang="zh-CN" sz="12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-I’ll tell you something </a:t>
            </a:r>
            <a:r>
              <a:rPr kumimoji="0" lang="en-US" altLang="zh-CN" sz="12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important</a:t>
            </a:r>
            <a:r>
              <a:rPr kumimoji="0" lang="en-US" altLang="zh-CN" sz="1200" b="1" i="1"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endParaRPr kumimoji="0" lang="en-US" altLang="zh-CN" sz="14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en-US" altLang="zh-CN" sz="16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r>
              <a:rPr kumimoji="0" lang="th-TH" altLang="zh-CN" sz="16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คำสรรพนาม </a:t>
            </a:r>
            <a:r>
              <a:rPr kumimoji="0" lang="en-US" altLang="zh-CN" sz="16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(Pronouns) </a:t>
            </a:r>
            <a:r>
              <a:rPr kumimoji="0" lang="th-TH" altLang="zh-CN" sz="16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คือคำที่ใช้เรียกแทนคำนามเพื่อหลีกเลี่ยงการกล่าวซ้ำ </a:t>
            </a:r>
            <a:endParaRPr kumimoji="0" lang="en-US" altLang="zh-CN" sz="16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endParaRPr kumimoji="0" lang="en-US" altLang="zh-CN" sz="1800" b="0" i="0" u="none" strike="noStrike" cap="none" normalizeH="0" baseline="0" dirty="0" smtClean="0">
              <a:ln>
                <a:noFill/>
              </a:ln>
              <a:solidFill>
                <a:schemeClr val="tx1"/>
              </a:solidFill>
              <a:effectLst/>
              <a:latin typeface="Arial" panose="020B0604020202020204" pitchFamily="34" charset="0"/>
            </a:endParaRPr>
          </a:p>
        </p:txBody>
      </p:sp>
      <p:pic>
        <p:nvPicPr>
          <p:cNvPr id="4097" name="Picture 1" descr="4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00245" y="5195162"/>
            <a:ext cx="1647825" cy="687387"/>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434464" y="3629054"/>
            <a:ext cx="4667480"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h-TH" altLang="zh-CN" sz="1800" b="1" i="0"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หมายเหตุ</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ในการวิเคราะห์คำคุณศัพท์ บางครั้งเราอาจพบคำนามซึ่งทำหน้าที่เป็นเหมือนคำคุณศัพท์ขยายคำนามด้วยกัน เราเรียกคำนามเหล่านี้ว่า คำนามประสม</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(Compound Nouns) </a:t>
            </a:r>
            <a:r>
              <a:rPr kumimoji="0" lang="th-TH"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เช่น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can opener, swimming pool, machine translation, computer engineering </a:t>
            </a:r>
            <a:r>
              <a:rPr kumimoji="0" lang="th-TH"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เป็นต้น</a:t>
            </a:r>
            <a:endParaRPr kumimoji="0" lang="th-TH" altLang="zh-CN" sz="12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660333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657340"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18555939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2475</TotalTime>
  <Words>2788</Words>
  <Application>Microsoft Office PowerPoint</Application>
  <PresentationFormat>Widescreen</PresentationFormat>
  <Paragraphs>510</Paragraphs>
  <Slides>18</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18</vt:i4>
      </vt:variant>
    </vt:vector>
  </HeadingPairs>
  <TitlesOfParts>
    <vt:vector size="30" baseType="lpstr">
      <vt:lpstr>SimSun</vt:lpstr>
      <vt:lpstr>Angsana New</vt:lpstr>
      <vt:lpstr>Arial</vt:lpstr>
      <vt:lpstr>Arial Narrow</vt:lpstr>
      <vt:lpstr>Calibri</vt:lpstr>
      <vt:lpstr>Calibri Light</vt:lpstr>
      <vt:lpstr>Comic Sans MS</vt:lpstr>
      <vt:lpstr>Cordia New</vt:lpstr>
      <vt:lpstr>Times New Roman</vt:lpstr>
      <vt:lpstr>Webdings</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Y54_Shannoy.vas</cp:lastModifiedBy>
  <cp:revision>257</cp:revision>
  <cp:lastPrinted>2016-05-27T06:24:58Z</cp:lastPrinted>
  <dcterms:created xsi:type="dcterms:W3CDTF">2015-01-09T05:03:30Z</dcterms:created>
  <dcterms:modified xsi:type="dcterms:W3CDTF">2016-06-30T08:05:10Z</dcterms:modified>
</cp:coreProperties>
</file>