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7" r:id="rId2"/>
    <p:sldId id="268" r:id="rId3"/>
    <p:sldId id="281" r:id="rId4"/>
    <p:sldId id="289" r:id="rId5"/>
    <p:sldId id="275" r:id="rId6"/>
    <p:sldId id="286" r:id="rId7"/>
    <p:sldId id="292" r:id="rId8"/>
    <p:sldId id="287" r:id="rId9"/>
    <p:sldId id="291" r:id="rId10"/>
    <p:sldId id="288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10/08/59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76395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082452" y="3945852"/>
            <a:ext cx="4435978" cy="188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ชุดเจาะไวยากรณ์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หัวข้อ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: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เข้าใจ 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Noun Clauses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ในประโยค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 </a:t>
            </a:r>
            <a:endParaRPr lang="th-TH" altLang="en-US" sz="2400" dirty="0" smtClean="0">
              <a:solidFill>
                <a:srgbClr val="FF0000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95840"/>
            <a:ext cx="4829063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r>
              <a:rPr lang="en-US" altLang="th-TH" sz="1200" dirty="0" smtClean="0">
                <a:latin typeface="Calibri" panose="020F0502020204030204" pitchFamily="34" charset="0"/>
              </a:rPr>
              <a:t> </a:t>
            </a: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</a:t>
            </a:r>
            <a:r>
              <a:rPr lang="en-US" altLang="th-TH" sz="1200" dirty="0" smtClean="0">
                <a:latin typeface="Calibri" panose="020F0502020204030204" pitchFamily="34" charset="0"/>
              </a:rPr>
              <a:t>10 </a:t>
            </a:r>
            <a:r>
              <a:rPr lang="en-US" altLang="th-TH" sz="1200" dirty="0" smtClean="0">
                <a:latin typeface="Calibri" panose="020F0502020204030204" pitchFamily="34" charset="0"/>
              </a:rPr>
              <a:t>Aug, 2016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6" y="464531"/>
            <a:ext cx="4672930" cy="29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6446" y="1307088"/>
            <a:ext cx="4656971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  1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.     How you can think of good techniques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   2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.     when the registration will begin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3.     When the symposium is over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4.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    who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the winner was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5.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    where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she has disappeared to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6.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    what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we love the most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7.   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Whom they were in contact with on the day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en-US" sz="1600" dirty="0" smtClean="0">
                <a:solidFill>
                  <a:srgbClr val="FF0000"/>
                </a:solidFill>
                <a:latin typeface="+mj-lt"/>
              </a:rPr>
            </a:b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                 of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the robbery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8.     whose painting was the best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9.     Whether you like it or not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    10.   </a:t>
            </a: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where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we have discovered the sea serpent</a:t>
            </a: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6823375" y="436983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32" y="1967697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823375" y="428466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4098" name="Picture 2" descr="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12" y="5181404"/>
            <a:ext cx="164623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403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4564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6912455" y="377379"/>
            <a:ext cx="3334204" cy="96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การใช้สื่อชิ้นนี้เพื่อพัฒนาตัวคุณเองให้ประสบความสำเร็จ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125" y="282939"/>
            <a:ext cx="1127663" cy="164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7156283" y="2100207"/>
            <a:ext cx="3936916" cy="1015663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สื่อชิ้นนี้ประกอบด้วย</a:t>
            </a:r>
            <a:r>
              <a:rPr lang="en-US" altLang="th-TH" sz="2000" dirty="0">
                <a:latin typeface="Cordia New" panose="020B0304020202020204" pitchFamily="34" charset="-34"/>
                <a:cs typeface="+mn-cs"/>
              </a:rPr>
              <a:t> 2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ส่วน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หลัก</a:t>
            </a:r>
            <a:br>
              <a:rPr lang="th-TH" altLang="th-TH" sz="2000" dirty="0" smtClean="0">
                <a:latin typeface="Cordia New" panose="020B0304020202020204" pitchFamily="34" charset="-34"/>
                <a:cs typeface="+mn-cs"/>
              </a:rPr>
            </a:b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</a:t>
            </a:r>
            <a:r>
              <a:rPr lang="th-TH" altLang="th-TH" sz="2000" u="sng" dirty="0">
                <a:latin typeface="Cordia New" panose="020B0304020202020204" pitchFamily="34" charset="-34"/>
                <a:cs typeface="+mn-cs"/>
              </a:rPr>
              <a:t>ที่ 1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– การทบทวนความรู้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เกี่ยวกับ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Clauses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 </a:t>
            </a: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</a:t>
            </a:r>
            <a:r>
              <a:rPr lang="th-TH" altLang="th-TH" sz="2000" u="sng" dirty="0">
                <a:latin typeface="Cordia New" panose="020B0304020202020204" pitchFamily="34" charset="-34"/>
                <a:cs typeface="+mn-cs"/>
              </a:rPr>
              <a:t>ที่ 2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– การฝึก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วิเคราะห์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Clauses 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302" y="113477"/>
            <a:ext cx="936128" cy="1534210"/>
          </a:xfrm>
          <a:prstGeom prst="rect">
            <a:avLst/>
          </a:prstGeom>
        </p:spPr>
      </p:pic>
      <p:sp>
        <p:nvSpPr>
          <p:cNvPr id="23" name="Rectangle 119"/>
          <p:cNvSpPr>
            <a:spLocks noChangeArrowheads="1"/>
          </p:cNvSpPr>
          <p:nvPr/>
        </p:nvSpPr>
        <p:spPr bwMode="auto">
          <a:xfrm>
            <a:off x="690985" y="2091793"/>
            <a:ext cx="4438700" cy="163121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เคยสังเกตไหมว่าบางครั้งเวลาที่อ่านหนังสือพิมพ์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บทความบนอินเตอร์</a:t>
            </a:r>
            <a:r>
              <a:rPr lang="th-TH" altLang="zh-CN" sz="2000" dirty="0" err="1">
                <a:ea typeface="Cordia New" panose="020B0304020202020204" pitchFamily="34" charset="-34"/>
                <a:cs typeface="Cordia New" panose="020B0304020202020204" pitchFamily="34" charset="-34"/>
              </a:rPr>
              <a:t>เนท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  หรือตำรา ถึงแม้เราจะ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พยายามเปิดพจนานุกรมเกือบจะทุกตัวแล้วก็ยัง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อ่านเข้าใจบ้างไม่เข้าใจบ้าง     การที่เราสับสนก็</a:t>
            </a:r>
            <a:endParaRPr lang="en-US" altLang="zh-CN" sz="1200" dirty="0"/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เพราะประโยคต่างๆมีความ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ซับซ้อนต่างกันนั่นเอง  </a:t>
            </a:r>
            <a:endParaRPr lang="en-US" altLang="zh-CN" sz="1200" dirty="0"/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6665619" y="3549081"/>
            <a:ext cx="471921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เตรียมกระดาษและดินสอหรือ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ปากกา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</a:t>
            </a:r>
            <a:r>
              <a:rPr lang="en-US" altLang="th-TH" sz="2400" b="1" dirty="0" smtClean="0">
                <a:latin typeface="Cordia New" panose="020B0304020202020204" pitchFamily="34" charset="-34"/>
                <a:cs typeface="+mn-cs"/>
              </a:rPr>
              <a:t>+ </a:t>
            </a:r>
            <a:r>
              <a:rPr lang="th-TH" altLang="th-TH" sz="2400" b="1" dirty="0" smtClean="0">
                <a:latin typeface="Cordia New" panose="020B0304020202020204" pitchFamily="34" charset="-34"/>
                <a:cs typeface="+mn-cs"/>
              </a:rPr>
              <a:t>ใจ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ให้พร้อม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สำรวจสื่อคราวๆ เพื่อวางแผนการฝึก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คุณอาจแบ่งเวลาเรียนรู้เป็นส่วนๆ เพื่อให้เป้าหมายสำเร็จได้ง่ายขึ้น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อย่ากังวลถ้าไม่สามารถทำแบบฝึกหัดได้ถูกหมด ลองหาความรู้เพิ่มเติมจากแหล่งข้อมูลต่างๆ แล้วค่อยกลับมาทำแบบฝึกหัดซ้ำ</a:t>
            </a: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........ เป้าหมายของที่แท้จริงการเรียนรู้คือ การค้นคว้าเพื่อให้เกิดความใจมากขึ้น.....และมากขึ้นนั่นเอง</a:t>
            </a:r>
            <a:endParaRPr lang="th-TH" altLang="th-TH" sz="2000" dirty="0" smtClean="0">
              <a:solidFill>
                <a:srgbClr val="FF0000"/>
              </a:solidFill>
              <a:latin typeface="Cordia New" panose="020B0304020202020204" pitchFamily="34" charset="-34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2690" y="4062185"/>
            <a:ext cx="49445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ส่วนหนึ่งของประโยคที่อาจสร้างความลำบากต่อการพยายามทำความเข้าใจก็คือ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Clauses 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	                           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ถ้าเรา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สามารถ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หา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Noun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ในประโยคได้ เรา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ก็จะ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เข้าใจประโยคยาวๆ ยากๆ ได้แน่นอน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739446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549334" y="1119607"/>
            <a:ext cx="3648676" cy="104028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sz="2800" b="1" dirty="0" smtClean="0">
                <a:cs typeface="+mn-cs"/>
              </a:rPr>
              <a:t>ส่วนที่ </a:t>
            </a:r>
            <a:r>
              <a:rPr lang="en-US" sz="2800" b="1" dirty="0" smtClean="0">
                <a:cs typeface="+mn-cs"/>
              </a:rPr>
              <a:t>1:</a:t>
            </a:r>
          </a:p>
          <a:p>
            <a:pPr algn="ctr">
              <a:buNone/>
            </a:pPr>
            <a:r>
              <a:rPr lang="th-TH" sz="2800" b="1" dirty="0" smtClean="0">
                <a:cs typeface="+mn-cs"/>
              </a:rPr>
              <a:t>มา</a:t>
            </a:r>
            <a:r>
              <a:rPr lang="th-TH" sz="2800" b="1" dirty="0">
                <a:cs typeface="+mn-cs"/>
              </a:rPr>
              <a:t>รู้จัก </a:t>
            </a:r>
            <a:r>
              <a:rPr lang="en-US" sz="2000" b="1" dirty="0" smtClean="0"/>
              <a:t>“Noun Clauses</a:t>
            </a:r>
            <a:r>
              <a:rPr lang="en-US" sz="2000" b="1" dirty="0" smtClean="0"/>
              <a:t>”</a:t>
            </a:r>
            <a:endParaRPr lang="en-US" sz="2000" dirty="0"/>
          </a:p>
        </p:txBody>
      </p:sp>
      <p:pic>
        <p:nvPicPr>
          <p:cNvPr id="2049" name="Picture 1" descr="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99" y="895127"/>
            <a:ext cx="1373747" cy="175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-448223" y="35057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/>
            </a:r>
            <a:b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</a:br>
            <a:endParaRPr kumimoji="0" lang="en-US" alt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9334" y="2491260"/>
            <a:ext cx="443919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dirty="0"/>
              <a:t>ลองสังเกตประโยคข้างล่าง</a:t>
            </a:r>
            <a:endParaRPr lang="en-US" sz="2000" dirty="0"/>
          </a:p>
          <a:p>
            <a:r>
              <a:rPr lang="th-TH" sz="2000" dirty="0"/>
              <a:t>ประโยคที่ </a:t>
            </a:r>
            <a:r>
              <a:rPr lang="en-US" sz="2000" dirty="0"/>
              <a:t>1    </a:t>
            </a:r>
            <a:r>
              <a:rPr lang="en-US" sz="2000" dirty="0" smtClean="0"/>
              <a:t>     </a:t>
            </a:r>
            <a:r>
              <a:rPr lang="en-US" sz="1800" dirty="0" smtClean="0"/>
              <a:t>I </a:t>
            </a:r>
            <a:r>
              <a:rPr lang="en-US" sz="1800" dirty="0"/>
              <a:t>expect  </a:t>
            </a:r>
            <a:r>
              <a:rPr lang="en-US" sz="1800" b="1" i="1" u="sng" dirty="0"/>
              <a:t>to get a prize</a:t>
            </a:r>
            <a:r>
              <a:rPr lang="en-US" sz="1800" dirty="0"/>
              <a:t>.</a:t>
            </a:r>
          </a:p>
          <a:p>
            <a:r>
              <a:rPr lang="th-TH" sz="2000" dirty="0"/>
              <a:t>ประโยคที่ </a:t>
            </a:r>
            <a:r>
              <a:rPr lang="en-US" sz="2000" dirty="0"/>
              <a:t>2	</a:t>
            </a:r>
            <a:r>
              <a:rPr lang="en-US" sz="2000" dirty="0" smtClean="0"/>
              <a:t>       </a:t>
            </a:r>
            <a:r>
              <a:rPr lang="en-US" sz="1800" dirty="0" smtClean="0"/>
              <a:t>I </a:t>
            </a:r>
            <a:r>
              <a:rPr lang="en-US" sz="1800" dirty="0"/>
              <a:t>expect </a:t>
            </a:r>
            <a:r>
              <a:rPr lang="en-US" sz="1800" b="1" i="1" u="sng" dirty="0"/>
              <a:t>that I shall get a prize</a:t>
            </a:r>
            <a:r>
              <a:rPr lang="en-US" sz="1800" dirty="0"/>
              <a:t>.</a:t>
            </a:r>
            <a:r>
              <a:rPr lang="en-US" sz="2000" dirty="0"/>
              <a:t>	</a:t>
            </a:r>
          </a:p>
          <a:p>
            <a:r>
              <a:rPr lang="th-TH" sz="2000" dirty="0"/>
              <a:t>ในประโยคแรก </a:t>
            </a:r>
            <a:r>
              <a:rPr lang="en-US" sz="1800" b="1" i="1" u="sng" dirty="0"/>
              <a:t>to get a prize </a:t>
            </a:r>
            <a:r>
              <a:rPr lang="th-TH" sz="2000" dirty="0"/>
              <a:t>เป็นกลุ่มคำที่ไม่มีประธาน แต่ในประโยคที่สอง </a:t>
            </a:r>
            <a:r>
              <a:rPr lang="en-US" sz="1800" b="1" i="1" u="sng" dirty="0"/>
              <a:t>that I shall get a prize </a:t>
            </a:r>
            <a:r>
              <a:rPr lang="th-TH" sz="2000" dirty="0"/>
              <a:t>ประกอบด้วยประธานและกริยา ซึ่งเป็นอนุประโยค และเนื่องจากอนุประโยคดังกล่าวทำหน้าที่เหมือนคำนาม จึงเรียกว่า นามานุประโยค หรือ </a:t>
            </a:r>
            <a:r>
              <a:rPr lang="en-US" sz="2000" dirty="0"/>
              <a:t>Noun Clauses</a:t>
            </a:r>
          </a:p>
          <a:p>
            <a:r>
              <a:rPr lang="en-US" sz="2000" dirty="0"/>
              <a:t> </a:t>
            </a:r>
          </a:p>
          <a:p>
            <a:r>
              <a:rPr lang="en-US" sz="2000" dirty="0"/>
              <a:t>Noun Clauses </a:t>
            </a:r>
            <a:r>
              <a:rPr lang="th-TH" sz="2000" dirty="0"/>
              <a:t>คือ อนุประโยคที่ทำหน้าที่เหมือนคำนาม และเป็นกลุ่มคำที่มีทั้งประธานและกริยา  โดยแบ่งเป็นประเภทต่างๆดังนี้</a:t>
            </a:r>
            <a:endParaRPr lang="en-US" sz="20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7017589" y="4967645"/>
            <a:ext cx="4805537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000" dirty="0"/>
              <a:t>2</a:t>
            </a:r>
            <a:r>
              <a:rPr lang="th-TH" sz="2000" dirty="0"/>
              <a:t>. </a:t>
            </a:r>
            <a:r>
              <a:rPr lang="en-US" sz="2000" dirty="0" smtClean="0"/>
              <a:t> </a:t>
            </a:r>
            <a:r>
              <a:rPr lang="th-TH" sz="2000" dirty="0"/>
              <a:t>ขึ้นต้นด้วย</a:t>
            </a:r>
            <a:r>
              <a:rPr lang="th-TH" sz="1600" dirty="0"/>
              <a:t> </a:t>
            </a:r>
            <a:r>
              <a:rPr lang="en-US" sz="1600" dirty="0"/>
              <a:t>if </a:t>
            </a:r>
            <a:r>
              <a:rPr lang="th-TH" sz="2000" dirty="0"/>
              <a:t>หรือ </a:t>
            </a:r>
            <a:r>
              <a:rPr lang="en-US" sz="1600" dirty="0"/>
              <a:t>whether</a:t>
            </a:r>
            <a:r>
              <a:rPr lang="en-US" sz="2000" dirty="0"/>
              <a:t> </a:t>
            </a:r>
            <a:r>
              <a:rPr lang="th-TH" sz="2000" dirty="0"/>
              <a:t>ทำหน้าที่ให้ข้อมูล</a:t>
            </a:r>
            <a:r>
              <a:rPr lang="th-TH" sz="2000" dirty="0" smtClean="0"/>
              <a:t>เกี่ยวกับ</a:t>
            </a:r>
            <a:br>
              <a:rPr lang="th-TH" sz="2000" dirty="0" smtClean="0"/>
            </a:br>
            <a:r>
              <a:rPr lang="th-TH" sz="2000" dirty="0" smtClean="0"/>
              <a:t>       คำถาม</a:t>
            </a:r>
            <a:r>
              <a:rPr lang="th-TH" sz="2000" dirty="0"/>
              <a:t>ที่มีคำตอบเป็น</a:t>
            </a:r>
            <a:r>
              <a:rPr lang="en-US" sz="1600" dirty="0"/>
              <a:t> yes </a:t>
            </a:r>
            <a:r>
              <a:rPr lang="th-TH" sz="2000" dirty="0"/>
              <a:t>หรือ</a:t>
            </a:r>
            <a:r>
              <a:rPr lang="en-US" sz="2000" dirty="0"/>
              <a:t> </a:t>
            </a:r>
            <a:r>
              <a:rPr lang="en-US" sz="1600" dirty="0"/>
              <a:t>no</a:t>
            </a:r>
            <a:r>
              <a:rPr lang="en-US" sz="2000" dirty="0"/>
              <a:t> </a:t>
            </a:r>
            <a:r>
              <a:rPr lang="th-TH" sz="2000" dirty="0" smtClean="0"/>
              <a:t>เช่น</a:t>
            </a:r>
            <a:endParaRPr lang="en-US" sz="2000" dirty="0"/>
          </a:p>
          <a:p>
            <a:r>
              <a:rPr lang="th-TH" sz="2000" dirty="0"/>
              <a:t>-</a:t>
            </a:r>
            <a:r>
              <a:rPr lang="en-US" sz="1600" dirty="0"/>
              <a:t>He wants to know </a:t>
            </a:r>
            <a:r>
              <a:rPr lang="en-US" sz="1600" b="1" i="1" u="sng" dirty="0"/>
              <a:t>if/whether I can give him a lift to work</a:t>
            </a:r>
            <a:r>
              <a:rPr lang="en-US" sz="1600" dirty="0"/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017589" y="674347"/>
            <a:ext cx="46993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1.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ขึ้นต้น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ด้วย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ทำหน้าที่ให้ข้อมูลเกี่ยวกับคำกล่าวหรือ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ความ</a:t>
            </a:r>
            <a:b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</a:b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  คิดเห็น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-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The survey showed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most children are familiar </a:t>
            </a:r>
            <a:r>
              <a:rPr lang="en-US" sz="2000" b="1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with</a:t>
            </a:r>
            <a:br>
              <a:rPr lang="en-US" sz="2000" b="1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b="1" i="1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the Internet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2000" b="1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these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days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-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The committee suggested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the college move to the </a:t>
            </a:r>
            <a:r>
              <a:rPr lang="en-US" sz="2000" b="1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b="1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b="1" i="1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2000" b="1" i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capital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city</a:t>
            </a:r>
            <a:r>
              <a:rPr lang="en-US" sz="20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  <a:tabLst>
                <a:tab pos="450215" algn="l"/>
              </a:tabLst>
            </a:pPr>
            <a:r>
              <a:rPr lang="en-US" sz="2000" b="1" i="1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He said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he would not come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7401617" y="3271006"/>
            <a:ext cx="3743325" cy="13131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ตัวอย่างคำกริยาที่ตามด้วย </a:t>
            </a:r>
            <a:r>
              <a:rPr kumimoji="0" lang="en-US" alt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that </a:t>
            </a:r>
            <a:r>
              <a:rPr kumimoji="0" lang="th-TH" alt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ที่พบบ่อย</a:t>
            </a:r>
            <a:r>
              <a:rPr kumimoji="0" lang="en-US" alt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th-TH" alt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เช่น</a:t>
            </a:r>
            <a:endParaRPr kumimoji="0" lang="en-US" altLang="th-T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announce, claim, discover, explain, feel, hope, learn, mention, reveal, say, think</a:t>
            </a: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40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894612" y="0"/>
            <a:ext cx="76156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06573" y="555200"/>
            <a:ext cx="4522250" cy="7318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th-TH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ตัวอย่างคำกริยาที่ตามด้วย </a:t>
            </a:r>
            <a:r>
              <a:rPr kumimoji="0" lang="en-US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if </a:t>
            </a:r>
            <a:r>
              <a:rPr kumimoji="0" lang="th-TH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หรือ </a:t>
            </a:r>
            <a:r>
              <a:rPr kumimoji="0" lang="en-US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whether </a:t>
            </a:r>
            <a:r>
              <a:rPr kumimoji="0" lang="th-TH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ที่พบบ่อย</a:t>
            </a:r>
            <a:r>
              <a:rPr kumimoji="0" lang="en-US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th-TH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เช่น</a:t>
            </a:r>
            <a:endParaRPr kumimoji="0" lang="en-US" altLang="th-T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ask, enquire, wonder</a:t>
            </a:r>
            <a:endParaRPr kumimoji="0" lang="th-TH" altLang="th-TH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4339" y="1726165"/>
            <a:ext cx="5119442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>
                <a:tab pos="457200" algn="r"/>
                <a:tab pos="2636838" algn="ctr"/>
                <a:tab pos="5273675" algn="r"/>
              </a:tabLst>
            </a:pP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ขึ้นต้นด้วยคำแสดงคำถาม 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Wh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-question Words)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ทำ</a:t>
            </a:r>
            <a:b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หน้าที่ให้ข้อมูลเกี่ยวกับคำถามที่ขึ้นต้นด้วย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Wh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-The result of the survey reveals </a:t>
            </a:r>
            <a:r>
              <a:rPr kumimoji="0" lang="en-US" altLang="zh-CN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who the most</a:t>
            </a:r>
            <a:br>
              <a:rPr kumimoji="0" lang="en-US" altLang="zh-CN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en-US" altLang="zh-CN" sz="16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</a:t>
            </a:r>
            <a:r>
              <a:rPr kumimoji="0" lang="en-US" altLang="zh-CN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popular actor was</a:t>
            </a:r>
            <a:r>
              <a:rPr kumimoji="0" lang="en-US" altLang="zh-CN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1" name="Picture 3" descr="Poseidon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091" y="4874657"/>
            <a:ext cx="1508105" cy="150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55139" y="3234270"/>
            <a:ext cx="53344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-The manager asked Jane </a:t>
            </a:r>
            <a:r>
              <a:rPr kumimoji="0" lang="en-US" altLang="zh-CN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why she was late</a:t>
            </a:r>
            <a:r>
              <a:rPr kumimoji="0" lang="en-US" altLang="zh-CN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.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06573" y="4309287"/>
            <a:ext cx="3504867" cy="99845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ให้สังเกตว่าในกรณีที่ขึ้นต้นด้วย </a:t>
            </a:r>
            <a:r>
              <a:rPr kumimoji="0" lang="en-US" altLang="th-T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Wh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-question Words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จะต้องทำ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Noun Clause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เป็นประโยคบอกเล่า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7861108" y="555200"/>
            <a:ext cx="3241284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400" dirty="0" smtClean="0"/>
              <a:t>Use of Noun Clauses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6912013" y="1287037"/>
            <a:ext cx="488364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 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th-TH" sz="2000" dirty="0">
                <a:latin typeface="Comic Sans MS" panose="030F0702030302020204" pitchFamily="66" charset="0"/>
                <a:ea typeface="Angsana New" panose="02020603050405020304" pitchFamily="18" charset="-34"/>
              </a:rPr>
              <a:t>ทำหน้าที่เป็นประธาน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(Subject)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ของประโยค เช่น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-How you can solve the problems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is a good lesson.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-That  I may not be able to come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is possible.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     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</a:t>
            </a:r>
            <a:r>
              <a:rPr lang="th-TH" sz="2000" u="sng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หมาย</a:t>
            </a:r>
            <a:r>
              <a:rPr lang="th-TH" sz="2000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เหตุ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  บ่อยครั้งเราจะพบ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That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-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clause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ในประโยคที่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ขึ้นต้น</a:t>
            </a:r>
            <a:b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</a:b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     ด้วย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คำสรรพนาม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it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ใน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กรณีนี้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That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-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clause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นั้นจะทำหน้าที่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เป็น</a:t>
            </a:r>
            <a:b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</a:b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   ประธาน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ของประโยค โดยวางอยู่หลังประโยค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    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</a:t>
            </a:r>
          </a:p>
          <a:p>
            <a:pPr>
              <a:spcAft>
                <a:spcPts val="0"/>
              </a:spcAft>
            </a:pP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  ให้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สังเกตว่าประโยค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It is possible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I may not be able </a:t>
            </a:r>
            <a: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to</a:t>
            </a:r>
            <a:b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</a:br>
            <a:r>
              <a:rPr lang="en-US" sz="2000" b="1" i="1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   </a:t>
            </a:r>
            <a: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come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.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มีความหมาย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เหมือนประโยค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 I may not be able </a:t>
            </a:r>
            <a: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/>
            </a:r>
            <a:b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</a:br>
            <a:r>
              <a:rPr lang="en-US" sz="2000" b="1" i="1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   </a:t>
            </a:r>
            <a: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to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come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is possible.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ทุกอย่าง ตัวอย่างอื่น 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เช่น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685800">
              <a:spcAft>
                <a:spcPts val="0"/>
              </a:spcAft>
            </a:pPr>
            <a:r>
              <a:rPr lang="th-TH" sz="2000" dirty="0">
                <a:latin typeface="Comic Sans MS" panose="030F0702030302020204" pitchFamily="66" charset="0"/>
                <a:ea typeface="Angsana New" panose="02020603050405020304" pitchFamily="18" charset="-34"/>
              </a:rPr>
              <a:t>-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It is well known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rubber grows in Malaysia</a:t>
            </a:r>
            <a:r>
              <a:rPr lang="en-US" sz="2000" b="1" dirty="0">
                <a:latin typeface="Cordia New" panose="020B0304020202020204" pitchFamily="34" charset="-34"/>
                <a:ea typeface="Angsana New" panose="02020603050405020304" pitchFamily="18" charset="-34"/>
              </a:rPr>
              <a:t>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(=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rubber grows in Malaysia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is well known.)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6858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-It is disappointing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Tom can’t phone us</a:t>
            </a:r>
            <a:r>
              <a:rPr lang="en-US" sz="2000" b="1" dirty="0">
                <a:latin typeface="Cordia New" panose="020B0304020202020204" pitchFamily="34" charset="-34"/>
                <a:ea typeface="Angsana New" panose="02020603050405020304" pitchFamily="18" charset="-34"/>
              </a:rPr>
              <a:t>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          (=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Tom can't phone us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is disappointing.)</a:t>
            </a:r>
            <a:endParaRPr lang="en-US" sz="2000" dirty="0">
              <a:effectLst/>
              <a:latin typeface="Comic Sans MS" panose="030F0702030302020204" pitchFamily="66" charset="0"/>
              <a:ea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23265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76156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2198269" y="4458903"/>
            <a:ext cx="2897131" cy="943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* ตัวอย่างของ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Linking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verb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ได้แก่ </a:t>
            </a:r>
            <a:br>
              <a:rPr kumimoji="0" lang="th-TH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become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get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 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look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</a:t>
            </a:r>
            <a:b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feel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seem</a:t>
            </a:r>
            <a:r>
              <a:rPr kumimoji="0" lang="th-TH" altLang="zh-CN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 </a:t>
            </a:r>
            <a:r>
              <a:rPr kumimoji="0" lang="th-TH" altLang="zh-CN" sz="16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appear</a:t>
            </a:r>
            <a:endParaRPr kumimoji="0" lang="th-TH" altLang="zh-CN" sz="1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10_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69" y="4168902"/>
            <a:ext cx="18288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8691" y="559196"/>
            <a:ext cx="5083372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2. 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ทำหน้าที่เป็นกรรม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(Object)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ของประโยค เช่น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-I know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that you are inactive</a:t>
            </a:r>
            <a:r>
              <a:rPr kumimoji="0" lang="en-US" altLang="zh-CN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-People accepted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that he was an honest manager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3.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ทำหน้าที่เป็นกรรมของบุรพบท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(Prepositional Object)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เช่น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-I don’t count on 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where you will keep the secret document.</a:t>
            </a:r>
            <a:r>
              <a:rPr lang="en-US" altLang="zh-CN" sz="2000" dirty="0"/>
              <a:t/>
            </a:r>
            <a:br>
              <a:rPr lang="en-US" altLang="zh-CN" sz="2000" dirty="0"/>
            </a:b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4.    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ทำหน้าที่ขยายประธาน 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(Complement)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โดยอยู่หลัง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V. to be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หรือ </a:t>
            </a:r>
            <a:b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</a:b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      กริยาที่ต้องตามด้วยคำนาม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(Linking Verb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*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) 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เช่น</a:t>
            </a:r>
            <a:r>
              <a:rPr lang="en-US" altLang="zh-CN" sz="2000" dirty="0"/>
              <a:t/>
            </a:r>
            <a:br>
              <a:rPr lang="en-US" altLang="zh-CN" sz="2000" dirty="0"/>
            </a:br>
            <a:r>
              <a:rPr lang="en-US" altLang="zh-CN" sz="2000" dirty="0" smtClean="0"/>
              <a:t>     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-The question is 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where you will keep the secret</a:t>
            </a:r>
            <a:b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</a:br>
            <a:r>
              <a:rPr kumimoji="0" lang="en-US" altLang="zh-CN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      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document.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908353" y="3410041"/>
            <a:ext cx="455268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-It seems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that the result of the experiment is </a:t>
            </a:r>
            <a:b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</a:br>
            <a:r>
              <a:rPr kumimoji="0" lang="en-US" altLang="zh-CN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   </a:t>
            </a:r>
            <a:r>
              <a:rPr kumimoji="0" lang="en-US" altLang="zh-CN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unsatisfactory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. 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25499" y="1145250"/>
            <a:ext cx="489124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th-TH" sz="2000" u="sng" dirty="0">
                <a:latin typeface="Comic Sans MS" panose="030F0702030302020204" pitchFamily="66" charset="0"/>
                <a:ea typeface="Angsana New" panose="02020603050405020304" pitchFamily="18" charset="-34"/>
              </a:rPr>
              <a:t>หมายเหตุ</a:t>
            </a:r>
            <a:r>
              <a:rPr lang="th-TH" sz="2000" dirty="0">
                <a:latin typeface="Comic Sans MS" panose="030F0702030302020204" pitchFamily="66" charset="0"/>
                <a:ea typeface="Angsana New" panose="02020603050405020304" pitchFamily="18" charset="-34"/>
              </a:rPr>
              <a:t>  </a:t>
            </a:r>
            <a:endParaRPr lang="th-TH" sz="2000" dirty="0" smtClean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228600">
              <a:spcAft>
                <a:spcPts val="0"/>
              </a:spcAft>
            </a:pPr>
            <a:endParaRPr lang="th-TH" sz="2000" dirty="0" smtClean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5715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h-TH" sz="2000" dirty="0" smtClean="0">
                <a:latin typeface="Comic Sans MS" panose="030F0702030302020204" pitchFamily="66" charset="0"/>
                <a:ea typeface="Angsana New" panose="02020603050405020304" pitchFamily="18" charset="-34"/>
              </a:rPr>
              <a:t>ให้</a:t>
            </a:r>
            <a:r>
              <a:rPr lang="th-TH" sz="2000" dirty="0">
                <a:latin typeface="Comic Sans MS" panose="030F0702030302020204" pitchFamily="66" charset="0"/>
                <a:ea typeface="Angsana New" panose="02020603050405020304" pitchFamily="18" charset="-34"/>
              </a:rPr>
              <a:t>สังเกตว่า ใน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Noun Clause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ประเภท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That-clause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เราสามารถละ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that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ไปได้ในกรณีที่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“that”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นำหน้า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Noun Clause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ที่ทำหน้าที่เป็นกรรม หรือ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Noun Clause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ที่ตามหลัง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Adjective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เช่น	    </a:t>
            </a:r>
            <a:endParaRPr lang="en-US" sz="2000" dirty="0" smtClean="0">
              <a:latin typeface="Cordia New" panose="020B0304020202020204" pitchFamily="34" charset="-34"/>
              <a:ea typeface="Angsana New" panose="02020603050405020304" pitchFamily="18" charset="-34"/>
            </a:endParaRPr>
          </a:p>
          <a:p>
            <a:pPr marL="228600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	</a:t>
            </a:r>
            <a:r>
              <a:rPr lang="en-US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-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 knew (that)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he did it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indent="228600">
              <a:spcAft>
                <a:spcPts val="0"/>
              </a:spcAft>
            </a:pPr>
            <a:r>
              <a:rPr lang="en-US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	-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 am afraid (that)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you are right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th-TH" sz="2000" dirty="0">
                <a:latin typeface="Comic Sans MS" panose="030F0702030302020204" pitchFamily="66" charset="0"/>
                <a:ea typeface="Angsana New" panose="02020603050405020304" pitchFamily="18" charset="-34"/>
              </a:rPr>
              <a:t> </a:t>
            </a:r>
            <a:r>
              <a:rPr lang="th-TH" sz="2000" dirty="0" smtClean="0">
                <a:latin typeface="Comic Sans MS" panose="030F0702030302020204" pitchFamily="66" charset="0"/>
                <a:ea typeface="Angsana New" panose="02020603050405020304" pitchFamily="18" charset="-34"/>
              </a:rPr>
              <a:t>แต่</a:t>
            </a:r>
            <a:r>
              <a:rPr lang="th-TH" sz="2000" dirty="0">
                <a:latin typeface="Comic Sans MS" panose="030F0702030302020204" pitchFamily="66" charset="0"/>
                <a:ea typeface="Angsana New" panose="02020603050405020304" pitchFamily="18" charset="-34"/>
              </a:rPr>
              <a:t>ในกรณีต่อไปนี้ จะต้องใช้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that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ด้วยเสมอ คือ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 marL="228600" indent="228600">
              <a:spcAft>
                <a:spcPts val="0"/>
              </a:spcAft>
            </a:pP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เมื่อ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That-clause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ขึ้นต้นประโยค </a:t>
            </a: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เช่น</a:t>
            </a:r>
            <a:b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</a:br>
            <a:r>
              <a:rPr lang="th-TH" sz="2000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That coffee </a:t>
            </a:r>
            <a: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grows well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in this area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is true.</a:t>
            </a:r>
            <a:endParaRPr lang="en-US" sz="2000" dirty="0">
              <a:latin typeface="Comic Sans MS" panose="030F0702030302020204" pitchFamily="66" charset="0"/>
              <a:ea typeface="Angsana New" panose="02020603050405020304" pitchFamily="18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     	-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เมื่ออยู่หลัง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it is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หรือ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it was </a:t>
            </a:r>
            <a:r>
              <a:rPr lang="th-TH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เช่น 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It is impossible </a:t>
            </a:r>
            <a: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that</a:t>
            </a:r>
            <a:br>
              <a:rPr lang="en-US" sz="2000" b="1" i="1" u="sng" dirty="0" smtClean="0">
                <a:latin typeface="Cordia New" panose="020B0304020202020204" pitchFamily="34" charset="-34"/>
                <a:ea typeface="Angsana New" panose="02020603050405020304" pitchFamily="18" charset="-34"/>
              </a:rPr>
            </a:br>
            <a:r>
              <a:rPr lang="en-US" sz="2000" b="1" i="1" dirty="0" smtClean="0">
                <a:latin typeface="Cordia New" panose="020B0304020202020204" pitchFamily="34" charset="-34"/>
                <a:ea typeface="Angsana New" panose="02020603050405020304" pitchFamily="18" charset="-34"/>
              </a:rPr>
              <a:t>                       </a:t>
            </a:r>
            <a:r>
              <a:rPr lang="en-US" sz="2000" b="1" i="1" u="sng" dirty="0">
                <a:latin typeface="Cordia New" panose="020B0304020202020204" pitchFamily="34" charset="-34"/>
                <a:ea typeface="Angsana New" panose="02020603050405020304" pitchFamily="18" charset="-34"/>
              </a:rPr>
              <a:t>he has done this by himself</a:t>
            </a:r>
            <a:r>
              <a:rPr lang="en-US" sz="2000" dirty="0">
                <a:latin typeface="Cordia New" panose="020B0304020202020204" pitchFamily="34" charset="-34"/>
                <a:ea typeface="Angsana New" panose="02020603050405020304" pitchFamily="18" charset="-34"/>
              </a:rPr>
              <a:t>.</a:t>
            </a:r>
            <a:endParaRPr lang="en-US" sz="2000" dirty="0">
              <a:effectLst/>
              <a:latin typeface="Comic Sans MS" panose="030F0702030302020204" pitchFamily="66" charset="0"/>
              <a:ea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88" y="4301030"/>
            <a:ext cx="1620065" cy="178207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6" name="Groupe 4"/>
          <p:cNvGrpSpPr/>
          <p:nvPr/>
        </p:nvGrpSpPr>
        <p:grpSpPr>
          <a:xfrm rot="839935">
            <a:off x="352012" y="696118"/>
            <a:ext cx="5353195" cy="4206407"/>
            <a:chOff x="1846263" y="112713"/>
            <a:chExt cx="2298700" cy="1908175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317779"/>
              </p:ext>
            </p:extLst>
          </p:nvPr>
        </p:nvGraphicFramePr>
        <p:xfrm>
          <a:off x="1055066" y="1001342"/>
          <a:ext cx="4493445" cy="3900757"/>
        </p:xfrm>
        <a:graphic>
          <a:graphicData uri="http://schemas.openxmlformats.org/drawingml/2006/table">
            <a:tbl>
              <a:tblPr/>
              <a:tblGrid>
                <a:gridCol w="4493445"/>
              </a:tblGrid>
              <a:tr h="233794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ส่วนที่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แบบฝึกหัดฝึกหา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Noun Clauses 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ใน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ประโยค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…</a:t>
                      </a:r>
                    </a:p>
                    <a:p>
                      <a:pPr marL="457200" marR="0" lvl="0" indent="-4572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อ่านเนื้อเรื่องเกี่ยวกับชีวิตในมหาวิทยาลัยและวิเคราะห์ว่าประโยคใดมี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Noun Clauses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บ้าง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b="1" dirty="0" smtClean="0">
                          <a:latin typeface="Calibri Light" panose="020F0302020204030204" pitchFamily="34" charset="0"/>
                        </a:rPr>
                        <a:t>           ***หมายเหตุ</a:t>
                      </a:r>
                      <a:r>
                        <a:rPr lang="en-US" sz="2000" b="1" dirty="0" smtClean="0">
                          <a:latin typeface="Calibri Light" panose="020F0302020204030204" pitchFamily="34" charset="0"/>
                        </a:rPr>
                        <a:t>: </a:t>
                      </a:r>
                      <a:r>
                        <a:rPr lang="th-TH" sz="2000" i="1" u="sng" dirty="0" smtClean="0">
                          <a:solidFill>
                            <a:srgbClr val="0070C0"/>
                          </a:solidFill>
                          <a:latin typeface="Calibri Light" panose="020F0302020204030204" pitchFamily="34" charset="0"/>
                        </a:rPr>
                        <a:t>บางประโยคอาจไม่มีเลย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2.   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จด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คำตอบลงในเศษกระดาษและ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ดูเฉลยหน้าถัดไป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/>
                      </a:r>
                      <a:b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</a:b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          ถ้า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ถูกไม่ครบทุกข้อไม่ต้องกังวลอ่าน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ทบทวน</a:t>
                      </a:r>
                      <a:b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</a:b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                             ส่วน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ที่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1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อีกครั้ง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32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372239" y="1298538"/>
            <a:ext cx="2636853" cy="2457386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thaiDi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Do you know what some college freshmen think about college life? Read the  passage on </a:t>
            </a:r>
            <a:r>
              <a:rPr kumimoji="0" lang="en-US" altLang="th-TH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the next page</a:t>
            </a:r>
            <a:r>
              <a:rPr kumimoji="0" lang="en-US" altLang="th-TH" sz="1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.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You will be surprised by what they imagine about their first year at college!!!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7" name="Picture 3" descr="female (1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7072" y="2933008"/>
            <a:ext cx="1754188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2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Rectangle 2"/>
          <p:cNvSpPr/>
          <p:nvPr/>
        </p:nvSpPr>
        <p:spPr>
          <a:xfrm>
            <a:off x="7011632" y="1955499"/>
            <a:ext cx="48596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(4)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How a person budgets his time is very important. </a:t>
            </a: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(5)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Many freshmen don’t know how to plan their time when they first enter college. </a:t>
            </a: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(6)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That all work and no play makes Jack a dull boy is a fact which is expressed in practically every language. </a:t>
            </a: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(7)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Whoever</a:t>
            </a:r>
            <a:r>
              <a:rPr lang="en-US" altLang="th-TH" sz="2000" u="sng" dirty="0"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wants to succeed should plan his time carefully and stick to his plan. </a:t>
            </a:r>
            <a:endParaRPr lang="th-TH" altLang="th-TH" sz="2000" dirty="0">
              <a:latin typeface="+mj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173418"/>
              </p:ext>
            </p:extLst>
          </p:nvPr>
        </p:nvGraphicFramePr>
        <p:xfrm>
          <a:off x="2416936" y="304422"/>
          <a:ext cx="2799543" cy="2593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r:id="rId3" imgW="4285714" imgH="3971429" progId="">
                  <p:embed/>
                </p:oleObj>
              </mc:Choice>
              <mc:Fallback>
                <p:oleObj r:id="rId3" imgW="4285714" imgH="3971429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936" y="304422"/>
                        <a:ext cx="2799543" cy="25933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487372" y="2997626"/>
            <a:ext cx="4887192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2000" dirty="0">
                <a:solidFill>
                  <a:srgbClr val="FF0000"/>
                </a:solidFill>
                <a:latin typeface="+mj-lt"/>
              </a:rPr>
              <a:t>(1</a:t>
            </a:r>
            <a:r>
              <a:rPr lang="th-TH" altLang="th-TH" sz="2000" dirty="0">
                <a:solidFill>
                  <a:srgbClr val="FF0000"/>
                </a:solidFill>
                <a:latin typeface="+mj-lt"/>
              </a:rPr>
              <a:t>)</a:t>
            </a: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Many students realize</a:t>
            </a:r>
          </a:p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that it is a privilege to attend</a:t>
            </a:r>
            <a:r>
              <a:rPr lang="en-US" altLang="th-TH" sz="2000" u="sng" dirty="0"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college but a few think that</a:t>
            </a:r>
            <a:r>
              <a:rPr lang="en-US" altLang="th-TH" sz="2000" u="sng" dirty="0"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college is a place for recreation. </a:t>
            </a:r>
            <a:r>
              <a:rPr lang="en-US" altLang="th-TH" sz="2000" dirty="0" smtClean="0">
                <a:latin typeface="+mj-lt"/>
                <a:ea typeface="Angsana New" panose="02020603050405020304" pitchFamily="18" charset="-34"/>
              </a:rPr>
              <a:t/>
            </a:r>
            <a:br>
              <a:rPr lang="en-US" altLang="th-TH" sz="2000" dirty="0" smtClean="0">
                <a:latin typeface="+mj-lt"/>
                <a:ea typeface="Angsana New" panose="02020603050405020304" pitchFamily="18" charset="-34"/>
              </a:rPr>
            </a:br>
            <a:r>
              <a:rPr lang="en-US" altLang="th-TH" sz="2000" dirty="0" smtClean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(</a:t>
            </a: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2)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It is true </a:t>
            </a:r>
            <a:r>
              <a:rPr lang="en-US" altLang="th-TH" sz="2000" dirty="0" smtClean="0">
                <a:latin typeface="+mj-lt"/>
                <a:ea typeface="Angsana New" panose="02020603050405020304" pitchFamily="18" charset="-34"/>
              </a:rPr>
              <a:t>that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most campuses have</a:t>
            </a:r>
            <a:r>
              <a:rPr lang="en-US" altLang="th-TH" sz="2000" u="sng" dirty="0"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many fine recreation</a:t>
            </a:r>
            <a:r>
              <a:rPr lang="en-US" altLang="th-TH" sz="2000" u="sng" dirty="0"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facilities, but students who spend all their time </a:t>
            </a:r>
            <a:r>
              <a:rPr lang="en-US" altLang="th-TH" sz="2000" dirty="0" smtClean="0">
                <a:latin typeface="+mj-lt"/>
                <a:ea typeface="Angsana New" panose="02020603050405020304" pitchFamily="18" charset="-34"/>
              </a:rPr>
              <a:t>watching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TV or playing</a:t>
            </a:r>
          </a:p>
          <a:p>
            <a:pPr lvl="0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ping-pong or going to dance soon find out that their work is not</a:t>
            </a:r>
            <a:r>
              <a:rPr lang="en-US" altLang="th-TH" sz="2000" u="sng" dirty="0">
                <a:latin typeface="+mj-lt"/>
                <a:ea typeface="Angsana New" panose="02020603050405020304" pitchFamily="18" charset="-34"/>
              </a:rPr>
              <a:t>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satisfactory. </a:t>
            </a:r>
            <a:r>
              <a:rPr lang="en-US" altLang="th-TH" sz="2000" dirty="0">
                <a:solidFill>
                  <a:srgbClr val="FF0000"/>
                </a:solidFill>
                <a:latin typeface="+mj-lt"/>
                <a:ea typeface="Angsana New" panose="02020603050405020304" pitchFamily="18" charset="-34"/>
              </a:rPr>
              <a:t>(3) </a:t>
            </a:r>
            <a:r>
              <a:rPr lang="en-US" altLang="th-TH" sz="2000" dirty="0">
                <a:latin typeface="+mj-lt"/>
                <a:ea typeface="Angsana New" panose="02020603050405020304" pitchFamily="18" charset="-34"/>
              </a:rPr>
              <a:t>They are usually told that it must be improved or they must leave the college.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372" y="1001392"/>
            <a:ext cx="16563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en-US" altLang="th-TH" b="1" dirty="0">
                <a:ea typeface="Angsana New" panose="02020603050405020304" pitchFamily="18" charset="-34"/>
              </a:rPr>
              <a:t>COLLEGE  </a:t>
            </a:r>
            <a:r>
              <a:rPr lang="en-US" altLang="th-TH" b="1" dirty="0" smtClean="0">
                <a:ea typeface="Angsana New" panose="02020603050405020304" pitchFamily="18" charset="-34"/>
              </a:rPr>
              <a:t/>
            </a:r>
            <a:br>
              <a:rPr lang="en-US" altLang="th-TH" b="1" dirty="0" smtClean="0">
                <a:ea typeface="Angsana New" panose="02020603050405020304" pitchFamily="18" charset="-34"/>
              </a:rPr>
            </a:br>
            <a:r>
              <a:rPr lang="en-US" altLang="th-TH" b="1" dirty="0" smtClean="0">
                <a:ea typeface="Angsana New" panose="02020603050405020304" pitchFamily="18" charset="-34"/>
              </a:rPr>
              <a:t>LIFE</a:t>
            </a:r>
            <a:endParaRPr lang="en-US" altLang="th-TH" b="1" dirty="0">
              <a:ea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19563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79331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60879" y="686150"/>
            <a:ext cx="4435987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 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1.  </a:t>
            </a:r>
            <a:r>
              <a:rPr lang="th-TH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that it is a privilege to attend college</a:t>
            </a:r>
            <a:r>
              <a:rPr lang="en-US" sz="1600" dirty="0" smtClean="0">
                <a:solidFill>
                  <a:srgbClr val="FF0000"/>
                </a:solidFill>
              </a:rPr>
              <a:t>;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    </a:t>
            </a:r>
            <a:r>
              <a:rPr lang="en-US" sz="1600" dirty="0">
                <a:solidFill>
                  <a:srgbClr val="FF0000"/>
                </a:solidFill>
              </a:rPr>
              <a:t>that college is a place for recreation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2.   that most campuses have many </a:t>
            </a:r>
            <a:r>
              <a:rPr lang="en-US" sz="1600" dirty="0" smtClean="0">
                <a:solidFill>
                  <a:srgbClr val="FF0000"/>
                </a:solidFill>
              </a:rPr>
              <a:t>fine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      </a:t>
            </a:r>
            <a:r>
              <a:rPr lang="en-US" sz="1600" dirty="0">
                <a:solidFill>
                  <a:srgbClr val="FF0000"/>
                </a:solidFill>
              </a:rPr>
              <a:t>recreation facilities;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that their work is not </a:t>
            </a:r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      satisfactory</a:t>
            </a:r>
            <a:r>
              <a:rPr lang="en-US" sz="1600" dirty="0">
                <a:solidFill>
                  <a:srgbClr val="FF0000"/>
                </a:solidFill>
              </a:rPr>
              <a:t>	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3.   that it must be improved or they must </a:t>
            </a:r>
            <a:r>
              <a:rPr lang="en-US" sz="1600" dirty="0" smtClean="0">
                <a:solidFill>
                  <a:srgbClr val="FF0000"/>
                </a:solidFill>
              </a:rPr>
              <a:t/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      leave </a:t>
            </a:r>
            <a:r>
              <a:rPr lang="en-US" sz="1600" dirty="0">
                <a:solidFill>
                  <a:srgbClr val="FF0000"/>
                </a:solidFill>
              </a:rPr>
              <a:t>the college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4.   How a person budgets his time	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5.  – </a:t>
            </a:r>
            <a:r>
              <a:rPr lang="en-US" sz="1600" dirty="0">
                <a:solidFill>
                  <a:srgbClr val="FF0000"/>
                </a:solidFill>
              </a:rPr>
              <a:t>(</a:t>
            </a:r>
            <a:r>
              <a:rPr lang="en-US" sz="1600" u="sng" dirty="0">
                <a:solidFill>
                  <a:srgbClr val="FF0000"/>
                </a:solidFill>
              </a:rPr>
              <a:t>Notes</a:t>
            </a:r>
            <a:r>
              <a:rPr lang="en-US" sz="1600" dirty="0">
                <a:solidFill>
                  <a:srgbClr val="FF0000"/>
                </a:solidFill>
              </a:rPr>
              <a:t>: </a:t>
            </a:r>
            <a:r>
              <a:rPr lang="th-TH" sz="1600" dirty="0">
                <a:solidFill>
                  <a:srgbClr val="FF0000"/>
                </a:solidFill>
              </a:rPr>
              <a:t>ในประโยคนี้ </a:t>
            </a:r>
            <a:r>
              <a:rPr lang="en-US" sz="1600" dirty="0">
                <a:solidFill>
                  <a:srgbClr val="FF0000"/>
                </a:solidFill>
              </a:rPr>
              <a:t>how to plan their 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0"/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  time</a:t>
            </a:r>
            <a:r>
              <a:rPr lang="en-US" sz="1600" dirty="0">
                <a:solidFill>
                  <a:srgbClr val="FF0000"/>
                </a:solidFill>
              </a:rPr>
              <a:t>… 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th-TH" sz="1600" dirty="0" smtClean="0">
                <a:solidFill>
                  <a:srgbClr val="FF0000"/>
                </a:solidFill>
              </a:rPr>
              <a:t>เป็น</a:t>
            </a:r>
            <a:r>
              <a:rPr lang="th-TH" sz="1600" dirty="0">
                <a:solidFill>
                  <a:srgbClr val="FF0000"/>
                </a:solidFill>
              </a:rPr>
              <a:t>เพียงวลี</a:t>
            </a:r>
            <a:r>
              <a:rPr lang="th-TH" sz="1600" dirty="0" smtClean="0">
                <a:solidFill>
                  <a:srgbClr val="FF0000"/>
                </a:solidFill>
              </a:rPr>
              <a:t>ไม่ใช่อนุ</a:t>
            </a:r>
            <a:r>
              <a:rPr lang="th-TH" sz="1600" dirty="0">
                <a:solidFill>
                  <a:srgbClr val="FF0000"/>
                </a:solidFill>
              </a:rPr>
              <a:t>ประโยคเนื่องจากไม่มีประธาน 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6.   That </a:t>
            </a:r>
            <a:r>
              <a:rPr lang="en-US" sz="1600" dirty="0">
                <a:solidFill>
                  <a:srgbClr val="FF0000"/>
                </a:solidFill>
              </a:rPr>
              <a:t>all work and no play makes Jack </a:t>
            </a:r>
            <a:r>
              <a:rPr lang="en-US" sz="1600" dirty="0" smtClean="0">
                <a:solidFill>
                  <a:srgbClr val="FF0000"/>
                </a:solidFill>
              </a:rPr>
              <a:t>a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       dull boy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    7.   Whoever </a:t>
            </a:r>
            <a:r>
              <a:rPr lang="en-US" sz="1600" dirty="0">
                <a:solidFill>
                  <a:srgbClr val="FF0000"/>
                </a:solidFill>
              </a:rPr>
              <a:t>wants to succeed</a:t>
            </a:r>
          </a:p>
          <a:p>
            <a:pPr lvl="0"/>
            <a:r>
              <a:rPr lang="en-US" sz="1600" dirty="0">
                <a:solidFill>
                  <a:srgbClr val="FF0000"/>
                </a:solidFill>
              </a:rPr>
              <a:t>	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   </a:t>
            </a:r>
          </a:p>
        </p:txBody>
      </p:sp>
      <p:grpSp>
        <p:nvGrpSpPr>
          <p:cNvPr id="11" name="Groupe 4"/>
          <p:cNvGrpSpPr/>
          <p:nvPr/>
        </p:nvGrpSpPr>
        <p:grpSpPr>
          <a:xfrm rot="7857309" flipH="1" flipV="1">
            <a:off x="7826035" y="2332589"/>
            <a:ext cx="2134147" cy="2421673"/>
            <a:chOff x="1846263" y="112713"/>
            <a:chExt cx="2298700" cy="1908175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755084"/>
              </p:ext>
            </p:extLst>
          </p:nvPr>
        </p:nvGraphicFramePr>
        <p:xfrm>
          <a:off x="7949121" y="2743185"/>
          <a:ext cx="1887973" cy="1371630"/>
        </p:xfrm>
        <a:graphic>
          <a:graphicData uri="http://schemas.openxmlformats.org/drawingml/2006/table">
            <a:tbl>
              <a:tblPr/>
              <a:tblGrid>
                <a:gridCol w="1887973"/>
              </a:tblGrid>
              <a:tr h="136434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ทำแบบฝึกหัดเพิ่ม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ไหมครับ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? </a:t>
                      </a:r>
                      <a:r>
                        <a:rPr kumimoji="0" lang="th-T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คำสั่งเหมือน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เดิมคร๊าบ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.....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170" name="Picture 2" descr="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718" y="4440964"/>
            <a:ext cx="1846261" cy="117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3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3406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Rectangle 10"/>
          <p:cNvSpPr/>
          <p:nvPr/>
        </p:nvSpPr>
        <p:spPr>
          <a:xfrm>
            <a:off x="6992783" y="1502823"/>
            <a:ext cx="4878477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ts val="2200"/>
              </a:lnSpc>
              <a:buAutoNum type="arabicPeriod" startAt="7"/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Whom </a:t>
            </a:r>
            <a:r>
              <a:rPr lang="en-US" sz="2000" dirty="0">
                <a:ea typeface="Cordia New" panose="020B0304020202020204" pitchFamily="34" charset="-34"/>
                <a:cs typeface="Cordia New" panose="020B0304020202020204" pitchFamily="34" charset="-34"/>
              </a:rPr>
              <a:t>they were in contact with on </a:t>
            </a:r>
            <a: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the</a:t>
            </a:r>
            <a:b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day </a:t>
            </a:r>
            <a:r>
              <a:rPr lang="en-US" sz="2000" dirty="0">
                <a:ea typeface="Cordia New" panose="020B0304020202020204" pitchFamily="34" charset="-34"/>
                <a:cs typeface="Cordia New" panose="020B0304020202020204" pitchFamily="34" charset="-34"/>
              </a:rPr>
              <a:t>of the robbery is of great interest </a:t>
            </a:r>
            <a: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to</a:t>
            </a:r>
            <a:b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2000" dirty="0">
                <a:ea typeface="Cordia New" panose="020B0304020202020204" pitchFamily="34" charset="-34"/>
                <a:cs typeface="Cordia New" panose="020B0304020202020204" pitchFamily="34" charset="-34"/>
              </a:rPr>
              <a:t>the police</a:t>
            </a:r>
            <a:r>
              <a:rPr lang="en-US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lnSpc>
                <a:spcPts val="2200"/>
              </a:lnSpc>
              <a:tabLst>
                <a:tab pos="2637155" algn="ctr"/>
                <a:tab pos="5274310" algn="r"/>
                <a:tab pos="457200" algn="l"/>
              </a:tabLst>
            </a:pPr>
            <a:endParaRPr lang="en-US" sz="2000" dirty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8</a:t>
            </a:r>
            <a:r>
              <a:rPr lang="th-TH" sz="2000" dirty="0" smtClean="0">
                <a:latin typeface="+mj-lt"/>
                <a:ea typeface="Cordia New" panose="020B0304020202020204" pitchFamily="34" charset="-34"/>
                <a:cs typeface="Angsana New" panose="02020603050405020304" pitchFamily="18" charset="-34"/>
              </a:rPr>
              <a:t>.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Whom they were in contact with on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</a:t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day of the robbery is of great interest to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the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police.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marL="342900" lvl="0" indent="-342900">
              <a:lnSpc>
                <a:spcPts val="2200"/>
              </a:lnSpc>
              <a:spcAft>
                <a:spcPts val="0"/>
              </a:spcAft>
              <a:buFont typeface="+mj-lt"/>
              <a:buAutoNum type="arabicPeriod" startAt="8"/>
              <a:tabLst>
                <a:tab pos="2637155" algn="ctr"/>
                <a:tab pos="5274310" algn="r"/>
                <a:tab pos="2286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The judges had a hard time deciding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whose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painting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was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best. 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lvl="0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228600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9.    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Whether you like it or not is not the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issue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lvl="0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228600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10.   Here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is where we have discovered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</a:t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sea serpent.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3827" y="1502823"/>
            <a:ext cx="4980129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2200"/>
              </a:lnSpc>
              <a:spcAft>
                <a:spcPts val="0"/>
              </a:spcAft>
              <a:buFont typeface="+mj-lt"/>
              <a:buAutoNum type="arabicPeriod"/>
              <a:tabLst>
                <a:tab pos="2637155" algn="ctr"/>
                <a:tab pos="5274310" algn="r"/>
                <a:tab pos="314325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How you can think of good techniques is to be discussed.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lvl="0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314325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2.    knows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when the registration will begin. 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  <a:endParaRPr lang="en-US" sz="2000" dirty="0" smtClean="0"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3.   When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symposium is over does not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matter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lvl="0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314325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4.    We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all want to find out who the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winner</a:t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was.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lvl="0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314325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5.     I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want to know where she has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 disappeared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to.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lvl="0"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314325" algn="l"/>
              </a:tabLst>
            </a:pP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6.    Watching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football matches is  what we </a:t>
            </a: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       love </a:t>
            </a: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the most. </a:t>
            </a:r>
          </a:p>
          <a:p>
            <a:pPr>
              <a:lnSpc>
                <a:spcPts val="2200"/>
              </a:lnSpc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04626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3826</TotalTime>
  <Words>753</Words>
  <Application>Microsoft Office PowerPoint</Application>
  <PresentationFormat>Widescreen</PresentationFormat>
  <Paragraphs>142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SimSun</vt:lpstr>
      <vt:lpstr>Angsana New</vt:lpstr>
      <vt:lpstr>Arial</vt:lpstr>
      <vt:lpstr>Calibri</vt:lpstr>
      <vt:lpstr>Calibri Light</vt:lpstr>
      <vt:lpstr>Comic Sans MS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328</cp:revision>
  <cp:lastPrinted>2016-05-27T06:24:58Z</cp:lastPrinted>
  <dcterms:created xsi:type="dcterms:W3CDTF">2015-01-09T05:03:30Z</dcterms:created>
  <dcterms:modified xsi:type="dcterms:W3CDTF">2016-08-10T04:59:06Z</dcterms:modified>
</cp:coreProperties>
</file>