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7" r:id="rId2"/>
    <p:sldId id="268" r:id="rId3"/>
    <p:sldId id="281" r:id="rId4"/>
    <p:sldId id="289" r:id="rId5"/>
    <p:sldId id="275" r:id="rId6"/>
    <p:sldId id="294" r:id="rId7"/>
    <p:sldId id="295" r:id="rId8"/>
    <p:sldId id="286" r:id="rId9"/>
    <p:sldId id="287" r:id="rId10"/>
    <p:sldId id="291" r:id="rId11"/>
    <p:sldId id="293" r:id="rId12"/>
    <p:sldId id="288" r:id="rId13"/>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9" autoAdjust="0"/>
    <p:restoredTop sz="94434" autoAdjust="0"/>
  </p:normalViewPr>
  <p:slideViewPr>
    <p:cSldViewPr snapToGrid="0">
      <p:cViewPr varScale="1">
        <p:scale>
          <a:sx n="74" d="100"/>
          <a:sy n="74"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10/08/59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10/08/59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10/08/59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10/08/59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10/08/59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10/08/59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10/08/59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10/08/59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10/08/59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10/08/59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10/08/59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10/08/59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w.pygmypets.com/wb3.htm"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88117" y="0"/>
            <a:ext cx="76395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082452" y="3945852"/>
            <a:ext cx="4435978" cy="2258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ชุดเจาะไวยากรณ์</a:t>
            </a:r>
          </a:p>
          <a:p>
            <a:pPr algn="ctr" eaLnBrk="1" hangingPunct="1">
              <a:spcBef>
                <a:spcPct val="50000"/>
              </a:spcBef>
              <a:buFontTx/>
              <a:buNone/>
            </a:pPr>
            <a:r>
              <a:rPr lang="th-TH" altLang="en-US" sz="2400" dirty="0" smtClean="0">
                <a:solidFill>
                  <a:srgbClr val="FF0000"/>
                </a:solidFill>
                <a:latin typeface="Calibri" panose="020F0502020204030204" pitchFamily="34" charset="0"/>
                <a:cs typeface="+mn-cs"/>
              </a:rPr>
              <a:t>หัวข้อ</a:t>
            </a:r>
            <a:r>
              <a:rPr lang="en-US" altLang="en-US" sz="2400" dirty="0" smtClean="0">
                <a:solidFill>
                  <a:srgbClr val="FF0000"/>
                </a:solidFill>
                <a:latin typeface="Calibri" panose="020F0502020204030204" pitchFamily="34" charset="0"/>
                <a:cs typeface="+mn-cs"/>
              </a:rPr>
              <a:t>: </a:t>
            </a:r>
            <a:r>
              <a:rPr lang="th-TH" altLang="en-US" sz="2400" dirty="0" smtClean="0">
                <a:solidFill>
                  <a:srgbClr val="FF0000"/>
                </a:solidFill>
                <a:latin typeface="Calibri" panose="020F0502020204030204" pitchFamily="34" charset="0"/>
                <a:cs typeface="+mn-cs"/>
              </a:rPr>
              <a:t>เข้าใจ </a:t>
            </a:r>
            <a:r>
              <a:rPr lang="en-US" altLang="en-US" sz="2400" dirty="0" smtClean="0">
                <a:solidFill>
                  <a:srgbClr val="FF0000"/>
                </a:solidFill>
                <a:latin typeface="Calibri" panose="020F0502020204030204" pitchFamily="34" charset="0"/>
                <a:cs typeface="+mn-cs"/>
              </a:rPr>
              <a:t>Adverb Phrases </a:t>
            </a:r>
            <a:r>
              <a:rPr lang="th-TH" altLang="en-US" sz="2400" dirty="0" smtClean="0">
                <a:solidFill>
                  <a:srgbClr val="FF0000"/>
                </a:solidFill>
                <a:latin typeface="Calibri" panose="020F0502020204030204" pitchFamily="34" charset="0"/>
                <a:cs typeface="+mn-cs"/>
              </a:rPr>
              <a:t>และ </a:t>
            </a:r>
            <a:r>
              <a:rPr lang="en-US" altLang="en-US" sz="2400" dirty="0" smtClean="0">
                <a:solidFill>
                  <a:srgbClr val="FF0000"/>
                </a:solidFill>
                <a:latin typeface="Calibri" panose="020F0502020204030204" pitchFamily="34" charset="0"/>
                <a:cs typeface="+mn-cs"/>
              </a:rPr>
              <a:t>Adverb Clauses </a:t>
            </a:r>
            <a:r>
              <a:rPr lang="th-TH" altLang="en-US" sz="2400" dirty="0" smtClean="0">
                <a:solidFill>
                  <a:srgbClr val="FF0000"/>
                </a:solidFill>
                <a:latin typeface="Calibri" panose="020F0502020204030204" pitchFamily="34" charset="0"/>
                <a:cs typeface="+mn-cs"/>
              </a:rPr>
              <a:t>ในประโยค</a:t>
            </a:r>
            <a:r>
              <a:rPr lang="en-US" altLang="en-US" sz="2400" dirty="0" smtClean="0">
                <a:solidFill>
                  <a:srgbClr val="FF0000"/>
                </a:solidFill>
                <a:latin typeface="Calibri" panose="020F0502020204030204" pitchFamily="34" charset="0"/>
                <a:cs typeface="+mn-cs"/>
              </a:rPr>
              <a:t> </a:t>
            </a:r>
            <a:endParaRPr lang="th-TH" altLang="en-US" sz="2400" dirty="0" smtClean="0">
              <a:solidFill>
                <a:srgbClr val="FF0000"/>
              </a:solidFill>
              <a:latin typeface="Calibri" panose="020F0502020204030204" pitchFamily="34" charset="0"/>
              <a:cs typeface="+mn-cs"/>
            </a:endParaRPr>
          </a:p>
        </p:txBody>
      </p:sp>
      <p:sp>
        <p:nvSpPr>
          <p:cNvPr id="19" name="Text Box 5"/>
          <p:cNvSpPr txBox="1">
            <a:spLocks noChangeArrowheads="1"/>
          </p:cNvSpPr>
          <p:nvPr/>
        </p:nvSpPr>
        <p:spPr bwMode="auto">
          <a:xfrm>
            <a:off x="7362937" y="6395840"/>
            <a:ext cx="4829063"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2016 </a:t>
            </a:r>
            <a:r>
              <a:rPr lang="en-US" altLang="th-TH" sz="1200" dirty="0">
                <a:latin typeface="Calibri" panose="020F0502020204030204" pitchFamily="34" charset="0"/>
              </a:rPr>
              <a:t>Self-access Learning Centre, KMUTT </a:t>
            </a:r>
            <a:r>
              <a:rPr lang="en-US" altLang="th-TH" sz="1200" dirty="0" smtClean="0">
                <a:latin typeface="Calibri" panose="020F0502020204030204" pitchFamily="34" charset="0"/>
              </a:rPr>
              <a:t> </a:t>
            </a:r>
            <a:r>
              <a:rPr lang="en-US" altLang="th-TH" sz="1200" dirty="0" err="1" smtClean="0">
                <a:latin typeface="Calibri" panose="020F0502020204030204" pitchFamily="34" charset="0"/>
              </a:rPr>
              <a:t>ud</a:t>
            </a:r>
            <a:r>
              <a:rPr lang="en-US" altLang="th-TH" sz="1200" dirty="0" smtClean="0">
                <a:latin typeface="Calibri" panose="020F0502020204030204" pitchFamily="34" charset="0"/>
              </a:rPr>
              <a:t> 9 Aug, 2016</a:t>
            </a:r>
            <a:endParaRPr lang="th-TH" altLang="th-TH" sz="1200" dirty="0">
              <a:latin typeface="Calibri" panose="020F050202020403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8616" y="464531"/>
            <a:ext cx="4672930" cy="2920312"/>
          </a:xfrm>
          <a:prstGeom prst="rect">
            <a:avLst/>
          </a:prstGeom>
        </p:spPr>
      </p:pic>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3406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Rectangle 9"/>
          <p:cNvSpPr/>
          <p:nvPr/>
        </p:nvSpPr>
        <p:spPr>
          <a:xfrm>
            <a:off x="407140" y="5415219"/>
            <a:ext cx="2623257" cy="523220"/>
          </a:xfrm>
          <a:prstGeom prst="rect">
            <a:avLst/>
          </a:prstGeom>
        </p:spPr>
        <p:txBody>
          <a:bodyPr wrap="square">
            <a:spAutoFit/>
          </a:bodyPr>
          <a:lstStyle/>
          <a:p>
            <a:r>
              <a:rPr lang="en-US" sz="1400" i="1" dirty="0">
                <a:ea typeface="Cordia New" panose="020B0304020202020204" pitchFamily="34" charset="-34"/>
                <a:cs typeface="Angsana New" panose="02020603050405020304" pitchFamily="18" charset="-34"/>
              </a:rPr>
              <a:t>Excerpted  from: </a:t>
            </a:r>
            <a:endParaRPr lang="en-US" sz="1400" i="1" dirty="0" smtClean="0">
              <a:ea typeface="Cordia New" panose="020B0304020202020204" pitchFamily="34" charset="-34"/>
              <a:cs typeface="Angsana New" panose="02020603050405020304" pitchFamily="18" charset="-34"/>
            </a:endParaRPr>
          </a:p>
          <a:p>
            <a:pPr lvl="0" eaLnBrk="0" fontAlgn="base" hangingPunct="0">
              <a:spcBef>
                <a:spcPct val="0"/>
              </a:spcBef>
              <a:spcAft>
                <a:spcPct val="0"/>
              </a:spcAft>
            </a:pPr>
            <a:r>
              <a:rPr lang="en-US" altLang="zh-CN" sz="1400" i="1" dirty="0">
                <a:solidFill>
                  <a:srgbClr val="0070C0"/>
                </a:solidFill>
                <a:latin typeface="Times New Roman" panose="02020603050405020304" pitchFamily="18" charset="0"/>
                <a:ea typeface="Angsana New" panose="02020603050405020304" pitchFamily="18" charset="-34"/>
                <a:cs typeface="Times New Roman" panose="02020603050405020304" pitchFamily="18" charset="0"/>
              </a:rPr>
              <a:t>The Bangkok Post, April 6, 2005.</a:t>
            </a:r>
            <a:endParaRPr lang="en-US" altLang="zh-CN" sz="2000" dirty="0">
              <a:solidFill>
                <a:srgbClr val="0070C0"/>
              </a:solidFill>
            </a:endParaRPr>
          </a:p>
        </p:txBody>
      </p:sp>
      <p:sp>
        <p:nvSpPr>
          <p:cNvPr id="2" name="Rectangle 1"/>
          <p:cNvSpPr>
            <a:spLocks noChangeArrowheads="1"/>
          </p:cNvSpPr>
          <p:nvPr/>
        </p:nvSpPr>
        <p:spPr bwMode="auto">
          <a:xfrm>
            <a:off x="355495" y="1563720"/>
            <a:ext cx="4782499"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1</a:t>
            </a:r>
            <a:r>
              <a:rPr kumimoji="0" lang="th-TH"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a:t>
            </a: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   </a:t>
            </a:r>
            <a:r>
              <a:rPr kumimoji="0" lang="en-US" altLang="zh-CN" sz="2000" b="1"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JAKARTA: </a:t>
            </a: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Two teenagers were killed and</a:t>
            </a:r>
            <a:b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      fou</a:t>
            </a:r>
            <a:r>
              <a:rPr lang="en-US" altLang="zh-CN" sz="2000" dirty="0" smtClean="0">
                <a:latin typeface="+mj-lt"/>
                <a:ea typeface="Angsana New" panose="02020603050405020304" pitchFamily="18" charset="-34"/>
                <a:cs typeface="Angsana New" panose="02020603050405020304" pitchFamily="18" charset="-34"/>
              </a:rPr>
              <a:t>r </a:t>
            </a: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others</a:t>
            </a:r>
            <a:r>
              <a:rPr lang="en-US" altLang="zh-CN" sz="2000" dirty="0" smtClean="0">
                <a:latin typeface="+mj-lt"/>
                <a:ea typeface="Angsana New" panose="02020603050405020304" pitchFamily="18"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injured (a) </a:t>
            </a:r>
            <a:r>
              <a:rPr kumimoji="0" lang="en-US" altLang="zh-CN" sz="2000" b="0" i="0" u="sng"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when lightning  </a:t>
            </a:r>
            <a:br>
              <a:rPr kumimoji="0" lang="en-US" altLang="zh-CN" sz="2000" b="0" i="0" u="sng"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struck the</a:t>
            </a:r>
            <a:r>
              <a:rPr lang="en-US" altLang="zh-CN" sz="2000" u="sng" dirty="0">
                <a:latin typeface="+mj-lt"/>
                <a:ea typeface="Angsana New" panose="02020603050405020304" pitchFamily="18"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football field</a:t>
            </a: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 they</a:t>
            </a:r>
            <a:r>
              <a:rPr lang="en-US" altLang="zh-CN" sz="2000" dirty="0">
                <a:latin typeface="+mj-lt"/>
                <a:ea typeface="Angsana New" panose="02020603050405020304" pitchFamily="18"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were playing</a:t>
            </a:r>
            <a:b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      on in Indonesia's Central Java province,</a:t>
            </a:r>
            <a:r>
              <a:rPr lang="en-US" altLang="zh-CN" sz="2000" dirty="0">
                <a:latin typeface="+mj-lt"/>
                <a:ea typeface="Angsana New" panose="02020603050405020304" pitchFamily="18" charset="-34"/>
                <a:cs typeface="Angsana New" panose="02020603050405020304" pitchFamily="18" charset="-34"/>
              </a:rPr>
              <a:t> </a:t>
            </a:r>
            <a:r>
              <a:rPr lang="en-US" altLang="zh-CN" sz="2000" dirty="0" smtClean="0">
                <a:latin typeface="+mj-lt"/>
                <a:ea typeface="Angsana New" panose="02020603050405020304" pitchFamily="18" charset="-34"/>
                <a:cs typeface="Angsana New" panose="02020603050405020304" pitchFamily="18" charset="-34"/>
              </a:rPr>
              <a:t/>
            </a:r>
            <a:br>
              <a:rPr lang="en-US" altLang="zh-CN" sz="2000" dirty="0" smtClean="0">
                <a:latin typeface="+mj-lt"/>
                <a:ea typeface="Angsana New" panose="02020603050405020304" pitchFamily="18" charset="-34"/>
                <a:cs typeface="Angsana New" panose="02020603050405020304" pitchFamily="18" charset="-34"/>
              </a:rPr>
            </a:br>
            <a:r>
              <a:rPr lang="en-US" altLang="zh-CN" sz="2000" dirty="0" smtClean="0">
                <a:latin typeface="+mj-lt"/>
                <a:ea typeface="Angsana New" panose="02020603050405020304" pitchFamily="18"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police said yesterday. Officers said the </a:t>
            </a:r>
            <a:b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      two teenagers</a:t>
            </a:r>
            <a:r>
              <a:rPr lang="en-US" altLang="zh-CN" sz="2000" dirty="0">
                <a:latin typeface="+mj-lt"/>
                <a:ea typeface="Angsana New" panose="02020603050405020304" pitchFamily="18"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were waiting for their turn </a:t>
            </a:r>
            <a:b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      to play on a grass field (b) </a:t>
            </a:r>
            <a:r>
              <a:rPr kumimoji="0" lang="en-US" altLang="zh-CN" sz="2000" b="0" i="0" u="sng"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when lightning </a:t>
            </a:r>
            <a:br>
              <a:rPr kumimoji="0" lang="en-US" altLang="zh-CN" sz="2000" b="0" i="0" u="sng"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struck them</a:t>
            </a:r>
            <a:r>
              <a:rPr kumimoji="0" lang="en-US" altLang="zh-CN" sz="2000" b="0" i="0" u="none" strike="noStrike" cap="none" normalizeH="0" baseline="0" dirty="0" smtClean="0">
                <a:ln>
                  <a:noFill/>
                </a:ln>
                <a:solidFill>
                  <a:schemeClr val="tx1"/>
                </a:solidFill>
                <a:effectLst/>
                <a:latin typeface="+mj-lt"/>
                <a:ea typeface="Angsana New" panose="02020603050405020304" pitchFamily="18" charset="-34"/>
                <a:cs typeface="Angsana New" panose="02020603050405020304" pitchFamily="18" charset="-34"/>
              </a:rPr>
              <a:t>. </a:t>
            </a:r>
            <a:endParaRPr kumimoji="0" lang="en-US" altLang="zh-CN" sz="2000" b="0" i="0" u="none" strike="noStrike" cap="none" normalizeH="0" baseline="0" dirty="0" smtClean="0">
              <a:ln>
                <a:noFill/>
              </a:ln>
              <a:solidFill>
                <a:schemeClr val="tx1"/>
              </a:solidFill>
              <a:effectLst/>
              <a:latin typeface="+mj-l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0775" y="4560121"/>
            <a:ext cx="1729412" cy="1710196"/>
          </a:xfrm>
          <a:prstGeom prst="rect">
            <a:avLst/>
          </a:prstGeom>
        </p:spPr>
      </p:pic>
      <p:sp>
        <p:nvSpPr>
          <p:cNvPr id="7" name="Rectangle 3"/>
          <p:cNvSpPr>
            <a:spLocks noChangeArrowheads="1"/>
          </p:cNvSpPr>
          <p:nvPr/>
        </p:nvSpPr>
        <p:spPr bwMode="auto">
          <a:xfrm>
            <a:off x="6740357" y="791894"/>
            <a:ext cx="5275632" cy="5324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lvl="0"/>
            <a:r>
              <a:rPr kumimoji="0" lang="en-US" altLang="zh-CN" sz="2000" b="1"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2.  ZAGREB:</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Croatia is considering using specially-</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trained rats (a)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to help in </a:t>
            </a:r>
            <a:r>
              <a:rPr kumimoji="0" lang="en-US" altLang="zh-CN" sz="2000" b="0" i="0" u="sng" strike="noStrike" cap="none" normalizeH="0" baseline="0" dirty="0" err="1"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neutralising</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b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unexploded</a:t>
            </a:r>
            <a:r>
              <a:rPr lang="en-US" altLang="zh-CN" sz="2000" u="sng" dirty="0">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landmines</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leftover (b)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from the </a:t>
            </a:r>
            <a:b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1990s Croatian-Serbian war</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media</a:t>
            </a:r>
            <a:r>
              <a:rPr lang="en-US" altLang="zh-CN" sz="2000" dirty="0">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said.  The</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report said Belgium has offered (c)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to provide</a:t>
            </a:r>
            <a:b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lang="en-US" altLang="zh-CN" sz="2000" dirty="0" smtClean="0">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Croatia with the 3 kg trained African rats</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Rats</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have</a:t>
            </a:r>
            <a:r>
              <a:rPr lang="en-US" altLang="zh-CN" sz="2000" dirty="0">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been described</a:t>
            </a:r>
            <a:r>
              <a:rPr kumimoji="0" lang="en-US" altLang="zh-CN" sz="2000" b="0" i="0" u="none" strike="noStrike" cap="none" normalizeH="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(d)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as a cheap and </a:t>
            </a:r>
            <a:b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efficient way of removing landmines</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(e)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After </a:t>
            </a:r>
            <a:b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being released into the minefield</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they sniff </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out the landmines and  (f)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after detecting one</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they will scratch the ground (g)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to alert</a:t>
            </a:r>
            <a:r>
              <a:rPr lang="en-US" altLang="zh-CN" sz="2000" u="sng" dirty="0">
                <a:latin typeface="Calibri Light" panose="020F0302020204030204" pitchFamily="34" charset="0"/>
                <a:ea typeface="Cordia New" panose="020B0304020202020204" pitchFamily="34" charset="-34"/>
                <a:cs typeface="Angsana New" panose="02020603050405020304" pitchFamily="18" charset="-34"/>
              </a:rPr>
              <a:t> </a:t>
            </a:r>
            <a:r>
              <a:rPr lang="en-US" altLang="zh-CN" sz="2000" u="sng" dirty="0" smtClean="0">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their </a:t>
            </a:r>
            <a:b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handlers</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“Basically, it’s the same principle </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(h)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as with dogs</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but unlike dogs, which </a:t>
            </a:r>
            <a:b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sometimes got blown away (</a:t>
            </a:r>
            <a:r>
              <a:rPr kumimoji="0" lang="en-US" altLang="zh-CN" sz="2000" b="0" i="0" u="none" strike="noStrike" cap="none" normalizeH="0" baseline="0" dirty="0" err="1"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i</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due to their </a:t>
            </a:r>
            <a:b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br>
            <a:r>
              <a:rPr kumimoji="0" lang="en-US" altLang="zh-CN" sz="2000" b="0" i="0"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weight</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a:t>
            </a:r>
            <a:r>
              <a:rPr lang="en-US" altLang="zh-CN" sz="2000" dirty="0">
                <a:latin typeface="Calibri Light" panose="020F0302020204030204" pitchFamily="34" charset="0"/>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Calibri Light" panose="020F0302020204030204" pitchFamily="34" charset="0"/>
                <a:ea typeface="Cordia New" panose="020B0304020202020204" pitchFamily="34" charset="-34"/>
                <a:cs typeface="Angsana New" panose="02020603050405020304" pitchFamily="18" charset="-34"/>
              </a:rPr>
              <a:t>Rats are lighter, and also </a:t>
            </a:r>
            <a:r>
              <a:rPr lang="en-US" sz="2000" dirty="0">
                <a:latin typeface="+mj-lt"/>
              </a:rPr>
              <a:t>they do </a:t>
            </a:r>
            <a:r>
              <a:rPr lang="en-US" sz="2000" dirty="0" smtClean="0">
                <a:latin typeface="+mj-lt"/>
              </a:rPr>
              <a:t>not</a:t>
            </a:r>
            <a:br>
              <a:rPr lang="en-US" sz="2000" dirty="0" smtClean="0">
                <a:latin typeface="+mj-lt"/>
              </a:rPr>
            </a:br>
            <a:r>
              <a:rPr lang="en-US" sz="2000" dirty="0" smtClean="0">
                <a:latin typeface="+mj-lt"/>
              </a:rPr>
              <a:t>      </a:t>
            </a:r>
            <a:r>
              <a:rPr lang="en-US" sz="2000" dirty="0">
                <a:latin typeface="+mj-lt"/>
              </a:rPr>
              <a:t>get bored so easily,” said an official of </a:t>
            </a:r>
            <a:r>
              <a:rPr lang="en-US" sz="2000" dirty="0" smtClean="0">
                <a:latin typeface="+mj-lt"/>
              </a:rPr>
              <a:t>the</a:t>
            </a:r>
            <a:r>
              <a:rPr lang="en-US" sz="2000" dirty="0">
                <a:latin typeface="+mj-lt"/>
              </a:rPr>
              <a:t/>
            </a:r>
            <a:br>
              <a:rPr lang="en-US" sz="2000" dirty="0">
                <a:latin typeface="+mj-lt"/>
              </a:rPr>
            </a:br>
            <a:r>
              <a:rPr lang="en-US" sz="2000" dirty="0">
                <a:latin typeface="+mj-lt"/>
              </a:rPr>
              <a:t>   </a:t>
            </a:r>
            <a:r>
              <a:rPr lang="en-US" sz="2000" dirty="0" smtClean="0">
                <a:latin typeface="+mj-lt"/>
              </a:rPr>
              <a:t>   </a:t>
            </a:r>
            <a:r>
              <a:rPr lang="en-US" sz="2000" dirty="0">
                <a:latin typeface="+mj-lt"/>
              </a:rPr>
              <a:t>Croatian Demining Centre.</a:t>
            </a:r>
            <a:endParaRPr kumimoji="0" lang="en-US" altLang="zh-CN" sz="20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15046261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30063" y="64429"/>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656162" y="5747824"/>
            <a:ext cx="4758661" cy="625812"/>
          </a:xfrm>
          <a:prstGeom prst="rect">
            <a:avLst/>
          </a:prstGeom>
        </p:spPr>
        <p:txBody>
          <a:bodyPr wrap="square">
            <a:spAutoFit/>
          </a:bodyPr>
          <a:lstStyle/>
          <a:p>
            <a:pPr lvl="0" eaLnBrk="0" fontAlgn="base" hangingPunct="0">
              <a:spcBef>
                <a:spcPct val="0"/>
              </a:spcBef>
              <a:spcAft>
                <a:spcPct val="0"/>
              </a:spcAft>
            </a:pPr>
            <a:r>
              <a:rPr lang="en-US" sz="1400" i="1" dirty="0">
                <a:latin typeface="+mj-lt"/>
                <a:ea typeface="Cordia New" panose="020B0304020202020204" pitchFamily="34" charset="-34"/>
                <a:cs typeface="Angsana New" panose="02020603050405020304" pitchFamily="18" charset="-34"/>
              </a:rPr>
              <a:t>Excerpted  from: </a:t>
            </a:r>
            <a:endParaRPr lang="en-US" sz="1400" i="1" dirty="0" smtClean="0">
              <a:latin typeface="+mj-lt"/>
              <a:ea typeface="Cordia New" panose="020B0304020202020204" pitchFamily="34" charset="-34"/>
              <a:cs typeface="Angsana New" panose="02020603050405020304" pitchFamily="18" charset="-34"/>
            </a:endParaRPr>
          </a:p>
          <a:p>
            <a:pPr lvl="0" eaLnBrk="0" fontAlgn="base" hangingPunct="0">
              <a:spcBef>
                <a:spcPct val="0"/>
              </a:spcBef>
              <a:spcAft>
                <a:spcPct val="0"/>
              </a:spcAft>
            </a:pPr>
            <a:r>
              <a:rPr lang="en-US" altLang="zh-CN" sz="1400" i="1" dirty="0" smtClean="0">
                <a:solidFill>
                  <a:srgbClr val="0070C0"/>
                </a:solidFill>
                <a:latin typeface="+mj-lt"/>
                <a:ea typeface="Cordia New" panose="020B0304020202020204" pitchFamily="34" charset="-34"/>
                <a:cs typeface="Times New Roman" panose="02020603050405020304" pitchFamily="18" charset="0"/>
              </a:rPr>
              <a:t>The </a:t>
            </a:r>
            <a:r>
              <a:rPr lang="en-US" altLang="zh-CN" sz="1400" i="1" dirty="0">
                <a:solidFill>
                  <a:srgbClr val="0070C0"/>
                </a:solidFill>
                <a:latin typeface="+mj-lt"/>
                <a:ea typeface="Cordia New" panose="020B0304020202020204" pitchFamily="34" charset="-34"/>
                <a:cs typeface="Times New Roman" panose="02020603050405020304" pitchFamily="18" charset="0"/>
              </a:rPr>
              <a:t>Bangkok Post, May 25, 2005.</a:t>
            </a:r>
            <a:r>
              <a:rPr lang="en-US" altLang="zh-CN" sz="1400" dirty="0">
                <a:solidFill>
                  <a:srgbClr val="0070C0"/>
                </a:solidFill>
                <a:latin typeface="+mj-lt"/>
                <a:ea typeface="Cordia New" panose="020B0304020202020204" pitchFamily="34" charset="-34"/>
                <a:cs typeface="Angsana New" panose="02020603050405020304" pitchFamily="18" charset="-34"/>
              </a:rPr>
              <a:t> </a:t>
            </a:r>
            <a:endParaRPr lang="en-US" altLang="zh-CN" sz="1400" dirty="0">
              <a:solidFill>
                <a:srgbClr val="0070C0"/>
              </a:solidFill>
              <a:latin typeface="+mj-lt"/>
            </a:endParaRPr>
          </a:p>
          <a:p>
            <a:pPr>
              <a:lnSpc>
                <a:spcPts val="800"/>
              </a:lnSpc>
              <a:spcAft>
                <a:spcPts val="0"/>
              </a:spcAft>
              <a:tabLst>
                <a:tab pos="2637155" algn="ctr"/>
                <a:tab pos="5274310" algn="r"/>
                <a:tab pos="457200" algn="l"/>
              </a:tabLst>
            </a:pPr>
            <a:r>
              <a:rPr lang="th-TH" sz="1400" dirty="0">
                <a:latin typeface="+mj-lt"/>
                <a:ea typeface="Cordia New" panose="020B0304020202020204" pitchFamily="34" charset="-34"/>
                <a:cs typeface="Angsana New" panose="02020603050405020304" pitchFamily="18" charset="-34"/>
              </a:rPr>
              <a:t> </a:t>
            </a:r>
            <a:endParaRPr lang="en-US" sz="1400" dirty="0">
              <a:latin typeface="+mj-lt"/>
              <a:ea typeface="Cordia New" panose="020B0304020202020204" pitchFamily="34" charset="-34"/>
              <a:cs typeface="Cordia New" panose="020B0304020202020204" pitchFamily="34" charset="-34"/>
            </a:endParaRPr>
          </a:p>
        </p:txBody>
      </p:sp>
      <p:sp>
        <p:nvSpPr>
          <p:cNvPr id="16" name="Rectangle 8"/>
          <p:cNvSpPr>
            <a:spLocks noChangeArrowheads="1"/>
          </p:cNvSpPr>
          <p:nvPr/>
        </p:nvSpPr>
        <p:spPr bwMode="auto">
          <a:xfrm>
            <a:off x="5548449" y="-343567"/>
            <a:ext cx="192988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8" name="Rectangle 7"/>
          <p:cNvSpPr/>
          <p:nvPr/>
        </p:nvSpPr>
        <p:spPr>
          <a:xfrm>
            <a:off x="7091491" y="3781125"/>
            <a:ext cx="4147867" cy="461665"/>
          </a:xfrm>
          <a:prstGeom prst="rect">
            <a:avLst/>
          </a:prstGeom>
        </p:spPr>
        <p:txBody>
          <a:bodyPr wrap="none">
            <a:spAutoFit/>
          </a:bodyPr>
          <a:lstStyle/>
          <a:p>
            <a:pPr lvl="0" indent="227013" eaLnBrk="0" fontAlgn="base" hangingPunct="0">
              <a:spcBef>
                <a:spcPct val="0"/>
              </a:spcBef>
              <a:spcAft>
                <a:spcPct val="0"/>
              </a:spcAft>
            </a:pPr>
            <a:r>
              <a:rPr lang="en-US" altLang="zh-CN" sz="2400" dirty="0" smtClean="0">
                <a:solidFill>
                  <a:srgbClr val="FF0000"/>
                </a:solidFill>
                <a:latin typeface="Calibri Light" panose="020F0302020204030204" pitchFamily="34" charset="0"/>
                <a:ea typeface="Cordia New" panose="020B0304020202020204" pitchFamily="34" charset="-34"/>
                <a:cs typeface="Angsana New" panose="02020603050405020304" pitchFamily="18" charset="-34"/>
              </a:rPr>
              <a:t>See answers on the next page </a:t>
            </a:r>
            <a:endParaRPr lang="en-US" altLang="zh-CN" sz="2400" dirty="0">
              <a:solidFill>
                <a:srgbClr val="FF0000"/>
              </a:solidFill>
              <a:latin typeface="Calibri Light" panose="020F0302020204030204" pitchFamily="34" charset="0"/>
              <a:ea typeface="Cordia New" panose="020B0304020202020204" pitchFamily="34" charset="-34"/>
              <a:cs typeface="Angsana New" panose="02020603050405020304" pitchFamily="18" charset="-34"/>
            </a:endParaRPr>
          </a:p>
        </p:txBody>
      </p:sp>
      <p:pic>
        <p:nvPicPr>
          <p:cNvPr id="8197" name="Picture 5" descr="4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50974" y="2587979"/>
            <a:ext cx="26289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1"/>
          <p:cNvSpPr>
            <a:spLocks noChangeArrowheads="1"/>
          </p:cNvSpPr>
          <p:nvPr/>
        </p:nvSpPr>
        <p:spPr bwMode="auto">
          <a:xfrm>
            <a:off x="526749" y="946078"/>
            <a:ext cx="5017488"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2000" b="1"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3.  KUALA LUMPUR: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A Malaysian state will soon build</a:t>
            </a:r>
            <a:r>
              <a:rPr lang="en-US" altLang="zh-CN" sz="2000" dirty="0">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public toilets equipped (a)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with piped music and</a:t>
            </a:r>
            <a:r>
              <a:rPr kumimoji="0" lang="en-US" altLang="zh-CN" sz="2000" b="0" i="0" u="sng" strike="noStrike" cap="none" normalizeH="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newspapers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for people to enjoy while using the loo.</a:t>
            </a:r>
            <a:r>
              <a:rPr lang="en-US" altLang="zh-CN" sz="2000" dirty="0">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Officials in the</a:t>
            </a:r>
            <a:r>
              <a:rPr kumimoji="0" lang="en-US" altLang="zh-CN" sz="2000" b="0" i="0" u="none" strike="noStrike" cap="none" normalizeH="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northeastern state of Kelantan  yesterday announced that “Happy and Healthy Toilets” </a:t>
            </a:r>
            <a:b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would be built (b)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with facilities “guaranteed to make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users happy”</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Malaysia’s national news agency </a:t>
            </a:r>
            <a:r>
              <a:rPr kumimoji="0" lang="en-US" altLang="zh-CN" sz="2000" b="0" i="0" u="none" strike="noStrike" cap="none" normalizeH="0" baseline="0" dirty="0" err="1" smtClean="0">
                <a:ln>
                  <a:noFill/>
                </a:ln>
                <a:solidFill>
                  <a:schemeClr val="tx1"/>
                </a:solidFill>
                <a:effectLst/>
                <a:latin typeface="+mj-lt"/>
                <a:ea typeface="Cordia New" panose="020B0304020202020204" pitchFamily="34" charset="-34"/>
                <a:cs typeface="Angsana New" panose="02020603050405020304" pitchFamily="18" charset="-34"/>
              </a:rPr>
              <a:t>Bernama</a:t>
            </a:r>
            <a:r>
              <a:rPr lang="en-US" altLang="zh-CN" sz="2000" dirty="0">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reported. State official </a:t>
            </a:r>
            <a:r>
              <a:rPr kumimoji="0" lang="en-US" altLang="zh-CN" sz="2000" b="0" i="0" u="none" strike="noStrike" cap="none" normalizeH="0" baseline="0" dirty="0" err="1" smtClean="0">
                <a:ln>
                  <a:noFill/>
                </a:ln>
                <a:solidFill>
                  <a:schemeClr val="tx1"/>
                </a:solidFill>
                <a:effectLst/>
                <a:latin typeface="+mj-lt"/>
                <a:ea typeface="Cordia New" panose="020B0304020202020204" pitchFamily="34" charset="-34"/>
                <a:cs typeface="Angsana New" panose="02020603050405020304" pitchFamily="18" charset="-34"/>
              </a:rPr>
              <a:t>Takiyddin</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Hassan said the toilet</a:t>
            </a:r>
            <a:r>
              <a:rPr lang="en-US" altLang="zh-CN" sz="2000" dirty="0">
                <a:latin typeface="+mj-lt"/>
                <a:ea typeface="Cordia New" panose="020B0304020202020204" pitchFamily="34" charset="-34"/>
                <a:cs typeface="Angsana New" panose="02020603050405020304" pitchFamily="18" charset="-34"/>
              </a:rPr>
              <a:t>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would have newspapers (c)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so that users can keep up with</a:t>
            </a:r>
            <a:b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b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current issues</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(d)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while performing their business, </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(e) </a:t>
            </a:r>
            <a:r>
              <a:rPr kumimoji="0" lang="en-US" altLang="zh-CN" sz="2000" b="0" i="0" u="sng"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while being entertained by music</a:t>
            </a:r>
            <a:r>
              <a:rPr kumimoji="0" lang="en-US" altLang="zh-CN" sz="20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 </a:t>
            </a:r>
            <a:r>
              <a:rPr kumimoji="0" lang="en-US" altLang="zh-CN" sz="2000" b="0" i="1" u="none" strike="noStrike" cap="none" normalizeH="0" baseline="0" dirty="0" smtClean="0">
                <a:ln>
                  <a:noFill/>
                </a:ln>
                <a:solidFill>
                  <a:schemeClr val="tx1"/>
                </a:solidFill>
                <a:effectLst/>
                <a:latin typeface="+mj-lt"/>
                <a:ea typeface="Cordia New" panose="020B0304020202020204" pitchFamily="34" charset="-34"/>
                <a:cs typeface="Times New Roman" panose="02020603050405020304" pitchFamily="18" charset="0"/>
              </a:rPr>
              <a:t>Excerpted  from: The Bangkok </a:t>
            </a:r>
            <a:br>
              <a:rPr kumimoji="0" lang="en-US" altLang="zh-CN" sz="2000" b="0" i="1" u="none" strike="noStrike" cap="none" normalizeH="0" baseline="0" dirty="0" smtClean="0">
                <a:ln>
                  <a:noFill/>
                </a:ln>
                <a:solidFill>
                  <a:schemeClr val="tx1"/>
                </a:solidFill>
                <a:effectLst/>
                <a:latin typeface="+mj-lt"/>
                <a:ea typeface="Cordia New" panose="020B0304020202020204" pitchFamily="34" charset="-34"/>
                <a:cs typeface="Times New Roman" panose="02020603050405020304" pitchFamily="18" charset="0"/>
              </a:rPr>
            </a:br>
            <a:r>
              <a:rPr kumimoji="0" lang="en-US" altLang="zh-CN" sz="2000" b="0" i="1" u="none" strike="noStrike" cap="none" normalizeH="0" baseline="0" dirty="0" smtClean="0">
                <a:ln>
                  <a:noFill/>
                </a:ln>
                <a:solidFill>
                  <a:schemeClr val="tx1"/>
                </a:solidFill>
                <a:effectLst/>
                <a:latin typeface="+mj-lt"/>
                <a:ea typeface="Cordia New" panose="020B0304020202020204" pitchFamily="34" charset="-34"/>
                <a:cs typeface="Times New Roman" panose="02020603050405020304" pitchFamily="18" charset="0"/>
              </a:rPr>
              <a:t>        </a:t>
            </a:r>
            <a:endParaRPr kumimoji="0" lang="en-US" altLang="zh-CN" sz="2000" b="0" i="0" u="none" strike="noStrike" cap="none" normalizeH="0" baseline="0" dirty="0" smtClean="0">
              <a:ln>
                <a:noFill/>
              </a:ln>
              <a:solidFill>
                <a:schemeClr val="tx1"/>
              </a:solidFill>
              <a:effectLst/>
              <a:latin typeface="+mj-lt"/>
            </a:endParaRPr>
          </a:p>
        </p:txBody>
      </p:sp>
      <p:sp>
        <p:nvSpPr>
          <p:cNvPr id="5" name="Rectangle 2"/>
          <p:cNvSpPr>
            <a:spLocks noChangeArrowheads="1"/>
          </p:cNvSpPr>
          <p:nvPr/>
        </p:nvSpPr>
        <p:spPr bwMode="auto">
          <a:xfrm>
            <a:off x="154189"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1" u="none" strike="noStrike" cap="none" normalizeH="0" baseline="0" smtClean="0">
                <a:ln>
                  <a:noFill/>
                </a:ln>
                <a:solidFill>
                  <a:schemeClr val="tx1"/>
                </a:solidFill>
                <a:effectLst/>
                <a:latin typeface="Times New Roman" panose="02020603050405020304" pitchFamily="18" charset="0"/>
                <a:ea typeface="Cordia New" panose="020B0304020202020204" pitchFamily="34" charset="-34"/>
                <a:cs typeface="Times New Roman" panose="02020603050405020304" pitchFamily="18" charset="0"/>
              </a:rPr>
              <a:t>The Bangkok </a:t>
            </a:r>
            <a:br>
              <a:rPr kumimoji="0" lang="en-US" altLang="zh-CN" sz="1000" b="0" i="1" u="none" strike="noStrike" cap="none" normalizeH="0" baseline="0" smtClean="0">
                <a:ln>
                  <a:noFill/>
                </a:ln>
                <a:solidFill>
                  <a:schemeClr val="tx1"/>
                </a:solidFill>
                <a:effectLst/>
                <a:latin typeface="Times New Roman" panose="02020603050405020304" pitchFamily="18" charset="0"/>
                <a:ea typeface="Cordia New" panose="020B0304020202020204" pitchFamily="34" charset="-34"/>
                <a:cs typeface="Times New Roman" panose="02020603050405020304" pitchFamily="18" charset="0"/>
              </a:rPr>
            </a:br>
            <a:r>
              <a:rPr kumimoji="0" lang="en-US" altLang="zh-CN" sz="1000" b="0" i="1" u="none" strike="noStrike" cap="none" normalizeH="0" baseline="0" smtClean="0">
                <a:ln>
                  <a:noFill/>
                </a:ln>
                <a:solidFill>
                  <a:schemeClr val="tx1"/>
                </a:solidFill>
                <a:effectLst/>
                <a:latin typeface="Times New Roman" panose="02020603050405020304" pitchFamily="18" charset="0"/>
                <a:ea typeface="Cordia New" panose="020B0304020202020204" pitchFamily="34" charset="-34"/>
                <a:cs typeface="Times New Roman" panose="02020603050405020304" pitchFamily="18" charset="0"/>
              </a:rPr>
              <a:t>        Post , February 23, 2005</a:t>
            </a:r>
            <a:r>
              <a:rPr kumimoji="0" lang="en-US" altLang="zh-CN" sz="1100" b="0" i="0" u="none" strike="noStrike" cap="none" normalizeH="0" baseline="0" smtClean="0">
                <a:ln>
                  <a:noFill/>
                </a:ln>
                <a:solidFill>
                  <a:schemeClr val="tx1"/>
                </a:solidFill>
                <a:effectLst/>
              </a:rPr>
              <a:t> </a:t>
            </a: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280586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 name="Rectangle 5"/>
          <p:cNvSpPr>
            <a:spLocks noChangeArrowheads="1"/>
          </p:cNvSpPr>
          <p:nvPr/>
        </p:nvSpPr>
        <p:spPr bwMode="auto">
          <a:xfrm>
            <a:off x="393486" y="935566"/>
            <a:ext cx="465697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 </a:t>
            </a:r>
          </a:p>
          <a:p>
            <a:pPr marL="0" marR="0" lvl="0" indent="227013" algn="l" defTabSz="914400" rtl="0" eaLnBrk="0" fontAlgn="base" latinLnBrk="0" hangingPunct="0">
              <a:lnSpc>
                <a:spcPct val="100000"/>
              </a:lnSpc>
              <a:spcBef>
                <a:spcPct val="0"/>
              </a:spcBef>
              <a:spcAft>
                <a:spcPct val="0"/>
              </a:spcAft>
              <a:buClrTx/>
              <a:buSzTx/>
              <a:buFontTx/>
              <a:buNone/>
              <a:tabLst/>
            </a:pPr>
            <a:endParaRPr lang="en-US" altLang="zh-CN" sz="2000" dirty="0" smtClean="0">
              <a:latin typeface="Comic Sans MS" panose="030F0702030302020204" pitchFamily="66" charset="0"/>
              <a:ea typeface="Cordia New" panose="020B0304020202020204" pitchFamily="34" charset="-34"/>
              <a:cs typeface="Angsana New" panose="02020603050405020304" pitchFamily="18" charset="-34"/>
            </a:endParaRPr>
          </a:p>
        </p:txBody>
      </p:sp>
      <p:sp>
        <p:nvSpPr>
          <p:cNvPr id="17" name="Text Box 42"/>
          <p:cNvSpPr txBox="1">
            <a:spLocks noChangeArrowheads="1"/>
          </p:cNvSpPr>
          <p:nvPr/>
        </p:nvSpPr>
        <p:spPr bwMode="auto">
          <a:xfrm>
            <a:off x="6823375" y="436983"/>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8"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63332" y="1967697"/>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3"/>
          <p:cNvSpPr>
            <a:spLocks noChangeArrowheads="1"/>
          </p:cNvSpPr>
          <p:nvPr/>
        </p:nvSpPr>
        <p:spPr bwMode="auto">
          <a:xfrm>
            <a:off x="6823375" y="428466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smtClean="0">
                <a:latin typeface="Cordia New" panose="020B0304020202020204" pitchFamily="34" charset="-34"/>
                <a:cs typeface="Cordia New" panose="020B0304020202020204" pitchFamily="34" charset="-34"/>
              </a:rPr>
              <a:t>มจธ</a:t>
            </a:r>
            <a:r>
              <a:rPr lang="en-US" altLang="en-US" sz="2000" i="1" dirty="0" smtClean="0">
                <a:latin typeface="Cordia New" panose="020B0304020202020204" pitchFamily="34" charset="-34"/>
                <a:cs typeface="Cordia New" panose="020B0304020202020204" pitchFamily="34" charset="-34"/>
              </a:rPr>
              <a:t>.</a:t>
            </a:r>
            <a:r>
              <a:rPr lang="th-TH" altLang="en-US" sz="2000" i="1" dirty="0" smtClean="0">
                <a:latin typeface="Cordia New" panose="020B0304020202020204" pitchFamily="34" charset="-34"/>
                <a:cs typeface="Cordia New" panose="020B0304020202020204" pitchFamily="34" charset="-34"/>
              </a:rPr>
              <a:t> </a:t>
            </a: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
        <p:nvSpPr>
          <p:cNvPr id="2" name="Rectangle 1"/>
          <p:cNvSpPr/>
          <p:nvPr/>
        </p:nvSpPr>
        <p:spPr>
          <a:xfrm>
            <a:off x="670267" y="1643452"/>
            <a:ext cx="4380190" cy="1077218"/>
          </a:xfrm>
          <a:prstGeom prst="rect">
            <a:avLst/>
          </a:prstGeom>
        </p:spPr>
        <p:txBody>
          <a:bodyPr wrap="square">
            <a:spAutoFit/>
          </a:bodyPr>
          <a:lstStyle/>
          <a:p>
            <a:r>
              <a:rPr lang="en-US" sz="1600" dirty="0">
                <a:solidFill>
                  <a:srgbClr val="FF0000"/>
                </a:solidFill>
                <a:latin typeface="Calibri Light" panose="020F0302020204030204" pitchFamily="34" charset="0"/>
              </a:rPr>
              <a:t>1.  </a:t>
            </a:r>
            <a:r>
              <a:rPr lang="en-US" sz="1600" dirty="0" smtClean="0">
                <a:solidFill>
                  <a:srgbClr val="FF0000"/>
                </a:solidFill>
                <a:latin typeface="Calibri Light" panose="020F0302020204030204" pitchFamily="34" charset="0"/>
              </a:rPr>
              <a:t>  </a:t>
            </a:r>
            <a:r>
              <a:rPr lang="en-US" sz="1600" dirty="0">
                <a:solidFill>
                  <a:srgbClr val="FF0000"/>
                </a:solidFill>
                <a:latin typeface="Calibri Light" panose="020F0302020204030204" pitchFamily="34" charset="0"/>
              </a:rPr>
              <a:t>(a) Adv. Clause; (b) Adv. Clause</a:t>
            </a:r>
          </a:p>
          <a:p>
            <a:pPr lvl="0"/>
            <a:r>
              <a:rPr lang="en-US" sz="1600" dirty="0" smtClean="0">
                <a:solidFill>
                  <a:srgbClr val="FF0000"/>
                </a:solidFill>
                <a:latin typeface="Calibri Light" panose="020F0302020204030204" pitchFamily="34" charset="0"/>
              </a:rPr>
              <a:t>2.    (a</a:t>
            </a:r>
            <a:r>
              <a:rPr lang="en-US" sz="1600" dirty="0">
                <a:solidFill>
                  <a:srgbClr val="FF0000"/>
                </a:solidFill>
                <a:latin typeface="Calibri Light" panose="020F0302020204030204" pitchFamily="34" charset="0"/>
              </a:rPr>
              <a:t>) - (</a:t>
            </a:r>
            <a:r>
              <a:rPr lang="en-US" sz="1600" dirty="0" err="1">
                <a:solidFill>
                  <a:srgbClr val="FF0000"/>
                </a:solidFill>
                <a:latin typeface="Calibri Light" panose="020F0302020204030204" pitchFamily="34" charset="0"/>
              </a:rPr>
              <a:t>i</a:t>
            </a:r>
            <a:r>
              <a:rPr lang="en-US" sz="1600" dirty="0">
                <a:solidFill>
                  <a:srgbClr val="FF0000"/>
                </a:solidFill>
                <a:latin typeface="Calibri Light" panose="020F0302020204030204" pitchFamily="34" charset="0"/>
              </a:rPr>
              <a:t>) Adv. Phrases</a:t>
            </a:r>
          </a:p>
          <a:p>
            <a:pPr marL="342900" lvl="0" indent="-342900">
              <a:buAutoNum type="arabicPeriod" startAt="3"/>
            </a:pPr>
            <a:r>
              <a:rPr lang="en-US" sz="1600" dirty="0" smtClean="0">
                <a:solidFill>
                  <a:srgbClr val="FF0000"/>
                </a:solidFill>
                <a:latin typeface="Calibri Light" panose="020F0302020204030204" pitchFamily="34" charset="0"/>
              </a:rPr>
              <a:t>(a</a:t>
            </a:r>
            <a:r>
              <a:rPr lang="en-US" sz="1600" dirty="0">
                <a:solidFill>
                  <a:srgbClr val="FF0000"/>
                </a:solidFill>
                <a:latin typeface="Calibri Light" panose="020F0302020204030204" pitchFamily="34" charset="0"/>
              </a:rPr>
              <a:t>) Adv. Phrase; (b) Adv. Phrase; (c) </a:t>
            </a:r>
            <a:r>
              <a:rPr lang="en-US" sz="1600" dirty="0" err="1" smtClean="0">
                <a:solidFill>
                  <a:srgbClr val="FF0000"/>
                </a:solidFill>
                <a:latin typeface="Calibri Light" panose="020F0302020204030204" pitchFamily="34" charset="0"/>
              </a:rPr>
              <a:t>Adv.Clause</a:t>
            </a:r>
            <a:r>
              <a:rPr lang="en-US" sz="1600" dirty="0">
                <a:solidFill>
                  <a:srgbClr val="FF0000"/>
                </a:solidFill>
                <a:latin typeface="Calibri Light" panose="020F0302020204030204" pitchFamily="34" charset="0"/>
              </a:rPr>
              <a:t>; </a:t>
            </a:r>
            <a:r>
              <a:rPr lang="en-US" sz="1600" dirty="0" smtClean="0">
                <a:solidFill>
                  <a:srgbClr val="FF0000"/>
                </a:solidFill>
                <a:latin typeface="Calibri Light" panose="020F0302020204030204" pitchFamily="34" charset="0"/>
              </a:rPr>
              <a:t/>
            </a:r>
            <a:br>
              <a:rPr lang="en-US" sz="1600" dirty="0" smtClean="0">
                <a:solidFill>
                  <a:srgbClr val="FF0000"/>
                </a:solidFill>
                <a:latin typeface="Calibri Light" panose="020F0302020204030204" pitchFamily="34" charset="0"/>
              </a:rPr>
            </a:br>
            <a:r>
              <a:rPr lang="en-US" sz="1600" dirty="0" smtClean="0">
                <a:solidFill>
                  <a:srgbClr val="FF0000"/>
                </a:solidFill>
                <a:latin typeface="Calibri Light" panose="020F0302020204030204" pitchFamily="34" charset="0"/>
              </a:rPr>
              <a:t>(</a:t>
            </a:r>
            <a:r>
              <a:rPr lang="en-US" sz="1600" dirty="0">
                <a:solidFill>
                  <a:srgbClr val="FF0000"/>
                </a:solidFill>
                <a:latin typeface="Calibri Light" panose="020F0302020204030204" pitchFamily="34" charset="0"/>
              </a:rPr>
              <a:t>d) Adv. Phrase</a:t>
            </a:r>
            <a:r>
              <a:rPr lang="en-US" sz="1600" dirty="0" smtClean="0">
                <a:solidFill>
                  <a:srgbClr val="FF0000"/>
                </a:solidFill>
                <a:latin typeface="Calibri Light" panose="020F0302020204030204" pitchFamily="34" charset="0"/>
              </a:rPr>
              <a:t>; </a:t>
            </a:r>
            <a:r>
              <a:rPr lang="en-US" sz="1600" dirty="0">
                <a:solidFill>
                  <a:srgbClr val="FF0000"/>
                </a:solidFill>
                <a:latin typeface="Calibri Light" panose="020F0302020204030204" pitchFamily="34" charset="0"/>
              </a:rPr>
              <a:t>(e) Adv. Phrase</a:t>
            </a:r>
          </a:p>
        </p:txBody>
      </p:sp>
    </p:spTree>
    <p:extLst>
      <p:ext uri="{BB962C8B-B14F-4D97-AF65-F5344CB8AC3E}">
        <p14:creationId xmlns:p14="http://schemas.microsoft.com/office/powerpoint/2010/main" val="1218403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64564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6912455" y="377379"/>
            <a:ext cx="3334204" cy="965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การใช้สื่อชิ้นนี้เพื่อพัฒนาตัวคุณเองให้ประสบความสำเร็จ</a:t>
            </a:r>
            <a:endParaRPr lang="en-US" altLang="en-US" sz="2800" b="1" dirty="0">
              <a:latin typeface="Calibri" panose="020F0502020204030204" pitchFamily="34" charset="0"/>
              <a:cs typeface="Cordia New" panose="020B0304020202020204" pitchFamily="34" charset="-34"/>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8125" y="282939"/>
            <a:ext cx="1127663" cy="1642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3"/>
          <p:cNvSpPr txBox="1">
            <a:spLocks noChangeArrowheads="1"/>
          </p:cNvSpPr>
          <p:nvPr/>
        </p:nvSpPr>
        <p:spPr bwMode="auto">
          <a:xfrm>
            <a:off x="359172" y="428141"/>
            <a:ext cx="4350740" cy="53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เกี่ยวกับสื่อชิ้นนี้</a:t>
            </a:r>
            <a:endParaRPr lang="en-US" altLang="en-US" sz="2800" b="1" dirty="0">
              <a:latin typeface="Calibri" panose="020F0502020204030204" pitchFamily="34" charset="0"/>
              <a:cs typeface="Cordia New" panose="020B0304020202020204" pitchFamily="34" charset="-34"/>
            </a:endParaRPr>
          </a:p>
        </p:txBody>
      </p:sp>
      <p:sp>
        <p:nvSpPr>
          <p:cNvPr id="12" name="Rectangle 119"/>
          <p:cNvSpPr>
            <a:spLocks noChangeArrowheads="1"/>
          </p:cNvSpPr>
          <p:nvPr/>
        </p:nvSpPr>
        <p:spPr bwMode="auto">
          <a:xfrm>
            <a:off x="7156283" y="1807577"/>
            <a:ext cx="3936916" cy="1631216"/>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altLang="th-TH" sz="2000" dirty="0">
                <a:latin typeface="Cordia New" panose="020B0304020202020204" pitchFamily="34" charset="-34"/>
                <a:cs typeface="+mn-cs"/>
              </a:rPr>
              <a:t>สื่อชิ้นนี้ประกอบด้วย</a:t>
            </a:r>
            <a:r>
              <a:rPr lang="en-US" altLang="th-TH" sz="2000" dirty="0">
                <a:latin typeface="Cordia New" panose="020B0304020202020204" pitchFamily="34" charset="-34"/>
                <a:cs typeface="+mn-cs"/>
              </a:rPr>
              <a:t> 2 </a:t>
            </a:r>
            <a:r>
              <a:rPr lang="th-TH" altLang="th-TH" sz="2000" dirty="0">
                <a:latin typeface="Cordia New" panose="020B0304020202020204" pitchFamily="34" charset="-34"/>
                <a:cs typeface="+mn-cs"/>
              </a:rPr>
              <a:t>ส่วน</a:t>
            </a:r>
            <a:r>
              <a:rPr lang="th-TH" altLang="th-TH" sz="2000" dirty="0" smtClean="0">
                <a:latin typeface="Cordia New" panose="020B0304020202020204" pitchFamily="34" charset="-34"/>
                <a:cs typeface="+mn-cs"/>
              </a:rPr>
              <a:t>หลัก</a:t>
            </a:r>
            <a:br>
              <a:rPr lang="th-TH" altLang="th-TH" sz="2000" dirty="0" smtClean="0">
                <a:latin typeface="Cordia New" panose="020B0304020202020204" pitchFamily="34" charset="-34"/>
                <a:cs typeface="+mn-cs"/>
              </a:rPr>
            </a:br>
            <a:r>
              <a:rPr lang="th-TH" altLang="th-TH" sz="2000" u="sng" dirty="0" smtClean="0">
                <a:latin typeface="Cordia New" panose="020B0304020202020204" pitchFamily="34" charset="-34"/>
                <a:cs typeface="+mn-cs"/>
              </a:rPr>
              <a:t>ส่วน</a:t>
            </a:r>
            <a:r>
              <a:rPr lang="th-TH" altLang="th-TH" sz="2000" u="sng" dirty="0">
                <a:latin typeface="Cordia New" panose="020B0304020202020204" pitchFamily="34" charset="-34"/>
                <a:cs typeface="+mn-cs"/>
              </a:rPr>
              <a:t>ที่ 1 </a:t>
            </a:r>
            <a:r>
              <a:rPr lang="th-TH" altLang="th-TH" sz="2000" dirty="0">
                <a:latin typeface="Cordia New" panose="020B0304020202020204" pitchFamily="34" charset="-34"/>
                <a:cs typeface="+mn-cs"/>
              </a:rPr>
              <a:t>– การทบทวนความรู้</a:t>
            </a:r>
            <a:r>
              <a:rPr lang="th-TH" altLang="th-TH" sz="2000" dirty="0" smtClean="0">
                <a:latin typeface="Cordia New" panose="020B0304020202020204" pitchFamily="34" charset="-34"/>
                <a:cs typeface="+mn-cs"/>
              </a:rPr>
              <a:t>เกี่ยวกับ </a:t>
            </a:r>
            <a:r>
              <a:rPr lang="en-US" sz="2000" dirty="0">
                <a:latin typeface="Cordia New" panose="020B0304020202020204" pitchFamily="34" charset="-34"/>
                <a:ea typeface="Cordia New" panose="020B0304020202020204" pitchFamily="34" charset="-34"/>
                <a:cs typeface="Cordia New" panose="020B0304020202020204" pitchFamily="34" charset="-34"/>
              </a:rPr>
              <a:t>Adverb Phrases </a:t>
            </a:r>
            <a:r>
              <a:rPr lang="th-TH" sz="2000" dirty="0">
                <a:latin typeface="Cordia New" panose="020B0304020202020204" pitchFamily="34" charset="-34"/>
                <a:ea typeface="Cordia New" panose="020B0304020202020204" pitchFamily="34" charset="-34"/>
              </a:rPr>
              <a:t>และ </a:t>
            </a:r>
            <a:r>
              <a:rPr lang="en-US" sz="2000" dirty="0">
                <a:latin typeface="Cordia New" panose="020B0304020202020204" pitchFamily="34" charset="-34"/>
                <a:ea typeface="Cordia New" panose="020B0304020202020204" pitchFamily="34" charset="-34"/>
                <a:cs typeface="Cordia New" panose="020B0304020202020204" pitchFamily="34" charset="-34"/>
              </a:rPr>
              <a:t>Adverb Clauses </a:t>
            </a:r>
            <a:r>
              <a:rPr lang="th-TH" sz="2000" dirty="0" smtClean="0">
                <a:latin typeface="Cordia New" panose="020B0304020202020204" pitchFamily="34" charset="-34"/>
                <a:ea typeface="Cordia New" panose="020B0304020202020204" pitchFamily="34" charset="-34"/>
                <a:cs typeface="Cordia New" panose="020B0304020202020204" pitchFamily="34" charset="-34"/>
              </a:rPr>
              <a:t/>
            </a:r>
            <a:br>
              <a:rPr lang="th-TH" sz="2000" dirty="0" smtClean="0">
                <a:latin typeface="Cordia New" panose="020B0304020202020204" pitchFamily="34" charset="-34"/>
                <a:ea typeface="Cordia New" panose="020B0304020202020204" pitchFamily="34" charset="-34"/>
                <a:cs typeface="Cordia New" panose="020B0304020202020204" pitchFamily="34" charset="-34"/>
              </a:rPr>
            </a:br>
            <a:r>
              <a:rPr lang="th-TH" altLang="th-TH" sz="2000" u="sng" dirty="0" smtClean="0">
                <a:latin typeface="Cordia New" panose="020B0304020202020204" pitchFamily="34" charset="-34"/>
                <a:cs typeface="+mn-cs"/>
              </a:rPr>
              <a:t>ส่วน</a:t>
            </a:r>
            <a:r>
              <a:rPr lang="th-TH" altLang="th-TH" sz="2000" u="sng" dirty="0">
                <a:latin typeface="Cordia New" panose="020B0304020202020204" pitchFamily="34" charset="-34"/>
                <a:cs typeface="+mn-cs"/>
              </a:rPr>
              <a:t>ที่ 2 </a:t>
            </a:r>
            <a:r>
              <a:rPr lang="th-TH" altLang="th-TH" sz="2000" dirty="0">
                <a:latin typeface="Cordia New" panose="020B0304020202020204" pitchFamily="34" charset="-34"/>
                <a:cs typeface="+mn-cs"/>
              </a:rPr>
              <a:t>– การฝึก</a:t>
            </a:r>
            <a:r>
              <a:rPr lang="th-TH" altLang="th-TH" sz="2000" dirty="0" smtClean="0">
                <a:latin typeface="Cordia New" panose="020B0304020202020204" pitchFamily="34" charset="-34"/>
                <a:cs typeface="+mn-cs"/>
              </a:rPr>
              <a:t>วิเคราะห์ </a:t>
            </a:r>
            <a:r>
              <a:rPr lang="en-US" sz="2000" dirty="0">
                <a:latin typeface="Cordia New" panose="020B0304020202020204" pitchFamily="34" charset="-34"/>
                <a:ea typeface="Cordia New" panose="020B0304020202020204" pitchFamily="34" charset="-34"/>
                <a:cs typeface="Cordia New" panose="020B0304020202020204" pitchFamily="34" charset="-34"/>
              </a:rPr>
              <a:t>Adverb Phrases </a:t>
            </a:r>
            <a:r>
              <a:rPr lang="th-TH" sz="2000" dirty="0">
                <a:latin typeface="Cordia New" panose="020B0304020202020204" pitchFamily="34" charset="-34"/>
                <a:ea typeface="Cordia New" panose="020B0304020202020204" pitchFamily="34" charset="-34"/>
              </a:rPr>
              <a:t>และ </a:t>
            </a:r>
            <a:r>
              <a:rPr lang="en-US" sz="2000" dirty="0">
                <a:latin typeface="Cordia New" panose="020B0304020202020204" pitchFamily="34" charset="-34"/>
                <a:ea typeface="Cordia New" panose="020B0304020202020204" pitchFamily="34" charset="-34"/>
                <a:cs typeface="Cordia New" panose="020B0304020202020204" pitchFamily="34" charset="-34"/>
              </a:rPr>
              <a:t>Adverb Clauses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2302" y="113477"/>
            <a:ext cx="936128" cy="1534210"/>
          </a:xfrm>
          <a:prstGeom prst="rect">
            <a:avLst/>
          </a:prstGeom>
        </p:spPr>
      </p:pic>
      <p:sp>
        <p:nvSpPr>
          <p:cNvPr id="23" name="Rectangle 119"/>
          <p:cNvSpPr>
            <a:spLocks noChangeArrowheads="1"/>
          </p:cNvSpPr>
          <p:nvPr/>
        </p:nvSpPr>
        <p:spPr bwMode="auto">
          <a:xfrm>
            <a:off x="690985" y="2091793"/>
            <a:ext cx="4438700" cy="1631216"/>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เคยสังเกตไหมว่าบางครั้งเวลาที่อ่านหนังสือพิมพ์</a:t>
            </a:r>
            <a:endParaRPr lang="en-US" altLang="zh-CN" sz="1200" dirty="0"/>
          </a:p>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บทความบนอินเตอร์</a:t>
            </a:r>
            <a:r>
              <a:rPr lang="th-TH" altLang="zh-CN" sz="2000" dirty="0" err="1">
                <a:ea typeface="Cordia New" panose="020B0304020202020204" pitchFamily="34" charset="-34"/>
                <a:cs typeface="Cordia New" panose="020B0304020202020204" pitchFamily="34" charset="-34"/>
              </a:rPr>
              <a:t>เนท</a:t>
            </a:r>
            <a:r>
              <a:rPr lang="th-TH" altLang="zh-CN" sz="2000" dirty="0">
                <a:ea typeface="Cordia New" panose="020B0304020202020204" pitchFamily="34" charset="-34"/>
                <a:cs typeface="Cordia New" panose="020B0304020202020204" pitchFamily="34" charset="-34"/>
              </a:rPr>
              <a:t>   หรือตำรา ถึงแม้เราจะ</a:t>
            </a:r>
            <a:endParaRPr lang="en-US" altLang="zh-CN" sz="1200" dirty="0"/>
          </a:p>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พยายามเปิดพจนานุกรมเกือบจะทุกตัวแล้วก็ยัง</a:t>
            </a:r>
            <a:endParaRPr lang="en-US" altLang="zh-CN" sz="1200" dirty="0"/>
          </a:p>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อ่านเข้าใจบ้างไม่เข้าใจบ้าง     การที่เราสับสนก็</a:t>
            </a:r>
            <a:endParaRPr lang="en-US" altLang="zh-CN" sz="1200" dirty="0"/>
          </a:p>
          <a:p>
            <a:pPr lvl="0" indent="457200" eaLnBrk="0" fontAlgn="base" hangingPunct="0">
              <a:spcBef>
                <a:spcPct val="0"/>
              </a:spcBef>
              <a:spcAft>
                <a:spcPct val="0"/>
              </a:spcAft>
              <a:buNone/>
            </a:pPr>
            <a:r>
              <a:rPr lang="th-TH" altLang="zh-CN" sz="2000" dirty="0">
                <a:ea typeface="Cordia New" panose="020B0304020202020204" pitchFamily="34" charset="-34"/>
                <a:cs typeface="Cordia New" panose="020B0304020202020204" pitchFamily="34" charset="-34"/>
              </a:rPr>
              <a:t>เพราะประโยคต่างๆมีความ</a:t>
            </a:r>
            <a:r>
              <a:rPr lang="th-TH" altLang="zh-CN" sz="2000" dirty="0" smtClean="0">
                <a:ea typeface="Cordia New" panose="020B0304020202020204" pitchFamily="34" charset="-34"/>
                <a:cs typeface="Cordia New" panose="020B0304020202020204" pitchFamily="34" charset="-34"/>
              </a:rPr>
              <a:t>ซับซ้อนต่างกันนั่นเอง  </a:t>
            </a:r>
            <a:endParaRPr lang="en-US" altLang="zh-CN" sz="1200" dirty="0"/>
          </a:p>
        </p:txBody>
      </p:sp>
      <p:sp>
        <p:nvSpPr>
          <p:cNvPr id="13" name="Rectangle 119"/>
          <p:cNvSpPr>
            <a:spLocks noChangeArrowheads="1"/>
          </p:cNvSpPr>
          <p:nvPr/>
        </p:nvSpPr>
        <p:spPr bwMode="auto">
          <a:xfrm>
            <a:off x="6665619" y="3549081"/>
            <a:ext cx="4719216" cy="31700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000" dirty="0">
                <a:latin typeface="Cordia New" panose="020B0304020202020204" pitchFamily="34" charset="-34"/>
                <a:cs typeface="+mn-cs"/>
              </a:rPr>
              <a:t>เตรียมกระดาษและดินสอหรือ</a:t>
            </a:r>
            <a:r>
              <a:rPr lang="th-TH" altLang="th-TH" sz="2000" dirty="0" smtClean="0">
                <a:latin typeface="Cordia New" panose="020B0304020202020204" pitchFamily="34" charset="-34"/>
                <a:cs typeface="+mn-cs"/>
              </a:rPr>
              <a:t>ปากกา</a:t>
            </a:r>
            <a:r>
              <a:rPr lang="en-US" altLang="th-TH" sz="2000" dirty="0" smtClean="0">
                <a:latin typeface="Cordia New" panose="020B0304020202020204" pitchFamily="34" charset="-34"/>
                <a:cs typeface="+mn-cs"/>
              </a:rPr>
              <a:t> </a:t>
            </a:r>
            <a:r>
              <a:rPr lang="en-US" altLang="th-TH" sz="2400" b="1" dirty="0" smtClean="0">
                <a:latin typeface="Cordia New" panose="020B0304020202020204" pitchFamily="34" charset="-34"/>
                <a:cs typeface="+mn-cs"/>
              </a:rPr>
              <a:t>+ </a:t>
            </a:r>
            <a:r>
              <a:rPr lang="th-TH" altLang="th-TH" sz="2400" b="1" dirty="0" smtClean="0">
                <a:latin typeface="Cordia New" panose="020B0304020202020204" pitchFamily="34" charset="-34"/>
                <a:cs typeface="+mn-cs"/>
              </a:rPr>
              <a:t>ใจ </a:t>
            </a:r>
            <a:r>
              <a:rPr lang="th-TH" altLang="th-TH" sz="2000" dirty="0" smtClean="0">
                <a:latin typeface="Cordia New" panose="020B0304020202020204" pitchFamily="34" charset="-34"/>
                <a:cs typeface="+mn-cs"/>
              </a:rPr>
              <a:t>ให้พร้อม</a:t>
            </a:r>
          </a:p>
          <a:p>
            <a:pPr marL="457200" indent="-457200"/>
            <a:r>
              <a:rPr lang="th-TH" altLang="th-TH" sz="2000" dirty="0" smtClean="0">
                <a:latin typeface="Cordia New" panose="020B0304020202020204" pitchFamily="34" charset="-34"/>
                <a:cs typeface="+mn-cs"/>
              </a:rPr>
              <a:t>สำรวจสื่อคราวๆ เพื่อวางแผนการฝึก</a:t>
            </a:r>
          </a:p>
          <a:p>
            <a:pPr marL="457200" indent="-457200"/>
            <a:r>
              <a:rPr lang="th-TH" altLang="th-TH" sz="2000" dirty="0" smtClean="0">
                <a:latin typeface="Cordia New" panose="020B0304020202020204" pitchFamily="34" charset="-34"/>
                <a:cs typeface="+mn-cs"/>
              </a:rPr>
              <a:t>คุณอาจแบ่งเวลาเรียนรู้เป็นส่วนๆ เพื่อให้เป้าหมายสำเร็จได้ง่ายขึ้น</a:t>
            </a:r>
          </a:p>
          <a:p>
            <a:pPr marL="457200" indent="-457200"/>
            <a:r>
              <a:rPr lang="th-TH" altLang="th-TH" sz="2000" dirty="0" smtClean="0">
                <a:latin typeface="Cordia New" panose="020B0304020202020204" pitchFamily="34" charset="-34"/>
                <a:cs typeface="+mn-cs"/>
              </a:rPr>
              <a:t>อย่ากังวลถ้าไม่สามารถทำแบบฝึกหัดได้ถูกหมด ลองหาความรู้เพิ่มเติมจากแหล่งข้อมูลต่างๆ แล้วค่อยกลับมาทำแบบฝึกหัดซ้ำ</a:t>
            </a:r>
          </a:p>
          <a:p>
            <a:pPr>
              <a:buNone/>
            </a:pPr>
            <a:r>
              <a:rPr lang="th-TH" altLang="th-TH" sz="2000" dirty="0" smtClean="0">
                <a:latin typeface="Cordia New" panose="020B0304020202020204" pitchFamily="34" charset="-34"/>
                <a:cs typeface="+mn-cs"/>
              </a:rPr>
              <a:t>........ เป้าหมายของที่แท้จริงการเรียนรู้คือ การค้นคว้าเพื่อให้เกิดความใจมากขึ้น.....และมากขึ้นนั่นเอง</a:t>
            </a:r>
            <a:endParaRPr lang="th-TH" altLang="th-TH" sz="2000" dirty="0" smtClean="0">
              <a:solidFill>
                <a:srgbClr val="FF0000"/>
              </a:solidFill>
              <a:latin typeface="Cordia New" panose="020B0304020202020204" pitchFamily="34" charset="-34"/>
              <a:cs typeface="+mn-cs"/>
            </a:endParaRPr>
          </a:p>
        </p:txBody>
      </p:sp>
      <p:sp>
        <p:nvSpPr>
          <p:cNvPr id="3" name="Rectangle 2"/>
          <p:cNvSpPr/>
          <p:nvPr/>
        </p:nvSpPr>
        <p:spPr>
          <a:xfrm>
            <a:off x="432690" y="4062185"/>
            <a:ext cx="4944526" cy="1631216"/>
          </a:xfrm>
          <a:prstGeom prst="rect">
            <a:avLst/>
          </a:prstGeom>
        </p:spPr>
        <p:txBody>
          <a:bodyPr wrap="square">
            <a:spAutoFit/>
          </a:bodyPr>
          <a:lstStyle/>
          <a:p>
            <a:pPr marL="457200">
              <a:spcAft>
                <a:spcPts val="0"/>
              </a:spcAft>
            </a:pPr>
            <a:r>
              <a:rPr lang="th-TH" sz="2000" dirty="0">
                <a:latin typeface="Cordia New" panose="020B0304020202020204" pitchFamily="34" charset="-34"/>
                <a:ea typeface="Cordia New" panose="020B0304020202020204" pitchFamily="34" charset="-34"/>
              </a:rPr>
              <a:t>ส่วนหนึ่งของประโยคที่อาจสร้างความลำบากต่อการพยายามทำความเข้าใจก็คือ </a:t>
            </a:r>
            <a:r>
              <a:rPr lang="en-US" sz="2000" dirty="0" smtClean="0">
                <a:latin typeface="Cordia New" panose="020B0304020202020204" pitchFamily="34" charset="-34"/>
                <a:ea typeface="Cordia New" panose="020B0304020202020204" pitchFamily="34" charset="-34"/>
                <a:cs typeface="Cordia New" panose="020B0304020202020204" pitchFamily="34" charset="-34"/>
              </a:rPr>
              <a:t>Adverb </a:t>
            </a:r>
            <a:r>
              <a:rPr lang="en-US" sz="2000" dirty="0">
                <a:latin typeface="Cordia New" panose="020B0304020202020204" pitchFamily="34" charset="-34"/>
                <a:ea typeface="Cordia New" panose="020B0304020202020204" pitchFamily="34" charset="-34"/>
                <a:cs typeface="Cordia New" panose="020B0304020202020204" pitchFamily="34" charset="-34"/>
              </a:rPr>
              <a:t>Phrases </a:t>
            </a:r>
            <a:r>
              <a:rPr lang="th-TH" sz="2000" dirty="0">
                <a:latin typeface="Cordia New" panose="020B0304020202020204" pitchFamily="34" charset="-34"/>
                <a:ea typeface="Cordia New" panose="020B0304020202020204" pitchFamily="34" charset="-34"/>
              </a:rPr>
              <a:t>และ </a:t>
            </a:r>
            <a:r>
              <a:rPr lang="en-US" sz="2000" dirty="0" smtClean="0">
                <a:latin typeface="Cordia New" panose="020B0304020202020204" pitchFamily="34" charset="-34"/>
                <a:ea typeface="Cordia New" panose="020B0304020202020204" pitchFamily="34" charset="-34"/>
                <a:cs typeface="Cordia New" panose="020B0304020202020204" pitchFamily="34" charset="-34"/>
              </a:rPr>
              <a:t>Adverb Clauses </a:t>
            </a:r>
            <a:endParaRPr lang="en-US" sz="20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2000" dirty="0">
                <a:latin typeface="Cordia New" panose="020B0304020202020204" pitchFamily="34" charset="-34"/>
                <a:ea typeface="Cordia New" panose="020B0304020202020204" pitchFamily="34" charset="-34"/>
              </a:rPr>
              <a:t>	                           </a:t>
            </a:r>
            <a:endParaRPr lang="en-US" sz="2000" dirty="0">
              <a:latin typeface="Cordia New" panose="020B0304020202020204" pitchFamily="34" charset="-34"/>
              <a:ea typeface="Cordia New" panose="020B0304020202020204" pitchFamily="34" charset="-34"/>
              <a:cs typeface="Cordia New" panose="020B0304020202020204" pitchFamily="34" charset="-34"/>
            </a:endParaRPr>
          </a:p>
          <a:p>
            <a:pPr marL="457200"/>
            <a:r>
              <a:rPr lang="th-TH" sz="2000" dirty="0">
                <a:latin typeface="Cordia New" panose="020B0304020202020204" pitchFamily="34" charset="-34"/>
                <a:ea typeface="Cordia New" panose="020B0304020202020204" pitchFamily="34" charset="-34"/>
              </a:rPr>
              <a:t>ถ้าเราสามารถแยก </a:t>
            </a:r>
            <a:r>
              <a:rPr lang="en-US" sz="2000" dirty="0">
                <a:latin typeface="Cordia New" panose="020B0304020202020204" pitchFamily="34" charset="-34"/>
                <a:ea typeface="Cordia New" panose="020B0304020202020204" pitchFamily="34" charset="-34"/>
                <a:cs typeface="Cordia New" panose="020B0304020202020204" pitchFamily="34" charset="-34"/>
              </a:rPr>
              <a:t>Adverb Phrases </a:t>
            </a:r>
            <a:r>
              <a:rPr lang="th-TH" sz="2000" dirty="0">
                <a:latin typeface="Cordia New" panose="020B0304020202020204" pitchFamily="34" charset="-34"/>
                <a:ea typeface="Cordia New" panose="020B0304020202020204" pitchFamily="34" charset="-34"/>
              </a:rPr>
              <a:t>และ </a:t>
            </a:r>
            <a:r>
              <a:rPr lang="en-US" sz="2000" dirty="0">
                <a:latin typeface="Cordia New" panose="020B0304020202020204" pitchFamily="34" charset="-34"/>
                <a:ea typeface="Cordia New" panose="020B0304020202020204" pitchFamily="34" charset="-34"/>
                <a:cs typeface="Cordia New" panose="020B0304020202020204" pitchFamily="34" charset="-34"/>
              </a:rPr>
              <a:t>Adverb Clauses </a:t>
            </a:r>
          </a:p>
          <a:p>
            <a:pPr marL="457200">
              <a:spcAft>
                <a:spcPts val="0"/>
              </a:spcAft>
            </a:pPr>
            <a:r>
              <a:rPr lang="th-TH" sz="2000" dirty="0" smtClean="0">
                <a:latin typeface="Cordia New" panose="020B0304020202020204" pitchFamily="34" charset="-34"/>
                <a:ea typeface="Cordia New" panose="020B0304020202020204" pitchFamily="34" charset="-34"/>
              </a:rPr>
              <a:t>ใน</a:t>
            </a:r>
            <a:r>
              <a:rPr lang="th-TH" sz="2000" dirty="0">
                <a:latin typeface="Cordia New" panose="020B0304020202020204" pitchFamily="34" charset="-34"/>
                <a:ea typeface="Cordia New" panose="020B0304020202020204" pitchFamily="34" charset="-34"/>
              </a:rPr>
              <a:t>ประโยคได้ เรา</a:t>
            </a:r>
            <a:r>
              <a:rPr lang="th-TH" sz="2000" dirty="0" smtClean="0">
                <a:latin typeface="Cordia New" panose="020B0304020202020204" pitchFamily="34" charset="-34"/>
                <a:ea typeface="Cordia New" panose="020B0304020202020204" pitchFamily="34" charset="-34"/>
              </a:rPr>
              <a:t>ก็จะ</a:t>
            </a:r>
            <a:r>
              <a:rPr lang="th-TH" sz="2000" dirty="0">
                <a:latin typeface="Cordia New" panose="020B0304020202020204" pitchFamily="34" charset="-34"/>
                <a:ea typeface="Cordia New" panose="020B0304020202020204" pitchFamily="34" charset="-34"/>
              </a:rPr>
              <a:t>เข้าใจประโยคยาวๆ ยากๆ ได้แน่นอน</a:t>
            </a:r>
            <a:endParaRPr lang="en-US" sz="2000" dirty="0">
              <a:effectLst/>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739446"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Rectangle 119"/>
          <p:cNvSpPr>
            <a:spLocks noChangeArrowheads="1"/>
          </p:cNvSpPr>
          <p:nvPr/>
        </p:nvSpPr>
        <p:spPr bwMode="auto">
          <a:xfrm>
            <a:off x="549334" y="965719"/>
            <a:ext cx="3648676" cy="1348061"/>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sz="2800" b="1" dirty="0" smtClean="0">
                <a:cs typeface="+mn-cs"/>
              </a:rPr>
              <a:t>ส่วนที่ </a:t>
            </a:r>
            <a:r>
              <a:rPr lang="en-US" sz="2800" b="1" dirty="0" smtClean="0">
                <a:cs typeface="+mn-cs"/>
              </a:rPr>
              <a:t>1:</a:t>
            </a:r>
          </a:p>
          <a:p>
            <a:pPr algn="ctr">
              <a:buNone/>
            </a:pPr>
            <a:r>
              <a:rPr lang="th-TH" sz="2800" b="1" dirty="0" smtClean="0">
                <a:cs typeface="+mn-cs"/>
              </a:rPr>
              <a:t>มา</a:t>
            </a:r>
            <a:r>
              <a:rPr lang="th-TH" sz="2800" b="1" dirty="0">
                <a:cs typeface="+mn-cs"/>
              </a:rPr>
              <a:t>รู้จัก </a:t>
            </a:r>
            <a:r>
              <a:rPr lang="en-US" sz="2000" b="1" dirty="0"/>
              <a:t>“</a:t>
            </a:r>
            <a:r>
              <a:rPr lang="en-US" sz="2000" b="1" dirty="0" smtClean="0"/>
              <a:t>Adverb Phrases </a:t>
            </a:r>
            <a:r>
              <a:rPr lang="en-US" sz="2000" b="1" dirty="0"/>
              <a:t/>
            </a:r>
            <a:br>
              <a:rPr lang="en-US" sz="2000" b="1" dirty="0"/>
            </a:br>
            <a:r>
              <a:rPr lang="en-US" sz="2000" b="1" dirty="0"/>
              <a:t>    &amp; </a:t>
            </a:r>
            <a:r>
              <a:rPr lang="en-US" sz="2000" b="1" dirty="0" smtClean="0"/>
              <a:t>Adverb </a:t>
            </a:r>
            <a:r>
              <a:rPr lang="en-US" sz="2000" b="1" dirty="0"/>
              <a:t>Clauses</a:t>
            </a:r>
            <a:r>
              <a:rPr lang="en-US" sz="2000" b="1" dirty="0" smtClean="0"/>
              <a:t>”</a:t>
            </a:r>
            <a:endParaRPr lang="en-US" sz="2000" dirty="0"/>
          </a:p>
        </p:txBody>
      </p:sp>
      <p:pic>
        <p:nvPicPr>
          <p:cNvPr id="2049" name="Picture 1" descr="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65699" y="895127"/>
            <a:ext cx="1373747" cy="1751570"/>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2"/>
          <p:cNvSpPr>
            <a:spLocks noChangeArrowheads="1"/>
          </p:cNvSpPr>
          <p:nvPr/>
        </p:nvSpPr>
        <p:spPr bwMode="auto">
          <a:xfrm>
            <a:off x="-448223"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056"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th-TH" sz="1100" b="0" i="0" u="none" strike="noStrike" cap="none" normalizeH="0" baseline="0" smtClean="0">
                <a:ln>
                  <a:noFill/>
                </a:ln>
                <a:solidFill>
                  <a:schemeClr val="tx1"/>
                </a:solidFill>
                <a:effectLst/>
              </a:rPr>
              <a:t/>
            </a:r>
            <a:br>
              <a:rPr kumimoji="0" lang="en-US" altLang="th-TH" sz="1100" b="0" i="0" u="none" strike="noStrike" cap="none" normalizeH="0" baseline="0" smtClean="0">
                <a:ln>
                  <a:noFill/>
                </a:ln>
                <a:solidFill>
                  <a:schemeClr val="tx1"/>
                </a:solidFill>
                <a:effectLst/>
              </a:rPr>
            </a:br>
            <a:endParaRPr kumimoji="0" lang="en-US" altLang="th-TH" sz="2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th-TH" sz="2800" b="0" i="0" u="none" strike="noStrike" cap="none" normalizeH="0" baseline="0" smtClean="0">
              <a:ln>
                <a:noFill/>
              </a:ln>
              <a:solidFill>
                <a:schemeClr val="tx1"/>
              </a:solidFill>
              <a:effectLst/>
              <a:latin typeface="Arial" panose="020B0604020202020204" pitchFamily="34" charset="0"/>
            </a:endParaRPr>
          </a:p>
        </p:txBody>
      </p:sp>
      <p:sp>
        <p:nvSpPr>
          <p:cNvPr id="20" name="Rectangle 13"/>
          <p:cNvSpPr>
            <a:spLocks noChangeArrowheads="1"/>
          </p:cNvSpPr>
          <p:nvPr/>
        </p:nvSpPr>
        <p:spPr bwMode="auto">
          <a:xfrm>
            <a:off x="-448223"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Comic Sans MS" panose="030F0702030302020204" pitchFamily="66" charset="0"/>
              </a:rPr>
              <a:t/>
            </a:r>
            <a:br>
              <a:rPr kumimoji="0" lang="en-US" altLang="zh-CN" sz="2000" b="0" i="0" u="none" strike="noStrike" cap="none" normalizeH="0" baseline="0" smtClean="0">
                <a:ln>
                  <a:noFill/>
                </a:ln>
                <a:solidFill>
                  <a:schemeClr val="tx1"/>
                </a:solidFill>
                <a:effectLst/>
                <a:latin typeface="Comic Sans MS" panose="030F0702030302020204" pitchFamily="66" charset="0"/>
              </a:rPr>
            </a:b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2" name="Rectangle 1"/>
          <p:cNvSpPr/>
          <p:nvPr/>
        </p:nvSpPr>
        <p:spPr>
          <a:xfrm>
            <a:off x="549334" y="2937071"/>
            <a:ext cx="4439199" cy="2954655"/>
          </a:xfrm>
          <a:prstGeom prst="rect">
            <a:avLst/>
          </a:prstGeom>
        </p:spPr>
        <p:txBody>
          <a:bodyPr wrap="square">
            <a:spAutoFit/>
          </a:bodyPr>
          <a:lstStyle/>
          <a:p>
            <a:r>
              <a:rPr lang="en-US" sz="2000" u="sng" dirty="0"/>
              <a:t>Phrases (</a:t>
            </a:r>
            <a:r>
              <a:rPr lang="th-TH" sz="2000" u="sng" dirty="0"/>
              <a:t>วลี</a:t>
            </a:r>
            <a:r>
              <a:rPr lang="en-US" sz="2000" u="sng" dirty="0"/>
              <a:t>) </a:t>
            </a:r>
            <a:r>
              <a:rPr lang="th-TH" sz="2000" dirty="0"/>
              <a:t>คือ กลุ่มคำที่ประกอบด้วยคำ </a:t>
            </a:r>
            <a:r>
              <a:rPr lang="en-US" sz="2000" dirty="0"/>
              <a:t>2 </a:t>
            </a:r>
            <a:r>
              <a:rPr lang="th-TH" sz="2000" dirty="0"/>
              <a:t>คำขึ้นไป แต่ไม่มีประธาน</a:t>
            </a:r>
            <a:endParaRPr lang="en-US" sz="2000" dirty="0"/>
          </a:p>
          <a:p>
            <a:r>
              <a:rPr lang="th-TH" sz="1600" dirty="0"/>
              <a:t>เช่น  </a:t>
            </a:r>
            <a:r>
              <a:rPr lang="en-US" sz="1600" dirty="0"/>
              <a:t>waking up, in  the room, to meet you again, knocked down by a car</a:t>
            </a:r>
          </a:p>
          <a:p>
            <a:r>
              <a:rPr lang="en-US" sz="2000" dirty="0"/>
              <a:t> </a:t>
            </a:r>
          </a:p>
          <a:p>
            <a:r>
              <a:rPr lang="en-US" sz="2000" u="sng" dirty="0"/>
              <a:t>Clauses (</a:t>
            </a:r>
            <a:r>
              <a:rPr lang="th-TH" sz="2000" u="sng" dirty="0"/>
              <a:t>อนุประโยค</a:t>
            </a:r>
            <a:r>
              <a:rPr lang="en-US" sz="2000" u="sng" dirty="0"/>
              <a:t>) </a:t>
            </a:r>
            <a:r>
              <a:rPr lang="th-TH" sz="2000" dirty="0"/>
              <a:t>คือ กลุ่มคำที่มีประธานและ</a:t>
            </a:r>
            <a:r>
              <a:rPr lang="en-US" sz="2000" dirty="0"/>
              <a:t>/</a:t>
            </a:r>
            <a:r>
              <a:rPr lang="th-TH" sz="2000" dirty="0"/>
              <a:t>หรือกรรมประกอบกริยา แต่เป็นเพียงส่วนหนึ่งของประโยค</a:t>
            </a:r>
            <a:r>
              <a:rPr lang="en-US" sz="2000" dirty="0"/>
              <a:t>  </a:t>
            </a:r>
            <a:r>
              <a:rPr lang="th-TH" sz="2000" dirty="0"/>
              <a:t>เช่น	</a:t>
            </a:r>
            <a:r>
              <a:rPr lang="en-US" sz="2000" dirty="0"/>
              <a:t>   	</a:t>
            </a:r>
          </a:p>
          <a:p>
            <a:r>
              <a:rPr lang="en-US" sz="1600" dirty="0"/>
              <a:t>-If it rains, I won’t go out. </a:t>
            </a:r>
            <a:r>
              <a:rPr lang="th-TH" sz="1600" dirty="0"/>
              <a:t>เป็น </a:t>
            </a:r>
            <a:r>
              <a:rPr lang="en-US" sz="1600" dirty="0"/>
              <a:t>Sentence</a:t>
            </a:r>
          </a:p>
          <a:p>
            <a:r>
              <a:rPr lang="th-TH" sz="1600" dirty="0"/>
              <a:t>	-</a:t>
            </a:r>
            <a:r>
              <a:rPr lang="en-US" sz="1600" dirty="0"/>
              <a:t>If it rains…… </a:t>
            </a:r>
            <a:r>
              <a:rPr lang="th-TH" sz="1600" dirty="0"/>
              <a:t>เป็น </a:t>
            </a:r>
            <a:r>
              <a:rPr lang="en-US" sz="1600" dirty="0"/>
              <a:t>Clause</a:t>
            </a:r>
          </a:p>
        </p:txBody>
      </p:sp>
      <p:sp>
        <p:nvSpPr>
          <p:cNvPr id="4" name="Rectangle 2"/>
          <p:cNvSpPr>
            <a:spLocks noChangeArrowheads="1"/>
          </p:cNvSpPr>
          <p:nvPr/>
        </p:nvSpPr>
        <p:spPr bwMode="auto">
          <a:xfrm>
            <a:off x="6527042" y="326866"/>
            <a:ext cx="5160660"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04775"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algn="ctr"/>
            <a:r>
              <a:rPr lang="en-US" sz="2400" b="1" dirty="0" smtClean="0">
                <a:solidFill>
                  <a:srgbClr val="0070C0"/>
                </a:solidFill>
                <a:latin typeface="+mj-lt"/>
              </a:rPr>
              <a:t>Adverb </a:t>
            </a:r>
            <a:r>
              <a:rPr lang="en-US" sz="2400" b="1" dirty="0">
                <a:solidFill>
                  <a:srgbClr val="0070C0"/>
                </a:solidFill>
                <a:latin typeface="+mj-lt"/>
              </a:rPr>
              <a:t>Phrases </a:t>
            </a:r>
            <a:r>
              <a:rPr lang="en-US" sz="2400" b="1" dirty="0" smtClean="0">
                <a:solidFill>
                  <a:srgbClr val="0070C0"/>
                </a:solidFill>
                <a:latin typeface="+mj-lt"/>
              </a:rPr>
              <a:t/>
            </a:r>
            <a:br>
              <a:rPr lang="en-US" sz="2400" b="1" dirty="0" smtClean="0">
                <a:solidFill>
                  <a:srgbClr val="0070C0"/>
                </a:solidFill>
                <a:latin typeface="+mj-lt"/>
              </a:rPr>
            </a:br>
            <a:r>
              <a:rPr lang="en-US" sz="2400" b="1" dirty="0" smtClean="0">
                <a:solidFill>
                  <a:srgbClr val="0070C0"/>
                </a:solidFill>
                <a:latin typeface="+mj-lt"/>
              </a:rPr>
              <a:t>VS </a:t>
            </a:r>
            <a:br>
              <a:rPr lang="en-US" sz="2400" b="1" dirty="0" smtClean="0">
                <a:solidFill>
                  <a:srgbClr val="0070C0"/>
                </a:solidFill>
                <a:latin typeface="+mj-lt"/>
              </a:rPr>
            </a:br>
            <a:r>
              <a:rPr lang="en-US" sz="2400" b="1" dirty="0" smtClean="0">
                <a:solidFill>
                  <a:srgbClr val="0070C0"/>
                </a:solidFill>
                <a:latin typeface="+mj-lt"/>
              </a:rPr>
              <a:t>Adverb </a:t>
            </a:r>
            <a:r>
              <a:rPr lang="en-US" sz="2400" b="1" dirty="0">
                <a:solidFill>
                  <a:srgbClr val="0070C0"/>
                </a:solidFill>
                <a:latin typeface="+mj-lt"/>
              </a:rPr>
              <a:t>Clauses</a:t>
            </a:r>
          </a:p>
          <a:p>
            <a:pPr marL="0" marR="0" lvl="0" indent="104775" algn="ctr"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2000" b="0" i="0" u="none" strike="noStrike" cap="none" normalizeH="0" baseline="0" dirty="0" smtClean="0">
              <a:ln>
                <a:noFill/>
              </a:ln>
              <a:solidFill>
                <a:srgbClr val="0070C0"/>
              </a:solidFill>
              <a:effectLst/>
            </a:endParaRPr>
          </a:p>
        </p:txBody>
      </p:sp>
      <p:sp>
        <p:nvSpPr>
          <p:cNvPr id="9" name="Rectangle 3"/>
          <p:cNvSpPr>
            <a:spLocks noChangeArrowheads="1"/>
          </p:cNvSpPr>
          <p:nvPr/>
        </p:nvSpPr>
        <p:spPr bwMode="auto">
          <a:xfrm>
            <a:off x="6564476" y="5487206"/>
            <a:ext cx="480553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th-TH"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2"/>
          <p:cNvSpPr>
            <a:spLocks noChangeArrowheads="1"/>
          </p:cNvSpPr>
          <p:nvPr/>
        </p:nvSpPr>
        <p:spPr bwMode="auto">
          <a:xfrm>
            <a:off x="145774" y="3860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h-TH"/>
          </a:p>
        </p:txBody>
      </p:sp>
      <p:sp>
        <p:nvSpPr>
          <p:cNvPr id="10" name="Rectangle 3"/>
          <p:cNvSpPr>
            <a:spLocks noChangeArrowheads="1"/>
          </p:cNvSpPr>
          <p:nvPr/>
        </p:nvSpPr>
        <p:spPr bwMode="auto">
          <a:xfrm>
            <a:off x="6908596" y="1700848"/>
            <a:ext cx="182233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ลองสังเกตประโยคข้างล่าง</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1" name="Rectangle 4"/>
          <p:cNvSpPr>
            <a:spLocks noChangeArrowheads="1"/>
          </p:cNvSpPr>
          <p:nvPr/>
        </p:nvSpPr>
        <p:spPr bwMode="auto">
          <a:xfrm rot="10800000" flipV="1">
            <a:off x="6908596" y="2308204"/>
            <a:ext cx="483518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ประโยคที่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1    	</a:t>
            </a:r>
            <a:b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lang="en-US" sz="1400" dirty="0"/>
              <a:t>We could play cards  </a:t>
            </a:r>
            <a:r>
              <a:rPr lang="en-US" sz="1400" b="1" i="1" u="sng" dirty="0"/>
              <a:t>after the meal</a:t>
            </a:r>
            <a:r>
              <a:rPr lang="en-US" sz="1400" b="1" i="1" dirty="0"/>
              <a:t>.</a:t>
            </a: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2" name="Rectangle 5"/>
          <p:cNvSpPr>
            <a:spLocks noChangeArrowheads="1"/>
          </p:cNvSpPr>
          <p:nvPr/>
        </p:nvSpPr>
        <p:spPr bwMode="auto">
          <a:xfrm>
            <a:off x="6908596" y="3374485"/>
            <a:ext cx="4794714"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ประโยคที่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	</a:t>
            </a:r>
            <a:b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lang="en-US" sz="1400" dirty="0"/>
              <a:t>We could play cards  </a:t>
            </a:r>
            <a:r>
              <a:rPr lang="en-US" sz="1400" b="1" i="1" u="sng" dirty="0"/>
              <a:t>after we’ve eaten</a:t>
            </a:r>
            <a:r>
              <a:rPr lang="en-US" sz="1400" b="1" i="1" dirty="0" smtClean="0"/>
              <a:t>.</a:t>
            </a:r>
          </a:p>
          <a:p>
            <a:pPr lvl="0" eaLnBrk="0" fontAlgn="base" hangingPunct="0">
              <a:spcBef>
                <a:spcPct val="0"/>
              </a:spcBef>
              <a:spcAft>
                <a:spcPct val="0"/>
              </a:spcAft>
            </a:pPr>
            <a:r>
              <a:rPr lang="en-US" sz="1400" dirty="0"/>
              <a:t>	</a:t>
            </a:r>
            <a:endPar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r>
              <a:rPr lang="th-TH" sz="1800" dirty="0"/>
              <a:t>ในประโยคที่ </a:t>
            </a:r>
            <a:r>
              <a:rPr lang="en-US" sz="1800" dirty="0"/>
              <a:t>1  </a:t>
            </a:r>
            <a:r>
              <a:rPr lang="en-US" sz="1600" b="1" i="1" u="sng" dirty="0"/>
              <a:t>after the meal</a:t>
            </a:r>
            <a:r>
              <a:rPr lang="en-US" sz="1600" dirty="0"/>
              <a:t>  </a:t>
            </a:r>
            <a:r>
              <a:rPr lang="th-TH" sz="1800" dirty="0"/>
              <a:t>เป็นกลุ่มคำที่ไม่มีประธานและกริยา แต่ในประโยคที่ </a:t>
            </a:r>
            <a:r>
              <a:rPr lang="en-US" sz="1800" dirty="0"/>
              <a:t>2 </a:t>
            </a:r>
            <a:r>
              <a:rPr lang="en-US" sz="1600" b="1" i="1" u="sng" dirty="0"/>
              <a:t>after we’ve eaten</a:t>
            </a:r>
            <a:r>
              <a:rPr lang="en-US" sz="1600" dirty="0"/>
              <a:t>  </a:t>
            </a:r>
            <a:r>
              <a:rPr lang="th-TH" sz="1800" dirty="0"/>
              <a:t>ประกอบด้วยคำเชื่อมเพื่อบอกเวลา ประธาน และคำกริยา</a:t>
            </a:r>
            <a:endParaRPr lang="en-US" sz="1800" dirty="0"/>
          </a:p>
        </p:txBody>
      </p:sp>
      <p:pic>
        <p:nvPicPr>
          <p:cNvPr id="1026" name="Picture 2" descr="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02936" y="79484"/>
            <a:ext cx="884766" cy="1510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8340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894612"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050" name="Picture 2" descr="2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26869" y="249805"/>
            <a:ext cx="12827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5"/>
          <p:cNvSpPr>
            <a:spLocks noChangeArrowheads="1"/>
          </p:cNvSpPr>
          <p:nvPr/>
        </p:nvSpPr>
        <p:spPr bwMode="auto">
          <a:xfrm>
            <a:off x="770999" y="2338636"/>
            <a:ext cx="4468624" cy="3600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lvl="0"/>
            <a:r>
              <a:rPr lang="en-US" sz="1800" b="1" dirty="0"/>
              <a:t>Adverb Phrases</a:t>
            </a:r>
            <a:r>
              <a:rPr lang="en-US" sz="1800" dirty="0"/>
              <a:t> </a:t>
            </a:r>
            <a:r>
              <a:rPr lang="th-TH" sz="1800" dirty="0"/>
              <a:t>คือ กลุ่มคำที่มีหน้าที่เหมือนคำวิเศษณ์ขยายคำกริยา แต่เป็นกลุ่มคำที่ไม่มีประธาน แบ่งเป็นประเภทต่างๆดังนี้</a:t>
            </a:r>
            <a:endParaRPr lang="en-US" sz="1800" dirty="0"/>
          </a:p>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endPar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lvl="0"/>
            <a:r>
              <a:rPr lang="th-TH" sz="1800" dirty="0" smtClean="0"/>
              <a:t>1.   ขึ้นต้น</a:t>
            </a:r>
            <a:r>
              <a:rPr lang="th-TH" sz="1800" dirty="0"/>
              <a:t>ด้วย</a:t>
            </a:r>
            <a:r>
              <a:rPr lang="en-US" sz="1800" dirty="0"/>
              <a:t> </a:t>
            </a:r>
            <a:r>
              <a:rPr lang="en-US" sz="1400" dirty="0"/>
              <a:t>Infinitive (Infinitive </a:t>
            </a:r>
            <a:r>
              <a:rPr lang="th-TH" sz="1800" dirty="0"/>
              <a:t>คือ กริยาในรูป </a:t>
            </a:r>
            <a:r>
              <a:rPr lang="en-US" sz="1400" dirty="0"/>
              <a:t>Base </a:t>
            </a:r>
            <a:r>
              <a:rPr lang="en-US" sz="1400" dirty="0" smtClean="0"/>
              <a:t>Form</a:t>
            </a:r>
            <a:br>
              <a:rPr lang="en-US" sz="1400" dirty="0" smtClean="0"/>
            </a:br>
            <a:r>
              <a:rPr lang="en-US" sz="1400" dirty="0" smtClean="0"/>
              <a:t> </a:t>
            </a:r>
            <a:r>
              <a:rPr lang="en-US" sz="1800" dirty="0" smtClean="0"/>
              <a:t> </a:t>
            </a:r>
            <a:r>
              <a:rPr lang="th-TH" sz="1800" dirty="0" smtClean="0"/>
              <a:t>    ซึ่ง</a:t>
            </a:r>
            <a:r>
              <a:rPr lang="th-TH" sz="1800" dirty="0"/>
              <a:t>มี</a:t>
            </a:r>
            <a:r>
              <a:rPr lang="en-US" sz="1800" dirty="0"/>
              <a:t> </a:t>
            </a:r>
            <a:r>
              <a:rPr lang="en-US" sz="1400" dirty="0"/>
              <a:t>to</a:t>
            </a:r>
            <a:r>
              <a:rPr lang="en-US" sz="1800" dirty="0"/>
              <a:t> </a:t>
            </a:r>
            <a:r>
              <a:rPr lang="th-TH" sz="1800" dirty="0"/>
              <a:t>หรือไม่มี </a:t>
            </a:r>
            <a:r>
              <a:rPr lang="en-US" sz="1400" dirty="0"/>
              <a:t>to</a:t>
            </a:r>
            <a:r>
              <a:rPr lang="en-US" sz="1800" dirty="0"/>
              <a:t> </a:t>
            </a:r>
            <a:r>
              <a:rPr lang="th-TH" sz="1800" dirty="0" smtClean="0"/>
              <a:t>นำหน้าได้</a:t>
            </a:r>
            <a:r>
              <a:rPr lang="th-TH" sz="1800" dirty="0"/>
              <a:t>แต่สำหรับกรณีนี้เป็นแบบมี </a:t>
            </a:r>
            <a:r>
              <a:rPr lang="en-US" sz="1400" dirty="0"/>
              <a:t>to</a:t>
            </a:r>
            <a:r>
              <a:rPr lang="en-US" sz="1800" dirty="0"/>
              <a:t> </a:t>
            </a:r>
            <a:r>
              <a:rPr lang="en-US" sz="1800" dirty="0" smtClean="0"/>
              <a:t/>
            </a:r>
            <a:br>
              <a:rPr lang="en-US" sz="1800" dirty="0" smtClean="0"/>
            </a:br>
            <a:r>
              <a:rPr lang="en-US" sz="1800" dirty="0" smtClean="0"/>
              <a:t>    </a:t>
            </a:r>
            <a:r>
              <a:rPr lang="th-TH" sz="1800" dirty="0" smtClean="0"/>
              <a:t>นำหน้า</a:t>
            </a:r>
            <a:r>
              <a:rPr lang="th-TH" sz="1800" dirty="0"/>
              <a:t>กริยาด้วย</a:t>
            </a:r>
            <a:r>
              <a:rPr lang="en-US" sz="1400" dirty="0"/>
              <a:t>)</a:t>
            </a:r>
            <a:r>
              <a:rPr lang="en-US" sz="1800" dirty="0"/>
              <a:t> </a:t>
            </a:r>
            <a:r>
              <a:rPr lang="th-TH" sz="1800" dirty="0"/>
              <a:t> ข้อสังเกตคือกลุ่ม </a:t>
            </a:r>
            <a:r>
              <a:rPr lang="en-US" sz="1400" dirty="0"/>
              <a:t>Adverb Phrases </a:t>
            </a:r>
            <a:r>
              <a:rPr lang="en-US" sz="1400" dirty="0" smtClean="0"/>
              <a:t/>
            </a:r>
            <a:br>
              <a:rPr lang="en-US" sz="1400" dirty="0" smtClean="0"/>
            </a:br>
            <a:r>
              <a:rPr lang="en-US" sz="1400" dirty="0" smtClean="0"/>
              <a:t>     </a:t>
            </a:r>
            <a:r>
              <a:rPr lang="th-TH" sz="1800" dirty="0" smtClean="0"/>
              <a:t>ประเภท</a:t>
            </a:r>
            <a:r>
              <a:rPr lang="th-TH" sz="1800" dirty="0"/>
              <a:t>นี้จะทำหน้าที่ตอบคำถาม </a:t>
            </a:r>
            <a:r>
              <a:rPr lang="en-US" sz="1400" dirty="0"/>
              <a:t>"Why"</a:t>
            </a:r>
          </a:p>
          <a:p>
            <a:r>
              <a:rPr lang="en-US" sz="1400" dirty="0" smtClean="0"/>
              <a:t>-   A </a:t>
            </a:r>
            <a:r>
              <a:rPr lang="en-US" sz="1400" dirty="0"/>
              <a:t>lot of people stood in line  </a:t>
            </a:r>
            <a:r>
              <a:rPr lang="en-US" sz="1400" b="1" i="1" u="sng" dirty="0"/>
              <a:t>to buy tickets for his </a:t>
            </a:r>
            <a:r>
              <a:rPr lang="en-US" sz="1400" b="1" i="1" u="sng" dirty="0" smtClean="0"/>
              <a:t> </a:t>
            </a:r>
            <a:br>
              <a:rPr lang="en-US" sz="1400" b="1" i="1" u="sng" dirty="0" smtClean="0"/>
            </a:br>
            <a:r>
              <a:rPr lang="en-US" sz="1400" b="1" i="1" dirty="0" smtClean="0"/>
              <a:t>    </a:t>
            </a:r>
            <a:r>
              <a:rPr lang="en-US" sz="1400" b="1" i="1" u="sng" dirty="0" smtClean="0"/>
              <a:t>concert</a:t>
            </a:r>
            <a:r>
              <a:rPr lang="en-US" sz="1400" b="1" dirty="0"/>
              <a:t>.</a:t>
            </a:r>
            <a:endParaRPr lang="en-US" sz="1400" dirty="0"/>
          </a:p>
          <a:p>
            <a:r>
              <a:rPr lang="en-US" sz="1400" dirty="0" smtClean="0"/>
              <a:t>-   Mary </a:t>
            </a:r>
            <a:r>
              <a:rPr lang="en-US" sz="1400" dirty="0"/>
              <a:t>has gone </a:t>
            </a:r>
            <a:r>
              <a:rPr lang="en-US" sz="1400" b="1" i="1" u="sng" dirty="0"/>
              <a:t>to get some fruit</a:t>
            </a:r>
            <a:r>
              <a:rPr lang="en-US" sz="1400" b="1" dirty="0"/>
              <a:t>.</a:t>
            </a:r>
            <a:endParaRPr lang="en-US" sz="1400" dirty="0"/>
          </a:p>
          <a:p>
            <a:r>
              <a:rPr lang="en-US" sz="1400" dirty="0" smtClean="0"/>
              <a:t>-    He </a:t>
            </a:r>
            <a:r>
              <a:rPr lang="en-US" sz="1400" dirty="0"/>
              <a:t>is working late </a:t>
            </a:r>
            <a:r>
              <a:rPr lang="en-US" sz="1400" b="1" i="1" u="sng" dirty="0"/>
              <a:t>to make up for his absence</a:t>
            </a:r>
            <a:r>
              <a:rPr lang="en-US" sz="1400" dirty="0"/>
              <a:t>.</a:t>
            </a: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2"/>
          <p:cNvSpPr>
            <a:spLocks noChangeArrowheads="1"/>
          </p:cNvSpPr>
          <p:nvPr/>
        </p:nvSpPr>
        <p:spPr bwMode="auto">
          <a:xfrm>
            <a:off x="7133616" y="1338351"/>
            <a:ext cx="46757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l"/>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l"/>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l"/>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l"/>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l"/>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l"/>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l"/>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l"/>
              </a:tabLst>
              <a:defRPr sz="2800">
                <a:solidFill>
                  <a:schemeClr val="tx1"/>
                </a:solidFill>
                <a:latin typeface="Arial" panose="020B0604020202020204" pitchFamily="34" charset="0"/>
              </a:defRPr>
            </a:lvl9pPr>
          </a:lstStyle>
          <a:p>
            <a:r>
              <a:rPr lang="th-TH" sz="1800" dirty="0"/>
              <a:t>นอกจากนี้ให้สังเกตด้วยว่ากลุ่มคำที่ขึ้นต้นด้วย </a:t>
            </a:r>
            <a:r>
              <a:rPr lang="en-US" sz="1800" dirty="0"/>
              <a:t>Infinitive </a:t>
            </a:r>
            <a:r>
              <a:rPr lang="th-TH" sz="1800" dirty="0"/>
              <a:t>นี้ อาจทำหน้าที่ขยายคำกริยา โดยใช้</a:t>
            </a:r>
            <a:r>
              <a:rPr lang="en-US" sz="1800" dirty="0"/>
              <a:t/>
            </a:r>
            <a:br>
              <a:rPr lang="en-US" sz="1800" dirty="0"/>
            </a:br>
            <a:r>
              <a:rPr lang="th-TH" sz="1800" dirty="0"/>
              <a:t>ในความหมายเน้น  ซึ่งจะวางไว้หน้าประโยค อย่างไรก็ตาม ลักษณะเช่นนี้ใช้ในภาษา</a:t>
            </a:r>
            <a:r>
              <a:rPr lang="th-TH" sz="1800" dirty="0" smtClean="0"/>
              <a:t>เขียนเท่านั้น </a:t>
            </a:r>
            <a:r>
              <a:rPr lang="th-TH" sz="1800" dirty="0"/>
              <a:t>เช่น    </a:t>
            </a:r>
            <a:endParaRPr lang="th-TH" sz="1800" dirty="0" smtClean="0"/>
          </a:p>
          <a:p>
            <a:r>
              <a:rPr lang="th-TH" sz="1800" dirty="0" smtClean="0"/>
              <a:t> </a:t>
            </a:r>
            <a:r>
              <a:rPr lang="en-US" sz="1400" dirty="0"/>
              <a:t>-</a:t>
            </a:r>
            <a:r>
              <a:rPr lang="en-US" sz="1400" b="1" i="1" u="sng" dirty="0"/>
              <a:t>To learn English well</a:t>
            </a:r>
            <a:r>
              <a:rPr lang="en-US" sz="1400" dirty="0"/>
              <a:t>, she studies hard every day</a:t>
            </a:r>
            <a:r>
              <a:rPr lang="en-US" sz="1400" dirty="0" smtClean="0"/>
              <a:t>.</a:t>
            </a:r>
          </a:p>
          <a:p>
            <a:endParaRPr lang="en-US" sz="1800" dirty="0"/>
          </a:p>
          <a:p>
            <a:r>
              <a:rPr lang="en-US" sz="1800" b="1" dirty="0"/>
              <a:t>2.   </a:t>
            </a:r>
            <a:r>
              <a:rPr lang="th-TH" sz="1800" b="1" dirty="0"/>
              <a:t>ขึ้นต้นด้วย</a:t>
            </a:r>
            <a:r>
              <a:rPr lang="en-US" sz="1800" b="1" dirty="0"/>
              <a:t> </a:t>
            </a:r>
            <a:r>
              <a:rPr lang="en-US" sz="1400" b="1" dirty="0"/>
              <a:t>Preposition</a:t>
            </a:r>
            <a:r>
              <a:rPr lang="en-US" sz="1800" b="1" dirty="0"/>
              <a:t> </a:t>
            </a:r>
            <a:r>
              <a:rPr lang="th-TH" sz="1800" b="1" dirty="0"/>
              <a:t>เช่น</a:t>
            </a:r>
            <a:endParaRPr lang="en-US" sz="1800" b="1" dirty="0"/>
          </a:p>
          <a:p>
            <a:r>
              <a:rPr lang="en-US" sz="1800" b="1" dirty="0"/>
              <a:t>	 </a:t>
            </a:r>
            <a:r>
              <a:rPr lang="en-US" sz="1400" b="1" dirty="0"/>
              <a:t>-She complained to me  </a:t>
            </a:r>
            <a:r>
              <a:rPr lang="en-US" sz="1400" b="1" i="1" u="sng" dirty="0"/>
              <a:t>about being badly </a:t>
            </a:r>
            <a:endParaRPr lang="en-US" sz="1400" b="1" i="1" u="sng" dirty="0" smtClean="0"/>
          </a:p>
          <a:p>
            <a:r>
              <a:rPr lang="en-US" sz="1400" b="1" i="1" dirty="0"/>
              <a:t> </a:t>
            </a:r>
            <a:r>
              <a:rPr lang="en-US" sz="1400" b="1" i="1" dirty="0" smtClean="0"/>
              <a:t>           </a:t>
            </a:r>
            <a:r>
              <a:rPr lang="en-US" sz="1400" b="1" i="1" u="sng" dirty="0" smtClean="0"/>
              <a:t>treated</a:t>
            </a:r>
            <a:r>
              <a:rPr lang="en-US" sz="1400" b="1" dirty="0" smtClean="0"/>
              <a:t>.</a:t>
            </a:r>
          </a:p>
          <a:p>
            <a:endParaRPr lang="en-US" sz="1400" b="1" dirty="0"/>
          </a:p>
          <a:p>
            <a:r>
              <a:rPr lang="en-US" sz="1800" b="1" dirty="0"/>
              <a:t>3.   </a:t>
            </a:r>
            <a:r>
              <a:rPr lang="th-TH" sz="1800" b="1" dirty="0"/>
              <a:t>ขึ้นต้นด้วยตัวเชื่อม ตามด้วยคำนาม เช่น</a:t>
            </a:r>
            <a:endParaRPr lang="en-US" sz="1800" b="1" dirty="0"/>
          </a:p>
          <a:p>
            <a:r>
              <a:rPr lang="en-US" sz="1800" b="1" dirty="0"/>
              <a:t>	</a:t>
            </a:r>
            <a:r>
              <a:rPr lang="en-US" sz="1400" b="1" dirty="0"/>
              <a:t>  -She looked worried  </a:t>
            </a:r>
            <a:r>
              <a:rPr lang="en-US" sz="1400" b="1" i="1" u="sng" dirty="0"/>
              <a:t>because of her </a:t>
            </a:r>
            <a:r>
              <a:rPr lang="en-US" sz="1400" b="1" i="1" u="sng" dirty="0" smtClean="0"/>
              <a:t>mother’s</a:t>
            </a:r>
            <a:br>
              <a:rPr lang="en-US" sz="1400" b="1" i="1" u="sng" dirty="0" smtClean="0"/>
            </a:br>
            <a:r>
              <a:rPr lang="en-US" sz="1400" b="1" i="1" dirty="0" smtClean="0"/>
              <a:t>            </a:t>
            </a:r>
            <a:r>
              <a:rPr lang="en-US" sz="1400" b="1" i="1" u="sng" dirty="0"/>
              <a:t>illness</a:t>
            </a:r>
            <a:r>
              <a:rPr lang="en-US" sz="1400" b="1" dirty="0"/>
              <a:t>.</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altLang="zh-CN" sz="1400" b="1" i="0" u="none" strike="noStrike" cap="none" normalizeH="0" baseline="0" dirty="0" smtClean="0">
              <a:ln>
                <a:noFill/>
              </a:ln>
              <a:solidFill>
                <a:schemeClr val="tx1"/>
              </a:solidFill>
              <a:effectLst/>
            </a:endParaRPr>
          </a:p>
        </p:txBody>
      </p:sp>
      <p:sp>
        <p:nvSpPr>
          <p:cNvPr id="32" name="Rectangle 119"/>
          <p:cNvSpPr>
            <a:spLocks noChangeArrowheads="1"/>
          </p:cNvSpPr>
          <p:nvPr/>
        </p:nvSpPr>
        <p:spPr bwMode="auto">
          <a:xfrm>
            <a:off x="918299" y="546985"/>
            <a:ext cx="3337260"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3200" b="1" dirty="0" smtClean="0">
                <a:latin typeface="Calibri Light" panose="020F0302020204030204" pitchFamily="34" charset="0"/>
                <a:ea typeface="Cordia New" panose="020B0304020202020204" pitchFamily="34" charset="-34"/>
                <a:cs typeface="Cordia New" panose="020B0304020202020204" pitchFamily="34" charset="-34"/>
              </a:rPr>
              <a:t>Adverb Phrases</a:t>
            </a:r>
            <a:endParaRPr lang="en-US" sz="3200" dirty="0">
              <a:latin typeface="Calibri Light" panose="020F0302020204030204" pitchFamily="34" charset="0"/>
            </a:endParaRPr>
          </a:p>
        </p:txBody>
      </p:sp>
    </p:spTree>
    <p:extLst>
      <p:ext uri="{BB962C8B-B14F-4D97-AF65-F5344CB8AC3E}">
        <p14:creationId xmlns:p14="http://schemas.microsoft.com/office/powerpoint/2010/main" val="27232656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9" name="Rectangle 119"/>
          <p:cNvSpPr>
            <a:spLocks noChangeArrowheads="1"/>
          </p:cNvSpPr>
          <p:nvPr/>
        </p:nvSpPr>
        <p:spPr bwMode="auto">
          <a:xfrm>
            <a:off x="537755" y="641957"/>
            <a:ext cx="3337260"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3200" b="1" dirty="0" smtClean="0">
                <a:latin typeface="Calibri Light" panose="020F0302020204030204" pitchFamily="34" charset="0"/>
                <a:ea typeface="Cordia New" panose="020B0304020202020204" pitchFamily="34" charset="-34"/>
                <a:cs typeface="Cordia New" panose="020B0304020202020204" pitchFamily="34" charset="-34"/>
              </a:rPr>
              <a:t>Adverb </a:t>
            </a:r>
            <a:r>
              <a:rPr lang="en-US" sz="3200" b="1" dirty="0">
                <a:latin typeface="Calibri Light" panose="020F0302020204030204" pitchFamily="34" charset="0"/>
                <a:ea typeface="Cordia New" panose="020B0304020202020204" pitchFamily="34" charset="-34"/>
                <a:cs typeface="Cordia New" panose="020B0304020202020204" pitchFamily="34" charset="-34"/>
              </a:rPr>
              <a:t>Clauses</a:t>
            </a:r>
            <a:endParaRPr lang="en-US" sz="3200" dirty="0">
              <a:latin typeface="Calibri Light" panose="020F0302020204030204" pitchFamily="34" charset="0"/>
            </a:endParaRPr>
          </a:p>
        </p:txBody>
      </p:sp>
      <p:pic>
        <p:nvPicPr>
          <p:cNvPr id="4097" name="Picture 1" descr="verb2 (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60106" y="81468"/>
            <a:ext cx="1457325" cy="15367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538693" y="1521859"/>
            <a:ext cx="4652549" cy="1938992"/>
          </a:xfrm>
          <a:prstGeom prst="rect">
            <a:avLst/>
          </a:prstGeom>
        </p:spPr>
        <p:txBody>
          <a:bodyPr wrap="square">
            <a:spAutoFit/>
          </a:bodyPr>
          <a:lstStyle/>
          <a:p>
            <a:pPr lvl="0"/>
            <a:r>
              <a:rPr lang="en-US" sz="2000" b="1" dirty="0"/>
              <a:t>Adverb Clauses</a:t>
            </a:r>
            <a:r>
              <a:rPr lang="en-US" sz="2000" dirty="0"/>
              <a:t>  </a:t>
            </a:r>
            <a:r>
              <a:rPr lang="th-TH" sz="2000" dirty="0"/>
              <a:t>คือ อนุประโยคที่มีหน้าที่เหมือนคำวิเศษณ์ขยายคำกริยา  และเป็น</a:t>
            </a:r>
            <a:br>
              <a:rPr lang="th-TH" sz="2000" dirty="0"/>
            </a:br>
            <a:r>
              <a:rPr lang="th-TH" sz="2000" dirty="0"/>
              <a:t>กลุ่มคำที่มีประธานและกริยา  ให้สังเกตประโยคย่อยที่ขึ้นต้นด้วยคำเชื่อมประเภทต่างๆ</a:t>
            </a:r>
            <a:r>
              <a:rPr lang="th-TH" sz="2000" dirty="0" smtClean="0"/>
              <a:t>ดังนี้</a:t>
            </a:r>
          </a:p>
          <a:p>
            <a:pPr lvl="0"/>
            <a:endParaRPr lang="en-US" sz="2000" dirty="0"/>
          </a:p>
          <a:p>
            <a:r>
              <a:rPr lang="en-US" sz="2000" dirty="0"/>
              <a:t>1.   </a:t>
            </a:r>
            <a:r>
              <a:rPr lang="th-TH" sz="2000" dirty="0"/>
              <a:t>คำเชื่อมแสดงเวลา เช่น </a:t>
            </a:r>
            <a:r>
              <a:rPr lang="en-US" sz="2000" dirty="0"/>
              <a:t> </a:t>
            </a:r>
            <a:r>
              <a:rPr lang="en-US" sz="1600" dirty="0"/>
              <a:t>before, after, when, while, as</a:t>
            </a:r>
          </a:p>
        </p:txBody>
      </p:sp>
      <p:sp>
        <p:nvSpPr>
          <p:cNvPr id="21" name="AutoShape 15"/>
          <p:cNvSpPr>
            <a:spLocks noChangeArrowheads="1"/>
          </p:cNvSpPr>
          <p:nvPr/>
        </p:nvSpPr>
        <p:spPr bwMode="auto">
          <a:xfrm rot="32126169">
            <a:off x="1783018" y="3833840"/>
            <a:ext cx="973375" cy="197080"/>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2" name="AutoShape 15"/>
          <p:cNvSpPr>
            <a:spLocks noChangeArrowheads="1"/>
          </p:cNvSpPr>
          <p:nvPr/>
        </p:nvSpPr>
        <p:spPr bwMode="auto">
          <a:xfrm rot="32126169">
            <a:off x="1206702" y="4922527"/>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4" name="AutoShape 15"/>
          <p:cNvSpPr>
            <a:spLocks noChangeArrowheads="1"/>
          </p:cNvSpPr>
          <p:nvPr/>
        </p:nvSpPr>
        <p:spPr bwMode="auto">
          <a:xfrm rot="32126169">
            <a:off x="8450517" y="4166701"/>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5" name="AutoShape 10"/>
          <p:cNvSpPr>
            <a:spLocks noChangeArrowheads="1"/>
          </p:cNvSpPr>
          <p:nvPr/>
        </p:nvSpPr>
        <p:spPr bwMode="auto">
          <a:xfrm rot="21117741" flipV="1">
            <a:off x="5640574" y="4474009"/>
            <a:ext cx="222120"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6" name="AutoShape 11"/>
          <p:cNvSpPr>
            <a:spLocks noChangeArrowheads="1"/>
          </p:cNvSpPr>
          <p:nvPr/>
        </p:nvSpPr>
        <p:spPr bwMode="auto">
          <a:xfrm rot="21117741" flipV="1">
            <a:off x="5640574" y="4489884"/>
            <a:ext cx="222120"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9" name="AutoShape 15"/>
          <p:cNvSpPr>
            <a:spLocks noChangeArrowheads="1"/>
          </p:cNvSpPr>
          <p:nvPr/>
        </p:nvSpPr>
        <p:spPr bwMode="auto">
          <a:xfrm rot="32126169">
            <a:off x="8079349" y="3126322"/>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4" name="Rectangle 3"/>
          <p:cNvSpPr>
            <a:spLocks noChangeArrowheads="1"/>
          </p:cNvSpPr>
          <p:nvPr/>
        </p:nvSpPr>
        <p:spPr bwMode="auto">
          <a:xfrm>
            <a:off x="940814" y="3487650"/>
            <a:ext cx="46514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9750" algn="l"/>
                <a:tab pos="630238" algn="l"/>
              </a:tabLst>
              <a:defRPr sz="2800">
                <a:solidFill>
                  <a:schemeClr val="tx1"/>
                </a:solidFill>
                <a:latin typeface="Arial" panose="020B0604020202020204" pitchFamily="34" charset="0"/>
              </a:defRPr>
            </a:lvl1pPr>
            <a:lvl2pPr eaLnBrk="0" fontAlgn="base" hangingPunct="0">
              <a:spcBef>
                <a:spcPct val="0"/>
              </a:spcBef>
              <a:spcAft>
                <a:spcPct val="0"/>
              </a:spcAft>
              <a:tabLst>
                <a:tab pos="539750" algn="l"/>
                <a:tab pos="630238" algn="l"/>
              </a:tabLst>
              <a:defRPr sz="2800">
                <a:solidFill>
                  <a:schemeClr val="tx1"/>
                </a:solidFill>
                <a:latin typeface="Arial" panose="020B0604020202020204" pitchFamily="34" charset="0"/>
              </a:defRPr>
            </a:lvl2pPr>
            <a:lvl3pPr eaLnBrk="0" fontAlgn="base" hangingPunct="0">
              <a:spcBef>
                <a:spcPct val="0"/>
              </a:spcBef>
              <a:spcAft>
                <a:spcPct val="0"/>
              </a:spcAft>
              <a:tabLst>
                <a:tab pos="539750" algn="l"/>
                <a:tab pos="630238" algn="l"/>
              </a:tabLst>
              <a:defRPr sz="2800">
                <a:solidFill>
                  <a:schemeClr val="tx1"/>
                </a:solidFill>
                <a:latin typeface="Arial" panose="020B0604020202020204" pitchFamily="34" charset="0"/>
              </a:defRPr>
            </a:lvl3pPr>
            <a:lvl4pPr eaLnBrk="0" fontAlgn="base" hangingPunct="0">
              <a:spcBef>
                <a:spcPct val="0"/>
              </a:spcBef>
              <a:spcAft>
                <a:spcPct val="0"/>
              </a:spcAft>
              <a:tabLst>
                <a:tab pos="539750" algn="l"/>
                <a:tab pos="630238" algn="l"/>
              </a:tabLst>
              <a:defRPr sz="2800">
                <a:solidFill>
                  <a:schemeClr val="tx1"/>
                </a:solidFill>
                <a:latin typeface="Arial" panose="020B0604020202020204" pitchFamily="34" charset="0"/>
              </a:defRPr>
            </a:lvl4pPr>
            <a:lvl5pPr eaLnBrk="0" fontAlgn="base" hangingPunct="0">
              <a:spcBef>
                <a:spcPct val="0"/>
              </a:spcBef>
              <a:spcAft>
                <a:spcPct val="0"/>
              </a:spcAft>
              <a:tabLst>
                <a:tab pos="539750" algn="l"/>
                <a:tab pos="630238" algn="l"/>
              </a:tabLst>
              <a:defRPr sz="2800">
                <a:solidFill>
                  <a:schemeClr val="tx1"/>
                </a:solidFill>
                <a:latin typeface="Arial" panose="020B0604020202020204" pitchFamily="34" charset="0"/>
              </a:defRPr>
            </a:lvl5pPr>
            <a:lvl6pPr eaLnBrk="0" fontAlgn="base" hangingPunct="0">
              <a:spcBef>
                <a:spcPct val="0"/>
              </a:spcBef>
              <a:spcAft>
                <a:spcPct val="0"/>
              </a:spcAft>
              <a:tabLst>
                <a:tab pos="539750" algn="l"/>
                <a:tab pos="630238" algn="l"/>
              </a:tabLst>
              <a:defRPr sz="2800">
                <a:solidFill>
                  <a:schemeClr val="tx1"/>
                </a:solidFill>
                <a:latin typeface="Arial" panose="020B0604020202020204" pitchFamily="34" charset="0"/>
              </a:defRPr>
            </a:lvl6pPr>
            <a:lvl7pPr eaLnBrk="0" fontAlgn="base" hangingPunct="0">
              <a:spcBef>
                <a:spcPct val="0"/>
              </a:spcBef>
              <a:spcAft>
                <a:spcPct val="0"/>
              </a:spcAft>
              <a:tabLst>
                <a:tab pos="539750" algn="l"/>
                <a:tab pos="630238" algn="l"/>
              </a:tabLst>
              <a:defRPr sz="2800">
                <a:solidFill>
                  <a:schemeClr val="tx1"/>
                </a:solidFill>
                <a:latin typeface="Arial" panose="020B0604020202020204" pitchFamily="34" charset="0"/>
              </a:defRPr>
            </a:lvl7pPr>
            <a:lvl8pPr eaLnBrk="0" fontAlgn="base" hangingPunct="0">
              <a:spcBef>
                <a:spcPct val="0"/>
              </a:spcBef>
              <a:spcAft>
                <a:spcPct val="0"/>
              </a:spcAft>
              <a:tabLst>
                <a:tab pos="539750" algn="l"/>
                <a:tab pos="630238" algn="l"/>
              </a:tabLst>
              <a:defRPr sz="2800">
                <a:solidFill>
                  <a:schemeClr val="tx1"/>
                </a:solidFill>
                <a:latin typeface="Arial" panose="020B0604020202020204" pitchFamily="34" charset="0"/>
              </a:defRPr>
            </a:lvl8pPr>
            <a:lvl9pPr eaLnBrk="0" fontAlgn="base" hangingPunct="0">
              <a:spcBef>
                <a:spcPct val="0"/>
              </a:spcBef>
              <a:spcAft>
                <a:spcPct val="0"/>
              </a:spcAft>
              <a:tabLst>
                <a:tab pos="539750" algn="l"/>
                <a:tab pos="630238"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9750" algn="l"/>
                <a:tab pos="630238" algn="l"/>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 often sing songs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while</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 am doing the gardening</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5" name="AutoShape 4"/>
          <p:cNvSpPr>
            <a:spLocks noChangeArrowheads="1"/>
          </p:cNvSpPr>
          <p:nvPr/>
        </p:nvSpPr>
        <p:spPr bwMode="auto">
          <a:xfrm rot="32126169">
            <a:off x="-2728781" y="5316883"/>
            <a:ext cx="227398" cy="92075"/>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8" name="Rectangle 6"/>
          <p:cNvSpPr>
            <a:spLocks noChangeArrowheads="1"/>
          </p:cNvSpPr>
          <p:nvPr/>
        </p:nvSpPr>
        <p:spPr bwMode="auto">
          <a:xfrm>
            <a:off x="537755" y="4180776"/>
            <a:ext cx="759310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a:t>
            </a:r>
            <a:r>
              <a:rPr kumimoji="0" lang="en-US"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คำเชื่อมบอกสถานที่ เช่น </a:t>
            </a:r>
            <a:r>
              <a:rPr kumimoji="0" lang="en-US"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where, wherever</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0" name="Rectangle 7"/>
          <p:cNvSpPr>
            <a:spLocks noChangeArrowheads="1"/>
          </p:cNvSpPr>
          <p:nvPr/>
        </p:nvSpPr>
        <p:spPr bwMode="auto">
          <a:xfrm>
            <a:off x="940814" y="4590332"/>
            <a:ext cx="39445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30238" algn="l"/>
              </a:tabLst>
              <a:defRPr sz="2800">
                <a:solidFill>
                  <a:schemeClr val="tx1"/>
                </a:solidFill>
                <a:latin typeface="Arial" panose="020B0604020202020204" pitchFamily="34" charset="0"/>
              </a:defRPr>
            </a:lvl1pPr>
            <a:lvl2pPr eaLnBrk="0" fontAlgn="base" hangingPunct="0">
              <a:spcBef>
                <a:spcPct val="0"/>
              </a:spcBef>
              <a:spcAft>
                <a:spcPct val="0"/>
              </a:spcAft>
              <a:tabLst>
                <a:tab pos="630238" algn="l"/>
              </a:tabLst>
              <a:defRPr sz="2800">
                <a:solidFill>
                  <a:schemeClr val="tx1"/>
                </a:solidFill>
                <a:latin typeface="Arial" panose="020B0604020202020204" pitchFamily="34" charset="0"/>
              </a:defRPr>
            </a:lvl2pPr>
            <a:lvl3pPr eaLnBrk="0" fontAlgn="base" hangingPunct="0">
              <a:spcBef>
                <a:spcPct val="0"/>
              </a:spcBef>
              <a:spcAft>
                <a:spcPct val="0"/>
              </a:spcAft>
              <a:tabLst>
                <a:tab pos="630238" algn="l"/>
              </a:tabLst>
              <a:defRPr sz="2800">
                <a:solidFill>
                  <a:schemeClr val="tx1"/>
                </a:solidFill>
                <a:latin typeface="Arial" panose="020B0604020202020204" pitchFamily="34" charset="0"/>
              </a:defRPr>
            </a:lvl3pPr>
            <a:lvl4pPr eaLnBrk="0" fontAlgn="base" hangingPunct="0">
              <a:spcBef>
                <a:spcPct val="0"/>
              </a:spcBef>
              <a:spcAft>
                <a:spcPct val="0"/>
              </a:spcAft>
              <a:tabLst>
                <a:tab pos="630238" algn="l"/>
              </a:tabLst>
              <a:defRPr sz="2800">
                <a:solidFill>
                  <a:schemeClr val="tx1"/>
                </a:solidFill>
                <a:latin typeface="Arial" panose="020B0604020202020204" pitchFamily="34" charset="0"/>
              </a:defRPr>
            </a:lvl4pPr>
            <a:lvl5pPr eaLnBrk="0" fontAlgn="base" hangingPunct="0">
              <a:spcBef>
                <a:spcPct val="0"/>
              </a:spcBef>
              <a:spcAft>
                <a:spcPct val="0"/>
              </a:spcAft>
              <a:tabLst>
                <a:tab pos="630238" algn="l"/>
              </a:tabLst>
              <a:defRPr sz="2800">
                <a:solidFill>
                  <a:schemeClr val="tx1"/>
                </a:solidFill>
                <a:latin typeface="Arial" panose="020B0604020202020204" pitchFamily="34" charset="0"/>
              </a:defRPr>
            </a:lvl5pPr>
            <a:lvl6pPr eaLnBrk="0" fontAlgn="base" hangingPunct="0">
              <a:spcBef>
                <a:spcPct val="0"/>
              </a:spcBef>
              <a:spcAft>
                <a:spcPct val="0"/>
              </a:spcAft>
              <a:tabLst>
                <a:tab pos="630238" algn="l"/>
              </a:tabLst>
              <a:defRPr sz="2800">
                <a:solidFill>
                  <a:schemeClr val="tx1"/>
                </a:solidFill>
                <a:latin typeface="Arial" panose="020B0604020202020204" pitchFamily="34" charset="0"/>
              </a:defRPr>
            </a:lvl6pPr>
            <a:lvl7pPr eaLnBrk="0" fontAlgn="base" hangingPunct="0">
              <a:spcBef>
                <a:spcPct val="0"/>
              </a:spcBef>
              <a:spcAft>
                <a:spcPct val="0"/>
              </a:spcAft>
              <a:tabLst>
                <a:tab pos="630238" algn="l"/>
              </a:tabLst>
              <a:defRPr sz="2800">
                <a:solidFill>
                  <a:schemeClr val="tx1"/>
                </a:solidFill>
                <a:latin typeface="Arial" panose="020B0604020202020204" pitchFamily="34" charset="0"/>
              </a:defRPr>
            </a:lvl7pPr>
            <a:lvl8pPr eaLnBrk="0" fontAlgn="base" hangingPunct="0">
              <a:spcBef>
                <a:spcPct val="0"/>
              </a:spcBef>
              <a:spcAft>
                <a:spcPct val="0"/>
              </a:spcAft>
              <a:tabLst>
                <a:tab pos="630238" algn="l"/>
              </a:tabLst>
              <a:defRPr sz="2800">
                <a:solidFill>
                  <a:schemeClr val="tx1"/>
                </a:solidFill>
                <a:latin typeface="Arial" panose="020B0604020202020204" pitchFamily="34" charset="0"/>
              </a:defRPr>
            </a:lvl8pPr>
            <a:lvl9pPr eaLnBrk="0" fontAlgn="base" hangingPunct="0">
              <a:spcBef>
                <a:spcPct val="0"/>
              </a:spcBef>
              <a:spcAft>
                <a:spcPct val="0"/>
              </a:spcAft>
              <a:tabLst>
                <a:tab pos="630238"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30238" algn="l"/>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 go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wherever</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you may go</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11" name="Rectangle 9"/>
          <p:cNvSpPr>
            <a:spLocks noChangeArrowheads="1"/>
          </p:cNvSpPr>
          <p:nvPr/>
        </p:nvSpPr>
        <p:spPr bwMode="auto">
          <a:xfrm>
            <a:off x="537755" y="5156630"/>
            <a:ext cx="5054551"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457200" marR="0" lvl="0" indent="-457200" algn="l" defTabSz="914400" rtl="0" eaLnBrk="0" fontAlgn="base" latinLnBrk="0" hangingPunct="0">
              <a:lnSpc>
                <a:spcPct val="100000"/>
              </a:lnSpc>
              <a:spcBef>
                <a:spcPct val="0"/>
              </a:spcBef>
              <a:spcAft>
                <a:spcPct val="0"/>
              </a:spcAft>
              <a:buClrTx/>
              <a:buSzTx/>
              <a:buFontTx/>
              <a:buAutoNum type="arabicPeriod" startAt="3"/>
              <a:tabLst/>
            </a:pPr>
            <a:r>
              <a:rPr kumimoji="0" lang="th-TH"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คำเชื่อมแสดงความขัดแย้ง เช่น </a:t>
            </a:r>
            <a:r>
              <a:rPr kumimoji="0" lang="en-US"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although, even though,</a:t>
            </a:r>
          </a:p>
          <a:p>
            <a:pPr marR="0" lvl="0" algn="l" defTabSz="914400" rtl="0" eaLnBrk="0" fontAlgn="base" latinLnBrk="0" hangingPunct="0">
              <a:lnSpc>
                <a:spcPct val="100000"/>
              </a:lnSpc>
              <a:spcBef>
                <a:spcPct val="0"/>
              </a:spcBef>
              <a:spcAft>
                <a:spcPct val="0"/>
              </a:spcAft>
              <a:buClrTx/>
              <a:buSzTx/>
              <a:tabLst/>
            </a:pPr>
            <a:r>
              <a:rPr lang="en-US" altLang="zh-CN" sz="1400" dirty="0" smtClean="0">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while,</a:t>
            </a:r>
            <a:r>
              <a:rPr lang="en-US" altLang="zh-CN" sz="1400" dirty="0">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however</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2" name="AutoShape 8"/>
          <p:cNvSpPr>
            <a:spLocks noChangeArrowheads="1"/>
          </p:cNvSpPr>
          <p:nvPr/>
        </p:nvSpPr>
        <p:spPr bwMode="auto">
          <a:xfrm rot="32126169">
            <a:off x="1578988" y="6143146"/>
            <a:ext cx="686577" cy="131409"/>
          </a:xfrm>
          <a:prstGeom prst="curvedDownArrow">
            <a:avLst>
              <a:gd name="adj1" fmla="val 209276"/>
              <a:gd name="adj2" fmla="val 418553"/>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13" name="Rectangle 10"/>
          <p:cNvSpPr>
            <a:spLocks noChangeArrowheads="1"/>
          </p:cNvSpPr>
          <p:nvPr/>
        </p:nvSpPr>
        <p:spPr bwMode="auto">
          <a:xfrm>
            <a:off x="-134877" y="5803266"/>
            <a:ext cx="552686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 will get there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even though</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I have to walk all day</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14" name="Rectangle 12"/>
          <p:cNvSpPr>
            <a:spLocks noChangeArrowheads="1"/>
          </p:cNvSpPr>
          <p:nvPr/>
        </p:nvSpPr>
        <p:spPr bwMode="auto">
          <a:xfrm>
            <a:off x="6634145" y="864051"/>
            <a:ext cx="49583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4.   </a:t>
            </a:r>
            <a:r>
              <a:rPr kumimoji="0" lang="th-TH"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คำเชื่อมแสดงเหตุผล เช่น </a:t>
            </a:r>
            <a:r>
              <a:rPr kumimoji="0" lang="en-US"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because, since, as, when</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30" name="AutoShape 11"/>
          <p:cNvSpPr>
            <a:spLocks noChangeArrowheads="1"/>
          </p:cNvSpPr>
          <p:nvPr/>
        </p:nvSpPr>
        <p:spPr bwMode="auto">
          <a:xfrm rot="10636839">
            <a:off x="7867884" y="1736563"/>
            <a:ext cx="1480969" cy="242692"/>
          </a:xfrm>
          <a:prstGeom prst="curvedDownArrow">
            <a:avLst>
              <a:gd name="adj1" fmla="val 225625"/>
              <a:gd name="adj2" fmla="val 451250"/>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1" name="Rectangle 13"/>
          <p:cNvSpPr>
            <a:spLocks noChangeArrowheads="1"/>
          </p:cNvSpPr>
          <p:nvPr/>
        </p:nvSpPr>
        <p:spPr bwMode="auto">
          <a:xfrm>
            <a:off x="6915600" y="1446844"/>
            <a:ext cx="489377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-He couldn’t go to school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because</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he was seriously ill</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32" name="Rectangle 15"/>
          <p:cNvSpPr>
            <a:spLocks noChangeArrowheads="1"/>
          </p:cNvSpPr>
          <p:nvPr/>
        </p:nvSpPr>
        <p:spPr bwMode="auto">
          <a:xfrm>
            <a:off x="6634145" y="2288753"/>
            <a:ext cx="847844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5</a:t>
            </a:r>
            <a:r>
              <a:rPr kumimoji="0" lang="en-US"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คำเชื่อมแสดงเงื่อนไข เช่น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if, unless, when , whether, as long as</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34" name="Rectangle 16"/>
          <p:cNvSpPr>
            <a:spLocks noChangeArrowheads="1"/>
          </p:cNvSpPr>
          <p:nvPr/>
        </p:nvSpPr>
        <p:spPr bwMode="auto">
          <a:xfrm>
            <a:off x="7029533" y="2819286"/>
            <a:ext cx="572103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9750" algn="l"/>
              </a:tabLst>
              <a:defRPr sz="2800">
                <a:solidFill>
                  <a:schemeClr val="tx1"/>
                </a:solidFill>
                <a:latin typeface="Arial" panose="020B0604020202020204" pitchFamily="34" charset="0"/>
              </a:defRPr>
            </a:lvl1pPr>
            <a:lvl2pPr eaLnBrk="0" fontAlgn="base" hangingPunct="0">
              <a:spcBef>
                <a:spcPct val="0"/>
              </a:spcBef>
              <a:spcAft>
                <a:spcPct val="0"/>
              </a:spcAft>
              <a:tabLst>
                <a:tab pos="539750" algn="l"/>
              </a:tabLst>
              <a:defRPr sz="2800">
                <a:solidFill>
                  <a:schemeClr val="tx1"/>
                </a:solidFill>
                <a:latin typeface="Arial" panose="020B0604020202020204" pitchFamily="34" charset="0"/>
              </a:defRPr>
            </a:lvl2pPr>
            <a:lvl3pPr eaLnBrk="0" fontAlgn="base" hangingPunct="0">
              <a:spcBef>
                <a:spcPct val="0"/>
              </a:spcBef>
              <a:spcAft>
                <a:spcPct val="0"/>
              </a:spcAft>
              <a:tabLst>
                <a:tab pos="539750" algn="l"/>
              </a:tabLst>
              <a:defRPr sz="2800">
                <a:solidFill>
                  <a:schemeClr val="tx1"/>
                </a:solidFill>
                <a:latin typeface="Arial" panose="020B0604020202020204" pitchFamily="34" charset="0"/>
              </a:defRPr>
            </a:lvl3pPr>
            <a:lvl4pPr eaLnBrk="0" fontAlgn="base" hangingPunct="0">
              <a:spcBef>
                <a:spcPct val="0"/>
              </a:spcBef>
              <a:spcAft>
                <a:spcPct val="0"/>
              </a:spcAft>
              <a:tabLst>
                <a:tab pos="539750" algn="l"/>
              </a:tabLst>
              <a:defRPr sz="2800">
                <a:solidFill>
                  <a:schemeClr val="tx1"/>
                </a:solidFill>
                <a:latin typeface="Arial" panose="020B0604020202020204" pitchFamily="34" charset="0"/>
              </a:defRPr>
            </a:lvl4pPr>
            <a:lvl5pPr eaLnBrk="0" fontAlgn="base" hangingPunct="0">
              <a:spcBef>
                <a:spcPct val="0"/>
              </a:spcBef>
              <a:spcAft>
                <a:spcPct val="0"/>
              </a:spcAft>
              <a:tabLst>
                <a:tab pos="539750" algn="l"/>
              </a:tabLst>
              <a:defRPr sz="2800">
                <a:solidFill>
                  <a:schemeClr val="tx1"/>
                </a:solidFill>
                <a:latin typeface="Arial" panose="020B0604020202020204" pitchFamily="34" charset="0"/>
              </a:defRPr>
            </a:lvl5pPr>
            <a:lvl6pPr eaLnBrk="0" fontAlgn="base" hangingPunct="0">
              <a:spcBef>
                <a:spcPct val="0"/>
              </a:spcBef>
              <a:spcAft>
                <a:spcPct val="0"/>
              </a:spcAft>
              <a:tabLst>
                <a:tab pos="539750" algn="l"/>
              </a:tabLst>
              <a:defRPr sz="2800">
                <a:solidFill>
                  <a:schemeClr val="tx1"/>
                </a:solidFill>
                <a:latin typeface="Arial" panose="020B0604020202020204" pitchFamily="34" charset="0"/>
              </a:defRPr>
            </a:lvl6pPr>
            <a:lvl7pPr eaLnBrk="0" fontAlgn="base" hangingPunct="0">
              <a:spcBef>
                <a:spcPct val="0"/>
              </a:spcBef>
              <a:spcAft>
                <a:spcPct val="0"/>
              </a:spcAft>
              <a:tabLst>
                <a:tab pos="539750" algn="l"/>
              </a:tabLst>
              <a:defRPr sz="2800">
                <a:solidFill>
                  <a:schemeClr val="tx1"/>
                </a:solidFill>
                <a:latin typeface="Arial" panose="020B0604020202020204" pitchFamily="34" charset="0"/>
              </a:defRPr>
            </a:lvl7pPr>
            <a:lvl8pPr eaLnBrk="0" fontAlgn="base" hangingPunct="0">
              <a:spcBef>
                <a:spcPct val="0"/>
              </a:spcBef>
              <a:spcAft>
                <a:spcPct val="0"/>
              </a:spcAft>
              <a:tabLst>
                <a:tab pos="539750" algn="l"/>
              </a:tabLst>
              <a:defRPr sz="2800">
                <a:solidFill>
                  <a:schemeClr val="tx1"/>
                </a:solidFill>
                <a:latin typeface="Arial" panose="020B0604020202020204" pitchFamily="34" charset="0"/>
              </a:defRPr>
            </a:lvl8pPr>
            <a:lvl9pPr eaLnBrk="0" fontAlgn="base" hangingPunct="0">
              <a:spcBef>
                <a:spcPct val="0"/>
              </a:spcBef>
              <a:spcAft>
                <a:spcPct val="0"/>
              </a:spcAft>
              <a:tabLst>
                <a:tab pos="53975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9750" algn="l"/>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-He will not go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unless</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you ask him</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35" name="Rectangle 18"/>
          <p:cNvSpPr>
            <a:spLocks noChangeArrowheads="1"/>
          </p:cNvSpPr>
          <p:nvPr/>
        </p:nvSpPr>
        <p:spPr bwMode="auto">
          <a:xfrm>
            <a:off x="6634145" y="3378864"/>
            <a:ext cx="5864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9750" algn="l"/>
              </a:tabLst>
              <a:defRPr sz="2800">
                <a:solidFill>
                  <a:schemeClr val="tx1"/>
                </a:solidFill>
                <a:latin typeface="Arial" panose="020B0604020202020204" pitchFamily="34" charset="0"/>
              </a:defRPr>
            </a:lvl1pPr>
            <a:lvl2pPr eaLnBrk="0" fontAlgn="base" hangingPunct="0">
              <a:spcBef>
                <a:spcPct val="0"/>
              </a:spcBef>
              <a:spcAft>
                <a:spcPct val="0"/>
              </a:spcAft>
              <a:tabLst>
                <a:tab pos="539750" algn="l"/>
              </a:tabLst>
              <a:defRPr sz="2800">
                <a:solidFill>
                  <a:schemeClr val="tx1"/>
                </a:solidFill>
                <a:latin typeface="Arial" panose="020B0604020202020204" pitchFamily="34" charset="0"/>
              </a:defRPr>
            </a:lvl2pPr>
            <a:lvl3pPr eaLnBrk="0" fontAlgn="base" hangingPunct="0">
              <a:spcBef>
                <a:spcPct val="0"/>
              </a:spcBef>
              <a:spcAft>
                <a:spcPct val="0"/>
              </a:spcAft>
              <a:tabLst>
                <a:tab pos="539750" algn="l"/>
              </a:tabLst>
              <a:defRPr sz="2800">
                <a:solidFill>
                  <a:schemeClr val="tx1"/>
                </a:solidFill>
                <a:latin typeface="Arial" panose="020B0604020202020204" pitchFamily="34" charset="0"/>
              </a:defRPr>
            </a:lvl3pPr>
            <a:lvl4pPr eaLnBrk="0" fontAlgn="base" hangingPunct="0">
              <a:spcBef>
                <a:spcPct val="0"/>
              </a:spcBef>
              <a:spcAft>
                <a:spcPct val="0"/>
              </a:spcAft>
              <a:tabLst>
                <a:tab pos="539750" algn="l"/>
              </a:tabLst>
              <a:defRPr sz="2800">
                <a:solidFill>
                  <a:schemeClr val="tx1"/>
                </a:solidFill>
                <a:latin typeface="Arial" panose="020B0604020202020204" pitchFamily="34" charset="0"/>
              </a:defRPr>
            </a:lvl4pPr>
            <a:lvl5pPr eaLnBrk="0" fontAlgn="base" hangingPunct="0">
              <a:spcBef>
                <a:spcPct val="0"/>
              </a:spcBef>
              <a:spcAft>
                <a:spcPct val="0"/>
              </a:spcAft>
              <a:tabLst>
                <a:tab pos="539750" algn="l"/>
              </a:tabLst>
              <a:defRPr sz="2800">
                <a:solidFill>
                  <a:schemeClr val="tx1"/>
                </a:solidFill>
                <a:latin typeface="Arial" panose="020B0604020202020204" pitchFamily="34" charset="0"/>
              </a:defRPr>
            </a:lvl5pPr>
            <a:lvl6pPr eaLnBrk="0" fontAlgn="base" hangingPunct="0">
              <a:spcBef>
                <a:spcPct val="0"/>
              </a:spcBef>
              <a:spcAft>
                <a:spcPct val="0"/>
              </a:spcAft>
              <a:tabLst>
                <a:tab pos="539750" algn="l"/>
              </a:tabLst>
              <a:defRPr sz="2800">
                <a:solidFill>
                  <a:schemeClr val="tx1"/>
                </a:solidFill>
                <a:latin typeface="Arial" panose="020B0604020202020204" pitchFamily="34" charset="0"/>
              </a:defRPr>
            </a:lvl6pPr>
            <a:lvl7pPr eaLnBrk="0" fontAlgn="base" hangingPunct="0">
              <a:spcBef>
                <a:spcPct val="0"/>
              </a:spcBef>
              <a:spcAft>
                <a:spcPct val="0"/>
              </a:spcAft>
              <a:tabLst>
                <a:tab pos="539750" algn="l"/>
              </a:tabLst>
              <a:defRPr sz="2800">
                <a:solidFill>
                  <a:schemeClr val="tx1"/>
                </a:solidFill>
                <a:latin typeface="Arial" panose="020B0604020202020204" pitchFamily="34" charset="0"/>
              </a:defRPr>
            </a:lvl7pPr>
            <a:lvl8pPr eaLnBrk="0" fontAlgn="base" hangingPunct="0">
              <a:spcBef>
                <a:spcPct val="0"/>
              </a:spcBef>
              <a:spcAft>
                <a:spcPct val="0"/>
              </a:spcAft>
              <a:tabLst>
                <a:tab pos="539750" algn="l"/>
              </a:tabLst>
              <a:defRPr sz="2800">
                <a:solidFill>
                  <a:schemeClr val="tx1"/>
                </a:solidFill>
                <a:latin typeface="Arial" panose="020B0604020202020204" pitchFamily="34" charset="0"/>
              </a:defRPr>
            </a:lvl8pPr>
            <a:lvl9pPr eaLnBrk="0" fontAlgn="base" hangingPunct="0">
              <a:spcBef>
                <a:spcPct val="0"/>
              </a:spcBef>
              <a:spcAft>
                <a:spcPct val="0"/>
              </a:spcAft>
              <a:tabLst>
                <a:tab pos="53975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9750" algn="l"/>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6</a:t>
            </a:r>
            <a:r>
              <a:rPr kumimoji="0" lang="en-US"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คำเชื่อมบอกวัตถุประสงค์ เช่น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so that, in order that,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39750" algn="l"/>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41" name="Rectangle 19"/>
          <p:cNvSpPr>
            <a:spLocks noChangeArrowheads="1"/>
          </p:cNvSpPr>
          <p:nvPr/>
        </p:nvSpPr>
        <p:spPr bwMode="auto">
          <a:xfrm>
            <a:off x="7021812" y="3784237"/>
            <a:ext cx="58648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630238" algn="l"/>
              </a:tabLst>
              <a:defRPr sz="2800">
                <a:solidFill>
                  <a:schemeClr val="tx1"/>
                </a:solidFill>
                <a:latin typeface="Arial" panose="020B0604020202020204" pitchFamily="34" charset="0"/>
              </a:defRPr>
            </a:lvl1pPr>
            <a:lvl2pPr eaLnBrk="0" fontAlgn="base" hangingPunct="0">
              <a:spcBef>
                <a:spcPct val="0"/>
              </a:spcBef>
              <a:spcAft>
                <a:spcPct val="0"/>
              </a:spcAft>
              <a:tabLst>
                <a:tab pos="630238" algn="l"/>
              </a:tabLst>
              <a:defRPr sz="2800">
                <a:solidFill>
                  <a:schemeClr val="tx1"/>
                </a:solidFill>
                <a:latin typeface="Arial" panose="020B0604020202020204" pitchFamily="34" charset="0"/>
              </a:defRPr>
            </a:lvl2pPr>
            <a:lvl3pPr eaLnBrk="0" fontAlgn="base" hangingPunct="0">
              <a:spcBef>
                <a:spcPct val="0"/>
              </a:spcBef>
              <a:spcAft>
                <a:spcPct val="0"/>
              </a:spcAft>
              <a:tabLst>
                <a:tab pos="630238" algn="l"/>
              </a:tabLst>
              <a:defRPr sz="2800">
                <a:solidFill>
                  <a:schemeClr val="tx1"/>
                </a:solidFill>
                <a:latin typeface="Arial" panose="020B0604020202020204" pitchFamily="34" charset="0"/>
              </a:defRPr>
            </a:lvl3pPr>
            <a:lvl4pPr eaLnBrk="0" fontAlgn="base" hangingPunct="0">
              <a:spcBef>
                <a:spcPct val="0"/>
              </a:spcBef>
              <a:spcAft>
                <a:spcPct val="0"/>
              </a:spcAft>
              <a:tabLst>
                <a:tab pos="630238" algn="l"/>
              </a:tabLst>
              <a:defRPr sz="2800">
                <a:solidFill>
                  <a:schemeClr val="tx1"/>
                </a:solidFill>
                <a:latin typeface="Arial" panose="020B0604020202020204" pitchFamily="34" charset="0"/>
              </a:defRPr>
            </a:lvl4pPr>
            <a:lvl5pPr eaLnBrk="0" fontAlgn="base" hangingPunct="0">
              <a:spcBef>
                <a:spcPct val="0"/>
              </a:spcBef>
              <a:spcAft>
                <a:spcPct val="0"/>
              </a:spcAft>
              <a:tabLst>
                <a:tab pos="630238" algn="l"/>
              </a:tabLst>
              <a:defRPr sz="2800">
                <a:solidFill>
                  <a:schemeClr val="tx1"/>
                </a:solidFill>
                <a:latin typeface="Arial" panose="020B0604020202020204" pitchFamily="34" charset="0"/>
              </a:defRPr>
            </a:lvl5pPr>
            <a:lvl6pPr eaLnBrk="0" fontAlgn="base" hangingPunct="0">
              <a:spcBef>
                <a:spcPct val="0"/>
              </a:spcBef>
              <a:spcAft>
                <a:spcPct val="0"/>
              </a:spcAft>
              <a:tabLst>
                <a:tab pos="630238" algn="l"/>
              </a:tabLst>
              <a:defRPr sz="2800">
                <a:solidFill>
                  <a:schemeClr val="tx1"/>
                </a:solidFill>
                <a:latin typeface="Arial" panose="020B0604020202020204" pitchFamily="34" charset="0"/>
              </a:defRPr>
            </a:lvl6pPr>
            <a:lvl7pPr eaLnBrk="0" fontAlgn="base" hangingPunct="0">
              <a:spcBef>
                <a:spcPct val="0"/>
              </a:spcBef>
              <a:spcAft>
                <a:spcPct val="0"/>
              </a:spcAft>
              <a:tabLst>
                <a:tab pos="630238" algn="l"/>
              </a:tabLst>
              <a:defRPr sz="2800">
                <a:solidFill>
                  <a:schemeClr val="tx1"/>
                </a:solidFill>
                <a:latin typeface="Arial" panose="020B0604020202020204" pitchFamily="34" charset="0"/>
              </a:defRPr>
            </a:lvl7pPr>
            <a:lvl8pPr eaLnBrk="0" fontAlgn="base" hangingPunct="0">
              <a:spcBef>
                <a:spcPct val="0"/>
              </a:spcBef>
              <a:spcAft>
                <a:spcPct val="0"/>
              </a:spcAft>
              <a:tabLst>
                <a:tab pos="630238" algn="l"/>
              </a:tabLst>
              <a:defRPr sz="2800">
                <a:solidFill>
                  <a:schemeClr val="tx1"/>
                </a:solidFill>
                <a:latin typeface="Arial" panose="020B0604020202020204" pitchFamily="34" charset="0"/>
              </a:defRPr>
            </a:lvl8pPr>
            <a:lvl9pPr eaLnBrk="0" fontAlgn="base" hangingPunct="0">
              <a:spcBef>
                <a:spcPct val="0"/>
              </a:spcBef>
              <a:spcAft>
                <a:spcPct val="0"/>
              </a:spcAft>
              <a:tabLst>
                <a:tab pos="630238"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630238" algn="l"/>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-Some people eat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so that</a:t>
            </a:r>
            <a:r>
              <a:rPr kumimoji="0" lang="en-US" altLang="zh-CN" sz="1400" b="0"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they may live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42" name="AutoShape 22"/>
          <p:cNvSpPr>
            <a:spLocks noChangeArrowheads="1"/>
          </p:cNvSpPr>
          <p:nvPr/>
        </p:nvSpPr>
        <p:spPr bwMode="auto">
          <a:xfrm rot="21406587" flipV="1">
            <a:off x="4301668" y="5938460"/>
            <a:ext cx="708189" cy="45719"/>
          </a:xfrm>
          <a:prstGeom prst="curvedDownArrow">
            <a:avLst>
              <a:gd name="adj1" fmla="val 156957"/>
              <a:gd name="adj2" fmla="val 313913"/>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43" name="AutoShape 20"/>
          <p:cNvSpPr>
            <a:spLocks noChangeArrowheads="1"/>
          </p:cNvSpPr>
          <p:nvPr/>
        </p:nvSpPr>
        <p:spPr bwMode="auto">
          <a:xfrm rot="21406587" flipV="1">
            <a:off x="4144407" y="5869458"/>
            <a:ext cx="225601"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44" name="Rectangle 23"/>
          <p:cNvSpPr>
            <a:spLocks noChangeArrowheads="1"/>
          </p:cNvSpPr>
          <p:nvPr/>
        </p:nvSpPr>
        <p:spPr bwMode="auto">
          <a:xfrm rot="10800000" flipV="1">
            <a:off x="6635487" y="4433495"/>
            <a:ext cx="753309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0850" algn="l"/>
                <a:tab pos="539750" algn="l"/>
              </a:tabLst>
              <a:defRPr sz="2800">
                <a:solidFill>
                  <a:schemeClr val="tx1"/>
                </a:solidFill>
                <a:latin typeface="Arial" panose="020B0604020202020204" pitchFamily="34" charset="0"/>
              </a:defRPr>
            </a:lvl1pPr>
            <a:lvl2pPr eaLnBrk="0" fontAlgn="base" hangingPunct="0">
              <a:spcBef>
                <a:spcPct val="0"/>
              </a:spcBef>
              <a:spcAft>
                <a:spcPct val="0"/>
              </a:spcAft>
              <a:tabLst>
                <a:tab pos="450850" algn="l"/>
                <a:tab pos="539750" algn="l"/>
              </a:tabLst>
              <a:defRPr sz="2800">
                <a:solidFill>
                  <a:schemeClr val="tx1"/>
                </a:solidFill>
                <a:latin typeface="Arial" panose="020B0604020202020204" pitchFamily="34" charset="0"/>
              </a:defRPr>
            </a:lvl2pPr>
            <a:lvl3pPr eaLnBrk="0" fontAlgn="base" hangingPunct="0">
              <a:spcBef>
                <a:spcPct val="0"/>
              </a:spcBef>
              <a:spcAft>
                <a:spcPct val="0"/>
              </a:spcAft>
              <a:tabLst>
                <a:tab pos="450850" algn="l"/>
                <a:tab pos="539750" algn="l"/>
              </a:tabLst>
              <a:defRPr sz="2800">
                <a:solidFill>
                  <a:schemeClr val="tx1"/>
                </a:solidFill>
                <a:latin typeface="Arial" panose="020B0604020202020204" pitchFamily="34" charset="0"/>
              </a:defRPr>
            </a:lvl3pPr>
            <a:lvl4pPr eaLnBrk="0" fontAlgn="base" hangingPunct="0">
              <a:spcBef>
                <a:spcPct val="0"/>
              </a:spcBef>
              <a:spcAft>
                <a:spcPct val="0"/>
              </a:spcAft>
              <a:tabLst>
                <a:tab pos="450850" algn="l"/>
                <a:tab pos="539750" algn="l"/>
              </a:tabLst>
              <a:defRPr sz="2800">
                <a:solidFill>
                  <a:schemeClr val="tx1"/>
                </a:solidFill>
                <a:latin typeface="Arial" panose="020B0604020202020204" pitchFamily="34" charset="0"/>
              </a:defRPr>
            </a:lvl4pPr>
            <a:lvl5pPr eaLnBrk="0" fontAlgn="base" hangingPunct="0">
              <a:spcBef>
                <a:spcPct val="0"/>
              </a:spcBef>
              <a:spcAft>
                <a:spcPct val="0"/>
              </a:spcAft>
              <a:tabLst>
                <a:tab pos="450850" algn="l"/>
                <a:tab pos="539750" algn="l"/>
              </a:tabLst>
              <a:defRPr sz="2800">
                <a:solidFill>
                  <a:schemeClr val="tx1"/>
                </a:solidFill>
                <a:latin typeface="Arial" panose="020B0604020202020204" pitchFamily="34" charset="0"/>
              </a:defRPr>
            </a:lvl5pPr>
            <a:lvl6pPr eaLnBrk="0" fontAlgn="base" hangingPunct="0">
              <a:spcBef>
                <a:spcPct val="0"/>
              </a:spcBef>
              <a:spcAft>
                <a:spcPct val="0"/>
              </a:spcAft>
              <a:tabLst>
                <a:tab pos="450850" algn="l"/>
                <a:tab pos="539750" algn="l"/>
              </a:tabLst>
              <a:defRPr sz="2800">
                <a:solidFill>
                  <a:schemeClr val="tx1"/>
                </a:solidFill>
                <a:latin typeface="Arial" panose="020B0604020202020204" pitchFamily="34" charset="0"/>
              </a:defRPr>
            </a:lvl6pPr>
            <a:lvl7pPr eaLnBrk="0" fontAlgn="base" hangingPunct="0">
              <a:spcBef>
                <a:spcPct val="0"/>
              </a:spcBef>
              <a:spcAft>
                <a:spcPct val="0"/>
              </a:spcAft>
              <a:tabLst>
                <a:tab pos="450850" algn="l"/>
                <a:tab pos="539750" algn="l"/>
              </a:tabLst>
              <a:defRPr sz="2800">
                <a:solidFill>
                  <a:schemeClr val="tx1"/>
                </a:solidFill>
                <a:latin typeface="Arial" panose="020B0604020202020204" pitchFamily="34" charset="0"/>
              </a:defRPr>
            </a:lvl7pPr>
            <a:lvl8pPr eaLnBrk="0" fontAlgn="base" hangingPunct="0">
              <a:spcBef>
                <a:spcPct val="0"/>
              </a:spcBef>
              <a:spcAft>
                <a:spcPct val="0"/>
              </a:spcAft>
              <a:tabLst>
                <a:tab pos="450850" algn="l"/>
                <a:tab pos="539750" algn="l"/>
              </a:tabLst>
              <a:defRPr sz="2800">
                <a:solidFill>
                  <a:schemeClr val="tx1"/>
                </a:solidFill>
                <a:latin typeface="Arial" panose="020B0604020202020204" pitchFamily="34" charset="0"/>
              </a:defRPr>
            </a:lvl8pPr>
            <a:lvl9pPr eaLnBrk="0" fontAlgn="base" hangingPunct="0">
              <a:spcBef>
                <a:spcPct val="0"/>
              </a:spcBef>
              <a:spcAft>
                <a:spcPct val="0"/>
              </a:spcAft>
              <a:tabLst>
                <a:tab pos="450850" algn="l"/>
                <a:tab pos="53975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0850" algn="l"/>
                <a:tab pos="539750" algn="l"/>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7</a:t>
            </a:r>
            <a:r>
              <a:rPr kumimoji="0" lang="en-US"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คำเชื่อมบอกผลลัพธ์ เช่น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so that, so … that, such … that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0850" algn="l"/>
                <a:tab pos="539750" algn="l"/>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46" name="Rectangle 25"/>
          <p:cNvSpPr>
            <a:spLocks noChangeArrowheads="1"/>
          </p:cNvSpPr>
          <p:nvPr/>
        </p:nvSpPr>
        <p:spPr bwMode="auto">
          <a:xfrm rot="10880418" flipV="1">
            <a:off x="3755148" y="4821733"/>
            <a:ext cx="7533095"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th-TH" sz="2800" b="0" i="0" u="none" strike="noStrike" cap="none" normalizeH="0" baseline="0" smtClean="0">
                <a:ln>
                  <a:noFill/>
                </a:ln>
                <a:solidFill>
                  <a:schemeClr val="tx1"/>
                </a:solidFill>
                <a:effectLst/>
                <a:latin typeface="Arial" panose="020B0604020202020204" pitchFamily="34" charset="0"/>
              </a:rPr>
              <a:t/>
            </a:r>
            <a:br>
              <a:rPr kumimoji="0" lang="en-US" altLang="th-TH" sz="2800" b="0" i="0" u="none" strike="noStrike" cap="none" normalizeH="0" baseline="0" smtClean="0">
                <a:ln>
                  <a:noFill/>
                </a:ln>
                <a:solidFill>
                  <a:schemeClr val="tx1"/>
                </a:solidFill>
                <a:effectLst/>
                <a:latin typeface="Arial" panose="020B0604020202020204" pitchFamily="34" charset="0"/>
              </a:rPr>
            </a:br>
            <a:endParaRPr kumimoji="0" lang="en-US" altLang="th-TH" sz="2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th-TH" sz="2800" b="0" i="0" u="none" strike="noStrike" cap="none" normalizeH="0" baseline="0" smtClean="0">
              <a:ln>
                <a:noFill/>
              </a:ln>
              <a:solidFill>
                <a:schemeClr val="tx1"/>
              </a:solidFill>
              <a:effectLst/>
              <a:latin typeface="Arial" panose="020B0604020202020204" pitchFamily="34" charset="0"/>
            </a:endParaRPr>
          </a:p>
        </p:txBody>
      </p:sp>
      <p:sp>
        <p:nvSpPr>
          <p:cNvPr id="48" name="Rectangle 47"/>
          <p:cNvSpPr/>
          <p:nvPr/>
        </p:nvSpPr>
        <p:spPr>
          <a:xfrm>
            <a:off x="7095907" y="4884147"/>
            <a:ext cx="3847528" cy="400110"/>
          </a:xfrm>
          <a:prstGeom prst="rect">
            <a:avLst/>
          </a:prstGeom>
        </p:spPr>
        <p:txBody>
          <a:bodyPr wrap="none">
            <a:spAutoFit/>
          </a:bodyPr>
          <a:lstStyle/>
          <a:p>
            <a:r>
              <a:rPr lang="en-US" sz="2000" dirty="0" smtClean="0">
                <a:latin typeface="Cordia New" panose="020B0304020202020204" pitchFamily="34" charset="-34"/>
                <a:ea typeface="Cordia New" panose="020B0304020202020204" pitchFamily="34" charset="-34"/>
              </a:rPr>
              <a:t>-I </a:t>
            </a:r>
            <a:r>
              <a:rPr lang="en-US" sz="2000" dirty="0">
                <a:latin typeface="Cordia New" panose="020B0304020202020204" pitchFamily="34" charset="-34"/>
                <a:ea typeface="Cordia New" panose="020B0304020202020204" pitchFamily="34" charset="-34"/>
              </a:rPr>
              <a:t>study hard </a:t>
            </a:r>
            <a:r>
              <a:rPr lang="en-US" sz="2000" b="1" i="1" u="sng" dirty="0">
                <a:latin typeface="Cordia New" panose="020B0304020202020204" pitchFamily="34" charset="-34"/>
                <a:ea typeface="Cordia New" panose="020B0304020202020204" pitchFamily="34" charset="-34"/>
              </a:rPr>
              <a:t>so that </a:t>
            </a:r>
            <a:r>
              <a:rPr lang="en-US" sz="2000" i="1" u="sng" dirty="0">
                <a:latin typeface="Cordia New" panose="020B0304020202020204" pitchFamily="34" charset="-34"/>
                <a:ea typeface="Cordia New" panose="020B0304020202020204" pitchFamily="34" charset="-34"/>
              </a:rPr>
              <a:t>I may pass my examination</a:t>
            </a:r>
            <a:r>
              <a:rPr lang="en-US" sz="2000" b="1" i="1" dirty="0">
                <a:latin typeface="Cordia New" panose="020B0304020202020204" pitchFamily="34" charset="-34"/>
                <a:ea typeface="Cordia New" panose="020B0304020202020204" pitchFamily="34" charset="-34"/>
              </a:rPr>
              <a:t>.</a:t>
            </a:r>
            <a:endParaRPr lang="th-TH" sz="2000" dirty="0"/>
          </a:p>
        </p:txBody>
      </p:sp>
      <p:sp>
        <p:nvSpPr>
          <p:cNvPr id="54" name="AutoShape 15"/>
          <p:cNvSpPr>
            <a:spLocks noChangeArrowheads="1"/>
          </p:cNvSpPr>
          <p:nvPr/>
        </p:nvSpPr>
        <p:spPr bwMode="auto">
          <a:xfrm rot="32126169">
            <a:off x="7467823" y="5179326"/>
            <a:ext cx="973375" cy="197080"/>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49" name="Rectangle 28"/>
          <p:cNvSpPr>
            <a:spLocks noChangeArrowheads="1"/>
          </p:cNvSpPr>
          <p:nvPr/>
        </p:nvSpPr>
        <p:spPr bwMode="auto">
          <a:xfrm rot="10800000" flipV="1">
            <a:off x="6666979" y="5543959"/>
            <a:ext cx="624087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sz="2800">
                <a:solidFill>
                  <a:schemeClr val="tx1"/>
                </a:solidFill>
                <a:latin typeface="Arial" panose="020B0604020202020204" pitchFamily="34" charset="0"/>
              </a:defRPr>
            </a:lvl1pPr>
            <a:lvl2pPr eaLnBrk="0" fontAlgn="base" hangingPunct="0">
              <a:spcBef>
                <a:spcPct val="0"/>
              </a:spcBef>
              <a:spcAft>
                <a:spcPct val="0"/>
              </a:spcAft>
              <a:tabLst>
                <a:tab pos="228600" algn="l"/>
              </a:tabLst>
              <a:defRPr sz="2800">
                <a:solidFill>
                  <a:schemeClr val="tx1"/>
                </a:solidFill>
                <a:latin typeface="Arial" panose="020B0604020202020204" pitchFamily="34" charset="0"/>
              </a:defRPr>
            </a:lvl2pPr>
            <a:lvl3pPr eaLnBrk="0" fontAlgn="base" hangingPunct="0">
              <a:spcBef>
                <a:spcPct val="0"/>
              </a:spcBef>
              <a:spcAft>
                <a:spcPct val="0"/>
              </a:spcAft>
              <a:tabLst>
                <a:tab pos="228600" algn="l"/>
              </a:tabLst>
              <a:defRPr sz="2800">
                <a:solidFill>
                  <a:schemeClr val="tx1"/>
                </a:solidFill>
                <a:latin typeface="Arial" panose="020B0604020202020204" pitchFamily="34" charset="0"/>
              </a:defRPr>
            </a:lvl3pPr>
            <a:lvl4pPr eaLnBrk="0" fontAlgn="base" hangingPunct="0">
              <a:spcBef>
                <a:spcPct val="0"/>
              </a:spcBef>
              <a:spcAft>
                <a:spcPct val="0"/>
              </a:spcAft>
              <a:tabLst>
                <a:tab pos="228600" algn="l"/>
              </a:tabLst>
              <a:defRPr sz="2800">
                <a:solidFill>
                  <a:schemeClr val="tx1"/>
                </a:solidFill>
                <a:latin typeface="Arial" panose="020B0604020202020204" pitchFamily="34" charset="0"/>
              </a:defRPr>
            </a:lvl4pPr>
            <a:lvl5pPr eaLnBrk="0" fontAlgn="base" hangingPunct="0">
              <a:spcBef>
                <a:spcPct val="0"/>
              </a:spcBef>
              <a:spcAft>
                <a:spcPct val="0"/>
              </a:spcAft>
              <a:tabLst>
                <a:tab pos="228600" algn="l"/>
              </a:tabLst>
              <a:defRPr sz="2800">
                <a:solidFill>
                  <a:schemeClr val="tx1"/>
                </a:solidFill>
                <a:latin typeface="Arial" panose="020B0604020202020204" pitchFamily="34" charset="0"/>
              </a:defRPr>
            </a:lvl5pPr>
            <a:lvl6pPr eaLnBrk="0" fontAlgn="base" hangingPunct="0">
              <a:spcBef>
                <a:spcPct val="0"/>
              </a:spcBef>
              <a:spcAft>
                <a:spcPct val="0"/>
              </a:spcAft>
              <a:tabLst>
                <a:tab pos="228600" algn="l"/>
              </a:tabLst>
              <a:defRPr sz="2800">
                <a:solidFill>
                  <a:schemeClr val="tx1"/>
                </a:solidFill>
                <a:latin typeface="Arial" panose="020B0604020202020204" pitchFamily="34" charset="0"/>
              </a:defRPr>
            </a:lvl6pPr>
            <a:lvl7pPr eaLnBrk="0" fontAlgn="base" hangingPunct="0">
              <a:spcBef>
                <a:spcPct val="0"/>
              </a:spcBef>
              <a:spcAft>
                <a:spcPct val="0"/>
              </a:spcAft>
              <a:tabLst>
                <a:tab pos="228600" algn="l"/>
              </a:tabLst>
              <a:defRPr sz="2800">
                <a:solidFill>
                  <a:schemeClr val="tx1"/>
                </a:solidFill>
                <a:latin typeface="Arial" panose="020B0604020202020204" pitchFamily="34" charset="0"/>
              </a:defRPr>
            </a:lvl7pPr>
            <a:lvl8pPr eaLnBrk="0" fontAlgn="base" hangingPunct="0">
              <a:spcBef>
                <a:spcPct val="0"/>
              </a:spcBef>
              <a:spcAft>
                <a:spcPct val="0"/>
              </a:spcAft>
              <a:tabLst>
                <a:tab pos="228600" algn="l"/>
              </a:tabLst>
              <a:defRPr sz="2800">
                <a:solidFill>
                  <a:schemeClr val="tx1"/>
                </a:solidFill>
                <a:latin typeface="Arial" panose="020B0604020202020204" pitchFamily="34" charset="0"/>
              </a:defRPr>
            </a:lvl8pPr>
            <a:lvl9pPr eaLnBrk="0" fontAlgn="base" hangingPunct="0">
              <a:spcBef>
                <a:spcPct val="0"/>
              </a:spcBef>
              <a:spcAft>
                <a:spcPct val="0"/>
              </a:spcAft>
              <a:tabLst>
                <a:tab pos="22860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228600" algn="l"/>
              </a:tabLst>
            </a:pPr>
            <a:r>
              <a:rPr lang="th-TH" altLang="zh-CN" sz="2000" dirty="0" smtClean="0">
                <a:ea typeface="Cordia New" panose="020B0304020202020204" pitchFamily="34" charset="-34"/>
                <a:cs typeface="Cordia New" panose="020B0304020202020204" pitchFamily="34" charset="-34"/>
              </a:rPr>
              <a:t>8.   </a:t>
            </a:r>
            <a:r>
              <a:rPr kumimoji="0" lang="th-TH" altLang="zh-CN" sz="2000" b="0" i="0" u="none" strike="noStrike" cap="none" normalizeH="0" baseline="0" dirty="0" smtClean="0">
                <a:ln>
                  <a:noFill/>
                </a:ln>
                <a:solidFill>
                  <a:schemeClr val="tx1"/>
                </a:solidFill>
                <a:effectLst/>
                <a:ea typeface="Cordia New" panose="020B0304020202020204" pitchFamily="34" charset="-34"/>
                <a:cs typeface="Cordia New" panose="020B0304020202020204" pitchFamily="34" charset="-34"/>
              </a:rPr>
              <a:t>คำเชื่อมบอกกริยาอาการ เช่น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as, as if , as though</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51" name="Rectangle 29"/>
          <p:cNvSpPr>
            <a:spLocks noChangeArrowheads="1"/>
          </p:cNvSpPr>
          <p:nvPr/>
        </p:nvSpPr>
        <p:spPr bwMode="auto">
          <a:xfrm>
            <a:off x="7062581" y="5982019"/>
            <a:ext cx="624087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-He does the work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as I tell him</a:t>
            </a: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58" name="AutoShape 15"/>
          <p:cNvSpPr>
            <a:spLocks noChangeArrowheads="1"/>
          </p:cNvSpPr>
          <p:nvPr/>
        </p:nvSpPr>
        <p:spPr bwMode="auto">
          <a:xfrm rot="32126169">
            <a:off x="7890206" y="6359473"/>
            <a:ext cx="973375" cy="197080"/>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8468"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5" name="AutoShape 10"/>
          <p:cNvSpPr>
            <a:spLocks noChangeArrowheads="1"/>
          </p:cNvSpPr>
          <p:nvPr/>
        </p:nvSpPr>
        <p:spPr bwMode="auto">
          <a:xfrm rot="21117741" flipV="1">
            <a:off x="5640574" y="4474009"/>
            <a:ext cx="222120"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6" name="AutoShape 11"/>
          <p:cNvSpPr>
            <a:spLocks noChangeArrowheads="1"/>
          </p:cNvSpPr>
          <p:nvPr/>
        </p:nvSpPr>
        <p:spPr bwMode="auto">
          <a:xfrm rot="21117741" flipV="1">
            <a:off x="5640574" y="4489884"/>
            <a:ext cx="222120"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7" name="AutoShape 15"/>
          <p:cNvSpPr>
            <a:spLocks noChangeArrowheads="1"/>
          </p:cNvSpPr>
          <p:nvPr/>
        </p:nvSpPr>
        <p:spPr bwMode="auto">
          <a:xfrm rot="32126169">
            <a:off x="1665793" y="1524462"/>
            <a:ext cx="365125" cy="90487"/>
          </a:xfrm>
          <a:prstGeom prst="curvedDownArrow">
            <a:avLst>
              <a:gd name="adj1" fmla="val 80702"/>
              <a:gd name="adj2" fmla="val 161404"/>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2" name="Rectangle 2"/>
          <p:cNvSpPr>
            <a:spLocks noChangeArrowheads="1"/>
          </p:cNvSpPr>
          <p:nvPr/>
        </p:nvSpPr>
        <p:spPr bwMode="auto">
          <a:xfrm>
            <a:off x="527406" y="780603"/>
            <a:ext cx="637401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9.   </a:t>
            </a:r>
            <a:r>
              <a:rPr kumimoji="0" lang="th-TH" altLang="zh-CN"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คำเชื่อมแสดงการเปรียบเทียบ เช่น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as … as, not so … as</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5" name="Rectangle 3"/>
          <p:cNvSpPr>
            <a:spLocks noChangeArrowheads="1"/>
          </p:cNvSpPr>
          <p:nvPr/>
        </p:nvSpPr>
        <p:spPr bwMode="auto">
          <a:xfrm>
            <a:off x="-201835" y="1220031"/>
            <a:ext cx="637401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 Molly ran </a:t>
            </a:r>
            <a:r>
              <a:rPr kumimoji="0" lang="en-US" altLang="zh-CN" sz="14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as  fast as Jane did</a:t>
            </a: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p:txBody>
      </p:sp>
      <p:sp>
        <p:nvSpPr>
          <p:cNvPr id="34" name="Rectangle 119"/>
          <p:cNvSpPr>
            <a:spLocks noChangeArrowheads="1"/>
          </p:cNvSpPr>
          <p:nvPr/>
        </p:nvSpPr>
        <p:spPr bwMode="auto">
          <a:xfrm>
            <a:off x="699109" y="2112583"/>
            <a:ext cx="4572128" cy="95410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800" b="1" dirty="0" smtClean="0">
                <a:latin typeface="Calibri Light" panose="020F0302020204030204" pitchFamily="34" charset="0"/>
                <a:ea typeface="Cordia New" panose="020B0304020202020204" pitchFamily="34" charset="-34"/>
                <a:cs typeface="Cordia New" panose="020B0304020202020204" pitchFamily="34" charset="-34"/>
              </a:rPr>
              <a:t>Use of Adverb Phrases </a:t>
            </a:r>
            <a:br>
              <a:rPr lang="en-US" sz="2800" b="1" dirty="0" smtClean="0">
                <a:latin typeface="Calibri Light" panose="020F0302020204030204" pitchFamily="34" charset="0"/>
                <a:ea typeface="Cordia New" panose="020B0304020202020204" pitchFamily="34" charset="-34"/>
                <a:cs typeface="Cordia New" panose="020B0304020202020204" pitchFamily="34" charset="-34"/>
              </a:rPr>
            </a:br>
            <a:r>
              <a:rPr lang="en-US" sz="2800" b="1" dirty="0" smtClean="0">
                <a:latin typeface="Calibri Light" panose="020F0302020204030204" pitchFamily="34" charset="0"/>
                <a:ea typeface="Cordia New" panose="020B0304020202020204" pitchFamily="34" charset="-34"/>
                <a:cs typeface="Cordia New" panose="020B0304020202020204" pitchFamily="34" charset="-34"/>
              </a:rPr>
              <a:t>and Adverb </a:t>
            </a:r>
            <a:r>
              <a:rPr lang="en-US" sz="2800" b="1" dirty="0">
                <a:latin typeface="Calibri Light" panose="020F0302020204030204" pitchFamily="34" charset="0"/>
                <a:ea typeface="Cordia New" panose="020B0304020202020204" pitchFamily="34" charset="-34"/>
                <a:cs typeface="Cordia New" panose="020B0304020202020204" pitchFamily="34" charset="-34"/>
              </a:rPr>
              <a:t>Clauses</a:t>
            </a:r>
            <a:endParaRPr lang="en-US" sz="2800" dirty="0">
              <a:latin typeface="Calibri Light" panose="020F0302020204030204" pitchFamily="34" charset="0"/>
            </a:endParaRPr>
          </a:p>
        </p:txBody>
      </p:sp>
      <p:sp>
        <p:nvSpPr>
          <p:cNvPr id="16" name="Rectangle 15"/>
          <p:cNvSpPr/>
          <p:nvPr/>
        </p:nvSpPr>
        <p:spPr>
          <a:xfrm>
            <a:off x="654350" y="3549940"/>
            <a:ext cx="4661645" cy="2585323"/>
          </a:xfrm>
          <a:prstGeom prst="rect">
            <a:avLst/>
          </a:prstGeom>
        </p:spPr>
        <p:txBody>
          <a:bodyPr wrap="square">
            <a:spAutoFit/>
          </a:bodyPr>
          <a:lstStyle/>
          <a:p>
            <a:pPr marL="342900" indent="-342900">
              <a:buAutoNum type="arabicPeriod"/>
              <a:tabLst>
                <a:tab pos="228600" algn="l"/>
              </a:tabLst>
            </a:pPr>
            <a:r>
              <a:rPr lang="th-TH" sz="1800" dirty="0" smtClean="0">
                <a:latin typeface="Comic Sans MS" panose="030F0702030302020204" pitchFamily="66" charset="0"/>
                <a:ea typeface="Angsana New" panose="02020603050405020304" pitchFamily="18" charset="-34"/>
              </a:rPr>
              <a:t>การ</a:t>
            </a:r>
            <a:r>
              <a:rPr lang="th-TH" sz="1800" dirty="0">
                <a:latin typeface="Comic Sans MS" panose="030F0702030302020204" pitchFamily="66" charset="0"/>
                <a:ea typeface="Angsana New" panose="02020603050405020304" pitchFamily="18" charset="-34"/>
              </a:rPr>
              <a:t>ใช้ </a:t>
            </a:r>
            <a:r>
              <a:rPr lang="en-US" sz="1800" dirty="0">
                <a:latin typeface="Cordia New" panose="020B0304020202020204" pitchFamily="34" charset="-34"/>
                <a:ea typeface="Angsana New" panose="02020603050405020304" pitchFamily="18" charset="-34"/>
              </a:rPr>
              <a:t>Adverb Phrases </a:t>
            </a:r>
            <a:r>
              <a:rPr lang="th-TH" sz="1800" dirty="0">
                <a:latin typeface="Cordia New" panose="020B0304020202020204" pitchFamily="34" charset="-34"/>
                <a:ea typeface="Angsana New" panose="02020603050405020304" pitchFamily="18" charset="-34"/>
              </a:rPr>
              <a:t>และ </a:t>
            </a:r>
            <a:r>
              <a:rPr lang="en-US" sz="1800" dirty="0">
                <a:latin typeface="Cordia New" panose="020B0304020202020204" pitchFamily="34" charset="-34"/>
                <a:ea typeface="Angsana New" panose="02020603050405020304" pitchFamily="18" charset="-34"/>
              </a:rPr>
              <a:t>Adverb Clauses </a:t>
            </a:r>
            <a:r>
              <a:rPr lang="th-TH" sz="1800" dirty="0">
                <a:latin typeface="Cordia New" panose="020B0304020202020204" pitchFamily="34" charset="-34"/>
                <a:ea typeface="Angsana New" panose="02020603050405020304" pitchFamily="18" charset="-34"/>
              </a:rPr>
              <a:t>อาจใช้แทนกัน</a:t>
            </a:r>
            <a:r>
              <a:rPr lang="th-TH" sz="1800" dirty="0" smtClean="0">
                <a:latin typeface="Cordia New" panose="020B0304020202020204" pitchFamily="34" charset="-34"/>
                <a:ea typeface="Angsana New" panose="02020603050405020304" pitchFamily="18" charset="-34"/>
              </a:rPr>
              <a:t>ได้</a:t>
            </a:r>
            <a:br>
              <a:rPr lang="th-TH" sz="1800" dirty="0" smtClean="0">
                <a:latin typeface="Cordia New" panose="020B0304020202020204" pitchFamily="34" charset="-34"/>
                <a:ea typeface="Angsana New" panose="02020603050405020304" pitchFamily="18" charset="-34"/>
              </a:rPr>
            </a:br>
            <a:r>
              <a:rPr lang="th-TH" sz="1800" dirty="0" smtClean="0">
                <a:latin typeface="Cordia New" panose="020B0304020202020204" pitchFamily="34" charset="-34"/>
                <a:ea typeface="Angsana New" panose="02020603050405020304" pitchFamily="18" charset="-34"/>
              </a:rPr>
              <a:t>ถ้า</a:t>
            </a:r>
            <a:r>
              <a:rPr lang="th-TH" sz="1800" dirty="0">
                <a:latin typeface="Cordia New" panose="020B0304020202020204" pitchFamily="34" charset="-34"/>
                <a:ea typeface="Angsana New" panose="02020603050405020304" pitchFamily="18" charset="-34"/>
              </a:rPr>
              <a:t>ประธานใน </a:t>
            </a:r>
            <a:r>
              <a:rPr lang="en-US" sz="1800" dirty="0" smtClean="0">
                <a:latin typeface="Cordia New" panose="020B0304020202020204" pitchFamily="34" charset="-34"/>
                <a:ea typeface="Angsana New" panose="02020603050405020304" pitchFamily="18" charset="-34"/>
              </a:rPr>
              <a:t>Adverb</a:t>
            </a:r>
            <a:r>
              <a:rPr lang="en-US" sz="1800" dirty="0" smtClean="0">
                <a:latin typeface="Comic Sans MS" panose="030F0702030302020204" pitchFamily="66" charset="0"/>
                <a:ea typeface="Angsana New" panose="02020603050405020304" pitchFamily="18" charset="-34"/>
              </a:rPr>
              <a:t> </a:t>
            </a:r>
            <a:r>
              <a:rPr lang="en-US" sz="1800" dirty="0" smtClean="0">
                <a:latin typeface="Cordia New" panose="020B0304020202020204" pitchFamily="34" charset="-34"/>
                <a:ea typeface="Angsana New" panose="02020603050405020304" pitchFamily="18" charset="-34"/>
              </a:rPr>
              <a:t>Clauses </a:t>
            </a:r>
            <a:r>
              <a:rPr lang="th-TH" sz="1800" dirty="0">
                <a:latin typeface="Cordia New" panose="020B0304020202020204" pitchFamily="34" charset="-34"/>
                <a:ea typeface="Angsana New" panose="02020603050405020304" pitchFamily="18" charset="-34"/>
              </a:rPr>
              <a:t>เป็นประธานตัวเดียวกับ</a:t>
            </a:r>
            <a:r>
              <a:rPr lang="th-TH" sz="1800" dirty="0" smtClean="0">
                <a:latin typeface="Cordia New" panose="020B0304020202020204" pitchFamily="34" charset="-34"/>
                <a:ea typeface="Angsana New" panose="02020603050405020304" pitchFamily="18" charset="-34"/>
              </a:rPr>
              <a:t>ใน</a:t>
            </a:r>
          </a:p>
          <a:p>
            <a:pPr>
              <a:tabLst>
                <a:tab pos="228600" algn="l"/>
              </a:tabLst>
            </a:pPr>
            <a:r>
              <a:rPr lang="th-TH" sz="1800" dirty="0" smtClean="0">
                <a:latin typeface="Cordia New" panose="020B0304020202020204" pitchFamily="34" charset="-34"/>
                <a:ea typeface="Angsana New" panose="02020603050405020304" pitchFamily="18" charset="-34"/>
              </a:rPr>
              <a:t>        ประโยค</a:t>
            </a:r>
            <a:r>
              <a:rPr lang="th-TH" sz="1800" dirty="0">
                <a:latin typeface="Cordia New" panose="020B0304020202020204" pitchFamily="34" charset="-34"/>
                <a:ea typeface="Angsana New" panose="02020603050405020304" pitchFamily="18" charset="-34"/>
              </a:rPr>
              <a:t>หลัก เราก็สามารถลดรูป </a:t>
            </a:r>
            <a:r>
              <a:rPr lang="en-US" sz="1800" dirty="0">
                <a:latin typeface="Cordia New" panose="020B0304020202020204" pitchFamily="34" charset="-34"/>
                <a:ea typeface="Angsana New" panose="02020603050405020304" pitchFamily="18" charset="-34"/>
              </a:rPr>
              <a:t>Adverb Clauses </a:t>
            </a:r>
            <a:r>
              <a:rPr lang="th-TH" sz="1800" dirty="0">
                <a:latin typeface="Cordia New" panose="020B0304020202020204" pitchFamily="34" charset="-34"/>
                <a:ea typeface="Angsana New" panose="02020603050405020304" pitchFamily="18" charset="-34"/>
              </a:rPr>
              <a:t>ให้</a:t>
            </a:r>
            <a:r>
              <a:rPr lang="en-US" sz="1800" dirty="0">
                <a:latin typeface="Cordia New" panose="020B0304020202020204" pitchFamily="34" charset="-34"/>
                <a:ea typeface="Angsana New" panose="02020603050405020304" pitchFamily="18" charset="-34"/>
              </a:rPr>
              <a:t> </a:t>
            </a:r>
            <a:r>
              <a:rPr lang="th-TH" sz="1800" dirty="0" smtClean="0">
                <a:latin typeface="Cordia New" panose="020B0304020202020204" pitchFamily="34" charset="-34"/>
                <a:ea typeface="Angsana New" panose="02020603050405020304" pitchFamily="18" charset="-34"/>
              </a:rPr>
              <a:t>เป็น</a:t>
            </a:r>
            <a:r>
              <a:rPr lang="th-TH" sz="1800" dirty="0">
                <a:latin typeface="Cordia New" panose="020B0304020202020204" pitchFamily="34" charset="-34"/>
                <a:ea typeface="Angsana New" panose="02020603050405020304" pitchFamily="18" charset="-34"/>
              </a:rPr>
              <a:t>แค่ </a:t>
            </a:r>
            <a:r>
              <a:rPr lang="en-US" sz="1800" dirty="0" smtClean="0">
                <a:latin typeface="Cordia New" panose="020B0304020202020204" pitchFamily="34" charset="-34"/>
                <a:ea typeface="Angsana New" panose="02020603050405020304" pitchFamily="18" charset="-34"/>
              </a:rPr>
              <a:t/>
            </a:r>
            <a:br>
              <a:rPr lang="en-US" sz="1800" dirty="0" smtClean="0">
                <a:latin typeface="Cordia New" panose="020B0304020202020204" pitchFamily="34" charset="-34"/>
                <a:ea typeface="Angsana New" panose="02020603050405020304" pitchFamily="18" charset="-34"/>
              </a:rPr>
            </a:br>
            <a:r>
              <a:rPr lang="en-US" sz="1800" dirty="0" smtClean="0">
                <a:latin typeface="Cordia New" panose="020B0304020202020204" pitchFamily="34" charset="-34"/>
                <a:ea typeface="Angsana New" panose="02020603050405020304" pitchFamily="18" charset="-34"/>
              </a:rPr>
              <a:t>        Adverb </a:t>
            </a:r>
            <a:r>
              <a:rPr lang="en-US" sz="1800" dirty="0">
                <a:latin typeface="Cordia New" panose="020B0304020202020204" pitchFamily="34" charset="-34"/>
                <a:ea typeface="Angsana New" panose="02020603050405020304" pitchFamily="18" charset="-34"/>
              </a:rPr>
              <a:t>Phrases </a:t>
            </a:r>
            <a:r>
              <a:rPr lang="th-TH" sz="1800" dirty="0">
                <a:latin typeface="Cordia New" panose="020B0304020202020204" pitchFamily="34" charset="-34"/>
                <a:ea typeface="Angsana New" panose="02020603050405020304" pitchFamily="18" charset="-34"/>
              </a:rPr>
              <a:t>ได้   สำหรับหลักในการลดรูปคือ ถ้ากริยาใน </a:t>
            </a:r>
            <a:r>
              <a:rPr lang="th-TH" sz="1800" dirty="0" smtClean="0">
                <a:latin typeface="Cordia New" panose="020B0304020202020204" pitchFamily="34" charset="-34"/>
                <a:ea typeface="Angsana New" panose="02020603050405020304" pitchFamily="18" charset="-34"/>
              </a:rPr>
              <a:t/>
            </a:r>
            <a:br>
              <a:rPr lang="th-TH" sz="1800" dirty="0" smtClean="0">
                <a:latin typeface="Cordia New" panose="020B0304020202020204" pitchFamily="34" charset="-34"/>
                <a:ea typeface="Angsana New" panose="02020603050405020304" pitchFamily="18" charset="-34"/>
              </a:rPr>
            </a:br>
            <a:r>
              <a:rPr lang="th-TH" sz="1800" dirty="0" smtClean="0">
                <a:latin typeface="Cordia New" panose="020B0304020202020204" pitchFamily="34" charset="-34"/>
                <a:ea typeface="Angsana New" panose="02020603050405020304" pitchFamily="18" charset="-34"/>
              </a:rPr>
              <a:t>        </a:t>
            </a:r>
            <a:r>
              <a:rPr lang="en-US" sz="1800" dirty="0" smtClean="0">
                <a:latin typeface="Cordia New" panose="020B0304020202020204" pitchFamily="34" charset="-34"/>
                <a:ea typeface="Angsana New" panose="02020603050405020304" pitchFamily="18" charset="-34"/>
              </a:rPr>
              <a:t>Adverb </a:t>
            </a:r>
            <a:r>
              <a:rPr lang="en-US" sz="1800" dirty="0">
                <a:latin typeface="Cordia New" panose="020B0304020202020204" pitchFamily="34" charset="-34"/>
                <a:ea typeface="Angsana New" panose="02020603050405020304" pitchFamily="18" charset="-34"/>
              </a:rPr>
              <a:t>Clauses </a:t>
            </a:r>
            <a:r>
              <a:rPr lang="th-TH" sz="1800" dirty="0">
                <a:latin typeface="Cordia New" panose="020B0304020202020204" pitchFamily="34" charset="-34"/>
                <a:ea typeface="Angsana New" panose="02020603050405020304" pitchFamily="18" charset="-34"/>
              </a:rPr>
              <a:t>เป็น</a:t>
            </a:r>
            <a:r>
              <a:rPr lang="en-US" sz="1800" dirty="0">
                <a:latin typeface="Cordia New" panose="020B0304020202020204" pitchFamily="34" charset="-34"/>
                <a:ea typeface="Angsana New" panose="02020603050405020304" pitchFamily="18" charset="-34"/>
              </a:rPr>
              <a:t> Active Voice </a:t>
            </a:r>
            <a:r>
              <a:rPr lang="th-TH" sz="1800" dirty="0">
                <a:latin typeface="Cordia New" panose="020B0304020202020204" pitchFamily="34" charset="-34"/>
                <a:ea typeface="Angsana New" panose="02020603050405020304" pitchFamily="18" charset="-34"/>
              </a:rPr>
              <a:t>ไม่ว่าจะเป็น</a:t>
            </a:r>
            <a:r>
              <a:rPr lang="en-US" sz="1800" dirty="0">
                <a:latin typeface="Cordia New" panose="020B0304020202020204" pitchFamily="34" charset="-34"/>
                <a:ea typeface="Angsana New" panose="02020603050405020304" pitchFamily="18" charset="-34"/>
              </a:rPr>
              <a:t> Tense </a:t>
            </a:r>
            <a:r>
              <a:rPr lang="th-TH" sz="1800" dirty="0">
                <a:latin typeface="Cordia New" panose="020B0304020202020204" pitchFamily="34" charset="-34"/>
                <a:ea typeface="Angsana New" panose="02020603050405020304" pitchFamily="18" charset="-34"/>
              </a:rPr>
              <a:t>อะไร</a:t>
            </a:r>
            <a:r>
              <a:rPr lang="th-TH" sz="1800" dirty="0" smtClean="0">
                <a:latin typeface="Cordia New" panose="020B0304020202020204" pitchFamily="34" charset="-34"/>
                <a:ea typeface="Angsana New" panose="02020603050405020304" pitchFamily="18" charset="-34"/>
              </a:rPr>
              <a:t>ก็</a:t>
            </a:r>
          </a:p>
          <a:p>
            <a:pPr>
              <a:tabLst>
                <a:tab pos="228600" algn="l"/>
              </a:tabLst>
            </a:pPr>
            <a:r>
              <a:rPr lang="th-TH" sz="1800" dirty="0">
                <a:latin typeface="Cordia New" panose="020B0304020202020204" pitchFamily="34" charset="-34"/>
                <a:ea typeface="Angsana New" panose="02020603050405020304" pitchFamily="18" charset="-34"/>
              </a:rPr>
              <a:t> </a:t>
            </a:r>
            <a:r>
              <a:rPr lang="th-TH" sz="1800" dirty="0" smtClean="0">
                <a:latin typeface="Cordia New" panose="020B0304020202020204" pitchFamily="34" charset="-34"/>
                <a:ea typeface="Angsana New" panose="02020603050405020304" pitchFamily="18" charset="-34"/>
              </a:rPr>
              <a:t>       ตาม </a:t>
            </a:r>
            <a:r>
              <a:rPr lang="th-TH" sz="1800" dirty="0">
                <a:latin typeface="Cordia New" panose="020B0304020202020204" pitchFamily="34" charset="-34"/>
                <a:ea typeface="Angsana New" panose="02020603050405020304" pitchFamily="18" charset="-34"/>
              </a:rPr>
              <a:t>ก็ตัดประธานออก และเปลี่ยนกริยาให้เป็น</a:t>
            </a:r>
            <a:r>
              <a:rPr lang="en-US" sz="1800" dirty="0">
                <a:latin typeface="Cordia New" panose="020B0304020202020204" pitchFamily="34" charset="-34"/>
                <a:ea typeface="Angsana New" panose="02020603050405020304" pitchFamily="18" charset="-34"/>
              </a:rPr>
              <a:t> Present </a:t>
            </a:r>
            <a:r>
              <a:rPr lang="en-US" sz="1800" dirty="0" smtClean="0">
                <a:latin typeface="Cordia New" panose="020B0304020202020204" pitchFamily="34" charset="-34"/>
                <a:ea typeface="Angsana New" panose="02020603050405020304" pitchFamily="18" charset="-34"/>
              </a:rPr>
              <a:t>Participle </a:t>
            </a:r>
            <a:br>
              <a:rPr lang="en-US" sz="1800" dirty="0" smtClean="0">
                <a:latin typeface="Cordia New" panose="020B0304020202020204" pitchFamily="34" charset="-34"/>
                <a:ea typeface="Angsana New" panose="02020603050405020304" pitchFamily="18" charset="-34"/>
              </a:rPr>
            </a:br>
            <a:r>
              <a:rPr lang="en-US" sz="1800" dirty="0" smtClean="0">
                <a:latin typeface="Cordia New" panose="020B0304020202020204" pitchFamily="34" charset="-34"/>
                <a:ea typeface="Angsana New" panose="02020603050405020304" pitchFamily="18" charset="-34"/>
              </a:rPr>
              <a:t>       </a:t>
            </a:r>
            <a:r>
              <a:rPr lang="en-US" sz="1800" dirty="0">
                <a:latin typeface="Cordia New" panose="020B0304020202020204" pitchFamily="34" charset="-34"/>
                <a:ea typeface="Angsana New" panose="02020603050405020304" pitchFamily="18" charset="-34"/>
              </a:rPr>
              <a:t>(V-</a:t>
            </a:r>
            <a:r>
              <a:rPr lang="en-US" sz="1800" dirty="0" err="1">
                <a:latin typeface="Cordia New" panose="020B0304020202020204" pitchFamily="34" charset="-34"/>
                <a:ea typeface="Angsana New" panose="02020603050405020304" pitchFamily="18" charset="-34"/>
              </a:rPr>
              <a:t>ing</a:t>
            </a:r>
            <a:r>
              <a:rPr lang="en-US" sz="1800" dirty="0">
                <a:latin typeface="Cordia New" panose="020B0304020202020204" pitchFamily="34" charset="-34"/>
                <a:ea typeface="Angsana New" panose="02020603050405020304" pitchFamily="18" charset="-34"/>
              </a:rPr>
              <a:t>) </a:t>
            </a:r>
            <a:r>
              <a:rPr lang="th-TH" sz="1800" dirty="0">
                <a:latin typeface="Cordia New" panose="020B0304020202020204" pitchFamily="34" charset="-34"/>
                <a:ea typeface="Angsana New" panose="02020603050405020304" pitchFamily="18" charset="-34"/>
              </a:rPr>
              <a:t>แต่ถ้ากริยาเป็น </a:t>
            </a:r>
            <a:r>
              <a:rPr lang="en-US" sz="1800" dirty="0">
                <a:latin typeface="Cordia New" panose="020B0304020202020204" pitchFamily="34" charset="-34"/>
                <a:ea typeface="Angsana New" panose="02020603050405020304" pitchFamily="18" charset="-34"/>
              </a:rPr>
              <a:t>Passive Voice </a:t>
            </a:r>
            <a:r>
              <a:rPr lang="th-TH" sz="1800" dirty="0">
                <a:latin typeface="Cordia New" panose="020B0304020202020204" pitchFamily="34" charset="-34"/>
                <a:ea typeface="Angsana New" panose="02020603050405020304" pitchFamily="18" charset="-34"/>
              </a:rPr>
              <a:t>ก็ตัดประธานออก </a:t>
            </a:r>
            <a:r>
              <a:rPr lang="th-TH" sz="1800" dirty="0" smtClean="0">
                <a:latin typeface="Cordia New" panose="020B0304020202020204" pitchFamily="34" charset="-34"/>
                <a:ea typeface="Angsana New" panose="02020603050405020304" pitchFamily="18" charset="-34"/>
              </a:rPr>
              <a:t>และ</a:t>
            </a:r>
            <a:br>
              <a:rPr lang="th-TH" sz="1800" dirty="0" smtClean="0">
                <a:latin typeface="Cordia New" panose="020B0304020202020204" pitchFamily="34" charset="-34"/>
                <a:ea typeface="Angsana New" panose="02020603050405020304" pitchFamily="18" charset="-34"/>
              </a:rPr>
            </a:br>
            <a:r>
              <a:rPr lang="th-TH" sz="1800" dirty="0" smtClean="0">
                <a:latin typeface="Cordia New" panose="020B0304020202020204" pitchFamily="34" charset="-34"/>
                <a:ea typeface="Angsana New" panose="02020603050405020304" pitchFamily="18" charset="-34"/>
              </a:rPr>
              <a:t>        เปลี่ยน</a:t>
            </a:r>
            <a:r>
              <a:rPr lang="th-TH" sz="1800" dirty="0">
                <a:latin typeface="Cordia New" panose="020B0304020202020204" pitchFamily="34" charset="-34"/>
                <a:ea typeface="Angsana New" panose="02020603050405020304" pitchFamily="18" charset="-34"/>
              </a:rPr>
              <a:t>กริยา</a:t>
            </a:r>
            <a:r>
              <a:rPr lang="th-TH" sz="1800" dirty="0" smtClean="0">
                <a:latin typeface="Cordia New" panose="020B0304020202020204" pitchFamily="34" charset="-34"/>
                <a:ea typeface="Angsana New" panose="02020603050405020304" pitchFamily="18" charset="-34"/>
              </a:rPr>
              <a:t>ให้</a:t>
            </a:r>
            <a:r>
              <a:rPr lang="th-TH" sz="1800" dirty="0">
                <a:latin typeface="Cordia New" panose="020B0304020202020204" pitchFamily="34" charset="-34"/>
                <a:ea typeface="Angsana New" panose="02020603050405020304" pitchFamily="18" charset="-34"/>
              </a:rPr>
              <a:t>เป็น  </a:t>
            </a:r>
            <a:r>
              <a:rPr lang="en-US" sz="1800" dirty="0">
                <a:latin typeface="Cordia New" panose="020B0304020202020204" pitchFamily="34" charset="-34"/>
                <a:ea typeface="Angsana New" panose="02020603050405020304" pitchFamily="18" charset="-34"/>
              </a:rPr>
              <a:t>Past Participle</a:t>
            </a:r>
            <a:r>
              <a:rPr lang="th-TH" sz="1800" dirty="0">
                <a:latin typeface="Cordia New" panose="020B0304020202020204" pitchFamily="34" charset="-34"/>
                <a:ea typeface="Angsana New" panose="02020603050405020304" pitchFamily="18" charset="-34"/>
              </a:rPr>
              <a:t> </a:t>
            </a:r>
            <a:r>
              <a:rPr lang="en-US" sz="1800" dirty="0">
                <a:latin typeface="Cordia New" panose="020B0304020202020204" pitchFamily="34" charset="-34"/>
                <a:ea typeface="Angsana New" panose="02020603050405020304" pitchFamily="18" charset="-34"/>
              </a:rPr>
              <a:t>(V-</a:t>
            </a:r>
            <a:r>
              <a:rPr lang="en-US" sz="1800" dirty="0" err="1">
                <a:latin typeface="Cordia New" panose="020B0304020202020204" pitchFamily="34" charset="-34"/>
                <a:ea typeface="Angsana New" panose="02020603050405020304" pitchFamily="18" charset="-34"/>
              </a:rPr>
              <a:t>ed</a:t>
            </a:r>
            <a:r>
              <a:rPr lang="en-US" sz="1800" dirty="0">
                <a:latin typeface="Cordia New" panose="020B0304020202020204" pitchFamily="34" charset="-34"/>
                <a:ea typeface="Angsana New" panose="02020603050405020304" pitchFamily="18" charset="-34"/>
              </a:rPr>
              <a:t>)</a:t>
            </a:r>
            <a:r>
              <a:rPr lang="th-TH" sz="1800" dirty="0">
                <a:latin typeface="Cordia New" panose="020B0304020202020204" pitchFamily="34" charset="-34"/>
                <a:ea typeface="Angsana New" panose="02020603050405020304" pitchFamily="18" charset="-34"/>
              </a:rPr>
              <a:t> เช่น</a:t>
            </a:r>
            <a:endParaRPr lang="en-US" sz="1800" dirty="0">
              <a:latin typeface="Comic Sans MS" panose="030F0702030302020204" pitchFamily="66" charset="0"/>
              <a:ea typeface="Angsana New" panose="02020603050405020304" pitchFamily="18" charset="-34"/>
            </a:endParaRPr>
          </a:p>
          <a:p>
            <a:pPr lvl="0">
              <a:spcAft>
                <a:spcPts val="0"/>
              </a:spcAft>
              <a:tabLst>
                <a:tab pos="228600" algn="l"/>
              </a:tabLst>
            </a:pPr>
            <a:endParaRPr lang="en-US" sz="1800" dirty="0">
              <a:effectLst/>
              <a:latin typeface="Comic Sans MS" panose="030F0702030302020204" pitchFamily="66" charset="0"/>
              <a:ea typeface="Angsana New" panose="02020603050405020304" pitchFamily="18" charset="-34"/>
            </a:endParaRPr>
          </a:p>
        </p:txBody>
      </p:sp>
      <p:sp>
        <p:nvSpPr>
          <p:cNvPr id="17" name="Rectangle 16"/>
          <p:cNvSpPr/>
          <p:nvPr/>
        </p:nvSpPr>
        <p:spPr>
          <a:xfrm>
            <a:off x="6439678" y="780603"/>
            <a:ext cx="4988788" cy="2554545"/>
          </a:xfrm>
          <a:prstGeom prst="rect">
            <a:avLst/>
          </a:prstGeom>
        </p:spPr>
        <p:txBody>
          <a:bodyPr wrap="square">
            <a:spAutoFit/>
          </a:bodyPr>
          <a:lstStyle/>
          <a:p>
            <a:pPr marL="678815">
              <a:spcAft>
                <a:spcPts val="0"/>
              </a:spcAft>
            </a:pPr>
            <a:r>
              <a:rPr lang="th-TH" sz="2000" dirty="0" smtClean="0">
                <a:latin typeface="Comic Sans MS" panose="030F0702030302020204" pitchFamily="66" charset="0"/>
                <a:ea typeface="Angsana New" panose="02020603050405020304" pitchFamily="18" charset="-34"/>
              </a:rPr>
              <a:t>เป็น </a:t>
            </a:r>
            <a:r>
              <a:rPr lang="en-US" sz="2000" dirty="0">
                <a:latin typeface="Cordia New" panose="020B0304020202020204" pitchFamily="34" charset="-34"/>
                <a:ea typeface="Angsana New" panose="02020603050405020304" pitchFamily="18" charset="-34"/>
              </a:rPr>
              <a:t>Clause   	</a:t>
            </a:r>
            <a:r>
              <a:rPr lang="en-US" sz="2000" dirty="0" smtClean="0">
                <a:latin typeface="Cordia New" panose="020B0304020202020204" pitchFamily="34" charset="-34"/>
                <a:ea typeface="Angsana New" panose="02020603050405020304" pitchFamily="18" charset="-34"/>
              </a:rPr>
              <a:t/>
            </a:r>
            <a:br>
              <a:rPr lang="en-US" sz="2000" dirty="0" smtClean="0">
                <a:latin typeface="Cordia New" panose="020B0304020202020204" pitchFamily="34" charset="-34"/>
                <a:ea typeface="Angsana New" panose="02020603050405020304" pitchFamily="18" charset="-34"/>
              </a:rPr>
            </a:br>
            <a:r>
              <a:rPr lang="en-US" sz="2000" dirty="0" smtClean="0">
                <a:latin typeface="Cordia New" panose="020B0304020202020204" pitchFamily="34" charset="-34"/>
                <a:ea typeface="Angsana New" panose="02020603050405020304" pitchFamily="18" charset="-34"/>
              </a:rPr>
              <a:t>-</a:t>
            </a:r>
            <a:r>
              <a:rPr lang="en-US" sz="2000" b="1" i="1" u="sng" dirty="0">
                <a:latin typeface="Cordia New" panose="020B0304020202020204" pitchFamily="34" charset="-34"/>
                <a:ea typeface="Angsana New" panose="02020603050405020304" pitchFamily="18" charset="-34"/>
              </a:rPr>
              <a:t>After he finished the work</a:t>
            </a:r>
            <a:r>
              <a:rPr lang="en-US" sz="2000" dirty="0">
                <a:latin typeface="Cordia New" panose="020B0304020202020204" pitchFamily="34" charset="-34"/>
                <a:ea typeface="Angsana New" panose="02020603050405020304" pitchFamily="18" charset="-34"/>
              </a:rPr>
              <a:t>, Joey went out for relaxation.</a:t>
            </a:r>
            <a:endParaRPr lang="en-US" sz="2000" dirty="0">
              <a:latin typeface="Comic Sans MS" panose="030F0702030302020204" pitchFamily="66" charset="0"/>
              <a:ea typeface="Angsana New" panose="02020603050405020304" pitchFamily="18" charset="-34"/>
            </a:endParaRPr>
          </a:p>
          <a:p>
            <a:pPr marL="678815">
              <a:spcAft>
                <a:spcPts val="0"/>
              </a:spcAft>
            </a:pPr>
            <a:r>
              <a:rPr lang="th-TH" sz="2000" dirty="0">
                <a:latin typeface="Comic Sans MS" panose="030F0702030302020204" pitchFamily="66" charset="0"/>
                <a:ea typeface="Angsana New" panose="02020603050405020304" pitchFamily="18" charset="-34"/>
              </a:rPr>
              <a:t>เป็น</a:t>
            </a:r>
            <a:r>
              <a:rPr lang="en-US" sz="2000" dirty="0">
                <a:latin typeface="Cordia New" panose="020B0304020202020204" pitchFamily="34" charset="-34"/>
                <a:ea typeface="Angsana New" panose="02020603050405020304" pitchFamily="18" charset="-34"/>
              </a:rPr>
              <a:t> Phrase   	</a:t>
            </a:r>
            <a:r>
              <a:rPr lang="en-US" sz="2000" dirty="0" smtClean="0">
                <a:latin typeface="Cordia New" panose="020B0304020202020204" pitchFamily="34" charset="-34"/>
                <a:ea typeface="Angsana New" panose="02020603050405020304" pitchFamily="18" charset="-34"/>
              </a:rPr>
              <a:t/>
            </a:r>
            <a:br>
              <a:rPr lang="en-US" sz="2000" dirty="0" smtClean="0">
                <a:latin typeface="Cordia New" panose="020B0304020202020204" pitchFamily="34" charset="-34"/>
                <a:ea typeface="Angsana New" panose="02020603050405020304" pitchFamily="18" charset="-34"/>
              </a:rPr>
            </a:br>
            <a:r>
              <a:rPr lang="en-US" sz="2000" dirty="0" smtClean="0">
                <a:latin typeface="Cordia New" panose="020B0304020202020204" pitchFamily="34" charset="-34"/>
                <a:ea typeface="Angsana New" panose="02020603050405020304" pitchFamily="18" charset="-34"/>
              </a:rPr>
              <a:t>-</a:t>
            </a:r>
            <a:r>
              <a:rPr lang="en-US" sz="2000" b="1" i="1" u="sng" dirty="0">
                <a:latin typeface="Cordia New" panose="020B0304020202020204" pitchFamily="34" charset="-34"/>
                <a:ea typeface="Angsana New" panose="02020603050405020304" pitchFamily="18" charset="-34"/>
              </a:rPr>
              <a:t>After finishing  the work</a:t>
            </a:r>
            <a:r>
              <a:rPr lang="en-US" sz="2000" dirty="0">
                <a:latin typeface="Cordia New" panose="020B0304020202020204" pitchFamily="34" charset="-34"/>
                <a:ea typeface="Angsana New" panose="02020603050405020304" pitchFamily="18" charset="-34"/>
              </a:rPr>
              <a:t>, Joey went out for relaxation.</a:t>
            </a:r>
            <a:endParaRPr lang="en-US" sz="2000" dirty="0">
              <a:latin typeface="Comic Sans MS" panose="030F0702030302020204" pitchFamily="66" charset="0"/>
              <a:ea typeface="Angsana New" panose="02020603050405020304" pitchFamily="18" charset="-34"/>
            </a:endParaRPr>
          </a:p>
          <a:p>
            <a:pPr marL="678815">
              <a:spcAft>
                <a:spcPts val="0"/>
              </a:spcAft>
            </a:pPr>
            <a:r>
              <a:rPr lang="th-TH" sz="2000" dirty="0">
                <a:latin typeface="Comic Sans MS" panose="030F0702030302020204" pitchFamily="66" charset="0"/>
                <a:ea typeface="Angsana New" panose="02020603050405020304" pitchFamily="18" charset="-34"/>
              </a:rPr>
              <a:t>เป็น </a:t>
            </a:r>
            <a:r>
              <a:rPr lang="en-US" sz="2000" dirty="0">
                <a:latin typeface="Cordia New" panose="020B0304020202020204" pitchFamily="34" charset="-34"/>
                <a:ea typeface="Angsana New" panose="02020603050405020304" pitchFamily="18" charset="-34"/>
              </a:rPr>
              <a:t>Clause   	</a:t>
            </a:r>
            <a:r>
              <a:rPr lang="en-US" sz="2000" dirty="0" smtClean="0">
                <a:latin typeface="Cordia New" panose="020B0304020202020204" pitchFamily="34" charset="-34"/>
                <a:ea typeface="Angsana New" panose="02020603050405020304" pitchFamily="18" charset="-34"/>
              </a:rPr>
              <a:t/>
            </a:r>
            <a:br>
              <a:rPr lang="en-US" sz="2000" dirty="0" smtClean="0">
                <a:latin typeface="Cordia New" panose="020B0304020202020204" pitchFamily="34" charset="-34"/>
                <a:ea typeface="Angsana New" panose="02020603050405020304" pitchFamily="18" charset="-34"/>
              </a:rPr>
            </a:br>
            <a:r>
              <a:rPr lang="en-US" sz="2000" dirty="0" smtClean="0">
                <a:latin typeface="Cordia New" panose="020B0304020202020204" pitchFamily="34" charset="-34"/>
                <a:ea typeface="Angsana New" panose="02020603050405020304" pitchFamily="18" charset="-34"/>
              </a:rPr>
              <a:t>-</a:t>
            </a:r>
            <a:r>
              <a:rPr lang="en-US" sz="2000" b="1" i="1" u="sng" dirty="0">
                <a:latin typeface="Cordia New" panose="020B0304020202020204" pitchFamily="34" charset="-34"/>
                <a:ea typeface="Angsana New" panose="02020603050405020304" pitchFamily="18" charset="-34"/>
              </a:rPr>
              <a:t>Although he was injured</a:t>
            </a:r>
            <a:r>
              <a:rPr lang="en-US" sz="2000" dirty="0">
                <a:latin typeface="Cordia New" panose="020B0304020202020204" pitchFamily="34" charset="-34"/>
                <a:ea typeface="Angsana New" panose="02020603050405020304" pitchFamily="18" charset="-34"/>
              </a:rPr>
              <a:t>, Joey went to work.</a:t>
            </a:r>
            <a:endParaRPr lang="en-US" sz="2000" dirty="0">
              <a:latin typeface="Comic Sans MS" panose="030F0702030302020204" pitchFamily="66" charset="0"/>
              <a:ea typeface="Angsana New" panose="02020603050405020304" pitchFamily="18" charset="-34"/>
            </a:endParaRPr>
          </a:p>
          <a:p>
            <a:pPr marL="678815">
              <a:spcAft>
                <a:spcPts val="0"/>
              </a:spcAft>
            </a:pPr>
            <a:r>
              <a:rPr lang="th-TH" sz="2000" dirty="0">
                <a:latin typeface="Comic Sans MS" panose="030F0702030302020204" pitchFamily="66" charset="0"/>
                <a:ea typeface="Angsana New" panose="02020603050405020304" pitchFamily="18" charset="-34"/>
              </a:rPr>
              <a:t>เป็น</a:t>
            </a:r>
            <a:r>
              <a:rPr lang="en-US" sz="2000" dirty="0">
                <a:latin typeface="Cordia New" panose="020B0304020202020204" pitchFamily="34" charset="-34"/>
                <a:ea typeface="Angsana New" panose="02020603050405020304" pitchFamily="18" charset="-34"/>
              </a:rPr>
              <a:t> Phrase   	</a:t>
            </a:r>
            <a:r>
              <a:rPr lang="en-US" sz="2000" dirty="0" smtClean="0">
                <a:latin typeface="Cordia New" panose="020B0304020202020204" pitchFamily="34" charset="-34"/>
                <a:ea typeface="Angsana New" panose="02020603050405020304" pitchFamily="18" charset="-34"/>
              </a:rPr>
              <a:t/>
            </a:r>
            <a:br>
              <a:rPr lang="en-US" sz="2000" dirty="0" smtClean="0">
                <a:latin typeface="Cordia New" panose="020B0304020202020204" pitchFamily="34" charset="-34"/>
                <a:ea typeface="Angsana New" panose="02020603050405020304" pitchFamily="18" charset="-34"/>
              </a:rPr>
            </a:br>
            <a:r>
              <a:rPr lang="en-US" sz="2000" dirty="0" smtClean="0">
                <a:latin typeface="Cordia New" panose="020B0304020202020204" pitchFamily="34" charset="-34"/>
                <a:ea typeface="Angsana New" panose="02020603050405020304" pitchFamily="18" charset="-34"/>
              </a:rPr>
              <a:t>-</a:t>
            </a:r>
            <a:r>
              <a:rPr lang="en-US" sz="2000" b="1" i="1" u="sng" dirty="0" smtClean="0">
                <a:latin typeface="Cordia New" panose="020B0304020202020204" pitchFamily="34" charset="-34"/>
                <a:ea typeface="Angsana New" panose="02020603050405020304" pitchFamily="18" charset="-34"/>
              </a:rPr>
              <a:t> </a:t>
            </a:r>
            <a:r>
              <a:rPr lang="en-US" sz="2000" b="1" i="1" u="sng" dirty="0">
                <a:latin typeface="Cordia New" panose="020B0304020202020204" pitchFamily="34" charset="-34"/>
                <a:ea typeface="Angsana New" panose="02020603050405020304" pitchFamily="18" charset="-34"/>
              </a:rPr>
              <a:t>Although injured</a:t>
            </a:r>
            <a:r>
              <a:rPr lang="en-US" sz="2000" dirty="0">
                <a:latin typeface="Cordia New" panose="020B0304020202020204" pitchFamily="34" charset="-34"/>
                <a:ea typeface="Angsana New" panose="02020603050405020304" pitchFamily="18" charset="-34"/>
              </a:rPr>
              <a:t>, Joey went to work.</a:t>
            </a:r>
            <a:endParaRPr lang="en-US" sz="2000" dirty="0">
              <a:latin typeface="Comic Sans MS" panose="030F0702030302020204" pitchFamily="66" charset="0"/>
              <a:ea typeface="Angsana New" panose="02020603050405020304" pitchFamily="18" charset="-34"/>
            </a:endParaRPr>
          </a:p>
        </p:txBody>
      </p:sp>
      <p:sp>
        <p:nvSpPr>
          <p:cNvPr id="18" name="Rectangle 17"/>
          <p:cNvSpPr/>
          <p:nvPr/>
        </p:nvSpPr>
        <p:spPr>
          <a:xfrm>
            <a:off x="6624443" y="3775940"/>
            <a:ext cx="5007263" cy="2862322"/>
          </a:xfrm>
          <a:prstGeom prst="rect">
            <a:avLst/>
          </a:prstGeom>
        </p:spPr>
        <p:txBody>
          <a:bodyPr wrap="square">
            <a:spAutoFit/>
          </a:bodyPr>
          <a:lstStyle/>
          <a:p>
            <a:pPr>
              <a:spcAft>
                <a:spcPts val="0"/>
              </a:spcAft>
              <a:tabLst>
                <a:tab pos="270510" algn="l"/>
              </a:tabLst>
            </a:pPr>
            <a:r>
              <a:rPr lang="en-US" sz="2000" dirty="0" smtClean="0">
                <a:latin typeface="Cordia New" panose="020B0304020202020204" pitchFamily="34" charset="-34"/>
                <a:ea typeface="Angsana New" panose="02020603050405020304" pitchFamily="18" charset="-34"/>
              </a:rPr>
              <a:t>2.   Adverb </a:t>
            </a:r>
            <a:r>
              <a:rPr lang="en-US" sz="2000" dirty="0">
                <a:latin typeface="Cordia New" panose="020B0304020202020204" pitchFamily="34" charset="-34"/>
                <a:ea typeface="Angsana New" panose="02020603050405020304" pitchFamily="18" charset="-34"/>
              </a:rPr>
              <a:t>Clauses </a:t>
            </a:r>
            <a:r>
              <a:rPr lang="th-TH" sz="2000" dirty="0">
                <a:latin typeface="Cordia New" panose="020B0304020202020204" pitchFamily="34" charset="-34"/>
                <a:ea typeface="Angsana New" panose="02020603050405020304" pitchFamily="18" charset="-34"/>
              </a:rPr>
              <a:t>บอกวัตถุประสงค์ที่เชื่อมด้วย </a:t>
            </a:r>
            <a:r>
              <a:rPr lang="en-US" sz="2000" dirty="0">
                <a:latin typeface="Cordia New" panose="020B0304020202020204" pitchFamily="34" charset="-34"/>
                <a:ea typeface="Angsana New" panose="02020603050405020304" pitchFamily="18" charset="-34"/>
              </a:rPr>
              <a:t>in order that, </a:t>
            </a:r>
            <a:r>
              <a:rPr lang="en-US" sz="2000" dirty="0" smtClean="0">
                <a:latin typeface="Cordia New" panose="020B0304020202020204" pitchFamily="34" charset="-34"/>
                <a:ea typeface="Angsana New" panose="02020603050405020304" pitchFamily="18" charset="-34"/>
              </a:rPr>
              <a:t>so</a:t>
            </a:r>
          </a:p>
          <a:p>
            <a:pPr>
              <a:spcAft>
                <a:spcPts val="0"/>
              </a:spcAft>
              <a:tabLst>
                <a:tab pos="270510" algn="l"/>
              </a:tabLst>
            </a:pPr>
            <a:r>
              <a:rPr lang="en-US" sz="2000" dirty="0" smtClean="0">
                <a:latin typeface="Cordia New" panose="020B0304020202020204" pitchFamily="34" charset="-34"/>
                <a:ea typeface="Angsana New" panose="02020603050405020304" pitchFamily="18" charset="-34"/>
              </a:rPr>
              <a:t>      </a:t>
            </a:r>
            <a:r>
              <a:rPr lang="en-US" sz="2000" dirty="0">
                <a:latin typeface="Cordia New" panose="020B0304020202020204" pitchFamily="34" charset="-34"/>
                <a:ea typeface="Angsana New" panose="02020603050405020304" pitchFamily="18" charset="-34"/>
              </a:rPr>
              <a:t>that </a:t>
            </a:r>
            <a:r>
              <a:rPr lang="th-TH" sz="2000" dirty="0">
                <a:latin typeface="Cordia New" panose="020B0304020202020204" pitchFamily="34" charset="-34"/>
                <a:ea typeface="Angsana New" panose="02020603050405020304" pitchFamily="18" charset="-34"/>
              </a:rPr>
              <a:t>สามารถ</a:t>
            </a:r>
            <a:r>
              <a:rPr lang="th-TH" sz="2000" dirty="0" smtClean="0">
                <a:latin typeface="Cordia New" panose="020B0304020202020204" pitchFamily="34" charset="-34"/>
                <a:ea typeface="Angsana New" panose="02020603050405020304" pitchFamily="18" charset="-34"/>
              </a:rPr>
              <a:t>ทำเป็น </a:t>
            </a:r>
            <a:r>
              <a:rPr lang="en-US" sz="2000" dirty="0">
                <a:latin typeface="Cordia New" panose="020B0304020202020204" pitchFamily="34" charset="-34"/>
                <a:ea typeface="Angsana New" panose="02020603050405020304" pitchFamily="18" charset="-34"/>
              </a:rPr>
              <a:t>Adverb Phrases </a:t>
            </a:r>
            <a:r>
              <a:rPr lang="th-TH" sz="2000" dirty="0">
                <a:latin typeface="Cordia New" panose="020B0304020202020204" pitchFamily="34" charset="-34"/>
                <a:ea typeface="Angsana New" panose="02020603050405020304" pitchFamily="18" charset="-34"/>
              </a:rPr>
              <a:t>ได้โดยใช้ </a:t>
            </a:r>
            <a:r>
              <a:rPr lang="en-US" sz="2000" dirty="0">
                <a:latin typeface="Cordia New" panose="020B0304020202020204" pitchFamily="34" charset="-34"/>
                <a:ea typeface="Angsana New" panose="02020603050405020304" pitchFamily="18" charset="-34"/>
              </a:rPr>
              <a:t>in order to, so </a:t>
            </a:r>
            <a:r>
              <a:rPr lang="en-US" sz="2000" dirty="0" smtClean="0">
                <a:latin typeface="Cordia New" panose="020B0304020202020204" pitchFamily="34" charset="-34"/>
                <a:ea typeface="Angsana New" panose="02020603050405020304" pitchFamily="18" charset="-34"/>
              </a:rPr>
              <a:t>as</a:t>
            </a:r>
          </a:p>
          <a:p>
            <a:pPr>
              <a:spcAft>
                <a:spcPts val="0"/>
              </a:spcAft>
              <a:tabLst>
                <a:tab pos="270510" algn="l"/>
              </a:tabLst>
            </a:pPr>
            <a:r>
              <a:rPr lang="en-US" sz="2000" dirty="0">
                <a:latin typeface="Cordia New" panose="020B0304020202020204" pitchFamily="34" charset="-34"/>
                <a:ea typeface="Angsana New" panose="02020603050405020304" pitchFamily="18" charset="-34"/>
              </a:rPr>
              <a:t> </a:t>
            </a:r>
            <a:r>
              <a:rPr lang="en-US" sz="2000" dirty="0" smtClean="0">
                <a:latin typeface="Cordia New" panose="020B0304020202020204" pitchFamily="34" charset="-34"/>
                <a:ea typeface="Angsana New" panose="02020603050405020304" pitchFamily="18" charset="-34"/>
              </a:rPr>
              <a:t>     </a:t>
            </a:r>
            <a:r>
              <a:rPr lang="en-US" sz="2000" dirty="0">
                <a:latin typeface="Cordia New" panose="020B0304020202020204" pitchFamily="34" charset="-34"/>
                <a:ea typeface="Angsana New" panose="02020603050405020304" pitchFamily="18" charset="-34"/>
              </a:rPr>
              <a:t>to, in order not to, so as not to </a:t>
            </a:r>
            <a:r>
              <a:rPr lang="th-TH" sz="2000" dirty="0">
                <a:latin typeface="Cordia New" panose="020B0304020202020204" pitchFamily="34" charset="-34"/>
                <a:ea typeface="Angsana New" panose="02020603050405020304" pitchFamily="18" charset="-34"/>
              </a:rPr>
              <a:t>และ ถ้าประธานเป็นคน</a:t>
            </a:r>
            <a:r>
              <a:rPr lang="th-TH" sz="2000" dirty="0" smtClean="0">
                <a:latin typeface="Cordia New" panose="020B0304020202020204" pitchFamily="34" charset="-34"/>
                <a:ea typeface="Angsana New" panose="02020603050405020304" pitchFamily="18" charset="-34"/>
              </a:rPr>
              <a:t>เดียวกับ</a:t>
            </a:r>
          </a:p>
          <a:p>
            <a:pPr>
              <a:spcAft>
                <a:spcPts val="0"/>
              </a:spcAft>
              <a:tabLst>
                <a:tab pos="270510" algn="l"/>
              </a:tabLst>
            </a:pPr>
            <a:r>
              <a:rPr lang="th-TH" sz="2000" dirty="0">
                <a:latin typeface="Cordia New" panose="020B0304020202020204" pitchFamily="34" charset="-34"/>
                <a:ea typeface="Angsana New" panose="02020603050405020304" pitchFamily="18" charset="-34"/>
              </a:rPr>
              <a:t> </a:t>
            </a:r>
            <a:r>
              <a:rPr lang="th-TH" sz="2000" dirty="0" smtClean="0">
                <a:latin typeface="Cordia New" panose="020B0304020202020204" pitchFamily="34" charset="-34"/>
                <a:ea typeface="Angsana New" panose="02020603050405020304" pitchFamily="18" charset="-34"/>
              </a:rPr>
              <a:t>     ใน</a:t>
            </a:r>
            <a:r>
              <a:rPr lang="th-TH" sz="2000" dirty="0">
                <a:latin typeface="Cordia New" panose="020B0304020202020204" pitchFamily="34" charset="-34"/>
                <a:ea typeface="Angsana New" panose="02020603050405020304" pitchFamily="18" charset="-34"/>
              </a:rPr>
              <a:t>ประโยคหลัก ก็สามารถละตัวเชื่อมได้ด้วยเช่น</a:t>
            </a:r>
            <a:endParaRPr lang="en-US" sz="2000" dirty="0">
              <a:latin typeface="Comic Sans MS" panose="030F0702030302020204" pitchFamily="66" charset="0"/>
              <a:ea typeface="Angsana New" panose="02020603050405020304" pitchFamily="18" charset="-34"/>
            </a:endParaRPr>
          </a:p>
          <a:p>
            <a:pPr marL="457200">
              <a:spcAft>
                <a:spcPts val="0"/>
              </a:spcAft>
            </a:pPr>
            <a:r>
              <a:rPr lang="th-TH" sz="2000" dirty="0" smtClean="0">
                <a:latin typeface="Comic Sans MS" panose="030F0702030302020204" pitchFamily="66" charset="0"/>
                <a:ea typeface="Angsana New" panose="02020603050405020304" pitchFamily="18" charset="-34"/>
              </a:rPr>
              <a:t> เป็น </a:t>
            </a:r>
            <a:r>
              <a:rPr lang="en-US" sz="2000" dirty="0">
                <a:latin typeface="Cordia New" panose="020B0304020202020204" pitchFamily="34" charset="-34"/>
                <a:ea typeface="Angsana New" panose="02020603050405020304" pitchFamily="18" charset="-34"/>
              </a:rPr>
              <a:t>Clause</a:t>
            </a:r>
            <a:r>
              <a:rPr lang="th-TH" sz="2000" dirty="0">
                <a:latin typeface="Cordia New" panose="020B0304020202020204" pitchFamily="34" charset="-34"/>
                <a:ea typeface="Angsana New" panose="02020603050405020304" pitchFamily="18" charset="-34"/>
              </a:rPr>
              <a:t>	</a:t>
            </a:r>
            <a:endParaRPr lang="th-TH" sz="2000" dirty="0" smtClean="0">
              <a:latin typeface="Cordia New" panose="020B0304020202020204" pitchFamily="34" charset="-34"/>
              <a:ea typeface="Angsana New" panose="02020603050405020304" pitchFamily="18" charset="-34"/>
            </a:endParaRPr>
          </a:p>
          <a:p>
            <a:pPr marL="457200">
              <a:spcAft>
                <a:spcPts val="0"/>
              </a:spcAft>
            </a:pPr>
            <a:r>
              <a:rPr lang="th-TH" sz="2000" dirty="0" smtClean="0">
                <a:latin typeface="Cordia New" panose="020B0304020202020204" pitchFamily="34" charset="-34"/>
                <a:ea typeface="Angsana New" panose="02020603050405020304" pitchFamily="18" charset="-34"/>
              </a:rPr>
              <a:t>-</a:t>
            </a:r>
            <a:r>
              <a:rPr lang="en-US" sz="2000" dirty="0">
                <a:latin typeface="Cordia New" panose="020B0304020202020204" pitchFamily="34" charset="-34"/>
                <a:ea typeface="Angsana New" panose="02020603050405020304" pitchFamily="18" charset="-34"/>
              </a:rPr>
              <a:t>He worked hard </a:t>
            </a:r>
            <a:r>
              <a:rPr lang="en-US" sz="2000" b="1" i="1" u="sng" dirty="0">
                <a:latin typeface="Cordia New" panose="020B0304020202020204" pitchFamily="34" charset="-34"/>
                <a:ea typeface="Angsana New" panose="02020603050405020304" pitchFamily="18" charset="-34"/>
              </a:rPr>
              <a:t>so that he might win the prize</a:t>
            </a:r>
            <a:r>
              <a:rPr lang="en-US" sz="2000" b="1" dirty="0" smtClean="0">
                <a:latin typeface="Cordia New" panose="020B0304020202020204" pitchFamily="34" charset="-34"/>
                <a:ea typeface="Angsana New" panose="02020603050405020304" pitchFamily="18" charset="-34"/>
              </a:rPr>
              <a:t>.</a:t>
            </a:r>
            <a:endParaRPr lang="en-US" sz="2000" dirty="0" smtClean="0">
              <a:latin typeface="Comic Sans MS" panose="030F0702030302020204" pitchFamily="66" charset="0"/>
              <a:ea typeface="Angsana New" panose="02020603050405020304" pitchFamily="18" charset="-34"/>
            </a:endParaRPr>
          </a:p>
          <a:p>
            <a:pPr marL="457200">
              <a:spcAft>
                <a:spcPts val="0"/>
              </a:spcAft>
            </a:pPr>
            <a:r>
              <a:rPr lang="en-US" sz="2000" dirty="0" smtClean="0">
                <a:latin typeface="Cordia New" panose="020B0304020202020204" pitchFamily="34" charset="-34"/>
                <a:ea typeface="Angsana New" panose="02020603050405020304" pitchFamily="18" charset="-34"/>
              </a:rPr>
              <a:t> </a:t>
            </a:r>
            <a:r>
              <a:rPr lang="th-TH" sz="2000" dirty="0">
                <a:latin typeface="Cordia New" panose="020B0304020202020204" pitchFamily="34" charset="-34"/>
                <a:ea typeface="Angsana New" panose="02020603050405020304" pitchFamily="18" charset="-34"/>
              </a:rPr>
              <a:t>เป็น</a:t>
            </a:r>
            <a:r>
              <a:rPr lang="en-US" sz="2000" dirty="0">
                <a:latin typeface="Cordia New" panose="020B0304020202020204" pitchFamily="34" charset="-34"/>
                <a:ea typeface="Angsana New" panose="02020603050405020304" pitchFamily="18" charset="-34"/>
              </a:rPr>
              <a:t> Phrase</a:t>
            </a:r>
            <a:r>
              <a:rPr lang="th-TH" sz="2000" dirty="0">
                <a:latin typeface="Cordia New" panose="020B0304020202020204" pitchFamily="34" charset="-34"/>
                <a:ea typeface="Angsana New" panose="02020603050405020304" pitchFamily="18" charset="-34"/>
              </a:rPr>
              <a:t>	</a:t>
            </a:r>
            <a:r>
              <a:rPr lang="en-US" sz="2000" dirty="0" smtClean="0">
                <a:latin typeface="Cordia New" panose="020B0304020202020204" pitchFamily="34" charset="-34"/>
                <a:ea typeface="Angsana New" panose="02020603050405020304" pitchFamily="18" charset="-34"/>
              </a:rPr>
              <a:t/>
            </a:r>
            <a:br>
              <a:rPr lang="en-US" sz="2000" dirty="0" smtClean="0">
                <a:latin typeface="Cordia New" panose="020B0304020202020204" pitchFamily="34" charset="-34"/>
                <a:ea typeface="Angsana New" panose="02020603050405020304" pitchFamily="18" charset="-34"/>
              </a:rPr>
            </a:br>
            <a:r>
              <a:rPr lang="en-US" sz="2000" dirty="0" smtClean="0">
                <a:latin typeface="Cordia New" panose="020B0304020202020204" pitchFamily="34" charset="-34"/>
                <a:ea typeface="Angsana New" panose="02020603050405020304" pitchFamily="18" charset="-34"/>
              </a:rPr>
              <a:t>-</a:t>
            </a:r>
            <a:r>
              <a:rPr lang="en-US" sz="2000" dirty="0">
                <a:latin typeface="Cordia New" panose="020B0304020202020204" pitchFamily="34" charset="-34"/>
                <a:ea typeface="Angsana New" panose="02020603050405020304" pitchFamily="18" charset="-34"/>
              </a:rPr>
              <a:t>He worked hard </a:t>
            </a:r>
            <a:r>
              <a:rPr lang="en-US" sz="2000" b="1" i="1" u="sng" dirty="0">
                <a:latin typeface="Cordia New" panose="020B0304020202020204" pitchFamily="34" charset="-34"/>
                <a:ea typeface="Angsana New" panose="02020603050405020304" pitchFamily="18" charset="-34"/>
              </a:rPr>
              <a:t>so as to win the prize</a:t>
            </a:r>
            <a:r>
              <a:rPr lang="en-US" sz="2000" b="1" dirty="0" smtClean="0">
                <a:latin typeface="Cordia New" panose="020B0304020202020204" pitchFamily="34" charset="-34"/>
                <a:ea typeface="Angsana New" panose="02020603050405020304" pitchFamily="18" charset="-34"/>
              </a:rPr>
              <a:t>.</a:t>
            </a:r>
            <a:r>
              <a:rPr lang="en-US" sz="2000" dirty="0" smtClean="0">
                <a:latin typeface="Comic Sans MS" panose="030F0702030302020204" pitchFamily="66" charset="0"/>
                <a:ea typeface="Angsana New" panose="02020603050405020304" pitchFamily="18" charset="-34"/>
              </a:rPr>
              <a:t/>
            </a:r>
            <a:br>
              <a:rPr lang="en-US" sz="2000" dirty="0" smtClean="0">
                <a:latin typeface="Comic Sans MS" panose="030F0702030302020204" pitchFamily="66" charset="0"/>
                <a:ea typeface="Angsana New" panose="02020603050405020304" pitchFamily="18" charset="-34"/>
              </a:rPr>
            </a:br>
            <a:r>
              <a:rPr lang="en-US" sz="2000" dirty="0" smtClean="0">
                <a:latin typeface="Comic Sans MS" panose="030F0702030302020204" pitchFamily="66" charset="0"/>
                <a:ea typeface="Angsana New" panose="02020603050405020304" pitchFamily="18" charset="-34"/>
              </a:rPr>
              <a:t>  </a:t>
            </a:r>
            <a:r>
              <a:rPr lang="en-US" sz="2000" dirty="0" smtClean="0">
                <a:latin typeface="Cordia New" panose="020B0304020202020204" pitchFamily="34" charset="-34"/>
                <a:ea typeface="Cordia New" panose="020B0304020202020204" pitchFamily="34" charset="-34"/>
              </a:rPr>
              <a:t>= </a:t>
            </a:r>
            <a:r>
              <a:rPr lang="en-US" sz="2000" dirty="0">
                <a:latin typeface="Cordia New" panose="020B0304020202020204" pitchFamily="34" charset="-34"/>
                <a:ea typeface="Cordia New" panose="020B0304020202020204" pitchFamily="34" charset="-34"/>
              </a:rPr>
              <a:t>He worked hard </a:t>
            </a:r>
            <a:r>
              <a:rPr lang="en-US" sz="2000" b="1" i="1" u="sng" dirty="0">
                <a:latin typeface="Cordia New" panose="020B0304020202020204" pitchFamily="34" charset="-34"/>
                <a:ea typeface="Cordia New" panose="020B0304020202020204" pitchFamily="34" charset="-34"/>
              </a:rPr>
              <a:t>to win the prize</a:t>
            </a:r>
            <a:r>
              <a:rPr lang="en-US" sz="2000" b="1" dirty="0">
                <a:latin typeface="Cordia New" panose="020B0304020202020204" pitchFamily="34" charset="-34"/>
                <a:ea typeface="Cordia New" panose="020B0304020202020204" pitchFamily="34" charset="-34"/>
              </a:rPr>
              <a:t>.</a:t>
            </a:r>
            <a:endParaRPr lang="th-TH" sz="2000" dirty="0"/>
          </a:p>
        </p:txBody>
      </p:sp>
    </p:spTree>
    <p:extLst>
      <p:ext uri="{BB962C8B-B14F-4D97-AF65-F5344CB8AC3E}">
        <p14:creationId xmlns:p14="http://schemas.microsoft.com/office/powerpoint/2010/main" val="18208647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8468"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5" name="AutoShape 10"/>
          <p:cNvSpPr>
            <a:spLocks noChangeArrowheads="1"/>
          </p:cNvSpPr>
          <p:nvPr/>
        </p:nvSpPr>
        <p:spPr bwMode="auto">
          <a:xfrm rot="21117741" flipV="1">
            <a:off x="5640574" y="4474009"/>
            <a:ext cx="222120" cy="45719"/>
          </a:xfrm>
          <a:prstGeom prst="curvedDownArrow">
            <a:avLst>
              <a:gd name="adj1" fmla="val 79310"/>
              <a:gd name="adj2" fmla="val 15862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 name="Rectangle 2"/>
          <p:cNvSpPr/>
          <p:nvPr/>
        </p:nvSpPr>
        <p:spPr>
          <a:xfrm>
            <a:off x="407274" y="717737"/>
            <a:ext cx="5060576" cy="2862322"/>
          </a:xfrm>
          <a:prstGeom prst="rect">
            <a:avLst/>
          </a:prstGeom>
        </p:spPr>
        <p:txBody>
          <a:bodyPr wrap="square">
            <a:spAutoFit/>
          </a:bodyPr>
          <a:lstStyle/>
          <a:p>
            <a:pPr>
              <a:spcAft>
                <a:spcPts val="0"/>
              </a:spcAft>
            </a:pPr>
            <a:r>
              <a:rPr lang="en-US" sz="2000" dirty="0" smtClean="0">
                <a:latin typeface="Cordia New" panose="020B0304020202020204" pitchFamily="34" charset="-34"/>
                <a:ea typeface="Angsana New" panose="02020603050405020304" pitchFamily="18" charset="-34"/>
              </a:rPr>
              <a:t>3.   Adverb </a:t>
            </a:r>
            <a:r>
              <a:rPr lang="en-US" sz="2000" dirty="0">
                <a:latin typeface="Cordia New" panose="020B0304020202020204" pitchFamily="34" charset="-34"/>
                <a:ea typeface="Angsana New" panose="02020603050405020304" pitchFamily="18" charset="-34"/>
              </a:rPr>
              <a:t>Clauses </a:t>
            </a:r>
            <a:r>
              <a:rPr lang="th-TH" sz="2000" dirty="0">
                <a:latin typeface="Cordia New" panose="020B0304020202020204" pitchFamily="34" charset="-34"/>
                <a:ea typeface="Angsana New" panose="02020603050405020304" pitchFamily="18" charset="-34"/>
              </a:rPr>
              <a:t>บอกความขัดแย้งที่เชื่อมด้วย </a:t>
            </a:r>
            <a:r>
              <a:rPr lang="en-US" sz="2000" dirty="0">
                <a:latin typeface="Cordia New" panose="020B0304020202020204" pitchFamily="34" charset="-34"/>
                <a:ea typeface="Angsana New" panose="02020603050405020304" pitchFamily="18" charset="-34"/>
              </a:rPr>
              <a:t>although, </a:t>
            </a:r>
            <a:r>
              <a:rPr lang="en-US" sz="2000" dirty="0" smtClean="0">
                <a:latin typeface="Cordia New" panose="020B0304020202020204" pitchFamily="34" charset="-34"/>
                <a:ea typeface="Angsana New" panose="02020603050405020304" pitchFamily="18" charset="-34"/>
              </a:rPr>
              <a:t>even</a:t>
            </a:r>
            <a:br>
              <a:rPr lang="en-US" sz="2000" dirty="0" smtClean="0">
                <a:latin typeface="Cordia New" panose="020B0304020202020204" pitchFamily="34" charset="-34"/>
                <a:ea typeface="Angsana New" panose="02020603050405020304" pitchFamily="18" charset="-34"/>
              </a:rPr>
            </a:br>
            <a:r>
              <a:rPr lang="en-US" sz="2000" dirty="0" smtClean="0">
                <a:latin typeface="Cordia New" panose="020B0304020202020204" pitchFamily="34" charset="-34"/>
                <a:ea typeface="Angsana New" panose="02020603050405020304" pitchFamily="18" charset="-34"/>
              </a:rPr>
              <a:t>      </a:t>
            </a:r>
            <a:r>
              <a:rPr lang="en-US" sz="2000" dirty="0">
                <a:latin typeface="Cordia New" panose="020B0304020202020204" pitchFamily="34" charset="-34"/>
                <a:ea typeface="Angsana New" panose="02020603050405020304" pitchFamily="18" charset="-34"/>
              </a:rPr>
              <a:t>though, though, as </a:t>
            </a:r>
            <a:r>
              <a:rPr lang="th-TH" sz="2000" dirty="0">
                <a:latin typeface="Cordia New" panose="020B0304020202020204" pitchFamily="34" charset="-34"/>
                <a:ea typeface="Angsana New" panose="02020603050405020304" pitchFamily="18" charset="-34"/>
              </a:rPr>
              <a:t>สามารถทำเป็น </a:t>
            </a:r>
            <a:r>
              <a:rPr lang="en-US" sz="2000" dirty="0">
                <a:latin typeface="Cordia New" panose="020B0304020202020204" pitchFamily="34" charset="-34"/>
                <a:ea typeface="Angsana New" panose="02020603050405020304" pitchFamily="18" charset="-34"/>
              </a:rPr>
              <a:t>Adverb Phrases </a:t>
            </a:r>
            <a:r>
              <a:rPr lang="th-TH" sz="2000" dirty="0">
                <a:latin typeface="Cordia New" panose="020B0304020202020204" pitchFamily="34" charset="-34"/>
                <a:ea typeface="Angsana New" panose="02020603050405020304" pitchFamily="18" charset="-34"/>
              </a:rPr>
              <a:t>ได้โดยใช้ </a:t>
            </a:r>
            <a:r>
              <a:rPr lang="en-US" sz="2000" dirty="0" smtClean="0">
                <a:latin typeface="Cordia New" panose="020B0304020202020204" pitchFamily="34" charset="-34"/>
                <a:ea typeface="Angsana New" panose="02020603050405020304" pitchFamily="18" charset="-34"/>
              </a:rPr>
              <a:t>in</a:t>
            </a:r>
            <a:br>
              <a:rPr lang="en-US" sz="2000" dirty="0" smtClean="0">
                <a:latin typeface="Cordia New" panose="020B0304020202020204" pitchFamily="34" charset="-34"/>
                <a:ea typeface="Angsana New" panose="02020603050405020304" pitchFamily="18" charset="-34"/>
              </a:rPr>
            </a:br>
            <a:r>
              <a:rPr lang="en-US" sz="2000" dirty="0" smtClean="0">
                <a:latin typeface="Cordia New" panose="020B0304020202020204" pitchFamily="34" charset="-34"/>
                <a:ea typeface="Angsana New" panose="02020603050405020304" pitchFamily="18" charset="-34"/>
              </a:rPr>
              <a:t>      </a:t>
            </a:r>
            <a:r>
              <a:rPr lang="en-US" sz="2000" dirty="0">
                <a:latin typeface="Cordia New" panose="020B0304020202020204" pitchFamily="34" charset="-34"/>
                <a:ea typeface="Angsana New" panose="02020603050405020304" pitchFamily="18" charset="-34"/>
              </a:rPr>
              <a:t>spite of, despite </a:t>
            </a:r>
            <a:r>
              <a:rPr lang="th-TH" sz="2000" dirty="0">
                <a:latin typeface="Cordia New" panose="020B0304020202020204" pitchFamily="34" charset="-34"/>
                <a:ea typeface="Angsana New" panose="02020603050405020304" pitchFamily="18" charset="-34"/>
              </a:rPr>
              <a:t>ตามด้วยคำนามหรือ </a:t>
            </a:r>
            <a:r>
              <a:rPr lang="en-US" sz="2000" dirty="0">
                <a:latin typeface="Cordia New" panose="020B0304020202020204" pitchFamily="34" charset="-34"/>
                <a:ea typeface="Angsana New" panose="02020603050405020304" pitchFamily="18" charset="-34"/>
              </a:rPr>
              <a:t>Gerund (</a:t>
            </a:r>
            <a:r>
              <a:rPr lang="th-TH" sz="2000" dirty="0">
                <a:latin typeface="Cordia New" panose="020B0304020202020204" pitchFamily="34" charset="-34"/>
                <a:ea typeface="Angsana New" panose="02020603050405020304" pitchFamily="18" charset="-34"/>
              </a:rPr>
              <a:t>กริยา </a:t>
            </a:r>
            <a:r>
              <a:rPr lang="en-US" sz="2000" dirty="0">
                <a:latin typeface="Cordia New" panose="020B0304020202020204" pitchFamily="34" charset="-34"/>
                <a:ea typeface="Angsana New" panose="02020603050405020304" pitchFamily="18" charset="-34"/>
              </a:rPr>
              <a:t>–</a:t>
            </a:r>
            <a:r>
              <a:rPr lang="en-US" sz="2000" dirty="0" err="1">
                <a:latin typeface="Cordia New" panose="020B0304020202020204" pitchFamily="34" charset="-34"/>
                <a:ea typeface="Angsana New" panose="02020603050405020304" pitchFamily="18" charset="-34"/>
              </a:rPr>
              <a:t>ing</a:t>
            </a:r>
            <a:r>
              <a:rPr lang="en-US" sz="2000" dirty="0">
                <a:latin typeface="Cordia New" panose="020B0304020202020204" pitchFamily="34" charset="-34"/>
                <a:ea typeface="Angsana New" panose="02020603050405020304" pitchFamily="18" charset="-34"/>
              </a:rPr>
              <a:t>)     </a:t>
            </a:r>
            <a:endParaRPr lang="th-TH" sz="2000" dirty="0" smtClean="0">
              <a:latin typeface="Cordia New" panose="020B0304020202020204" pitchFamily="34" charset="-34"/>
              <a:ea typeface="Angsana New" panose="02020603050405020304" pitchFamily="18" charset="-34"/>
            </a:endParaRPr>
          </a:p>
          <a:p>
            <a:pPr>
              <a:spcAft>
                <a:spcPts val="0"/>
              </a:spcAft>
            </a:pPr>
            <a:endParaRPr lang="th-TH" sz="2000" dirty="0" smtClean="0">
              <a:latin typeface="Comic Sans MS" panose="030F0702030302020204" pitchFamily="66" charset="0"/>
              <a:ea typeface="Angsana New" panose="02020603050405020304" pitchFamily="18" charset="-34"/>
            </a:endParaRPr>
          </a:p>
          <a:p>
            <a:pPr>
              <a:spcAft>
                <a:spcPts val="0"/>
              </a:spcAft>
            </a:pPr>
            <a:r>
              <a:rPr lang="th-TH" sz="2000" dirty="0">
                <a:latin typeface="Comic Sans MS" panose="030F0702030302020204" pitchFamily="66" charset="0"/>
                <a:ea typeface="Angsana New" panose="02020603050405020304" pitchFamily="18" charset="-34"/>
              </a:rPr>
              <a:t> </a:t>
            </a:r>
            <a:r>
              <a:rPr lang="th-TH" sz="2000" dirty="0" smtClean="0">
                <a:latin typeface="Comic Sans MS" panose="030F0702030302020204" pitchFamily="66" charset="0"/>
                <a:ea typeface="Angsana New" panose="02020603050405020304" pitchFamily="18" charset="-34"/>
              </a:rPr>
              <a:t>     เป็น </a:t>
            </a:r>
            <a:r>
              <a:rPr lang="en-US" sz="2000" dirty="0">
                <a:latin typeface="Cordia New" panose="020B0304020202020204" pitchFamily="34" charset="-34"/>
                <a:ea typeface="Angsana New" panose="02020603050405020304" pitchFamily="18" charset="-34"/>
              </a:rPr>
              <a:t>Clause</a:t>
            </a:r>
            <a:r>
              <a:rPr lang="th-TH" sz="2000" dirty="0">
                <a:latin typeface="Cordia New" panose="020B0304020202020204" pitchFamily="34" charset="-34"/>
                <a:ea typeface="Angsana New" panose="02020603050405020304" pitchFamily="18" charset="-34"/>
              </a:rPr>
              <a:t>	</a:t>
            </a:r>
            <a:r>
              <a:rPr lang="th-TH" sz="2000" dirty="0" smtClean="0">
                <a:latin typeface="Cordia New" panose="020B0304020202020204" pitchFamily="34" charset="-34"/>
                <a:ea typeface="Angsana New" panose="02020603050405020304" pitchFamily="18" charset="-34"/>
              </a:rPr>
              <a:t/>
            </a:r>
            <a:br>
              <a:rPr lang="th-TH" sz="2000" dirty="0" smtClean="0">
                <a:latin typeface="Cordia New" panose="020B0304020202020204" pitchFamily="34" charset="-34"/>
                <a:ea typeface="Angsana New" panose="02020603050405020304" pitchFamily="18" charset="-34"/>
              </a:rPr>
            </a:br>
            <a:r>
              <a:rPr lang="th-TH" sz="2000" dirty="0" smtClean="0">
                <a:latin typeface="Cordia New" panose="020B0304020202020204" pitchFamily="34" charset="-34"/>
                <a:ea typeface="Angsana New" panose="02020603050405020304" pitchFamily="18" charset="-34"/>
              </a:rPr>
              <a:t>       - </a:t>
            </a:r>
            <a:r>
              <a:rPr lang="en-US" sz="2000" b="1" i="1" u="sng" dirty="0">
                <a:latin typeface="Cordia New" panose="020B0304020202020204" pitchFamily="34" charset="-34"/>
                <a:ea typeface="Angsana New" panose="02020603050405020304" pitchFamily="18" charset="-34"/>
              </a:rPr>
              <a:t>Although it was rather foggy,</a:t>
            </a:r>
            <a:r>
              <a:rPr lang="en-US" sz="2000" dirty="0">
                <a:latin typeface="Cordia New" panose="020B0304020202020204" pitchFamily="34" charset="-34"/>
                <a:ea typeface="Angsana New" panose="02020603050405020304" pitchFamily="18" charset="-34"/>
              </a:rPr>
              <a:t> we played the </a:t>
            </a:r>
            <a:r>
              <a:rPr lang="en-US" sz="2000" dirty="0" smtClean="0">
                <a:latin typeface="Cordia New" panose="020B0304020202020204" pitchFamily="34" charset="-34"/>
                <a:ea typeface="Angsana New" panose="02020603050405020304" pitchFamily="18" charset="-34"/>
              </a:rPr>
              <a:t>match</a:t>
            </a:r>
            <a:r>
              <a:rPr lang="en-US" sz="2000" dirty="0">
                <a:latin typeface="Cordia New" panose="020B0304020202020204" pitchFamily="34" charset="-34"/>
                <a:ea typeface="Angsana New" panose="02020603050405020304" pitchFamily="18" charset="-34"/>
              </a:rPr>
              <a:t/>
            </a:r>
            <a:br>
              <a:rPr lang="en-US" sz="2000" dirty="0">
                <a:latin typeface="Cordia New" panose="020B0304020202020204" pitchFamily="34" charset="-34"/>
                <a:ea typeface="Angsana New" panose="02020603050405020304" pitchFamily="18" charset="-34"/>
              </a:rPr>
            </a:br>
            <a:r>
              <a:rPr lang="en-US" sz="2000" dirty="0" smtClean="0">
                <a:latin typeface="Cordia New" panose="020B0304020202020204" pitchFamily="34" charset="-34"/>
                <a:ea typeface="Angsana New" panose="02020603050405020304" pitchFamily="18" charset="-34"/>
              </a:rPr>
              <a:t>  </a:t>
            </a:r>
            <a:r>
              <a:rPr lang="th-TH" sz="2000" dirty="0" smtClean="0">
                <a:latin typeface="Cordia New" panose="020B0304020202020204" pitchFamily="34" charset="-34"/>
                <a:ea typeface="Angsana New" panose="02020603050405020304" pitchFamily="18" charset="-34"/>
              </a:rPr>
              <a:t>    เป็น</a:t>
            </a:r>
            <a:r>
              <a:rPr lang="en-US" sz="2000" dirty="0" smtClean="0">
                <a:latin typeface="Cordia New" panose="020B0304020202020204" pitchFamily="34" charset="-34"/>
                <a:ea typeface="Angsana New" panose="02020603050405020304" pitchFamily="18" charset="-34"/>
              </a:rPr>
              <a:t> </a:t>
            </a:r>
            <a:r>
              <a:rPr lang="en-US" sz="2000" dirty="0">
                <a:latin typeface="Cordia New" panose="020B0304020202020204" pitchFamily="34" charset="-34"/>
                <a:ea typeface="Angsana New" panose="02020603050405020304" pitchFamily="18" charset="-34"/>
              </a:rPr>
              <a:t>Phrase</a:t>
            </a:r>
            <a:r>
              <a:rPr lang="th-TH" sz="2000" dirty="0">
                <a:latin typeface="Cordia New" panose="020B0304020202020204" pitchFamily="34" charset="-34"/>
                <a:ea typeface="Angsana New" panose="02020603050405020304" pitchFamily="18" charset="-34"/>
              </a:rPr>
              <a:t>	</a:t>
            </a:r>
            <a:endParaRPr lang="th-TH" sz="2000" dirty="0" smtClean="0">
              <a:latin typeface="Cordia New" panose="020B0304020202020204" pitchFamily="34" charset="-34"/>
              <a:ea typeface="Angsana New" panose="02020603050405020304" pitchFamily="18" charset="-34"/>
            </a:endParaRPr>
          </a:p>
          <a:p>
            <a:pPr>
              <a:spcAft>
                <a:spcPts val="0"/>
              </a:spcAft>
            </a:pPr>
            <a:r>
              <a:rPr lang="th-TH" sz="2000" dirty="0">
                <a:latin typeface="Cordia New" panose="020B0304020202020204" pitchFamily="34" charset="-34"/>
                <a:ea typeface="Angsana New" panose="02020603050405020304" pitchFamily="18" charset="-34"/>
              </a:rPr>
              <a:t> </a:t>
            </a:r>
            <a:r>
              <a:rPr lang="th-TH" sz="2000" dirty="0" smtClean="0">
                <a:latin typeface="Cordia New" panose="020B0304020202020204" pitchFamily="34" charset="-34"/>
                <a:ea typeface="Angsana New" panose="02020603050405020304" pitchFamily="18" charset="-34"/>
              </a:rPr>
              <a:t>      - </a:t>
            </a:r>
            <a:r>
              <a:rPr lang="en-US" sz="2000" b="1" i="1" u="sng" dirty="0">
                <a:latin typeface="Cordia New" panose="020B0304020202020204" pitchFamily="34" charset="-34"/>
                <a:ea typeface="Angsana New" panose="02020603050405020304" pitchFamily="18" charset="-34"/>
              </a:rPr>
              <a:t>In spite of the fog,</a:t>
            </a:r>
            <a:r>
              <a:rPr lang="en-US" sz="2000" dirty="0">
                <a:latin typeface="Cordia New" panose="020B0304020202020204" pitchFamily="34" charset="-34"/>
                <a:ea typeface="Angsana New" panose="02020603050405020304" pitchFamily="18" charset="-34"/>
              </a:rPr>
              <a:t> we played the match</a:t>
            </a:r>
            <a:r>
              <a:rPr lang="en-US" sz="2000" dirty="0" smtClean="0">
                <a:latin typeface="Cordia New" panose="020B0304020202020204" pitchFamily="34" charset="-34"/>
                <a:ea typeface="Angsana New" panose="02020603050405020304" pitchFamily="18" charset="-34"/>
              </a:rPr>
              <a:t>.</a:t>
            </a:r>
            <a:r>
              <a:rPr lang="en-US" sz="2000" dirty="0" smtClean="0">
                <a:latin typeface="Comic Sans MS" panose="030F0702030302020204" pitchFamily="66" charset="0"/>
                <a:ea typeface="Angsana New" panose="02020603050405020304" pitchFamily="18" charset="-34"/>
              </a:rPr>
              <a:t/>
            </a:r>
            <a:br>
              <a:rPr lang="en-US" sz="2000" dirty="0" smtClean="0">
                <a:latin typeface="Comic Sans MS" panose="030F0702030302020204" pitchFamily="66" charset="0"/>
                <a:ea typeface="Angsana New" panose="02020603050405020304" pitchFamily="18" charset="-34"/>
              </a:rPr>
            </a:br>
            <a:r>
              <a:rPr lang="en-US" sz="2000" dirty="0" smtClean="0">
                <a:latin typeface="Comic Sans MS" panose="030F0702030302020204" pitchFamily="66" charset="0"/>
                <a:ea typeface="Angsana New" panose="02020603050405020304" pitchFamily="18" charset="-34"/>
              </a:rPr>
              <a:t>      </a:t>
            </a:r>
            <a:r>
              <a:rPr lang="en-US" sz="2000" dirty="0" smtClean="0">
                <a:latin typeface="Cordia New" panose="020B0304020202020204" pitchFamily="34" charset="-34"/>
                <a:ea typeface="Angsana New" panose="02020603050405020304" pitchFamily="18" charset="-34"/>
              </a:rPr>
              <a:t>= </a:t>
            </a:r>
            <a:r>
              <a:rPr lang="en-US" sz="2000" b="1" i="1" u="sng" dirty="0">
                <a:latin typeface="Cordia New" panose="020B0304020202020204" pitchFamily="34" charset="-34"/>
                <a:ea typeface="Angsana New" panose="02020603050405020304" pitchFamily="18" charset="-34"/>
              </a:rPr>
              <a:t>In spite of  it being rather foggy,</a:t>
            </a:r>
            <a:r>
              <a:rPr lang="en-US" sz="2000" dirty="0">
                <a:latin typeface="Cordia New" panose="020B0304020202020204" pitchFamily="34" charset="-34"/>
                <a:ea typeface="Angsana New" panose="02020603050405020304" pitchFamily="18" charset="-34"/>
              </a:rPr>
              <a:t> we played the match.</a:t>
            </a:r>
            <a:endParaRPr lang="en-US" sz="2000" dirty="0">
              <a:effectLst/>
              <a:latin typeface="Comic Sans MS" panose="030F0702030302020204" pitchFamily="66" charset="0"/>
              <a:ea typeface="Angsana New" panose="02020603050405020304" pitchFamily="18" charset="-34"/>
            </a:endParaRPr>
          </a:p>
        </p:txBody>
      </p:sp>
      <p:sp>
        <p:nvSpPr>
          <p:cNvPr id="4" name="Rectangle 3"/>
          <p:cNvSpPr/>
          <p:nvPr/>
        </p:nvSpPr>
        <p:spPr>
          <a:xfrm>
            <a:off x="372704" y="3887835"/>
            <a:ext cx="5095146" cy="1938992"/>
          </a:xfrm>
          <a:prstGeom prst="rect">
            <a:avLst/>
          </a:prstGeom>
        </p:spPr>
        <p:txBody>
          <a:bodyPr wrap="square">
            <a:spAutoFit/>
          </a:bodyPr>
          <a:lstStyle/>
          <a:p>
            <a:pPr marL="342900" lvl="0" indent="-342900">
              <a:spcAft>
                <a:spcPts val="0"/>
              </a:spcAft>
              <a:buFont typeface="+mj-lt"/>
              <a:buAutoNum type="arabicPeriod" startAt="4"/>
              <a:tabLst>
                <a:tab pos="228600" algn="l"/>
              </a:tabLst>
            </a:pPr>
            <a:r>
              <a:rPr lang="en-US" sz="2000" dirty="0">
                <a:latin typeface="Cordia New" panose="020B0304020202020204" pitchFamily="34" charset="-34"/>
                <a:ea typeface="Angsana New" panose="02020603050405020304" pitchFamily="18" charset="-34"/>
              </a:rPr>
              <a:t> </a:t>
            </a:r>
            <a:r>
              <a:rPr lang="th-TH" sz="2000" dirty="0">
                <a:latin typeface="Cordia New" panose="020B0304020202020204" pitchFamily="34" charset="-34"/>
                <a:ea typeface="Angsana New" panose="02020603050405020304" pitchFamily="18" charset="-34"/>
              </a:rPr>
              <a:t>เราจะพบ </a:t>
            </a:r>
            <a:r>
              <a:rPr lang="en-US" sz="2000" dirty="0">
                <a:latin typeface="Cordia New" panose="020B0304020202020204" pitchFamily="34" charset="-34"/>
                <a:ea typeface="Angsana New" panose="02020603050405020304" pitchFamily="18" charset="-34"/>
              </a:rPr>
              <a:t>Adverb Clauses </a:t>
            </a:r>
            <a:r>
              <a:rPr lang="th-TH" sz="2000" dirty="0">
                <a:latin typeface="Cordia New" panose="020B0304020202020204" pitchFamily="34" charset="-34"/>
                <a:ea typeface="Angsana New" panose="02020603050405020304" pitchFamily="18" charset="-34"/>
              </a:rPr>
              <a:t>ในตำแหน่งต่างๆของประโยคดังนี้</a:t>
            </a:r>
            <a:endParaRPr lang="en-US" sz="2000" dirty="0">
              <a:latin typeface="Comic Sans MS" panose="030F0702030302020204" pitchFamily="66" charset="0"/>
              <a:ea typeface="Angsana New" panose="02020603050405020304" pitchFamily="18" charset="-34"/>
            </a:endParaRPr>
          </a:p>
          <a:p>
            <a:pPr marL="685800">
              <a:spcAft>
                <a:spcPts val="0"/>
              </a:spcAft>
            </a:pPr>
            <a:r>
              <a:rPr lang="en-US" sz="2000" dirty="0" smtClean="0">
                <a:latin typeface="Cordia New" panose="020B0304020202020204" pitchFamily="34" charset="-34"/>
                <a:ea typeface="Angsana New" panose="02020603050405020304" pitchFamily="18" charset="-34"/>
              </a:rPr>
              <a:t>* </a:t>
            </a:r>
            <a:r>
              <a:rPr lang="th-TH" sz="2000" dirty="0" smtClean="0">
                <a:latin typeface="Cordia New" panose="020B0304020202020204" pitchFamily="34" charset="-34"/>
                <a:ea typeface="Angsana New" panose="02020603050405020304" pitchFamily="18" charset="-34"/>
              </a:rPr>
              <a:t>อยู่</a:t>
            </a:r>
            <a:r>
              <a:rPr lang="th-TH" sz="2000" dirty="0">
                <a:latin typeface="Cordia New" panose="020B0304020202020204" pitchFamily="34" charset="-34"/>
                <a:ea typeface="Angsana New" panose="02020603050405020304" pitchFamily="18" charset="-34"/>
              </a:rPr>
              <a:t>ต้นประโยคและตามด้วย </a:t>
            </a:r>
            <a:r>
              <a:rPr lang="en-US" sz="2000" dirty="0">
                <a:latin typeface="Cordia New" panose="020B0304020202020204" pitchFamily="34" charset="-34"/>
                <a:ea typeface="Angsana New" panose="02020603050405020304" pitchFamily="18" charset="-34"/>
              </a:rPr>
              <a:t>“,” (comma)  </a:t>
            </a:r>
            <a:r>
              <a:rPr lang="th-TH" sz="2000" dirty="0" smtClean="0">
                <a:latin typeface="Cordia New" panose="020B0304020202020204" pitchFamily="34" charset="-34"/>
                <a:ea typeface="Angsana New" panose="02020603050405020304" pitchFamily="18" charset="-34"/>
              </a:rPr>
              <a:t>เช่น</a:t>
            </a:r>
            <a:r>
              <a:rPr lang="en-US" sz="2000" dirty="0" smtClean="0">
                <a:latin typeface="Comic Sans MS" panose="030F0702030302020204" pitchFamily="66" charset="0"/>
                <a:ea typeface="Angsana New" panose="02020603050405020304" pitchFamily="18" charset="-34"/>
              </a:rPr>
              <a:t/>
            </a:r>
            <a:br>
              <a:rPr lang="en-US" sz="2000" dirty="0" smtClean="0">
                <a:latin typeface="Comic Sans MS" panose="030F0702030302020204" pitchFamily="66" charset="0"/>
                <a:ea typeface="Angsana New" panose="02020603050405020304" pitchFamily="18" charset="-34"/>
              </a:rPr>
            </a:br>
            <a:r>
              <a:rPr lang="en-US" sz="2000" dirty="0" smtClean="0">
                <a:latin typeface="Comic Sans MS" panose="030F0702030302020204" pitchFamily="66" charset="0"/>
                <a:ea typeface="Angsana New" panose="02020603050405020304" pitchFamily="18" charset="-34"/>
              </a:rPr>
              <a:t> </a:t>
            </a:r>
            <a:r>
              <a:rPr lang="en-US" sz="2000" dirty="0" smtClean="0">
                <a:latin typeface="Cordia New" panose="020B0304020202020204" pitchFamily="34" charset="-34"/>
                <a:ea typeface="Angsana New" panose="02020603050405020304" pitchFamily="18" charset="-34"/>
              </a:rPr>
              <a:t>-</a:t>
            </a:r>
            <a:r>
              <a:rPr lang="en-US" sz="2000" b="1" i="1" u="sng" dirty="0" smtClean="0">
                <a:latin typeface="Cordia New" panose="020B0304020202020204" pitchFamily="34" charset="-34"/>
                <a:ea typeface="Angsana New" panose="02020603050405020304" pitchFamily="18" charset="-34"/>
              </a:rPr>
              <a:t>While  </a:t>
            </a:r>
            <a:r>
              <a:rPr lang="en-US" sz="2000" b="1" i="1" u="sng" dirty="0">
                <a:latin typeface="Cordia New" panose="020B0304020202020204" pitchFamily="34" charset="-34"/>
                <a:ea typeface="Angsana New" panose="02020603050405020304" pitchFamily="18" charset="-34"/>
              </a:rPr>
              <a:t>he was walking home</a:t>
            </a:r>
            <a:r>
              <a:rPr lang="en-US" sz="2000" dirty="0">
                <a:latin typeface="Cordia New" panose="020B0304020202020204" pitchFamily="34" charset="-34"/>
                <a:ea typeface="Angsana New" panose="02020603050405020304" pitchFamily="18" charset="-34"/>
              </a:rPr>
              <a:t>, he saw an accident</a:t>
            </a:r>
            <a:r>
              <a:rPr lang="en-US" sz="2000" dirty="0" smtClean="0">
                <a:latin typeface="Cordia New" panose="020B0304020202020204" pitchFamily="34" charset="-34"/>
                <a:ea typeface="Angsana New" panose="02020603050405020304" pitchFamily="18" charset="-34"/>
              </a:rPr>
              <a:t>.</a:t>
            </a:r>
            <a:endParaRPr lang="en-US" sz="2000" dirty="0">
              <a:latin typeface="Comic Sans MS" panose="030F0702030302020204" pitchFamily="66" charset="0"/>
              <a:ea typeface="Angsana New" panose="02020603050405020304" pitchFamily="18" charset="-34"/>
            </a:endParaRPr>
          </a:p>
          <a:p>
            <a:pPr marL="685800">
              <a:spcAft>
                <a:spcPts val="0"/>
              </a:spcAft>
            </a:pPr>
            <a:r>
              <a:rPr lang="en-US" sz="2000" dirty="0">
                <a:latin typeface="Cordia New" panose="020B0304020202020204" pitchFamily="34" charset="-34"/>
                <a:ea typeface="Angsana New" panose="02020603050405020304" pitchFamily="18" charset="-34"/>
              </a:rPr>
              <a:t>* </a:t>
            </a:r>
            <a:r>
              <a:rPr lang="th-TH" sz="2000" dirty="0">
                <a:latin typeface="Cordia New" panose="020B0304020202020204" pitchFamily="34" charset="-34"/>
                <a:ea typeface="Angsana New" panose="02020603050405020304" pitchFamily="18" charset="-34"/>
              </a:rPr>
              <a:t>อยู่กลางประโยคโดยอยู่ระหว่าง  </a:t>
            </a:r>
            <a:r>
              <a:rPr lang="en-US" sz="2000" dirty="0">
                <a:latin typeface="Cordia New" panose="020B0304020202020204" pitchFamily="34" charset="-34"/>
                <a:ea typeface="Angsana New" panose="02020603050405020304" pitchFamily="18" charset="-34"/>
              </a:rPr>
              <a:t>“,” (comma) </a:t>
            </a:r>
            <a:r>
              <a:rPr lang="th-TH" sz="2000" dirty="0" smtClean="0">
                <a:latin typeface="Cordia New" panose="020B0304020202020204" pitchFamily="34" charset="-34"/>
                <a:ea typeface="Angsana New" panose="02020603050405020304" pitchFamily="18" charset="-34"/>
              </a:rPr>
              <a:t>เช่น</a:t>
            </a:r>
            <a:r>
              <a:rPr lang="en-US" sz="2000" dirty="0" smtClean="0">
                <a:latin typeface="Comic Sans MS" panose="030F0702030302020204" pitchFamily="66" charset="0"/>
                <a:ea typeface="Angsana New" panose="02020603050405020304" pitchFamily="18" charset="-34"/>
              </a:rPr>
              <a:t/>
            </a:r>
            <a:br>
              <a:rPr lang="en-US" sz="2000" dirty="0" smtClean="0">
                <a:latin typeface="Comic Sans MS" panose="030F0702030302020204" pitchFamily="66" charset="0"/>
                <a:ea typeface="Angsana New" panose="02020603050405020304" pitchFamily="18" charset="-34"/>
              </a:rPr>
            </a:br>
            <a:r>
              <a:rPr lang="en-US" sz="2000" dirty="0" smtClean="0">
                <a:latin typeface="Comic Sans MS" panose="030F0702030302020204" pitchFamily="66" charset="0"/>
                <a:ea typeface="Angsana New" panose="02020603050405020304" pitchFamily="18" charset="-34"/>
              </a:rPr>
              <a:t>  </a:t>
            </a:r>
            <a:r>
              <a:rPr lang="en-US" sz="2000" dirty="0" smtClean="0">
                <a:latin typeface="Cordia New" panose="020B0304020202020204" pitchFamily="34" charset="-34"/>
                <a:ea typeface="Angsana New" panose="02020603050405020304" pitchFamily="18" charset="-34"/>
              </a:rPr>
              <a:t>-The </a:t>
            </a:r>
            <a:r>
              <a:rPr lang="en-US" sz="2000" dirty="0">
                <a:latin typeface="Cordia New" panose="020B0304020202020204" pitchFamily="34" charset="-34"/>
                <a:ea typeface="Angsana New" panose="02020603050405020304" pitchFamily="18" charset="-34"/>
              </a:rPr>
              <a:t>president of the meeting,</a:t>
            </a:r>
            <a:r>
              <a:rPr lang="en-US" sz="2000" b="1" i="1" dirty="0">
                <a:latin typeface="Cordia New" panose="020B0304020202020204" pitchFamily="34" charset="-34"/>
                <a:ea typeface="Angsana New" panose="02020603050405020304" pitchFamily="18" charset="-34"/>
              </a:rPr>
              <a:t> </a:t>
            </a:r>
            <a:r>
              <a:rPr lang="en-US" sz="2000" b="1" i="1" u="sng" dirty="0">
                <a:latin typeface="Cordia New" panose="020B0304020202020204" pitchFamily="34" charset="-34"/>
                <a:ea typeface="Angsana New" panose="02020603050405020304" pitchFamily="18" charset="-34"/>
              </a:rPr>
              <a:t>when some members came late</a:t>
            </a:r>
            <a:r>
              <a:rPr lang="en-US" sz="2000" dirty="0">
                <a:latin typeface="Cordia New" panose="020B0304020202020204" pitchFamily="34" charset="-34"/>
                <a:ea typeface="Angsana New" panose="02020603050405020304" pitchFamily="18" charset="-34"/>
              </a:rPr>
              <a:t>, </a:t>
            </a:r>
            <a:r>
              <a:rPr lang="en-US" sz="2000" dirty="0" smtClean="0">
                <a:latin typeface="Cordia New" panose="020B0304020202020204" pitchFamily="34" charset="-34"/>
                <a:ea typeface="Angsana New" panose="02020603050405020304" pitchFamily="18" charset="-34"/>
              </a:rPr>
              <a:t>warned </a:t>
            </a:r>
            <a:r>
              <a:rPr lang="en-US" sz="2000" dirty="0">
                <a:latin typeface="Cordia New" panose="020B0304020202020204" pitchFamily="34" charset="-34"/>
                <a:ea typeface="Angsana New" panose="02020603050405020304" pitchFamily="18" charset="-34"/>
              </a:rPr>
              <a:t>them to be early in the next meeting</a:t>
            </a:r>
            <a:r>
              <a:rPr lang="en-US" sz="2000" dirty="0" smtClean="0">
                <a:latin typeface="Cordia New" panose="020B0304020202020204" pitchFamily="34" charset="-34"/>
                <a:ea typeface="Angsana New" panose="02020603050405020304" pitchFamily="18" charset="-34"/>
              </a:rPr>
              <a:t>.</a:t>
            </a:r>
            <a:endParaRPr lang="en-US" sz="2000" dirty="0">
              <a:latin typeface="Comic Sans MS" panose="030F0702030302020204" pitchFamily="66" charset="0"/>
              <a:ea typeface="Angsana New" panose="02020603050405020304" pitchFamily="18" charset="-34"/>
            </a:endParaRPr>
          </a:p>
        </p:txBody>
      </p:sp>
      <p:sp>
        <p:nvSpPr>
          <p:cNvPr id="19" name="Rectangle 18"/>
          <p:cNvSpPr/>
          <p:nvPr/>
        </p:nvSpPr>
        <p:spPr>
          <a:xfrm>
            <a:off x="6570655" y="952110"/>
            <a:ext cx="5418046" cy="1015663"/>
          </a:xfrm>
          <a:prstGeom prst="rect">
            <a:avLst/>
          </a:prstGeom>
        </p:spPr>
        <p:txBody>
          <a:bodyPr wrap="square">
            <a:spAutoFit/>
          </a:bodyPr>
          <a:lstStyle/>
          <a:p>
            <a:pPr marL="685800">
              <a:spcAft>
                <a:spcPts val="0"/>
              </a:spcAft>
            </a:pPr>
            <a:r>
              <a:rPr lang="en-US" sz="2000" dirty="0" smtClean="0">
                <a:latin typeface="Cordia New" panose="020B0304020202020204" pitchFamily="34" charset="-34"/>
                <a:ea typeface="Angsana New" panose="02020603050405020304" pitchFamily="18" charset="-34"/>
              </a:rPr>
              <a:t>* </a:t>
            </a:r>
            <a:r>
              <a:rPr lang="th-TH" sz="2000" dirty="0">
                <a:latin typeface="Cordia New" panose="020B0304020202020204" pitchFamily="34" charset="-34"/>
                <a:ea typeface="Angsana New" panose="02020603050405020304" pitchFamily="18" charset="-34"/>
              </a:rPr>
              <a:t>อยู่ท้ายประโยค เช่น</a:t>
            </a:r>
            <a:endParaRPr lang="en-US" sz="2000" dirty="0">
              <a:latin typeface="Comic Sans MS" panose="030F0702030302020204" pitchFamily="66" charset="0"/>
              <a:ea typeface="Angsana New" panose="02020603050405020304" pitchFamily="18" charset="-34"/>
            </a:endParaRPr>
          </a:p>
          <a:p>
            <a:pPr marL="457200" indent="247650">
              <a:spcAft>
                <a:spcPts val="0"/>
              </a:spcAft>
            </a:pPr>
            <a:r>
              <a:rPr lang="th-TH" sz="2000" dirty="0">
                <a:latin typeface="Comic Sans MS" panose="030F0702030302020204" pitchFamily="66" charset="0"/>
                <a:ea typeface="Angsana New" panose="02020603050405020304" pitchFamily="18" charset="-34"/>
              </a:rPr>
              <a:t>     </a:t>
            </a:r>
            <a:r>
              <a:rPr lang="en-US" sz="2000" dirty="0">
                <a:latin typeface="Cordia New" panose="020B0304020202020204" pitchFamily="34" charset="-34"/>
                <a:ea typeface="Angsana New" panose="02020603050405020304" pitchFamily="18" charset="-34"/>
              </a:rPr>
              <a:t>-My mother had to live alone </a:t>
            </a:r>
            <a:r>
              <a:rPr lang="en-US" sz="2000" b="1" i="1" u="sng" dirty="0">
                <a:latin typeface="Cordia New" panose="020B0304020202020204" pitchFamily="34" charset="-34"/>
                <a:ea typeface="Angsana New" panose="02020603050405020304" pitchFamily="18" charset="-34"/>
              </a:rPr>
              <a:t>after the </a:t>
            </a:r>
            <a:r>
              <a:rPr lang="en-US" sz="2000" b="1" i="1" u="sng" dirty="0" smtClean="0">
                <a:latin typeface="Cordia New" panose="020B0304020202020204" pitchFamily="34" charset="-34"/>
                <a:ea typeface="Angsana New" panose="02020603050405020304" pitchFamily="18" charset="-34"/>
              </a:rPr>
              <a:t>servant</a:t>
            </a:r>
            <a:br>
              <a:rPr lang="en-US" sz="2000" b="1" i="1" u="sng" dirty="0" smtClean="0">
                <a:latin typeface="Cordia New" panose="020B0304020202020204" pitchFamily="34" charset="-34"/>
                <a:ea typeface="Angsana New" panose="02020603050405020304" pitchFamily="18" charset="-34"/>
              </a:rPr>
            </a:br>
            <a:r>
              <a:rPr lang="en-US" sz="2000" b="1" i="1" dirty="0" smtClean="0">
                <a:latin typeface="Cordia New" panose="020B0304020202020204" pitchFamily="34" charset="-34"/>
                <a:ea typeface="Angsana New" panose="02020603050405020304" pitchFamily="18" charset="-34"/>
              </a:rPr>
              <a:t>           </a:t>
            </a:r>
            <a:r>
              <a:rPr lang="en-US" sz="2000" b="1" i="1" u="sng" dirty="0">
                <a:latin typeface="Cordia New" panose="020B0304020202020204" pitchFamily="34" charset="-34"/>
                <a:ea typeface="Angsana New" panose="02020603050405020304" pitchFamily="18" charset="-34"/>
              </a:rPr>
              <a:t>went home on leave</a:t>
            </a:r>
            <a:r>
              <a:rPr lang="en-US" sz="2000" b="1" dirty="0">
                <a:latin typeface="Cordia New" panose="020B0304020202020204" pitchFamily="34" charset="-34"/>
                <a:ea typeface="Angsana New" panose="02020603050405020304" pitchFamily="18" charset="-34"/>
              </a:rPr>
              <a:t>.</a:t>
            </a:r>
            <a:endParaRPr lang="en-US" sz="2000" dirty="0">
              <a:effectLst/>
              <a:latin typeface="Comic Sans MS" panose="030F0702030302020204" pitchFamily="66" charset="0"/>
              <a:ea typeface="Angsana New" panose="02020603050405020304" pitchFamily="18" charset="-34"/>
            </a:endParaRPr>
          </a:p>
        </p:txBody>
      </p:sp>
      <p:pic>
        <p:nvPicPr>
          <p:cNvPr id="4098" name="Picture 2" descr="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53829" y="2865859"/>
            <a:ext cx="1243206" cy="1937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8969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758625"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10" name="Group 119"/>
          <p:cNvGraphicFramePr>
            <a:graphicFrameLocks noGrp="1"/>
          </p:cNvGraphicFramePr>
          <p:nvPr>
            <p:extLst>
              <p:ext uri="{D42A27DB-BD31-4B8C-83A1-F6EECF244321}">
                <p14:modId xmlns:p14="http://schemas.microsoft.com/office/powerpoint/2010/main" val="3953311769"/>
              </p:ext>
            </p:extLst>
          </p:nvPr>
        </p:nvGraphicFramePr>
        <p:xfrm>
          <a:off x="789642" y="910682"/>
          <a:ext cx="4197963" cy="4591378"/>
        </p:xfrm>
        <a:graphic>
          <a:graphicData uri="http://schemas.openxmlformats.org/drawingml/2006/table">
            <a:tbl>
              <a:tblPr/>
              <a:tblGrid>
                <a:gridCol w="4197963"/>
              </a:tblGrid>
              <a:tr h="3316993">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th-TH" sz="24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l"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ส่วน</a:t>
                      </a: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ที่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2 </a:t>
                      </a:r>
                    </a:p>
                    <a:p>
                      <a:pPr marL="0" marR="0" lvl="0" indent="0" algn="l"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แบบฝึกหัดฝึกหา</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 Adverb Phrases </a:t>
                      </a: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และ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Adverb Clauses</a:t>
                      </a:r>
                    </a:p>
                    <a:p>
                      <a:pPr marL="0" marR="0" lvl="0" indent="0" algn="l"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 </a:t>
                      </a:r>
                      <a:endParaRPr kumimoji="0" lang="th-TH" sz="2400" b="1" i="0" u="none" strike="noStrike" cap="none" normalizeH="0" baseline="0" dirty="0" smtClean="0">
                        <a:ln>
                          <a:noFill/>
                        </a:ln>
                        <a:solidFill>
                          <a:schemeClr val="tx1"/>
                        </a:solidFill>
                        <a:effectLst/>
                        <a:latin typeface="Calibri Light" panose="020F0302020204030204" pitchFamily="34" charset="0"/>
                        <a:cs typeface="+mn-cs"/>
                      </a:endParaRPr>
                    </a:p>
                    <a:p>
                      <a:pPr marL="457200" marR="0" lvl="0" indent="-457200" algn="l" defTabSz="914400" rtl="0" eaLnBrk="1" fontAlgn="b" latinLnBrk="0" hangingPunct="1">
                        <a:lnSpc>
                          <a:spcPct val="100000"/>
                        </a:lnSpc>
                        <a:spcBef>
                          <a:spcPct val="0"/>
                        </a:spcBef>
                        <a:spcAft>
                          <a:spcPct val="0"/>
                        </a:spcAft>
                        <a:buClrTx/>
                        <a:buSzTx/>
                        <a:buFontTx/>
                        <a:buAutoNum type="arabicPeriod"/>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อ่านเนื้อ</a:t>
                      </a:r>
                      <a:r>
                        <a:rPr kumimoji="0" lang="th-TH" sz="2000" b="1" i="0" u="none" strike="noStrike" cap="none" normalizeH="0" baseline="0" dirty="0" err="1" smtClean="0">
                          <a:ln>
                            <a:noFill/>
                          </a:ln>
                          <a:solidFill>
                            <a:schemeClr val="tx1"/>
                          </a:solidFill>
                          <a:effectLst/>
                          <a:latin typeface="Calibri Light" panose="020F0302020204030204" pitchFamily="34" charset="0"/>
                          <a:cs typeface="+mn-cs"/>
                        </a:rPr>
                        <a:t>เรี่อง</a:t>
                      </a: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เกี่ยวกับ </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“Spider Man”</a:t>
                      </a:r>
                    </a:p>
                    <a:p>
                      <a:pPr marL="457200" marR="0" lvl="0" indent="-457200" algn="l" defTabSz="914400" rtl="0" eaLnBrk="1" fontAlgn="b" latinLnBrk="0" hangingPunct="1">
                        <a:lnSpc>
                          <a:spcPct val="100000"/>
                        </a:lnSpc>
                        <a:spcBef>
                          <a:spcPct val="0"/>
                        </a:spcBef>
                        <a:spcAft>
                          <a:spcPct val="0"/>
                        </a:spcAft>
                        <a:buClrTx/>
                        <a:buSzTx/>
                        <a:buFontTx/>
                        <a:buAutoNum type="arabicPeriod"/>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วิเคราะห์ว่าประโยคใดมี </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Adverb Phrases </a:t>
                      </a: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หรือ </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Adverb Clauses </a:t>
                      </a: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บ้าง</a:t>
                      </a:r>
                    </a:p>
                    <a:p>
                      <a:pPr marL="0" marR="0" lvl="0" indent="0" algn="l" defTabSz="914400" rtl="0" eaLnBrk="1" fontAlgn="b" latinLnBrk="0" hangingPunct="1">
                        <a:lnSpc>
                          <a:spcPct val="100000"/>
                        </a:lnSpc>
                        <a:spcBef>
                          <a:spcPct val="0"/>
                        </a:spcBef>
                        <a:spcAft>
                          <a:spcPct val="0"/>
                        </a:spcAft>
                        <a:buClrTx/>
                        <a:buSzTx/>
                        <a:buFontTx/>
                        <a:buNone/>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        ***หมายเหตุ</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 </a:t>
                      </a:r>
                      <a:r>
                        <a:rPr kumimoji="0" lang="th-TH" sz="2000" b="0" i="1" u="sng" strike="noStrike" cap="none" normalizeH="0" baseline="0" dirty="0" smtClean="0">
                          <a:ln>
                            <a:noFill/>
                          </a:ln>
                          <a:solidFill>
                            <a:srgbClr val="00B0F0"/>
                          </a:solidFill>
                          <a:effectLst/>
                          <a:latin typeface="Calibri Light" panose="020F0302020204030204" pitchFamily="34" charset="0"/>
                          <a:cs typeface="+mn-cs"/>
                        </a:rPr>
                        <a:t>บางประโยคอาจไม่มีเลย</a:t>
                      </a:r>
                      <a:endParaRPr kumimoji="0" lang="en-US" sz="2000" b="0" i="1" u="sng" strike="noStrike" cap="none" normalizeH="0" baseline="0" dirty="0" smtClean="0">
                        <a:ln>
                          <a:noFill/>
                        </a:ln>
                        <a:solidFill>
                          <a:srgbClr val="00B0F0"/>
                        </a:solidFill>
                        <a:effectLst/>
                        <a:latin typeface="Calibri Light" panose="020F0302020204030204" pitchFamily="34" charset="0"/>
                        <a:cs typeface="+mn-cs"/>
                      </a:endParaRPr>
                    </a:p>
                    <a:p>
                      <a:pPr marL="457200" marR="0" lvl="0" indent="-457200" algn="l" defTabSz="914400" rtl="0" eaLnBrk="1" fontAlgn="b" latinLnBrk="0" hangingPunct="1">
                        <a:lnSpc>
                          <a:spcPct val="100000"/>
                        </a:lnSpc>
                        <a:spcBef>
                          <a:spcPct val="0"/>
                        </a:spcBef>
                        <a:spcAft>
                          <a:spcPct val="0"/>
                        </a:spcAft>
                        <a:buClrTx/>
                        <a:buSzTx/>
                        <a:buFontTx/>
                        <a:buAutoNum type="arabicPeriod" startAt="3"/>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จดคำตอบลงในเศษกระดาษและ</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ดูเฉลยหน้าถัดไป</a:t>
                      </a:r>
                    </a:p>
                    <a:p>
                      <a:pPr marL="0" marR="0" lvl="0" indent="0" algn="l"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          ถ้าถูกไม่ครบทุกข้อไม่ต้องกังวลอ่านทบทวนส่วนที่ </a:t>
                      </a:r>
                      <a:r>
                        <a:rPr kumimoji="0" lang="en-US" sz="2000" b="0" i="0" u="none" strike="noStrike" cap="none" normalizeH="0" baseline="0" dirty="0" smtClean="0">
                          <a:ln>
                            <a:noFill/>
                          </a:ln>
                          <a:solidFill>
                            <a:srgbClr val="FF0000"/>
                          </a:solidFill>
                          <a:effectLst/>
                          <a:latin typeface="Calibri Light" panose="020F0302020204030204" pitchFamily="34" charset="0"/>
                          <a:cs typeface="+mn-cs"/>
                        </a:rPr>
                        <a:t>1</a:t>
                      </a:r>
                      <a:br>
                        <a:rPr kumimoji="0" lang="en-US" sz="2000" b="0" i="0" u="none" strike="noStrike" cap="none" normalizeH="0" baseline="0" dirty="0" smtClean="0">
                          <a:ln>
                            <a:noFill/>
                          </a:ln>
                          <a:solidFill>
                            <a:srgbClr val="FF0000"/>
                          </a:solidFill>
                          <a:effectLst/>
                          <a:latin typeface="Calibri Light" panose="020F0302020204030204" pitchFamily="34" charset="0"/>
                          <a:cs typeface="+mn-cs"/>
                        </a:rPr>
                      </a:br>
                      <a:r>
                        <a:rPr kumimoji="0" lang="en-US" sz="2000" b="0" i="0" u="none" strike="noStrike" cap="none" normalizeH="0" baseline="0" dirty="0" smtClean="0">
                          <a:ln>
                            <a:noFill/>
                          </a:ln>
                          <a:solidFill>
                            <a:srgbClr val="FF0000"/>
                          </a:solidFill>
                          <a:effectLst/>
                          <a:latin typeface="Calibri Light" panose="020F0302020204030204" pitchFamily="34" charset="0"/>
                          <a:cs typeface="+mn-cs"/>
                        </a:rPr>
                        <a:t>        </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อีกครั้ง</a:t>
                      </a:r>
                    </a:p>
                  </a:txBody>
                  <a:tcPr marT="45735" marB="45735" anchor="b" horzOverflow="overflow">
                    <a:lnL cap="flat">
                      <a:noFill/>
                    </a:lnL>
                    <a:lnR cap="flat">
                      <a:noFill/>
                    </a:lnR>
                    <a:lnT cap="flat">
                      <a:noFill/>
                    </a:lnT>
                    <a:lnB cap="flat">
                      <a:noFill/>
                    </a:lnB>
                    <a:lnTlToBr>
                      <a:noFill/>
                    </a:lnTlToBr>
                    <a:lnBlToTr>
                      <a:noFill/>
                    </a:lnBlToTr>
                    <a:solidFill>
                      <a:schemeClr val="accent4">
                        <a:lumMod val="20000"/>
                        <a:lumOff val="80000"/>
                      </a:schemeClr>
                    </a:solidFill>
                  </a:tcPr>
                </a:tc>
              </a:tr>
              <a:tr h="537508">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solidFill>
                      <a:schemeClr val="accent4">
                        <a:lumMod val="20000"/>
                        <a:lumOff val="80000"/>
                      </a:schemeClr>
                    </a:solidFill>
                  </a:tcPr>
                </a:tc>
              </a:tr>
            </a:tbl>
          </a:graphicData>
        </a:graphic>
      </p:graphicFrame>
      <p:sp>
        <p:nvSpPr>
          <p:cNvPr id="13" name="Action Button: Forward or Next 12">
            <a:hlinkClick r:id="" action="ppaction://hlinkshowjump?jump=nextslide" highlightClick="1"/>
          </p:cNvPr>
          <p:cNvSpPr/>
          <p:nvPr/>
        </p:nvSpPr>
        <p:spPr>
          <a:xfrm>
            <a:off x="10998423" y="6270316"/>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5122" name="Picture 2" descr="imageColor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5730" y="4606646"/>
            <a:ext cx="1585499" cy="136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3"/>
          <p:cNvSpPr txBox="1">
            <a:spLocks noChangeArrowheads="1"/>
          </p:cNvSpPr>
          <p:nvPr/>
        </p:nvSpPr>
        <p:spPr bwMode="auto">
          <a:xfrm>
            <a:off x="6473650" y="58737"/>
            <a:ext cx="5578475" cy="67405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ts val="800"/>
              </a:spcAft>
              <a:buClrTx/>
              <a:buSzTx/>
              <a:buFontTx/>
              <a:buNone/>
              <a:tabLst/>
            </a:pPr>
            <a:r>
              <a:rPr kumimoji="0" lang="en-US" altLang="th-TH" sz="2600" b="0" i="0" u="none" strike="noStrike" cap="none" normalizeH="0" baseline="0" dirty="0" smtClean="0">
                <a:ln>
                  <a:noFill/>
                </a:ln>
                <a:solidFill>
                  <a:schemeClr val="tx1"/>
                </a:solidFill>
                <a:effectLst/>
                <a:latin typeface="Arial Black" panose="020B0A04020102020204" pitchFamily="34" charset="0"/>
                <a:ea typeface="Angsana New" panose="02020603050405020304" pitchFamily="18" charset="-34"/>
                <a:cs typeface="Cordia New" panose="020B0304020202020204" pitchFamily="34" charset="-34"/>
              </a:rPr>
              <a:t>Spider-Man </a:t>
            </a:r>
          </a:p>
          <a:p>
            <a:pPr marL="0" marR="0" lvl="0" indent="0" algn="l" defTabSz="914400" rtl="0" eaLnBrk="0" fontAlgn="base" latinLnBrk="0" hangingPunct="0">
              <a:lnSpc>
                <a:spcPct val="100000"/>
              </a:lnSpc>
              <a:spcBef>
                <a:spcPct val="0"/>
              </a:spcBef>
              <a:spcAft>
                <a:spcPts val="800"/>
              </a:spcAft>
              <a:buClrTx/>
              <a:buSzTx/>
              <a:buFontTx/>
              <a:buNone/>
              <a:tabLst/>
            </a:pPr>
            <a:endParaRPr kumimoji="0" lang="en-US" altLang="th-TH" sz="1200" b="1"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100" b="1"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Real Name</a:t>
            </a:r>
            <a: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Peter Parker</a:t>
            </a:r>
            <a:b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br>
            <a:r>
              <a:rPr kumimoji="0" lang="en-US" altLang="th-TH" sz="1100" b="1"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Occupation</a:t>
            </a:r>
            <a: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Freelance photographer, adventurer</a:t>
            </a:r>
            <a:b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br>
            <a:r>
              <a:rPr kumimoji="0" lang="en-US" altLang="th-TH" sz="1100" b="1"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Identity</a:t>
            </a:r>
            <a: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Secret</a:t>
            </a:r>
            <a:b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br>
            <a:r>
              <a:rPr kumimoji="0" lang="en-US" altLang="th-TH" sz="1100" b="1"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Legal Status</a:t>
            </a:r>
            <a: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American citizen with no criminal record </a:t>
            </a:r>
            <a:b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br>
            <a:r>
              <a:rPr kumimoji="0" lang="en-US" altLang="th-TH" sz="1100" b="1"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Place of Birth</a:t>
            </a:r>
            <a: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New York </a:t>
            </a:r>
            <a:r>
              <a:rPr kumimoji="0" lang="en-US" altLang="th-TH" sz="11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City</a:t>
            </a:r>
            <a:endParaRPr kumimoji="0" lang="en-US" altLang="th-TH" sz="1600" b="1"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endParaRPr>
          </a:p>
          <a:p>
            <a:pPr marL="0" marR="0" lvl="0" indent="0" algn="thaiDist" defTabSz="914400" rtl="0" eaLnBrk="0" fontAlgn="base" latinLnBrk="0" hangingPunct="0">
              <a:lnSpc>
                <a:spcPct val="100000"/>
              </a:lnSpc>
              <a:spcBef>
                <a:spcPct val="0"/>
              </a:spcBef>
              <a:spcAft>
                <a:spcPts val="800"/>
              </a:spcAft>
              <a:buClrTx/>
              <a:buSzTx/>
              <a:buFontTx/>
              <a:buNone/>
              <a:tabLst/>
            </a:pPr>
            <a:r>
              <a:rPr kumimoji="0" lang="en-US" altLang="th-TH" sz="1600" b="1" i="0" u="none" strike="noStrike" cap="none" normalizeH="0" baseline="0" dirty="0" smtClean="0">
                <a:ln>
                  <a:noFill/>
                </a:ln>
                <a:solidFill>
                  <a:schemeClr val="tx1"/>
                </a:solidFill>
                <a:effectLst/>
                <a:latin typeface="+mj-lt"/>
                <a:ea typeface="Angsana New" panose="02020603050405020304" pitchFamily="18" charset="-34"/>
                <a:cs typeface="Cordia New" panose="020B0304020202020204" pitchFamily="34" charset="-34"/>
              </a:rPr>
              <a:t>History</a:t>
            </a:r>
            <a:r>
              <a:rPr kumimoji="0" lang="en-US" altLang="th-TH" sz="1600" b="0" i="0" u="none" strike="noStrike" cap="none" normalizeH="0" baseline="0" dirty="0" smtClean="0">
                <a:ln>
                  <a:noFill/>
                </a:ln>
                <a:solidFill>
                  <a:schemeClr val="tx1"/>
                </a:solidFill>
                <a:effectLst/>
                <a:latin typeface="+mj-lt"/>
                <a:ea typeface="Angsana New" panose="02020603050405020304" pitchFamily="18" charset="-34"/>
                <a:cs typeface="Cordia New" panose="020B0304020202020204" pitchFamily="34" charset="-34"/>
              </a:rPr>
              <a:t>: (1) Peter Parker was orphaned at the age of 6 when his parents were killed in an airplane crash overseas. (2) He went to live with his uncle and aunt, Ben and May Parker, in Forest Hills, New York. </a:t>
            </a:r>
          </a:p>
          <a:p>
            <a:pPr marL="0" marR="0" lvl="0" indent="0" algn="thaiDist"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mj-lt"/>
                <a:ea typeface="Cordia New" panose="020B0304020202020204" pitchFamily="34" charset="-34"/>
                <a:cs typeface="Angsana New" panose="02020603050405020304" pitchFamily="18" charset="-34"/>
              </a:rPr>
              <a:t>(3) Parker was extremely bright and became a high honors student at Midtown High School. (4) One evening Parker attended a public exhibition demonstrating the safe handling of nuclear laboratory waste materials. (5) During the demonstration, a small Common House Spider happened to be in the path of a particle accelerator's beam and was massively irradiated. (6) The stricken spider fell onto Parker's hand, broke his skin with its fangs, and died. (7) Parker suddenly left the exhibition. (8) On his way home, he was accosted by a gang of hoodlums. (9) Fighting with them, Parker was shocked by his own display of strength. (10) To his growing surprise, he discovered  that  he  could stick to the wall  with his fingertips. (11) Parker quickly associated these  spider-like  abilities  with  the  bite  from the irradiated spider.</a:t>
            </a: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6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t/>
            </a:r>
            <a:br>
              <a:rPr kumimoji="0" lang="en-US" altLang="th-TH" sz="1600" b="0" i="0" u="none" strike="noStrike" cap="none" normalizeH="0" baseline="0" dirty="0" smtClean="0">
                <a:ln>
                  <a:noFill/>
                </a:ln>
                <a:solidFill>
                  <a:schemeClr val="tx1"/>
                </a:solidFill>
                <a:effectLst/>
                <a:latin typeface="Arial Narrow" panose="020B0606020202030204" pitchFamily="34" charset="0"/>
                <a:ea typeface="Angsana New" panose="02020603050405020304" pitchFamily="18" charset="-34"/>
                <a:cs typeface="Cordia New" panose="020B0304020202020204" pitchFamily="34" charset="-34"/>
              </a:rPr>
            </a:br>
            <a:r>
              <a:rPr kumimoji="0" lang="en-US" altLang="th-TH"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rPr>
              <a:t>Adapted from: </a:t>
            </a:r>
            <a:r>
              <a:rPr kumimoji="0" lang="en-US" altLang="th-TH" sz="1100" b="0" i="1"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hlinkClick r:id="rId3"/>
              </a:rPr>
              <a:t>http://www.marveldirectory.com/individuals/s/spiderman.htm</a:t>
            </a: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endParaRPr kumimoji="0" lang="th-TH" altLang="th-TH" sz="16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h-TH" altLang="th-TH" sz="2800" b="0" i="0" u="none" strike="noStrike" cap="none" normalizeH="0" baseline="0" dirty="0" smtClean="0">
              <a:ln>
                <a:noFill/>
              </a:ln>
              <a:solidFill>
                <a:schemeClr val="tx1"/>
              </a:solidFill>
              <a:effectLst/>
              <a:latin typeface="Arial" panose="020B0604020202020204" pitchFamily="34" charset="0"/>
            </a:endParaRPr>
          </a:p>
        </p:txBody>
      </p:sp>
      <p:pic>
        <p:nvPicPr>
          <p:cNvPr id="1026" name="Picture 2" descr="SpidermanBus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88748" y="155825"/>
            <a:ext cx="1209675"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80218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e 4"/>
          <p:cNvGrpSpPr/>
          <p:nvPr/>
        </p:nvGrpSpPr>
        <p:grpSpPr>
          <a:xfrm rot="4624198" flipH="1">
            <a:off x="8156121" y="827684"/>
            <a:ext cx="3616095" cy="3433350"/>
            <a:chOff x="1846263" y="112713"/>
            <a:chExt cx="2298700" cy="1908175"/>
          </a:xfrm>
        </p:grpSpPr>
        <p:sp>
          <p:nvSpPr>
            <p:cNvPr id="20" name="Freeform 19"/>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1" name="Freeform 20"/>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2" name="Freeform 21"/>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a:spLocks noChangeArrowheads="1"/>
          </p:cNvSpPr>
          <p:nvPr/>
        </p:nvSpPr>
        <p:spPr bwMode="auto">
          <a:xfrm>
            <a:off x="438349" y="842023"/>
            <a:ext cx="443598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r>
              <a:rPr kumimoji="0" lang="en-US" altLang="zh-CN" sz="18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endParaRPr lang="en-US" sz="1800" dirty="0">
              <a:solidFill>
                <a:srgbClr val="FF0000"/>
              </a:solidFill>
            </a:endParaRPr>
          </a:p>
          <a:p>
            <a:r>
              <a:rPr lang="en-US" sz="1800" b="1" dirty="0">
                <a:solidFill>
                  <a:srgbClr val="FF0000"/>
                </a:solidFill>
              </a:rPr>
              <a:t>   </a:t>
            </a:r>
          </a:p>
        </p:txBody>
      </p:sp>
      <p:graphicFrame>
        <p:nvGraphicFramePr>
          <p:cNvPr id="16" name="Group 119"/>
          <p:cNvGraphicFramePr>
            <a:graphicFrameLocks noGrp="1"/>
          </p:cNvGraphicFramePr>
          <p:nvPr>
            <p:extLst>
              <p:ext uri="{D42A27DB-BD31-4B8C-83A1-F6EECF244321}">
                <p14:modId xmlns:p14="http://schemas.microsoft.com/office/powerpoint/2010/main" val="3160425825"/>
              </p:ext>
            </p:extLst>
          </p:nvPr>
        </p:nvGraphicFramePr>
        <p:xfrm>
          <a:off x="8746809" y="1370865"/>
          <a:ext cx="2833505" cy="2346990"/>
        </p:xfrm>
        <a:graphic>
          <a:graphicData uri="http://schemas.openxmlformats.org/drawingml/2006/table">
            <a:tbl>
              <a:tblPr/>
              <a:tblGrid>
                <a:gridCol w="2833505"/>
              </a:tblGrid>
              <a:tr h="113994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ทำแบบฝึกหัดเพิ่ม</a:t>
                      </a:r>
                      <a:endParaRPr kumimoji="0" lang="en-US" sz="24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ไหมครับ</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 </a:t>
                      </a:r>
                      <a:endParaRPr kumimoji="0" lang="th-TH" sz="24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คราวนี้....</a:t>
                      </a:r>
                      <a:r>
                        <a:rPr kumimoji="0" lang="en-US" sz="2000" b="0" i="0" u="none" strike="noStrike" cap="none" normalizeH="0" baseline="0" dirty="0" smtClean="0">
                          <a:ln>
                            <a:noFill/>
                          </a:ln>
                          <a:solidFill>
                            <a:schemeClr val="tx1"/>
                          </a:solidFill>
                          <a:effectLst/>
                          <a:latin typeface="Calibri Light" panose="020F0302020204030204" pitchFamily="34" charset="0"/>
                          <a:cs typeface="+mn-cs"/>
                        </a:rPr>
                        <a:t> </a:t>
                      </a: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อ่านและวิเคราะห์ส่วนที่ขีดเส้นใต้ ว่า</a:t>
                      </a:r>
                      <a:br>
                        <a:rPr kumimoji="0" lang="th-TH" sz="2000" b="0" i="0" u="none" strike="noStrike" cap="none" normalizeH="0" baseline="0" dirty="0" smtClean="0">
                          <a:ln>
                            <a:noFill/>
                          </a:ln>
                          <a:solidFill>
                            <a:schemeClr val="tx1"/>
                          </a:solidFill>
                          <a:effectLst/>
                          <a:latin typeface="Calibri Light" panose="020F0302020204030204" pitchFamily="34" charset="0"/>
                          <a:cs typeface="+mn-cs"/>
                        </a:rPr>
                      </a:b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     เป็น </a:t>
                      </a:r>
                      <a:r>
                        <a:rPr kumimoji="0" lang="en-US" sz="2000" b="0" i="0" u="none" strike="noStrike" cap="none" normalizeH="0" baseline="0" dirty="0" smtClean="0">
                          <a:ln>
                            <a:noFill/>
                          </a:ln>
                          <a:solidFill>
                            <a:schemeClr val="tx1"/>
                          </a:solidFill>
                          <a:effectLst/>
                          <a:latin typeface="Calibri Light" panose="020F0302020204030204" pitchFamily="34" charset="0"/>
                          <a:cs typeface="+mn-cs"/>
                        </a:rPr>
                        <a:t>Adverb Phrases </a:t>
                      </a: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หรือ </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     </a:t>
                      </a:r>
                      <a:r>
                        <a:rPr kumimoji="0" lang="en-US" sz="2000" b="0" i="0" u="none" strike="noStrike" cap="none" normalizeH="0" baseline="0" dirty="0" smtClean="0">
                          <a:ln>
                            <a:noFill/>
                          </a:ln>
                          <a:solidFill>
                            <a:schemeClr val="tx1"/>
                          </a:solidFill>
                          <a:effectLst/>
                          <a:latin typeface="Calibri Light" panose="020F0302020204030204" pitchFamily="34" charset="0"/>
                          <a:cs typeface="+mn-cs"/>
                        </a:rPr>
                        <a:t>Adverb Clauses </a:t>
                      </a:r>
                      <a:endParaRPr kumimoji="0" lang="th-TH" sz="2000" b="0"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นะ</a:t>
                      </a:r>
                      <a:r>
                        <a:rPr kumimoji="0" lang="th-TH" sz="2000" b="0" i="0" u="none" strike="noStrike" cap="none" normalizeH="0" baseline="0" dirty="0" err="1" smtClean="0">
                          <a:ln>
                            <a:noFill/>
                          </a:ln>
                          <a:solidFill>
                            <a:schemeClr val="tx1"/>
                          </a:solidFill>
                          <a:effectLst/>
                          <a:latin typeface="Calibri Light" panose="020F0302020204030204" pitchFamily="34" charset="0"/>
                          <a:cs typeface="+mn-cs"/>
                        </a:rPr>
                        <a:t>คราปๆๆ</a:t>
                      </a:r>
                      <a:endParaRPr kumimoji="0" lang="th-TH" sz="2000" b="0" i="0" u="none" strike="noStrike" cap="none" normalizeH="0" baseline="0" dirty="0" smtClean="0">
                        <a:ln>
                          <a:noFill/>
                        </a:ln>
                        <a:solidFill>
                          <a:schemeClr val="tx1"/>
                        </a:solidFill>
                        <a:effectLst/>
                        <a:latin typeface="Calibri Light" panose="020F0302020204030204" pitchFamily="34" charset="0"/>
                        <a:cs typeface="+mn-cs"/>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573473" y="3204920"/>
            <a:ext cx="1809569" cy="1981592"/>
          </a:xfrm>
          <a:prstGeom prst="rect">
            <a:avLst/>
          </a:prstGeom>
        </p:spPr>
      </p:pic>
      <p:sp>
        <p:nvSpPr>
          <p:cNvPr id="5" name="Rectangle 1"/>
          <p:cNvSpPr>
            <a:spLocks noChangeArrowheads="1"/>
          </p:cNvSpPr>
          <p:nvPr/>
        </p:nvSpPr>
        <p:spPr bwMode="auto">
          <a:xfrm>
            <a:off x="539949" y="1701918"/>
            <a:ext cx="4526227"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sz="2800">
                <a:solidFill>
                  <a:schemeClr val="tx1"/>
                </a:solidFill>
                <a:latin typeface="Arial" panose="020B0604020202020204" pitchFamily="34" charset="0"/>
              </a:defRPr>
            </a:lvl1pPr>
            <a:lvl2pPr eaLnBrk="0" fontAlgn="base" hangingPunct="0">
              <a:spcBef>
                <a:spcPct val="0"/>
              </a:spcBef>
              <a:spcAft>
                <a:spcPct val="0"/>
              </a:spcAft>
              <a:tabLst>
                <a:tab pos="228600" algn="l"/>
              </a:tabLst>
              <a:defRPr sz="2800">
                <a:solidFill>
                  <a:schemeClr val="tx1"/>
                </a:solidFill>
                <a:latin typeface="Arial" panose="020B0604020202020204" pitchFamily="34" charset="0"/>
              </a:defRPr>
            </a:lvl2pPr>
            <a:lvl3pPr eaLnBrk="0" fontAlgn="base" hangingPunct="0">
              <a:spcBef>
                <a:spcPct val="0"/>
              </a:spcBef>
              <a:spcAft>
                <a:spcPct val="0"/>
              </a:spcAft>
              <a:tabLst>
                <a:tab pos="228600" algn="l"/>
              </a:tabLst>
              <a:defRPr sz="2800">
                <a:solidFill>
                  <a:schemeClr val="tx1"/>
                </a:solidFill>
                <a:latin typeface="Arial" panose="020B0604020202020204" pitchFamily="34" charset="0"/>
              </a:defRPr>
            </a:lvl3pPr>
            <a:lvl4pPr eaLnBrk="0" fontAlgn="base" hangingPunct="0">
              <a:spcBef>
                <a:spcPct val="0"/>
              </a:spcBef>
              <a:spcAft>
                <a:spcPct val="0"/>
              </a:spcAft>
              <a:tabLst>
                <a:tab pos="228600" algn="l"/>
              </a:tabLst>
              <a:defRPr sz="2800">
                <a:solidFill>
                  <a:schemeClr val="tx1"/>
                </a:solidFill>
                <a:latin typeface="Arial" panose="020B0604020202020204" pitchFamily="34" charset="0"/>
              </a:defRPr>
            </a:lvl4pPr>
            <a:lvl5pPr eaLnBrk="0" fontAlgn="base" hangingPunct="0">
              <a:spcBef>
                <a:spcPct val="0"/>
              </a:spcBef>
              <a:spcAft>
                <a:spcPct val="0"/>
              </a:spcAft>
              <a:tabLst>
                <a:tab pos="228600" algn="l"/>
              </a:tabLst>
              <a:defRPr sz="2800">
                <a:solidFill>
                  <a:schemeClr val="tx1"/>
                </a:solidFill>
                <a:latin typeface="Arial" panose="020B0604020202020204" pitchFamily="34" charset="0"/>
              </a:defRPr>
            </a:lvl5pPr>
            <a:lvl6pPr eaLnBrk="0" fontAlgn="base" hangingPunct="0">
              <a:spcBef>
                <a:spcPct val="0"/>
              </a:spcBef>
              <a:spcAft>
                <a:spcPct val="0"/>
              </a:spcAft>
              <a:tabLst>
                <a:tab pos="228600" algn="l"/>
              </a:tabLst>
              <a:defRPr sz="2800">
                <a:solidFill>
                  <a:schemeClr val="tx1"/>
                </a:solidFill>
                <a:latin typeface="Arial" panose="020B0604020202020204" pitchFamily="34" charset="0"/>
              </a:defRPr>
            </a:lvl6pPr>
            <a:lvl7pPr eaLnBrk="0" fontAlgn="base" hangingPunct="0">
              <a:spcBef>
                <a:spcPct val="0"/>
              </a:spcBef>
              <a:spcAft>
                <a:spcPct val="0"/>
              </a:spcAft>
              <a:tabLst>
                <a:tab pos="228600" algn="l"/>
              </a:tabLst>
              <a:defRPr sz="2800">
                <a:solidFill>
                  <a:schemeClr val="tx1"/>
                </a:solidFill>
                <a:latin typeface="Arial" panose="020B0604020202020204" pitchFamily="34" charset="0"/>
              </a:defRPr>
            </a:lvl7pPr>
            <a:lvl8pPr eaLnBrk="0" fontAlgn="base" hangingPunct="0">
              <a:spcBef>
                <a:spcPct val="0"/>
              </a:spcBef>
              <a:spcAft>
                <a:spcPct val="0"/>
              </a:spcAft>
              <a:tabLst>
                <a:tab pos="228600" algn="l"/>
              </a:tabLst>
              <a:defRPr sz="2800">
                <a:solidFill>
                  <a:schemeClr val="tx1"/>
                </a:solidFill>
                <a:latin typeface="Arial" panose="020B0604020202020204" pitchFamily="34" charset="0"/>
              </a:defRPr>
            </a:lvl8pPr>
            <a:lvl9pPr eaLnBrk="0" fontAlgn="base" hangingPunct="0">
              <a:spcBef>
                <a:spcPct val="0"/>
              </a:spcBef>
              <a:spcAft>
                <a:spcPct val="0"/>
              </a:spcAft>
              <a:tabLst>
                <a:tab pos="22860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1.    …at the age of 6; …when his parents were killed; </a:t>
            </a:r>
            <a:b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b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        …in an airplane crash overseas</a:t>
            </a:r>
            <a:endParaRPr kumimoji="0" lang="en-US" altLang="zh-CN" sz="1600" b="0" i="0"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2.   …with his uncle and aunt; … in Forest Hills, New</a:t>
            </a:r>
            <a:b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b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       York</a:t>
            </a:r>
            <a:endParaRPr kumimoji="0" lang="en-US" altLang="zh-CN" sz="1600" b="0" i="0"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3.   …at Midtown High School	</a:t>
            </a:r>
            <a:b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b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4.   One evening	</a:t>
            </a:r>
            <a:endParaRPr kumimoji="0" lang="en-US" altLang="zh-CN" sz="1600" b="0" i="0"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tabLst>
                <a:tab pos="228600" algn="l"/>
              </a:tabLst>
            </a:pPr>
            <a:r>
              <a:rPr lang="en-US" altLang="zh-CN" sz="1600" dirty="0" smtClean="0">
                <a:solidFill>
                  <a:srgbClr val="FF0000"/>
                </a:solidFill>
                <a:latin typeface="+mj-lt"/>
                <a:ea typeface="Cordia New" panose="020B0304020202020204" pitchFamily="34" charset="-34"/>
                <a:cs typeface="Angsana New" panose="02020603050405020304" pitchFamily="18" charset="-34"/>
              </a:rPr>
              <a:t>5.   </a:t>
            </a: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During the demonstration; …in the path of a </a:t>
            </a:r>
            <a:b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b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       particle</a:t>
            </a:r>
            <a:b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b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       accelerator's beam	</a:t>
            </a:r>
            <a:endParaRPr kumimoji="0" lang="en-US" altLang="zh-CN" sz="1600" b="0" i="0"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tabLst>
                <a:tab pos="228600" algn="l"/>
              </a:tabLst>
            </a:pPr>
            <a:r>
              <a:rPr lang="en-US" altLang="zh-CN" sz="1600" dirty="0" smtClean="0">
                <a:solidFill>
                  <a:srgbClr val="FF0000"/>
                </a:solidFill>
                <a:latin typeface="+mj-lt"/>
                <a:ea typeface="Cordia New" panose="020B0304020202020204" pitchFamily="34" charset="-34"/>
                <a:cs typeface="Angsana New" panose="02020603050405020304" pitchFamily="18" charset="-34"/>
              </a:rPr>
              <a:t>6.    </a:t>
            </a: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…onto Parker's hand; … with its fangs</a:t>
            </a:r>
            <a:endParaRPr kumimoji="0" lang="en-US" altLang="zh-CN" sz="1600" b="0" i="0"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7.    -		</a:t>
            </a:r>
            <a:b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b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8.    On his way home; …by a gang of hoodlums</a:t>
            </a:r>
            <a:endParaRPr kumimoji="0" lang="en-US" altLang="zh-CN" sz="1600" b="0" i="0"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9.    by his own display of strength</a:t>
            </a:r>
            <a:endParaRPr kumimoji="0" lang="en-US" altLang="zh-CN" sz="1600" b="0" i="0"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10.  To his growing surprise; …to the wall; …with his</a:t>
            </a:r>
            <a:b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b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        fingertips</a:t>
            </a:r>
            <a:endParaRPr kumimoji="0" lang="en-US" altLang="zh-CN" sz="1600" b="0" i="0"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altLang="zh-CN" sz="1600" b="0" i="0" u="none" strike="noStrike" cap="none" normalizeH="0" baseline="0" dirty="0" smtClean="0">
                <a:ln>
                  <a:noFill/>
                </a:ln>
                <a:solidFill>
                  <a:srgbClr val="FF0000"/>
                </a:solidFill>
                <a:effectLst/>
                <a:latin typeface="+mj-lt"/>
                <a:ea typeface="Cordia New" panose="020B0304020202020204" pitchFamily="34" charset="-34"/>
                <a:cs typeface="Angsana New" panose="02020603050405020304" pitchFamily="18" charset="-34"/>
              </a:rPr>
              <a:t>11.  with the bite from the irradiated spider</a:t>
            </a:r>
            <a:endParaRPr kumimoji="0" lang="en-US" altLang="zh-CN" sz="1600" b="0" i="0" u="none" strike="noStrike" cap="none" normalizeH="0" baseline="0" dirty="0" smtClean="0">
              <a:ln>
                <a:noFill/>
              </a:ln>
              <a:solidFill>
                <a:srgbClr val="FF0000"/>
              </a:solidFill>
              <a:effectLst/>
              <a:latin typeface="+mj-lt"/>
            </a:endParaRPr>
          </a:p>
        </p:txBody>
      </p:sp>
    </p:spTree>
    <p:extLst>
      <p:ext uri="{BB962C8B-B14F-4D97-AF65-F5344CB8AC3E}">
        <p14:creationId xmlns:p14="http://schemas.microsoft.com/office/powerpoint/2010/main" val="2311143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4225</TotalTime>
  <Words>952</Words>
  <Application>Microsoft Office PowerPoint</Application>
  <PresentationFormat>Widescreen</PresentationFormat>
  <Paragraphs>164</Paragraphs>
  <Slides>12</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12</vt:i4>
      </vt:variant>
    </vt:vector>
  </HeadingPairs>
  <TitlesOfParts>
    <vt:vector size="24" baseType="lpstr">
      <vt:lpstr>SimSun</vt:lpstr>
      <vt:lpstr>Angsana New</vt:lpstr>
      <vt:lpstr>Arial</vt:lpstr>
      <vt:lpstr>Arial Black</vt:lpstr>
      <vt:lpstr>Arial Narrow</vt:lpstr>
      <vt:lpstr>Calibri</vt:lpstr>
      <vt:lpstr>Calibri Light</vt:lpstr>
      <vt:lpstr>Comic Sans MS</vt:lpstr>
      <vt:lpstr>Cordia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358</cp:revision>
  <cp:lastPrinted>2016-05-27T06:24:58Z</cp:lastPrinted>
  <dcterms:created xsi:type="dcterms:W3CDTF">2015-01-09T05:03:30Z</dcterms:created>
  <dcterms:modified xsi:type="dcterms:W3CDTF">2016-08-10T07:28:43Z</dcterms:modified>
</cp:coreProperties>
</file>