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7" r:id="rId2"/>
    <p:sldId id="268" r:id="rId3"/>
    <p:sldId id="281" r:id="rId4"/>
    <p:sldId id="289" r:id="rId5"/>
    <p:sldId id="275" r:id="rId6"/>
    <p:sldId id="294" r:id="rId7"/>
    <p:sldId id="286" r:id="rId8"/>
    <p:sldId id="287" r:id="rId9"/>
    <p:sldId id="291" r:id="rId10"/>
    <p:sldId id="293" r:id="rId11"/>
    <p:sldId id="288" r:id="rId12"/>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1" d="100"/>
          <a:sy n="71" d="100"/>
        </p:scale>
        <p:origin x="149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09/08/59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09/08/59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09/08/59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09/08/59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09/08/59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09/08/59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09/08/59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09/08/59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09/08/59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09/08/59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09/08/59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09/08/59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w.pygmypets.com/wb3.htm"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225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เข้าใจ </a:t>
            </a:r>
            <a:r>
              <a:rPr lang="en-US" altLang="en-US" sz="2400" dirty="0" smtClean="0">
                <a:solidFill>
                  <a:srgbClr val="FF0000"/>
                </a:solidFill>
                <a:latin typeface="Calibri" panose="020F0502020204030204" pitchFamily="34" charset="0"/>
                <a:cs typeface="+mn-cs"/>
              </a:rPr>
              <a:t>Adjective Phrases </a:t>
            </a:r>
            <a:r>
              <a:rPr lang="th-TH" altLang="en-US" sz="2400" dirty="0" smtClean="0">
                <a:solidFill>
                  <a:srgbClr val="FF0000"/>
                </a:solidFill>
                <a:latin typeface="Calibri" panose="020F0502020204030204" pitchFamily="34" charset="0"/>
                <a:cs typeface="+mn-cs"/>
              </a:rPr>
              <a:t>และ </a:t>
            </a:r>
            <a:r>
              <a:rPr lang="en-US" altLang="en-US" sz="2400" dirty="0" smtClean="0">
                <a:solidFill>
                  <a:srgbClr val="FF0000"/>
                </a:solidFill>
                <a:latin typeface="Calibri" panose="020F0502020204030204" pitchFamily="34" charset="0"/>
                <a:cs typeface="+mn-cs"/>
              </a:rPr>
              <a:t>Adjective Clauses </a:t>
            </a:r>
            <a:r>
              <a:rPr lang="th-TH" altLang="en-US" sz="2400" dirty="0" smtClean="0">
                <a:solidFill>
                  <a:srgbClr val="FF0000"/>
                </a:solidFill>
                <a:latin typeface="Calibri" panose="020F0502020204030204" pitchFamily="34" charset="0"/>
                <a:cs typeface="+mn-cs"/>
              </a:rPr>
              <a:t>ในประโยค</a:t>
            </a:r>
            <a:r>
              <a:rPr lang="en-US" altLang="en-US" sz="2400" dirty="0" smtClean="0">
                <a:solidFill>
                  <a:srgbClr val="FF0000"/>
                </a:solidFill>
                <a:latin typeface="Calibri" panose="020F0502020204030204" pitchFamily="34" charset="0"/>
                <a:cs typeface="+mn-cs"/>
              </a:rPr>
              <a:t> </a:t>
            </a:r>
            <a:endParaRPr lang="th-TH" altLang="en-US" sz="2400" dirty="0" smtClean="0">
              <a:solidFill>
                <a:srgbClr val="FF0000"/>
              </a:solidFill>
              <a:latin typeface="Calibri" panose="020F0502020204030204" pitchFamily="34" charset="0"/>
              <a:cs typeface="+mn-cs"/>
            </a:endParaRPr>
          </a:p>
        </p:txBody>
      </p:sp>
      <p:sp>
        <p:nvSpPr>
          <p:cNvPr id="19" name="Text Box 5"/>
          <p:cNvSpPr txBox="1">
            <a:spLocks noChangeArrowheads="1"/>
          </p:cNvSpPr>
          <p:nvPr/>
        </p:nvSpPr>
        <p:spPr bwMode="auto">
          <a:xfrm>
            <a:off x="7362937" y="6395840"/>
            <a:ext cx="4829063"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KMUTT </a:t>
            </a:r>
            <a:r>
              <a:rPr lang="en-US" altLang="th-TH" sz="1200" dirty="0" smtClean="0">
                <a:latin typeface="Calibri" panose="020F0502020204030204" pitchFamily="34" charset="0"/>
              </a:rPr>
              <a:t> </a:t>
            </a:r>
            <a:r>
              <a:rPr lang="en-US" altLang="th-TH" sz="1200" dirty="0" err="1" smtClean="0">
                <a:latin typeface="Calibri" panose="020F0502020204030204" pitchFamily="34" charset="0"/>
              </a:rPr>
              <a:t>ud</a:t>
            </a:r>
            <a:r>
              <a:rPr lang="en-US" altLang="th-TH" sz="1200" dirty="0" smtClean="0">
                <a:latin typeface="Calibri" panose="020F0502020204030204" pitchFamily="34" charset="0"/>
              </a:rPr>
              <a:t> 9 Aug, 2016</a:t>
            </a:r>
            <a:endParaRPr lang="th-TH" altLang="th-TH" sz="1200" dirty="0">
              <a:latin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43102"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01973" y="5747824"/>
            <a:ext cx="4758661" cy="625812"/>
          </a:xfrm>
          <a:prstGeom prst="rect">
            <a:avLst/>
          </a:prstGeom>
        </p:spPr>
        <p:txBody>
          <a:bodyPr wrap="square">
            <a:spAutoFit/>
          </a:bodyPr>
          <a:lstStyle/>
          <a:p>
            <a:pPr lvl="0" eaLnBrk="0" fontAlgn="base" hangingPunct="0">
              <a:spcBef>
                <a:spcPct val="0"/>
              </a:spcBef>
              <a:spcAft>
                <a:spcPct val="0"/>
              </a:spcAft>
            </a:pPr>
            <a:r>
              <a:rPr lang="en-US" sz="1400" i="1" dirty="0">
                <a:latin typeface="+mj-lt"/>
                <a:ea typeface="Cordia New" panose="020B0304020202020204" pitchFamily="34" charset="-34"/>
                <a:cs typeface="Angsana New" panose="02020603050405020304" pitchFamily="18" charset="-34"/>
              </a:rPr>
              <a:t>Excerpted  from: </a:t>
            </a:r>
            <a:endParaRPr lang="en-US" sz="1400" i="1" dirty="0" smtClean="0">
              <a:latin typeface="+mj-lt"/>
              <a:ea typeface="Cordia New" panose="020B0304020202020204" pitchFamily="34" charset="-34"/>
              <a:cs typeface="Angsana New" panose="02020603050405020304" pitchFamily="18" charset="-34"/>
            </a:endParaRPr>
          </a:p>
          <a:p>
            <a:pPr lvl="0" eaLnBrk="0" fontAlgn="base" hangingPunct="0">
              <a:spcBef>
                <a:spcPct val="0"/>
              </a:spcBef>
              <a:spcAft>
                <a:spcPct val="0"/>
              </a:spcAft>
            </a:pPr>
            <a:r>
              <a:rPr lang="en-US" altLang="zh-CN" sz="1400" i="1" dirty="0" smtClean="0">
                <a:solidFill>
                  <a:srgbClr val="0070C0"/>
                </a:solidFill>
                <a:latin typeface="+mj-lt"/>
                <a:ea typeface="Cordia New" panose="020B0304020202020204" pitchFamily="34" charset="-34"/>
                <a:cs typeface="Times New Roman" panose="02020603050405020304" pitchFamily="18" charset="0"/>
              </a:rPr>
              <a:t>The </a:t>
            </a:r>
            <a:r>
              <a:rPr lang="en-US" altLang="zh-CN" sz="1400" i="1" dirty="0">
                <a:solidFill>
                  <a:srgbClr val="0070C0"/>
                </a:solidFill>
                <a:latin typeface="+mj-lt"/>
                <a:ea typeface="Cordia New" panose="020B0304020202020204" pitchFamily="34" charset="-34"/>
                <a:cs typeface="Times New Roman" panose="02020603050405020304" pitchFamily="18" charset="0"/>
              </a:rPr>
              <a:t>Bangkok Post, May 25, 2005.</a:t>
            </a:r>
            <a:r>
              <a:rPr lang="en-US" altLang="zh-CN" sz="1400" dirty="0">
                <a:solidFill>
                  <a:srgbClr val="0070C0"/>
                </a:solidFill>
                <a:latin typeface="+mj-lt"/>
                <a:ea typeface="Cordia New" panose="020B0304020202020204" pitchFamily="34" charset="-34"/>
                <a:cs typeface="Angsana New" panose="02020603050405020304" pitchFamily="18" charset="-34"/>
              </a:rPr>
              <a:t> </a:t>
            </a:r>
            <a:endParaRPr lang="en-US" altLang="zh-CN" sz="1400" dirty="0">
              <a:solidFill>
                <a:srgbClr val="0070C0"/>
              </a:solidFill>
              <a:latin typeface="+mj-lt"/>
            </a:endParaRPr>
          </a:p>
          <a:p>
            <a:pPr>
              <a:lnSpc>
                <a:spcPts val="800"/>
              </a:lnSpc>
              <a:spcAft>
                <a:spcPts val="0"/>
              </a:spcAft>
              <a:tabLst>
                <a:tab pos="2637155" algn="ctr"/>
                <a:tab pos="5274310" algn="r"/>
                <a:tab pos="457200" algn="l"/>
              </a:tabLst>
            </a:pPr>
            <a:r>
              <a:rPr lang="th-TH" sz="1400" dirty="0">
                <a:latin typeface="+mj-lt"/>
                <a:ea typeface="Cordia New" panose="020B0304020202020204" pitchFamily="34" charset="-34"/>
                <a:cs typeface="Angsana New" panose="02020603050405020304" pitchFamily="18" charset="-34"/>
              </a:rPr>
              <a:t> </a:t>
            </a:r>
            <a:endParaRPr lang="en-US" sz="1400" dirty="0">
              <a:latin typeface="+mj-lt"/>
              <a:ea typeface="Cordia New" panose="020B0304020202020204" pitchFamily="34" charset="-34"/>
              <a:cs typeface="Cordia New" panose="020B0304020202020204" pitchFamily="34" charset="-34"/>
            </a:endParaRPr>
          </a:p>
        </p:txBody>
      </p:sp>
      <p:sp>
        <p:nvSpPr>
          <p:cNvPr id="16" name="Rectangle 8"/>
          <p:cNvSpPr>
            <a:spLocks noChangeArrowheads="1"/>
          </p:cNvSpPr>
          <p:nvPr/>
        </p:nvSpPr>
        <p:spPr bwMode="auto">
          <a:xfrm>
            <a:off x="5548449" y="-343567"/>
            <a:ext cx="19298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pic>
        <p:nvPicPr>
          <p:cNvPr id="1031" name="Picture 7" descr="elepha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5297" y="207296"/>
            <a:ext cx="181680" cy="114776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a:spLocks noChangeArrowheads="1"/>
          </p:cNvSpPr>
          <p:nvPr/>
        </p:nvSpPr>
        <p:spPr bwMode="auto">
          <a:xfrm>
            <a:off x="407962" y="781177"/>
            <a:ext cx="4946685"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4.  GENERAL SANTOS: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The Philippines culled about 500parrots (a)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imported from Indonesia</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as part of efforts</a:t>
            </a:r>
            <a:r>
              <a:rPr lang="en-US" altLang="zh-CN" sz="2000" u="sng"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to prevent the spread of the bird flu virus from other</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Southeast Asian countries, officials said. The</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Philippines,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(b)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which has remained free of the virus</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that ravaged poultry farms and killed 53 people across</a:t>
            </a:r>
            <a:r>
              <a:rPr kumimoji="0" lang="en-US" altLang="zh-CN" sz="2000" b="0" i="0" u="sng"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large parts of Asia since late 2003</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has banned the</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import of poultry from countries (c)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affected by bird</a:t>
            </a:r>
            <a:r>
              <a:rPr kumimoji="0" lang="en-US" altLang="zh-CN" sz="2000" b="0" i="0" u="sng"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flu</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“The country remains bird flu-free, so we are very</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strict in implementing our existing ban,” Victor Atienza,</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assistant director (d)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at the Bureau of Animal Industry</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said. </a:t>
            </a:r>
            <a:endParaRPr kumimoji="0" lang="en-US" altLang="zh-CN" sz="2000" b="0" i="0" u="none" strike="noStrike" cap="none" normalizeH="0" baseline="0" dirty="0" smtClean="0">
              <a:ln>
                <a:noFill/>
              </a:ln>
              <a:solidFill>
                <a:schemeClr val="tx1"/>
              </a:solidFill>
              <a:effectLst/>
              <a:latin typeface="Calibri Light" panose="020F0302020204030204" pitchFamily="34" charset="0"/>
            </a:endParaRPr>
          </a:p>
        </p:txBody>
      </p:sp>
      <p:pic>
        <p:nvPicPr>
          <p:cNvPr id="8195" name="Picture 3" descr="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6513" y="5269873"/>
            <a:ext cx="1150237" cy="11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091491" y="3781125"/>
            <a:ext cx="4147867" cy="461665"/>
          </a:xfrm>
          <a:prstGeom prst="rect">
            <a:avLst/>
          </a:prstGeom>
        </p:spPr>
        <p:txBody>
          <a:bodyPr wrap="none">
            <a:spAutoFit/>
          </a:bodyPr>
          <a:lstStyle/>
          <a:p>
            <a:pPr lvl="0" indent="227013" eaLnBrk="0" fontAlgn="base" hangingPunct="0">
              <a:spcBef>
                <a:spcPct val="0"/>
              </a:spcBef>
              <a:spcAft>
                <a:spcPct val="0"/>
              </a:spcAft>
            </a:pPr>
            <a:r>
              <a:rPr lang="en-US" altLang="zh-CN" sz="2400" dirty="0" smtClean="0">
                <a:solidFill>
                  <a:srgbClr val="FF0000"/>
                </a:solidFill>
                <a:latin typeface="Calibri Light" panose="020F0302020204030204" pitchFamily="34" charset="0"/>
                <a:ea typeface="Cordia New" panose="020B0304020202020204" pitchFamily="34" charset="-34"/>
                <a:cs typeface="Angsana New" panose="02020603050405020304" pitchFamily="18" charset="-34"/>
              </a:rPr>
              <a:t>See answers on the next page </a:t>
            </a:r>
            <a:endParaRPr lang="en-US" altLang="zh-CN" sz="2400" dirty="0">
              <a:solidFill>
                <a:srgbClr val="FF0000"/>
              </a:solidFill>
              <a:latin typeface="Calibri Light" panose="020F0302020204030204" pitchFamily="34" charset="0"/>
              <a:ea typeface="Cordia New" panose="020B0304020202020204" pitchFamily="34" charset="-34"/>
              <a:cs typeface="Angsana New" panose="02020603050405020304" pitchFamily="18" charset="-34"/>
            </a:endParaRPr>
          </a:p>
        </p:txBody>
      </p:sp>
      <p:pic>
        <p:nvPicPr>
          <p:cNvPr id="8197" name="Picture 5" descr="4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0974" y="2587979"/>
            <a:ext cx="26289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8058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393486" y="935566"/>
            <a:ext cx="465697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 </a:t>
            </a:r>
          </a:p>
          <a:p>
            <a:pPr marL="0" marR="0" lvl="0" indent="227013" algn="l" defTabSz="914400" rtl="0" eaLnBrk="0" fontAlgn="base" latinLnBrk="0" hangingPunct="0">
              <a:lnSpc>
                <a:spcPct val="100000"/>
              </a:lnSpc>
              <a:spcBef>
                <a:spcPct val="0"/>
              </a:spcBef>
              <a:spcAft>
                <a:spcPct val="0"/>
              </a:spcAft>
              <a:buClrTx/>
              <a:buSzTx/>
              <a:buFontTx/>
              <a:buNone/>
              <a:tabLst/>
            </a:pPr>
            <a:endParaRPr lang="en-US" altLang="zh-CN" sz="2000" dirty="0" smtClean="0">
              <a:latin typeface="Comic Sans MS" panose="030F0702030302020204" pitchFamily="66" charset="0"/>
              <a:ea typeface="Cordia New" panose="020B0304020202020204" pitchFamily="34" charset="-34"/>
              <a:cs typeface="Angsana New" panose="02020603050405020304" pitchFamily="18" charset="-34"/>
            </a:endParaRPr>
          </a:p>
        </p:txBody>
      </p:sp>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
        <p:nvSpPr>
          <p:cNvPr id="2" name="Rectangle 1"/>
          <p:cNvSpPr/>
          <p:nvPr/>
        </p:nvSpPr>
        <p:spPr>
          <a:xfrm>
            <a:off x="610260" y="1643452"/>
            <a:ext cx="3947672" cy="1118255"/>
          </a:xfrm>
          <a:prstGeom prst="rect">
            <a:avLst/>
          </a:prstGeom>
        </p:spPr>
        <p:txBody>
          <a:bodyPr wrap="square">
            <a:spAutoFit/>
          </a:bodyPr>
          <a:lstStyle/>
          <a:p>
            <a:pPr lvl="0">
              <a:lnSpc>
                <a:spcPts val="1600"/>
              </a:lnSpc>
              <a:spcAft>
                <a:spcPts val="0"/>
              </a:spcAft>
              <a:tabLst>
                <a:tab pos="228600" algn="l"/>
              </a:tabLst>
            </a:pPr>
            <a:r>
              <a:rPr lang="en-US" sz="1400" dirty="0" smtClean="0">
                <a:solidFill>
                  <a:srgbClr val="FF0000"/>
                </a:solidFill>
                <a:latin typeface="+mj-lt"/>
                <a:ea typeface="Cordia New" panose="020B0304020202020204" pitchFamily="34" charset="-34"/>
                <a:cs typeface="Cordia New" panose="020B0304020202020204" pitchFamily="34" charset="-34"/>
              </a:rPr>
              <a:t>1.    Adj</a:t>
            </a:r>
            <a:r>
              <a:rPr lang="en-US" sz="1400" dirty="0">
                <a:solidFill>
                  <a:srgbClr val="FF0000"/>
                </a:solidFill>
                <a:latin typeface="+mj-lt"/>
                <a:ea typeface="Cordia New" panose="020B0304020202020204" pitchFamily="34" charset="-34"/>
                <a:cs typeface="Cordia New" panose="020B0304020202020204" pitchFamily="34" charset="-34"/>
              </a:rPr>
              <a:t>. Phrase</a:t>
            </a:r>
          </a:p>
          <a:p>
            <a:pPr lvl="0">
              <a:lnSpc>
                <a:spcPts val="1600"/>
              </a:lnSpc>
              <a:spcAft>
                <a:spcPts val="0"/>
              </a:spcAft>
              <a:tabLst>
                <a:tab pos="2637155" algn="ctr"/>
                <a:tab pos="5274310" algn="r"/>
                <a:tab pos="228600" algn="l"/>
              </a:tabLst>
            </a:pPr>
            <a:r>
              <a:rPr lang="en-US" sz="1400" dirty="0" smtClean="0">
                <a:solidFill>
                  <a:srgbClr val="FF0000"/>
                </a:solidFill>
                <a:latin typeface="+mj-lt"/>
                <a:ea typeface="Cordia New" panose="020B0304020202020204" pitchFamily="34" charset="-34"/>
                <a:cs typeface="Cordia New" panose="020B0304020202020204" pitchFamily="34" charset="-34"/>
              </a:rPr>
              <a:t>2.    </a:t>
            </a:r>
            <a:r>
              <a:rPr lang="en-US" sz="1400" dirty="0">
                <a:solidFill>
                  <a:srgbClr val="FF0000"/>
                </a:solidFill>
                <a:latin typeface="+mj-lt"/>
                <a:ea typeface="Cordia New" panose="020B0304020202020204" pitchFamily="34" charset="-34"/>
                <a:cs typeface="Cordia New" panose="020B0304020202020204" pitchFamily="34" charset="-34"/>
              </a:rPr>
              <a:t>(a) Adj. Phrase; (b) Adj. Clause</a:t>
            </a:r>
          </a:p>
          <a:p>
            <a:pPr>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3.   (a) Adj. Clause; (b) Adj. Phrase; (c) Adj. Clause</a:t>
            </a:r>
          </a:p>
          <a:p>
            <a:pPr>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4.   (a) Adj. Phrase; (b) Adj. Clause; (c) Adj. Phrase</a:t>
            </a:r>
            <a:r>
              <a:rPr lang="en-US" sz="1400" dirty="0" smtClean="0">
                <a:solidFill>
                  <a:srgbClr val="FF0000"/>
                </a:solidFill>
                <a:latin typeface="+mj-lt"/>
                <a:ea typeface="Cordia New" panose="020B0304020202020204" pitchFamily="34" charset="-34"/>
                <a:cs typeface="Cordia New" panose="020B0304020202020204" pitchFamily="34" charset="-34"/>
              </a:rPr>
              <a:t>;</a:t>
            </a:r>
            <a:br>
              <a:rPr lang="en-US" sz="1400" dirty="0" smtClean="0">
                <a:solidFill>
                  <a:srgbClr val="FF0000"/>
                </a:solidFill>
                <a:latin typeface="+mj-lt"/>
                <a:ea typeface="Cordia New" panose="020B0304020202020204" pitchFamily="34" charset="-34"/>
                <a:cs typeface="Cordia New" panose="020B0304020202020204" pitchFamily="34" charset="-34"/>
              </a:rPr>
            </a:br>
            <a:r>
              <a:rPr lang="en-US" sz="1400" dirty="0" smtClean="0">
                <a:solidFill>
                  <a:srgbClr val="FF0000"/>
                </a:solidFill>
                <a:latin typeface="+mj-lt"/>
                <a:ea typeface="Cordia New" panose="020B0304020202020204" pitchFamily="34" charset="-34"/>
                <a:cs typeface="Cordia New" panose="020B0304020202020204" pitchFamily="34" charset="-34"/>
              </a:rPr>
              <a:t>      </a:t>
            </a:r>
            <a:r>
              <a:rPr lang="en-US" sz="1400" dirty="0">
                <a:solidFill>
                  <a:srgbClr val="FF0000"/>
                </a:solidFill>
                <a:latin typeface="+mj-lt"/>
                <a:ea typeface="Cordia New" panose="020B0304020202020204" pitchFamily="34" charset="-34"/>
                <a:cs typeface="Cordia New" panose="020B0304020202020204" pitchFamily="34" charset="-34"/>
              </a:rPr>
              <a:t>(d) Adj. Phrase</a:t>
            </a:r>
            <a:endParaRPr lang="th-TH" sz="1400" dirty="0">
              <a:solidFill>
                <a:srgbClr val="FF0000"/>
              </a:solidFill>
              <a:latin typeface="+mj-lt"/>
            </a:endParaRPr>
          </a:p>
        </p:txBody>
      </p:sp>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6912455" y="377379"/>
            <a:ext cx="3334204" cy="965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125" y="282939"/>
            <a:ext cx="1127663" cy="164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sp>
        <p:nvSpPr>
          <p:cNvPr id="12" name="Rectangle 119"/>
          <p:cNvSpPr>
            <a:spLocks noChangeArrowheads="1"/>
          </p:cNvSpPr>
          <p:nvPr/>
        </p:nvSpPr>
        <p:spPr bwMode="auto">
          <a:xfrm>
            <a:off x="7156283" y="1761653"/>
            <a:ext cx="3936916" cy="169277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a:latin typeface="Cordia New" panose="020B0304020202020204" pitchFamily="34" charset="-34"/>
                <a:cs typeface="+mn-cs"/>
              </a:rPr>
              <a:t>สื่อชิ้นนี้ประกอบด้วย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a:t>
            </a:r>
            <a:r>
              <a:rPr lang="th-TH" altLang="th-TH" sz="2000" dirty="0" smtClean="0">
                <a:latin typeface="Cordia New" panose="020B0304020202020204" pitchFamily="34" charset="-34"/>
                <a:cs typeface="+mn-cs"/>
              </a:rPr>
              <a:t>หลัก</a:t>
            </a:r>
            <a:br>
              <a:rPr lang="th-TH" altLang="th-TH" sz="2000" dirty="0" smtClean="0">
                <a:latin typeface="Cordia New" panose="020B0304020202020204" pitchFamily="34" charset="-34"/>
                <a:cs typeface="+mn-cs"/>
              </a:rPr>
            </a:br>
            <a:r>
              <a:rPr lang="th-TH" altLang="th-TH" sz="2000" u="sng" dirty="0" smtClean="0">
                <a:latin typeface="Cordia New" panose="020B0304020202020204" pitchFamily="34" charset="-34"/>
                <a:cs typeface="+mn-cs"/>
              </a:rPr>
              <a:t>ส่วน</a:t>
            </a:r>
            <a:r>
              <a:rPr lang="th-TH" altLang="th-TH" sz="2000" u="sng" dirty="0">
                <a:latin typeface="Cordia New" panose="020B0304020202020204" pitchFamily="34" charset="-34"/>
                <a:cs typeface="+mn-cs"/>
              </a:rPr>
              <a:t>ที่ 1 </a:t>
            </a:r>
            <a:r>
              <a:rPr lang="th-TH" altLang="th-TH" sz="2000" dirty="0">
                <a:latin typeface="Cordia New" panose="020B0304020202020204" pitchFamily="34" charset="-34"/>
                <a:cs typeface="+mn-cs"/>
              </a:rPr>
              <a:t>– การทบทวนความรู้</a:t>
            </a:r>
            <a:r>
              <a:rPr lang="th-TH" altLang="th-TH" sz="2000" dirty="0" smtClean="0">
                <a:latin typeface="Cordia New" panose="020B0304020202020204" pitchFamily="34" charset="-34"/>
                <a:cs typeface="+mn-cs"/>
              </a:rPr>
              <a:t>เกี่ยวกับ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a:t>
            </a:r>
            <a:r>
              <a:rPr lang="en-US" sz="2000" dirty="0" smtClean="0">
                <a:latin typeface="Cordia New" panose="020B0304020202020204" pitchFamily="34" charset="-34"/>
                <a:ea typeface="Cordia New" panose="020B0304020202020204" pitchFamily="34" charset="-34"/>
                <a:cs typeface="Cordia New" panose="020B0304020202020204" pitchFamily="34" charset="-34"/>
              </a:rPr>
              <a:t/>
            </a:r>
            <a:br>
              <a:rPr lang="en-US" sz="2000" dirty="0" smtClean="0">
                <a:latin typeface="Cordia New" panose="020B0304020202020204" pitchFamily="34" charset="-34"/>
                <a:ea typeface="Cordia New" panose="020B0304020202020204" pitchFamily="34" charset="-34"/>
                <a:cs typeface="Cordia New" panose="020B0304020202020204" pitchFamily="34" charset="-34"/>
              </a:rPr>
            </a:br>
            <a:r>
              <a:rPr lang="en-US" sz="2000" dirty="0" smtClean="0">
                <a:latin typeface="Cordia New" panose="020B0304020202020204" pitchFamily="34" charset="-34"/>
                <a:ea typeface="Cordia New" panose="020B0304020202020204" pitchFamily="34" charset="-34"/>
                <a:cs typeface="Cordia New" panose="020B0304020202020204" pitchFamily="34" charset="-34"/>
              </a:rPr>
              <a:t>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Clauses </a:t>
            </a:r>
            <a:r>
              <a:rPr lang="th-TH" sz="2000" dirty="0" smtClean="0">
                <a:latin typeface="Cordia New" panose="020B0304020202020204" pitchFamily="34" charset="-34"/>
                <a:ea typeface="Cordia New" panose="020B0304020202020204" pitchFamily="34" charset="-34"/>
                <a:cs typeface="Cordia New" panose="020B0304020202020204" pitchFamily="34" charset="-34"/>
              </a:rPr>
              <a:t/>
            </a:r>
            <a:br>
              <a:rPr lang="th-TH" sz="2000" dirty="0" smtClean="0">
                <a:latin typeface="Cordia New" panose="020B0304020202020204" pitchFamily="34" charset="-34"/>
                <a:ea typeface="Cordia New" panose="020B0304020202020204" pitchFamily="34" charset="-34"/>
                <a:cs typeface="Cordia New" panose="020B0304020202020204" pitchFamily="34" charset="-34"/>
              </a:rPr>
            </a:br>
            <a:r>
              <a:rPr lang="th-TH" altLang="th-TH" sz="2000" dirty="0" smtClean="0">
                <a:latin typeface="Cordia New" panose="020B0304020202020204" pitchFamily="34" charset="-34"/>
                <a:cs typeface="+mn-cs"/>
              </a:rPr>
              <a:t> </a:t>
            </a:r>
            <a:r>
              <a:rPr lang="th-TH" altLang="th-TH" sz="2000" u="sng" dirty="0" smtClean="0">
                <a:latin typeface="Cordia New" panose="020B0304020202020204" pitchFamily="34" charset="-34"/>
                <a:cs typeface="+mn-cs"/>
              </a:rPr>
              <a:t>ส่วน</a:t>
            </a:r>
            <a:r>
              <a:rPr lang="th-TH" altLang="th-TH" sz="2000" u="sng" dirty="0">
                <a:latin typeface="Cordia New" panose="020B0304020202020204" pitchFamily="34" charset="-34"/>
                <a:cs typeface="+mn-cs"/>
              </a:rPr>
              <a:t>ที่ 2 </a:t>
            </a:r>
            <a:r>
              <a:rPr lang="th-TH" altLang="th-TH" sz="2000" dirty="0">
                <a:latin typeface="Cordia New" panose="020B0304020202020204" pitchFamily="34" charset="-34"/>
                <a:cs typeface="+mn-cs"/>
              </a:rPr>
              <a:t>– การฝึก</a:t>
            </a:r>
            <a:r>
              <a:rPr lang="th-TH" altLang="th-TH" sz="2000" dirty="0" smtClean="0">
                <a:latin typeface="Cordia New" panose="020B0304020202020204" pitchFamily="34" charset="-34"/>
                <a:cs typeface="+mn-cs"/>
              </a:rPr>
              <a:t>วิเคราะห์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a:t>
            </a:r>
            <a:br>
              <a:rPr lang="en-US" sz="2000" dirty="0">
                <a:latin typeface="Cordia New" panose="020B0304020202020204" pitchFamily="34" charset="-34"/>
                <a:ea typeface="Cordia New" panose="020B0304020202020204" pitchFamily="34" charset="-34"/>
                <a:cs typeface="Cordia New" panose="020B0304020202020204" pitchFamily="34" charset="-34"/>
              </a:rPr>
            </a:br>
            <a:r>
              <a:rPr lang="en-US" sz="2000" dirty="0">
                <a:latin typeface="Cordia New" panose="020B0304020202020204" pitchFamily="34" charset="-34"/>
                <a:ea typeface="Cordia New" panose="020B0304020202020204" pitchFamily="34" charset="-34"/>
                <a:cs typeface="Cordia New" panose="020B0304020202020204" pitchFamily="34" charset="-34"/>
              </a:rPr>
              <a:t>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Clauses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2302" y="113477"/>
            <a:ext cx="936128" cy="1534210"/>
          </a:xfrm>
          <a:prstGeom prst="rect">
            <a:avLst/>
          </a:prstGeom>
        </p:spPr>
      </p:pic>
      <p:sp>
        <p:nvSpPr>
          <p:cNvPr id="23" name="Rectangle 119"/>
          <p:cNvSpPr>
            <a:spLocks noChangeArrowheads="1"/>
          </p:cNvSpPr>
          <p:nvPr/>
        </p:nvSpPr>
        <p:spPr bwMode="auto">
          <a:xfrm>
            <a:off x="690985" y="2091793"/>
            <a:ext cx="4438700" cy="163121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เคยสังเกตไหมว่าบางครั้งเวลาที่อ่านหนังสือพิมพ์</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บทความบนอินเตอร์</a:t>
            </a:r>
            <a:r>
              <a:rPr lang="th-TH" altLang="zh-CN" sz="2000" dirty="0" err="1">
                <a:ea typeface="Cordia New" panose="020B0304020202020204" pitchFamily="34" charset="-34"/>
                <a:cs typeface="Cordia New" panose="020B0304020202020204" pitchFamily="34" charset="-34"/>
              </a:rPr>
              <a:t>เนท</a:t>
            </a:r>
            <a:r>
              <a:rPr lang="th-TH" altLang="zh-CN" sz="2000" dirty="0">
                <a:ea typeface="Cordia New" panose="020B0304020202020204" pitchFamily="34" charset="-34"/>
                <a:cs typeface="Cordia New" panose="020B0304020202020204" pitchFamily="34" charset="-34"/>
              </a:rPr>
              <a:t>   หรือตำรา ถึงแม้เราจะ</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พยายามเปิดพจนานุกรมเกือบจะทุกตัวแล้วก็ยัง</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อ่านเข้าใจบ้างไม่เข้าใจบ้าง     การที่เราสับสนก็</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เพราะประโยคต่างๆมีความ</a:t>
            </a:r>
            <a:r>
              <a:rPr lang="th-TH" altLang="zh-CN" sz="2000" dirty="0" smtClean="0">
                <a:ea typeface="Cordia New" panose="020B0304020202020204" pitchFamily="34" charset="-34"/>
                <a:cs typeface="Cordia New" panose="020B0304020202020204" pitchFamily="34" charset="-34"/>
              </a:rPr>
              <a:t>ซับซ้อนต่างกันนั่นเอง  </a:t>
            </a:r>
            <a:endParaRPr lang="en-US" altLang="zh-CN" sz="1200" dirty="0"/>
          </a:p>
        </p:txBody>
      </p:sp>
      <p:sp>
        <p:nvSpPr>
          <p:cNvPr id="13" name="Rectangle 119"/>
          <p:cNvSpPr>
            <a:spLocks noChangeArrowheads="1"/>
          </p:cNvSpPr>
          <p:nvPr/>
        </p:nvSpPr>
        <p:spPr bwMode="auto">
          <a:xfrm>
            <a:off x="6665619" y="3549081"/>
            <a:ext cx="4719216" cy="31700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000" dirty="0">
                <a:latin typeface="Cordia New" panose="020B0304020202020204" pitchFamily="34" charset="-34"/>
                <a:cs typeface="+mn-cs"/>
              </a:rPr>
              <a:t>เตรียมกระดาษและดินสอหรือ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sp>
        <p:nvSpPr>
          <p:cNvPr id="3" name="Rectangle 2"/>
          <p:cNvSpPr/>
          <p:nvPr/>
        </p:nvSpPr>
        <p:spPr>
          <a:xfrm>
            <a:off x="432690" y="4062185"/>
            <a:ext cx="4944526" cy="2246769"/>
          </a:xfrm>
          <a:prstGeom prst="rect">
            <a:avLst/>
          </a:prstGeom>
        </p:spPr>
        <p:txBody>
          <a:bodyPr wrap="square">
            <a:spAutoFit/>
          </a:bodyPr>
          <a:lstStyle/>
          <a:p>
            <a:pPr marL="457200">
              <a:spcAft>
                <a:spcPts val="0"/>
              </a:spcAft>
            </a:pPr>
            <a:r>
              <a:rPr lang="th-TH" sz="2000" dirty="0">
                <a:latin typeface="Cordia New" panose="020B0304020202020204" pitchFamily="34" charset="-34"/>
                <a:ea typeface="Cordia New" panose="020B0304020202020204" pitchFamily="34" charset="-34"/>
              </a:rPr>
              <a:t>ส่วนหนึ่งของประโยคที่อาจสร้างความลำบากต่อการพยายามทำความเข้าใจก็คือ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Clauses </a:t>
            </a:r>
          </a:p>
          <a:p>
            <a:pPr>
              <a:spcAft>
                <a:spcPts val="0"/>
              </a:spcAft>
            </a:pPr>
            <a:r>
              <a:rPr lang="th-TH" sz="2000" dirty="0">
                <a:latin typeface="Cordia New" panose="020B0304020202020204" pitchFamily="34" charset="-34"/>
                <a:ea typeface="Cordia New" panose="020B0304020202020204" pitchFamily="34" charset="-34"/>
              </a:rPr>
              <a:t>	                           </a:t>
            </a:r>
            <a:endParaRPr lang="en-US" sz="2000" dirty="0">
              <a:latin typeface="Cordia New" panose="020B0304020202020204" pitchFamily="34" charset="-34"/>
              <a:ea typeface="Cordia New" panose="020B0304020202020204" pitchFamily="34" charset="-34"/>
              <a:cs typeface="Cordia New" panose="020B0304020202020204" pitchFamily="34" charset="-34"/>
            </a:endParaRPr>
          </a:p>
          <a:p>
            <a:pPr marL="457200">
              <a:spcAft>
                <a:spcPts val="0"/>
              </a:spcAft>
            </a:pPr>
            <a:r>
              <a:rPr lang="th-TH" sz="2000" dirty="0">
                <a:latin typeface="Cordia New" panose="020B0304020202020204" pitchFamily="34" charset="-34"/>
                <a:ea typeface="Cordia New" panose="020B0304020202020204" pitchFamily="34" charset="-34"/>
              </a:rPr>
              <a:t>ถ้าเราสามารถแยก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Adjective Clauses </a:t>
            </a:r>
            <a:r>
              <a:rPr lang="th-TH" sz="2000" dirty="0">
                <a:latin typeface="Cordia New" panose="020B0304020202020204" pitchFamily="34" charset="-34"/>
                <a:ea typeface="Cordia New" panose="020B0304020202020204" pitchFamily="34" charset="-34"/>
              </a:rPr>
              <a:t>ในประโยคได้ เรา</a:t>
            </a:r>
            <a:r>
              <a:rPr lang="th-TH" sz="2000" dirty="0" smtClean="0">
                <a:latin typeface="Cordia New" panose="020B0304020202020204" pitchFamily="34" charset="-34"/>
                <a:ea typeface="Cordia New" panose="020B0304020202020204" pitchFamily="34" charset="-34"/>
              </a:rPr>
              <a:t>ก็จะ</a:t>
            </a:r>
            <a:r>
              <a:rPr lang="th-TH" sz="2000" dirty="0">
                <a:latin typeface="Cordia New" panose="020B0304020202020204" pitchFamily="34" charset="-34"/>
                <a:ea typeface="Cordia New" panose="020B0304020202020204" pitchFamily="34" charset="-34"/>
              </a:rPr>
              <a:t>เข้าใจประโยคยาวๆ ยากๆ ได้แน่นอน</a:t>
            </a:r>
            <a:endParaRPr lang="en-US" sz="20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739446"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549334" y="965719"/>
            <a:ext cx="3648676" cy="134806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000" b="1" dirty="0"/>
              <a:t>“Adjective Phrases </a:t>
            </a:r>
            <a:br>
              <a:rPr lang="en-US" sz="2000" b="1" dirty="0"/>
            </a:br>
            <a:r>
              <a:rPr lang="en-US" sz="2000" b="1" dirty="0"/>
              <a:t>    &amp; Adjective Clauses</a:t>
            </a:r>
            <a:r>
              <a:rPr lang="en-US" sz="2000" b="1" dirty="0" smtClean="0"/>
              <a:t>”</a:t>
            </a:r>
            <a:endParaRPr lang="en-US" sz="2000" dirty="0"/>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5699" y="895127"/>
            <a:ext cx="1373747" cy="175157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2"/>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100" b="0" i="0" u="none" strike="noStrike" cap="none" normalizeH="0" baseline="0" smtClean="0">
                <a:ln>
                  <a:noFill/>
                </a:ln>
                <a:solidFill>
                  <a:schemeClr val="tx1"/>
                </a:solidFill>
                <a:effectLst/>
              </a:rPr>
              <a:t/>
            </a:r>
            <a:br>
              <a:rPr kumimoji="0" lang="en-US" altLang="th-TH" sz="1100" b="0" i="0" u="none" strike="noStrike" cap="none" normalizeH="0" baseline="0" smtClean="0">
                <a:ln>
                  <a:noFill/>
                </a:ln>
                <a:solidFill>
                  <a:schemeClr val="tx1"/>
                </a:solidFill>
                <a:effectLst/>
              </a:rPr>
            </a:br>
            <a:endParaRPr kumimoji="0" lang="en-US" altLang="th-TH" sz="2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smtClean="0">
              <a:ln>
                <a:noFill/>
              </a:ln>
              <a:solidFill>
                <a:schemeClr val="tx1"/>
              </a:solidFill>
              <a:effectLst/>
              <a:latin typeface="Arial" panose="020B0604020202020204" pitchFamily="34" charset="0"/>
            </a:endParaRPr>
          </a:p>
        </p:txBody>
      </p:sp>
      <p:sp>
        <p:nvSpPr>
          <p:cNvPr id="20" name="Rectangle 13"/>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Comic Sans MS" panose="030F0702030302020204" pitchFamily="66" charset="0"/>
              </a:rPr>
              <a:t/>
            </a:r>
            <a:br>
              <a:rPr kumimoji="0" lang="en-US" altLang="zh-CN" sz="2000" b="0" i="0" u="none" strike="noStrike" cap="none" normalizeH="0" baseline="0" smtClean="0">
                <a:ln>
                  <a:noFill/>
                </a:ln>
                <a:solidFill>
                  <a:schemeClr val="tx1"/>
                </a:solidFill>
                <a:effectLst/>
                <a:latin typeface="Comic Sans MS" panose="030F0702030302020204" pitchFamily="66" charset="0"/>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2" name="Rectangle 1"/>
          <p:cNvSpPr/>
          <p:nvPr/>
        </p:nvSpPr>
        <p:spPr>
          <a:xfrm>
            <a:off x="549334" y="2937071"/>
            <a:ext cx="4439199" cy="2954655"/>
          </a:xfrm>
          <a:prstGeom prst="rect">
            <a:avLst/>
          </a:prstGeom>
        </p:spPr>
        <p:txBody>
          <a:bodyPr wrap="square">
            <a:spAutoFit/>
          </a:bodyPr>
          <a:lstStyle/>
          <a:p>
            <a:r>
              <a:rPr lang="en-US" sz="2000" u="sng" dirty="0"/>
              <a:t>Phrases (</a:t>
            </a:r>
            <a:r>
              <a:rPr lang="th-TH" sz="2000" u="sng" dirty="0"/>
              <a:t>วลี</a:t>
            </a:r>
            <a:r>
              <a:rPr lang="en-US" sz="2000" u="sng" dirty="0"/>
              <a:t>) </a:t>
            </a:r>
            <a:r>
              <a:rPr lang="th-TH" sz="2000" dirty="0"/>
              <a:t>คือ กลุ่มคำที่ประกอบด้วยคำ </a:t>
            </a:r>
            <a:r>
              <a:rPr lang="en-US" sz="2000" dirty="0"/>
              <a:t>2 </a:t>
            </a:r>
            <a:r>
              <a:rPr lang="th-TH" sz="2000" dirty="0"/>
              <a:t>คำขึ้นไป แต่ไม่มีประธาน</a:t>
            </a:r>
            <a:endParaRPr lang="en-US" sz="2000" dirty="0"/>
          </a:p>
          <a:p>
            <a:r>
              <a:rPr lang="th-TH" sz="1600" dirty="0"/>
              <a:t>เช่น  </a:t>
            </a:r>
            <a:r>
              <a:rPr lang="en-US" sz="1600" dirty="0"/>
              <a:t>waking up, in  the room, to meet you again, knocked down by a car</a:t>
            </a:r>
          </a:p>
          <a:p>
            <a:r>
              <a:rPr lang="en-US" sz="2000" dirty="0"/>
              <a:t> </a:t>
            </a:r>
          </a:p>
          <a:p>
            <a:r>
              <a:rPr lang="en-US" sz="2000" u="sng" dirty="0"/>
              <a:t>Clauses (</a:t>
            </a:r>
            <a:r>
              <a:rPr lang="th-TH" sz="2000" u="sng" dirty="0"/>
              <a:t>อนุประโยค</a:t>
            </a:r>
            <a:r>
              <a:rPr lang="en-US" sz="2000" u="sng" dirty="0"/>
              <a:t>) </a:t>
            </a:r>
            <a:r>
              <a:rPr lang="th-TH" sz="2000" dirty="0"/>
              <a:t>คือ กลุ่มคำที่มีประธานและ</a:t>
            </a:r>
            <a:r>
              <a:rPr lang="en-US" sz="2000" dirty="0"/>
              <a:t>/</a:t>
            </a:r>
            <a:r>
              <a:rPr lang="th-TH" sz="2000" dirty="0"/>
              <a:t>หรือกรรมประกอบกริยา แต่เป็นเพียงส่วนหนึ่งของประโยค</a:t>
            </a:r>
            <a:r>
              <a:rPr lang="en-US" sz="2000" dirty="0"/>
              <a:t>  </a:t>
            </a:r>
            <a:r>
              <a:rPr lang="th-TH" sz="2000" dirty="0"/>
              <a:t>เช่น	</a:t>
            </a:r>
            <a:r>
              <a:rPr lang="en-US" sz="2000" dirty="0"/>
              <a:t>   	</a:t>
            </a:r>
          </a:p>
          <a:p>
            <a:r>
              <a:rPr lang="en-US" sz="1600" dirty="0"/>
              <a:t>-If it rains, I won’t go out. </a:t>
            </a:r>
            <a:r>
              <a:rPr lang="th-TH" sz="1600" dirty="0"/>
              <a:t>เป็น </a:t>
            </a:r>
            <a:r>
              <a:rPr lang="en-US" sz="1600" dirty="0"/>
              <a:t>Sentence</a:t>
            </a:r>
          </a:p>
          <a:p>
            <a:r>
              <a:rPr lang="th-TH" sz="1600" dirty="0"/>
              <a:t>	-</a:t>
            </a:r>
            <a:r>
              <a:rPr lang="en-US" sz="1600" dirty="0"/>
              <a:t>If it rains…… </a:t>
            </a:r>
            <a:r>
              <a:rPr lang="th-TH" sz="1600" dirty="0"/>
              <a:t>เป็น </a:t>
            </a:r>
            <a:r>
              <a:rPr lang="en-US" sz="1600" dirty="0"/>
              <a:t>Clause</a:t>
            </a:r>
          </a:p>
        </p:txBody>
      </p:sp>
      <p:sp>
        <p:nvSpPr>
          <p:cNvPr id="4" name="Rectangle 2"/>
          <p:cNvSpPr>
            <a:spLocks noChangeArrowheads="1"/>
          </p:cNvSpPr>
          <p:nvPr/>
        </p:nvSpPr>
        <p:spPr bwMode="auto">
          <a:xfrm>
            <a:off x="6527042" y="326866"/>
            <a:ext cx="516066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04775"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algn="ctr"/>
            <a:r>
              <a:rPr lang="en-US" sz="2400" b="1" dirty="0" smtClean="0">
                <a:solidFill>
                  <a:srgbClr val="0070C0"/>
                </a:solidFill>
                <a:latin typeface="+mj-lt"/>
              </a:rPr>
              <a:t>Adjective </a:t>
            </a:r>
            <a:r>
              <a:rPr lang="en-US" sz="2400" b="1" dirty="0">
                <a:solidFill>
                  <a:srgbClr val="0070C0"/>
                </a:solidFill>
                <a:latin typeface="+mj-lt"/>
              </a:rPr>
              <a:t>Phrases </a:t>
            </a:r>
            <a:r>
              <a:rPr lang="en-US" sz="2400" b="1" dirty="0" smtClean="0">
                <a:solidFill>
                  <a:srgbClr val="0070C0"/>
                </a:solidFill>
                <a:latin typeface="+mj-lt"/>
              </a:rPr>
              <a:t/>
            </a:r>
            <a:br>
              <a:rPr lang="en-US" sz="2400" b="1" dirty="0" smtClean="0">
                <a:solidFill>
                  <a:srgbClr val="0070C0"/>
                </a:solidFill>
                <a:latin typeface="+mj-lt"/>
              </a:rPr>
            </a:br>
            <a:r>
              <a:rPr lang="en-US" sz="2400" b="1" dirty="0" smtClean="0">
                <a:solidFill>
                  <a:srgbClr val="0070C0"/>
                </a:solidFill>
                <a:latin typeface="+mj-lt"/>
              </a:rPr>
              <a:t>VS </a:t>
            </a:r>
            <a:br>
              <a:rPr lang="en-US" sz="2400" b="1" dirty="0" smtClean="0">
                <a:solidFill>
                  <a:srgbClr val="0070C0"/>
                </a:solidFill>
                <a:latin typeface="+mj-lt"/>
              </a:rPr>
            </a:br>
            <a:r>
              <a:rPr lang="en-US" sz="2400" b="1" dirty="0" smtClean="0">
                <a:solidFill>
                  <a:srgbClr val="0070C0"/>
                </a:solidFill>
                <a:latin typeface="+mj-lt"/>
              </a:rPr>
              <a:t>Adjective </a:t>
            </a:r>
            <a:r>
              <a:rPr lang="en-US" sz="2400" b="1" dirty="0">
                <a:solidFill>
                  <a:srgbClr val="0070C0"/>
                </a:solidFill>
                <a:latin typeface="+mj-lt"/>
              </a:rPr>
              <a:t>Clauses</a:t>
            </a:r>
          </a:p>
          <a:p>
            <a:pPr marL="0" marR="0" lvl="0" indent="104775" algn="ctr"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000" b="0" i="0" u="none" strike="noStrike" cap="none" normalizeH="0" baseline="0" dirty="0" smtClean="0">
              <a:ln>
                <a:noFill/>
              </a:ln>
              <a:solidFill>
                <a:srgbClr val="0070C0"/>
              </a:solidFill>
              <a:effectLst/>
            </a:endParaRPr>
          </a:p>
        </p:txBody>
      </p:sp>
      <p:sp>
        <p:nvSpPr>
          <p:cNvPr id="9" name="Rectangle 3"/>
          <p:cNvSpPr>
            <a:spLocks noChangeArrowheads="1"/>
          </p:cNvSpPr>
          <p:nvPr/>
        </p:nvSpPr>
        <p:spPr bwMode="auto">
          <a:xfrm>
            <a:off x="6564476" y="5487206"/>
            <a:ext cx="48055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145774" y="3860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h-TH"/>
          </a:p>
        </p:txBody>
      </p:sp>
      <p:sp>
        <p:nvSpPr>
          <p:cNvPr id="10" name="Rectangle 3"/>
          <p:cNvSpPr>
            <a:spLocks noChangeArrowheads="1"/>
          </p:cNvSpPr>
          <p:nvPr/>
        </p:nvSpPr>
        <p:spPr bwMode="auto">
          <a:xfrm>
            <a:off x="6756885" y="183497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ลองสังเกตประโยคข้างล่าง</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4"/>
          <p:cNvSpPr>
            <a:spLocks noChangeArrowheads="1"/>
          </p:cNvSpPr>
          <p:nvPr/>
        </p:nvSpPr>
        <p:spPr bwMode="auto">
          <a:xfrm rot="10800000" flipV="1">
            <a:off x="6908596" y="2292171"/>
            <a:ext cx="483518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1    	</a:t>
            </a:r>
            <a:b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umbrella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with a broken handle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mine.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5"/>
          <p:cNvSpPr>
            <a:spLocks noChangeArrowheads="1"/>
          </p:cNvSpPr>
          <p:nvPr/>
        </p:nvSpPr>
        <p:spPr bwMode="auto">
          <a:xfrm>
            <a:off x="6908596" y="3066708"/>
            <a:ext cx="479471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r>
            <a:b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umbrella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which has a broken handle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mine.</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ใน</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ประโยคแรก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with a broken handle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เป็นกลุ่มคำที่ไม่มีประธานและกริยา แต่ใน</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ประโยคที่</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สอง</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which has a broken handle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ประกอบด้วยคำที่ทำหน้าที่แทน ประธาน</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ในที่นี้คือ</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which</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และกริยา และกลุ่มคำของทั้งสองประโยคนี้ก็ทำหน้าที่เป็นคุณศัพท์ขยายคำนาม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umbrella</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894612"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050" name="Picture 2" descr="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5303" y="511415"/>
            <a:ext cx="12827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AutoShape 2"/>
          <p:cNvSpPr>
            <a:spLocks noChangeArrowheads="1"/>
          </p:cNvSpPr>
          <p:nvPr/>
        </p:nvSpPr>
        <p:spPr bwMode="auto">
          <a:xfrm rot="32126169">
            <a:off x="1338438" y="3335961"/>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5" name="AutoShape 1"/>
          <p:cNvSpPr>
            <a:spLocks noChangeArrowheads="1"/>
          </p:cNvSpPr>
          <p:nvPr/>
        </p:nvSpPr>
        <p:spPr bwMode="auto">
          <a:xfrm rot="32126169">
            <a:off x="1911070" y="5067872"/>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9" name="AutoShape 4"/>
          <p:cNvSpPr>
            <a:spLocks noChangeArrowheads="1"/>
          </p:cNvSpPr>
          <p:nvPr/>
        </p:nvSpPr>
        <p:spPr bwMode="auto">
          <a:xfrm rot="9962603">
            <a:off x="1335809" y="4041857"/>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0" name="AutoShape 3"/>
          <p:cNvSpPr>
            <a:spLocks noChangeArrowheads="1"/>
          </p:cNvSpPr>
          <p:nvPr/>
        </p:nvSpPr>
        <p:spPr bwMode="auto">
          <a:xfrm rot="32126169">
            <a:off x="2590014" y="5969342"/>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1" name="Rectangle 5"/>
          <p:cNvSpPr>
            <a:spLocks noChangeArrowheads="1"/>
          </p:cNvSpPr>
          <p:nvPr/>
        </p:nvSpPr>
        <p:spPr bwMode="auto">
          <a:xfrm>
            <a:off x="393127" y="1381450"/>
            <a:ext cx="4114879"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en-US" altLang="zh-CN" sz="1800" b="1" i="0" u="none" strike="noStrike" cap="none" normalizeH="0" baseline="0" dirty="0" smtClean="0">
                <a:ln>
                  <a:noFill/>
                </a:ln>
                <a:solidFill>
                  <a:srgbClr val="00B0F0"/>
                </a:solidFill>
                <a:effectLst/>
                <a:latin typeface="Arial" panose="020B0604020202020204" pitchFamily="34" charset="0"/>
                <a:ea typeface="Cordia New" panose="020B0304020202020204" pitchFamily="34" charset="-34"/>
                <a:cs typeface="Cordia New" panose="020B0304020202020204" pitchFamily="34" charset="-34"/>
              </a:rPr>
              <a:t>Adjective Phrases</a:t>
            </a:r>
            <a:r>
              <a:rPr kumimoji="0" lang="en-US" altLang="zh-CN" sz="1800" b="0" i="0" u="none" strike="noStrike" cap="none" normalizeH="0" baseline="0" dirty="0" smtClean="0">
                <a:ln>
                  <a:noFill/>
                </a:ln>
                <a:solidFill>
                  <a:srgbClr val="00B0F0"/>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rgbClr val="00B0F0"/>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กลุ่มคำที่มีหน้าที่เหมือนคำคุณศัพท์ คือขยายคำนาม แต่เป็นกลุ่มคำที่ไม่มีประธานและกริยา  แบ่งเป็นประเภทต่างๆดังนี้</a:t>
            </a:r>
            <a:endParaRPr kumimoji="0" lang="en-US" altLang="zh-CN" sz="20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endPar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lang="th-TH" altLang="zh-CN" sz="1800" dirty="0" smtClean="0">
                <a:ea typeface="Cordia New" panose="020B0304020202020204" pitchFamily="34" charset="-34"/>
                <a:cs typeface="Cordia New" panose="020B0304020202020204" pitchFamily="34" charset="-34"/>
              </a:rPr>
              <a:t>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ขึ้นต้นด้วย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Participle*</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เช่น</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3" name="Rectangle 7"/>
          <p:cNvSpPr>
            <a:spLocks noChangeArrowheads="1"/>
          </p:cNvSpPr>
          <p:nvPr/>
        </p:nvSpPr>
        <p:spPr bwMode="auto">
          <a:xfrm rot="10800000" flipV="1">
            <a:off x="232392" y="3051097"/>
            <a:ext cx="529902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tabLst>
                <a:tab pos="809625" algn="l"/>
              </a:tabLst>
              <a:defRPr sz="2800">
                <a:solidFill>
                  <a:schemeClr val="tx1"/>
                </a:solidFill>
                <a:latin typeface="Arial" panose="020B0604020202020204" pitchFamily="34" charset="0"/>
              </a:defRPr>
            </a:lvl1pPr>
            <a:lvl2pPr eaLnBrk="0" fontAlgn="base" hangingPunct="0">
              <a:spcBef>
                <a:spcPct val="0"/>
              </a:spcBef>
              <a:spcAft>
                <a:spcPct val="0"/>
              </a:spcAft>
              <a:tabLst>
                <a:tab pos="809625" algn="l"/>
              </a:tabLst>
              <a:defRPr sz="2800">
                <a:solidFill>
                  <a:schemeClr val="tx1"/>
                </a:solidFill>
                <a:latin typeface="Arial" panose="020B0604020202020204" pitchFamily="34" charset="0"/>
              </a:defRPr>
            </a:lvl2pPr>
            <a:lvl3pPr eaLnBrk="0" fontAlgn="base" hangingPunct="0">
              <a:spcBef>
                <a:spcPct val="0"/>
              </a:spcBef>
              <a:spcAft>
                <a:spcPct val="0"/>
              </a:spcAft>
              <a:tabLst>
                <a:tab pos="809625" algn="l"/>
              </a:tabLst>
              <a:defRPr sz="2800">
                <a:solidFill>
                  <a:schemeClr val="tx1"/>
                </a:solidFill>
                <a:latin typeface="Arial" panose="020B0604020202020204" pitchFamily="34" charset="0"/>
              </a:defRPr>
            </a:lvl3pPr>
            <a:lvl4pPr eaLnBrk="0" fontAlgn="base" hangingPunct="0">
              <a:spcBef>
                <a:spcPct val="0"/>
              </a:spcBef>
              <a:spcAft>
                <a:spcPct val="0"/>
              </a:spcAft>
              <a:tabLst>
                <a:tab pos="809625" algn="l"/>
              </a:tabLst>
              <a:defRPr sz="2800">
                <a:solidFill>
                  <a:schemeClr val="tx1"/>
                </a:solidFill>
                <a:latin typeface="Arial" panose="020B0604020202020204" pitchFamily="34" charset="0"/>
              </a:defRPr>
            </a:lvl4pPr>
            <a:lvl5pPr eaLnBrk="0" fontAlgn="base" hangingPunct="0">
              <a:spcBef>
                <a:spcPct val="0"/>
              </a:spcBef>
              <a:spcAft>
                <a:spcPct val="0"/>
              </a:spcAft>
              <a:tabLst>
                <a:tab pos="809625" algn="l"/>
              </a:tabLst>
              <a:defRPr sz="2800">
                <a:solidFill>
                  <a:schemeClr val="tx1"/>
                </a:solidFill>
                <a:latin typeface="Arial" panose="020B0604020202020204" pitchFamily="34" charset="0"/>
              </a:defRPr>
            </a:lvl5pPr>
            <a:lvl6pPr eaLnBrk="0" fontAlgn="base" hangingPunct="0">
              <a:spcBef>
                <a:spcPct val="0"/>
              </a:spcBef>
              <a:spcAft>
                <a:spcPct val="0"/>
              </a:spcAft>
              <a:tabLst>
                <a:tab pos="809625" algn="l"/>
              </a:tabLst>
              <a:defRPr sz="2800">
                <a:solidFill>
                  <a:schemeClr val="tx1"/>
                </a:solidFill>
                <a:latin typeface="Arial" panose="020B0604020202020204" pitchFamily="34" charset="0"/>
              </a:defRPr>
            </a:lvl6pPr>
            <a:lvl7pPr eaLnBrk="0" fontAlgn="base" hangingPunct="0">
              <a:spcBef>
                <a:spcPct val="0"/>
              </a:spcBef>
              <a:spcAft>
                <a:spcPct val="0"/>
              </a:spcAft>
              <a:tabLst>
                <a:tab pos="809625" algn="l"/>
              </a:tabLst>
              <a:defRPr sz="2800">
                <a:solidFill>
                  <a:schemeClr val="tx1"/>
                </a:solidFill>
                <a:latin typeface="Arial" panose="020B0604020202020204" pitchFamily="34" charset="0"/>
              </a:defRPr>
            </a:lvl7pPr>
            <a:lvl8pPr eaLnBrk="0" fontAlgn="base" hangingPunct="0">
              <a:spcBef>
                <a:spcPct val="0"/>
              </a:spcBef>
              <a:spcAft>
                <a:spcPct val="0"/>
              </a:spcAft>
              <a:tabLst>
                <a:tab pos="809625" algn="l"/>
              </a:tabLst>
              <a:defRPr sz="2800">
                <a:solidFill>
                  <a:schemeClr val="tx1"/>
                </a:solidFill>
                <a:latin typeface="Arial" panose="020B0604020202020204" pitchFamily="34" charset="0"/>
              </a:defRPr>
            </a:lvl8pPr>
            <a:lvl9pPr eaLnBrk="0" fontAlgn="base" hangingPunct="0">
              <a:spcBef>
                <a:spcPct val="0"/>
              </a:spcBef>
              <a:spcAft>
                <a:spcPct val="0"/>
              </a:spcAft>
              <a:tabLst>
                <a:tab pos="809625" algn="l"/>
              </a:tabLst>
              <a:defRPr sz="2800">
                <a:solidFill>
                  <a:schemeClr val="tx1"/>
                </a:solidFill>
                <a:latin typeface="Arial" panose="020B0604020202020204" pitchFamily="34" charset="0"/>
              </a:defRPr>
            </a:lvl9pPr>
          </a:lstStyle>
          <a:p>
            <a:r>
              <a:rPr lang="en-US" altLang="zh-CN" sz="1400" dirty="0">
                <a:ea typeface="Cordia New" panose="020B0304020202020204" pitchFamily="34" charset="-34"/>
                <a:cs typeface="Cordia New" panose="020B0304020202020204" pitchFamily="34" charset="-34"/>
              </a:rPr>
              <a:t>The professor </a:t>
            </a:r>
            <a:r>
              <a:rPr lang="en-US" altLang="zh-CN" sz="1400" b="1" i="1" u="sng" dirty="0">
                <a:ea typeface="Cordia New" panose="020B0304020202020204" pitchFamily="34" charset="-34"/>
                <a:cs typeface="Cordia New" panose="020B0304020202020204" pitchFamily="34" charset="-34"/>
              </a:rPr>
              <a:t>giving the lecture</a:t>
            </a:r>
            <a:r>
              <a:rPr lang="en-US" altLang="zh-CN" sz="1400" b="1" i="1" dirty="0">
                <a:ea typeface="Cordia New" panose="020B0304020202020204" pitchFamily="34" charset="-34"/>
                <a:cs typeface="Cordia New" panose="020B0304020202020204" pitchFamily="34" charset="-34"/>
              </a:rPr>
              <a:t>  </a:t>
            </a:r>
            <a:r>
              <a:rPr lang="en-US" altLang="zh-CN" sz="1400" dirty="0">
                <a:ea typeface="Cordia New" panose="020B0304020202020204" pitchFamily="34" charset="-34"/>
                <a:cs typeface="Cordia New" panose="020B0304020202020204" pitchFamily="34" charset="-34"/>
              </a:rPr>
              <a:t>is Dr. </a:t>
            </a:r>
            <a:r>
              <a:rPr lang="en-US" altLang="zh-CN" sz="1400" dirty="0" err="1">
                <a:ea typeface="Cordia New" panose="020B0304020202020204" pitchFamily="34" charset="-34"/>
                <a:cs typeface="Cordia New" panose="020B0304020202020204" pitchFamily="34" charset="-34"/>
              </a:rPr>
              <a:t>Bohman</a:t>
            </a:r>
            <a:r>
              <a:rPr lang="en-US" altLang="zh-CN" sz="1400" dirty="0">
                <a:ea typeface="Cordia New" panose="020B0304020202020204" pitchFamily="34" charset="-34"/>
                <a:cs typeface="Cordia New" panose="020B0304020202020204" pitchFamily="34" charset="-34"/>
              </a:rPr>
              <a:t>.</a:t>
            </a:r>
            <a:endParaRPr lang="en-US" altLang="zh-CN" sz="1400" dirty="0"/>
          </a:p>
          <a:p>
            <a:pPr marL="0" marR="0" lvl="0" indent="228600" algn="l" defTabSz="914400" rtl="0" eaLnBrk="0" fontAlgn="base" latinLnBrk="0" hangingPunct="0">
              <a:lnSpc>
                <a:spcPct val="100000"/>
              </a:lnSpc>
              <a:spcBef>
                <a:spcPct val="0"/>
              </a:spcBef>
              <a:spcAft>
                <a:spcPct val="0"/>
              </a:spcAft>
              <a:buClrTx/>
              <a:buSzTx/>
              <a:buFontTx/>
              <a:buNone/>
              <a:tabLst>
                <a:tab pos="809625" algn="l"/>
              </a:tabLst>
            </a:pPr>
            <a:endPar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228600" algn="l" defTabSz="914400" rtl="0" eaLnBrk="0" fontAlgn="base" latinLnBrk="0" hangingPunct="0">
              <a:lnSpc>
                <a:spcPct val="100000"/>
              </a:lnSpc>
              <a:spcBef>
                <a:spcPct val="0"/>
              </a:spcBef>
              <a:spcAft>
                <a:spcPct val="0"/>
              </a:spcAft>
              <a:buClrTx/>
              <a:buSzTx/>
              <a:buFontTx/>
              <a:buNone/>
              <a:tabLst>
                <a:tab pos="809625" algn="l"/>
              </a:tabLst>
            </a:pPr>
            <a:endParaRPr lang="en-US" altLang="zh-CN" sz="1400" dirty="0">
              <a:ea typeface="Cordia New" panose="020B0304020202020204" pitchFamily="34" charset="-34"/>
              <a:cs typeface="Cordia New" panose="020B0304020202020204" pitchFamily="34" charset="-34"/>
            </a:endParaRPr>
          </a:p>
          <a:p>
            <a:pPr marL="0" marR="0" lvl="0" indent="228600" algn="l" defTabSz="914400" rtl="0" eaLnBrk="0" fontAlgn="base" latinLnBrk="0" hangingPunct="0">
              <a:lnSpc>
                <a:spcPct val="100000"/>
              </a:lnSpc>
              <a:spcBef>
                <a:spcPct val="0"/>
              </a:spcBef>
              <a:spcAft>
                <a:spcPct val="0"/>
              </a:spcAft>
              <a:buClrTx/>
              <a:buSzTx/>
              <a:buFontTx/>
              <a:buNone/>
              <a:tabLst>
                <a:tab pos="809625"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houses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damaged by the storm</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were in bad condition.</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tab pos="809625"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8"/>
          <p:cNvSpPr>
            <a:spLocks noChangeArrowheads="1"/>
          </p:cNvSpPr>
          <p:nvPr/>
        </p:nvSpPr>
        <p:spPr bwMode="auto">
          <a:xfrm rot="10800000" flipV="1">
            <a:off x="427074" y="4149115"/>
            <a:ext cx="5379153"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altLang="zh-CN" sz="1800" dirty="0">
                <a:latin typeface="Cordia New" panose="020B0304020202020204" pitchFamily="34" charset="-34"/>
                <a:ea typeface="Angsana New" panose="02020603050405020304" pitchFamily="18" charset="-34"/>
                <a:cs typeface="Cordia New" panose="020B0304020202020204" pitchFamily="34" charset="-34"/>
              </a:rPr>
              <a:t>*Participle</a:t>
            </a:r>
            <a:r>
              <a:rPr lang="th-TH" altLang="zh-CN" sz="1800" dirty="0">
                <a:latin typeface="Cordia New" panose="020B0304020202020204" pitchFamily="34" charset="-34"/>
                <a:ea typeface="Angsana New" panose="02020603050405020304" pitchFamily="18" charset="-34"/>
              </a:rPr>
              <a:t> แบ่งเป็น 2 ชนิด </a:t>
            </a:r>
            <a:r>
              <a:rPr lang="th-TH" altLang="zh-CN" sz="1800" dirty="0" smtClean="0">
                <a:latin typeface="Cordia New" panose="020B0304020202020204" pitchFamily="34" charset="-34"/>
                <a:ea typeface="Angsana New" panose="02020603050405020304" pitchFamily="18" charset="-34"/>
              </a:rPr>
              <a:t>คือ</a:t>
            </a:r>
            <a:endPar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Present Participle</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คือ กริยารูป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none" strike="noStrike" cap="none" normalizeH="0" baseline="0" dirty="0" err="1"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ing</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เมื่อขยายคำนาม บอกถึง การกระทำของ</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r>
            <a:b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b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นามนั้น เช่น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…the girl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dancing gracefully on the stage</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9"/>
          <p:cNvSpPr>
            <a:spLocks noChangeArrowheads="1"/>
          </p:cNvSpPr>
          <p:nvPr/>
        </p:nvSpPr>
        <p:spPr bwMode="auto">
          <a:xfrm>
            <a:off x="393127" y="5396907"/>
            <a:ext cx="614072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Past Participle</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คือ กริยารูป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none" strike="noStrike" cap="none" normalizeH="0" baseline="0" dirty="0" err="1"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ed</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เมื่อขยายคำนาม บอกว่าคำนามนั้นได้รับผลของ</a:t>
            </a:r>
            <a:b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b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การกระทำอย่างไร  เช่น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…the boy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accused of stealing computer games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2"/>
          <p:cNvSpPr>
            <a:spLocks noChangeArrowheads="1"/>
          </p:cNvSpPr>
          <p:nvPr/>
        </p:nvSpPr>
        <p:spPr bwMode="auto">
          <a:xfrm>
            <a:off x="7382574" y="672275"/>
            <a:ext cx="402067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l"/>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l"/>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l"/>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l"/>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l"/>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l"/>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l"/>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l"/>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ขึ้นต้นด้วย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Preposition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9" name="Rectangle 13"/>
          <p:cNvSpPr>
            <a:spLocks noChangeArrowheads="1"/>
          </p:cNvSpPr>
          <p:nvPr/>
        </p:nvSpPr>
        <p:spPr bwMode="auto">
          <a:xfrm>
            <a:off x="7328925" y="1210884"/>
            <a:ext cx="402067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-The girl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with that woman</a:t>
            </a:r>
            <a:r>
              <a:rPr kumimoji="0" lang="en-US" altLang="zh-CN" sz="14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very attractive.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20" name="Rectangle 14"/>
          <p:cNvSpPr>
            <a:spLocks noChangeArrowheads="1"/>
          </p:cNvSpPr>
          <p:nvPr/>
        </p:nvSpPr>
        <p:spPr bwMode="auto">
          <a:xfrm>
            <a:off x="7328925" y="1816995"/>
            <a:ext cx="402067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-The book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on the table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mine.</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21" name="AutoShape 15"/>
          <p:cNvSpPr>
            <a:spLocks noChangeArrowheads="1"/>
          </p:cNvSpPr>
          <p:nvPr/>
        </p:nvSpPr>
        <p:spPr bwMode="auto">
          <a:xfrm rot="32126169">
            <a:off x="7906564" y="1574738"/>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2" name="AutoShape 16"/>
          <p:cNvSpPr>
            <a:spLocks noChangeArrowheads="1"/>
          </p:cNvSpPr>
          <p:nvPr/>
        </p:nvSpPr>
        <p:spPr bwMode="auto">
          <a:xfrm rot="32126169">
            <a:off x="8092148" y="2167843"/>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3" name="AutoShape 19"/>
          <p:cNvSpPr>
            <a:spLocks noChangeArrowheads="1"/>
          </p:cNvSpPr>
          <p:nvPr/>
        </p:nvSpPr>
        <p:spPr bwMode="auto">
          <a:xfrm rot="32126169" flipV="1">
            <a:off x="4999809" y="5549595"/>
            <a:ext cx="245889"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4" name="AutoShape 17"/>
          <p:cNvSpPr>
            <a:spLocks noChangeArrowheads="1"/>
          </p:cNvSpPr>
          <p:nvPr/>
        </p:nvSpPr>
        <p:spPr bwMode="auto">
          <a:xfrm rot="32126169" flipV="1">
            <a:off x="5350646" y="5560708"/>
            <a:ext cx="245889"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5" name="Rectangle 20"/>
          <p:cNvSpPr>
            <a:spLocks noChangeArrowheads="1"/>
          </p:cNvSpPr>
          <p:nvPr/>
        </p:nvSpPr>
        <p:spPr bwMode="auto">
          <a:xfrm rot="10800000" flipV="1">
            <a:off x="7382574" y="2548003"/>
            <a:ext cx="431849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l"/>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l"/>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l"/>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l"/>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l"/>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l"/>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l"/>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l"/>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ขึ้นต้นด้วย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Infinitive (Infinitive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กริยาในรูป</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Base</a:t>
            </a:r>
            <a:b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Form</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ซึ่งมี</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to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หรือไม่มี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นำหน้าก็ได้ แต่สำหรับกรณีนี้เป็น</a:t>
            </a:r>
            <a:b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แบบมี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นำหน้ากริยาด้วย</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26" name="Rectangle 21"/>
          <p:cNvSpPr>
            <a:spLocks noChangeArrowheads="1"/>
          </p:cNvSpPr>
          <p:nvPr/>
        </p:nvSpPr>
        <p:spPr bwMode="auto">
          <a:xfrm rot="10800000" flipV="1">
            <a:off x="7510657" y="3766758"/>
            <a:ext cx="379162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-This is not the way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 speak to your uncle</a:t>
            </a:r>
            <a:r>
              <a:rPr kumimoji="0" lang="en-US" altLang="zh-CN" sz="14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27" name="Rectangle 22"/>
          <p:cNvSpPr>
            <a:spLocks noChangeArrowheads="1"/>
          </p:cNvSpPr>
          <p:nvPr/>
        </p:nvSpPr>
        <p:spPr bwMode="auto">
          <a:xfrm>
            <a:off x="7510657" y="4439172"/>
            <a:ext cx="472473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-She gave me something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 eat</a:t>
            </a:r>
            <a:r>
              <a:rPr kumimoji="0" lang="en-US" altLang="zh-CN" sz="14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30" name="AutoShape 15"/>
          <p:cNvSpPr>
            <a:spLocks noChangeArrowheads="1"/>
          </p:cNvSpPr>
          <p:nvPr/>
        </p:nvSpPr>
        <p:spPr bwMode="auto">
          <a:xfrm rot="32126169">
            <a:off x="9370196" y="4722060"/>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1" name="AutoShape 15"/>
          <p:cNvSpPr>
            <a:spLocks noChangeArrowheads="1"/>
          </p:cNvSpPr>
          <p:nvPr/>
        </p:nvSpPr>
        <p:spPr bwMode="auto">
          <a:xfrm rot="32126169">
            <a:off x="8980474" y="4077373"/>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2" name="Rectangle 119"/>
          <p:cNvSpPr>
            <a:spLocks noChangeArrowheads="1"/>
          </p:cNvSpPr>
          <p:nvPr/>
        </p:nvSpPr>
        <p:spPr bwMode="auto">
          <a:xfrm>
            <a:off x="918299" y="546985"/>
            <a:ext cx="333726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3200" b="1" dirty="0">
                <a:latin typeface="Calibri Light" panose="020F0302020204030204" pitchFamily="34" charset="0"/>
                <a:ea typeface="Cordia New" panose="020B0304020202020204" pitchFamily="34" charset="-34"/>
                <a:cs typeface="Cordia New" panose="020B0304020202020204" pitchFamily="34" charset="-34"/>
              </a:rPr>
              <a:t>Adjective </a:t>
            </a:r>
            <a:r>
              <a:rPr lang="en-US" sz="3200" b="1" dirty="0" smtClean="0">
                <a:latin typeface="Calibri Light" panose="020F0302020204030204" pitchFamily="34" charset="0"/>
                <a:ea typeface="Cordia New" panose="020B0304020202020204" pitchFamily="34" charset="-34"/>
                <a:cs typeface="Cordia New" panose="020B0304020202020204" pitchFamily="34" charset="-34"/>
              </a:rPr>
              <a:t>Phrases</a:t>
            </a:r>
            <a:endParaRPr lang="en-US" sz="3200" dirty="0">
              <a:latin typeface="Calibri Light" panose="020F0302020204030204" pitchFamily="34" charset="0"/>
            </a:endParaRPr>
          </a:p>
        </p:txBody>
      </p:sp>
    </p:spTree>
    <p:extLst>
      <p:ext uri="{BB962C8B-B14F-4D97-AF65-F5344CB8AC3E}">
        <p14:creationId xmlns:p14="http://schemas.microsoft.com/office/powerpoint/2010/main" val="2723265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 name="Rectangle 119"/>
          <p:cNvSpPr>
            <a:spLocks noChangeArrowheads="1"/>
          </p:cNvSpPr>
          <p:nvPr/>
        </p:nvSpPr>
        <p:spPr bwMode="auto">
          <a:xfrm>
            <a:off x="1094062" y="676904"/>
            <a:ext cx="333726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3200" b="1" dirty="0">
                <a:latin typeface="Calibri Light" panose="020F0302020204030204" pitchFamily="34" charset="0"/>
                <a:ea typeface="Cordia New" panose="020B0304020202020204" pitchFamily="34" charset="-34"/>
                <a:cs typeface="Cordia New" panose="020B0304020202020204" pitchFamily="34" charset="-34"/>
              </a:rPr>
              <a:t>Adjective Clauses</a:t>
            </a:r>
            <a:endParaRPr lang="en-US" sz="3200" dirty="0">
              <a:latin typeface="Calibri Light" panose="020F0302020204030204" pitchFamily="34" charset="0"/>
            </a:endParaRPr>
          </a:p>
        </p:txBody>
      </p:sp>
      <p:pic>
        <p:nvPicPr>
          <p:cNvPr id="4097" name="Picture 1" descr="verb2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52050" y="200942"/>
            <a:ext cx="1457325" cy="15367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36417" y="1787161"/>
            <a:ext cx="4652549" cy="1631216"/>
          </a:xfrm>
          <a:prstGeom prst="rect">
            <a:avLst/>
          </a:prstGeom>
        </p:spPr>
        <p:txBody>
          <a:bodyPr wrap="square">
            <a:spAutoFit/>
          </a:bodyPr>
          <a:lstStyle/>
          <a:p>
            <a:pPr lvl="0">
              <a:spcAft>
                <a:spcPts val="0"/>
              </a:spcAft>
              <a:tabLst>
                <a:tab pos="2637155" algn="ctr"/>
                <a:tab pos="5274310" algn="r"/>
                <a:tab pos="228600" algn="l"/>
              </a:tabLst>
            </a:pPr>
            <a:r>
              <a:rPr lang="en-US" sz="2000" b="1" dirty="0">
                <a:latin typeface="Cordia New" panose="020B0304020202020204" pitchFamily="34" charset="-34"/>
                <a:ea typeface="Cordia New" panose="020B0304020202020204" pitchFamily="34" charset="-34"/>
                <a:cs typeface="Cordia New" panose="020B0304020202020204" pitchFamily="34" charset="-34"/>
              </a:rPr>
              <a:t>Adjective Clauses</a:t>
            </a:r>
            <a:r>
              <a:rPr lang="en-US" sz="2000" dirty="0">
                <a:latin typeface="Cordia New" panose="020B0304020202020204" pitchFamily="34" charset="-34"/>
                <a:ea typeface="Cordia New" panose="020B0304020202020204" pitchFamily="34" charset="-34"/>
                <a:cs typeface="Cordia New" panose="020B0304020202020204" pitchFamily="34" charset="-34"/>
              </a:rPr>
              <a:t> </a:t>
            </a:r>
            <a:r>
              <a:rPr lang="th-TH" sz="2000" dirty="0">
                <a:latin typeface="Cordia New" panose="020B0304020202020204" pitchFamily="34" charset="-34"/>
                <a:ea typeface="Cordia New" panose="020B0304020202020204" pitchFamily="34" charset="-34"/>
              </a:rPr>
              <a:t>คือ อนุประโยคที่มีหน้าที่เหมือนคำคุณศัพท์ คือขยายคำนาม และเป็นกลุ่มคำที่มีประธานและกริยา  สังเกตได้จากประโยคย่อยที่ขึ้นต้นด้วย</a:t>
            </a:r>
            <a:r>
              <a:rPr lang="en-US" sz="2000" dirty="0">
                <a:latin typeface="Cordia New" panose="020B0304020202020204" pitchFamily="34" charset="-34"/>
                <a:ea typeface="Cordia New" panose="020B0304020202020204" pitchFamily="34" charset="-34"/>
                <a:cs typeface="Cordia New" panose="020B0304020202020204" pitchFamily="34" charset="-34"/>
              </a:rPr>
              <a:t> Relative Pronouns (</a:t>
            </a:r>
            <a:r>
              <a:rPr lang="th-TH" sz="2000" dirty="0">
                <a:latin typeface="Cordia New" panose="020B0304020202020204" pitchFamily="34" charset="-34"/>
                <a:ea typeface="Cordia New" panose="020B0304020202020204" pitchFamily="34" charset="-34"/>
              </a:rPr>
              <a:t>ประพัน</a:t>
            </a:r>
            <a:r>
              <a:rPr lang="th-TH" sz="2000" dirty="0" err="1">
                <a:latin typeface="Cordia New" panose="020B0304020202020204" pitchFamily="34" charset="-34"/>
                <a:ea typeface="Cordia New" panose="020B0304020202020204" pitchFamily="34" charset="-34"/>
              </a:rPr>
              <a:t>ธสร</a:t>
            </a:r>
            <a:r>
              <a:rPr lang="th-TH" sz="2000" dirty="0">
                <a:latin typeface="Cordia New" panose="020B0304020202020204" pitchFamily="34" charset="-34"/>
                <a:ea typeface="Cordia New" panose="020B0304020202020204" pitchFamily="34" charset="-34"/>
              </a:rPr>
              <a:t>รพนาม) ได้แก่ </a:t>
            </a:r>
            <a:r>
              <a:rPr lang="en-US" sz="2000" dirty="0">
                <a:latin typeface="Cordia New" panose="020B0304020202020204" pitchFamily="34" charset="-34"/>
                <a:ea typeface="Cordia New" panose="020B0304020202020204" pitchFamily="34" charset="-34"/>
                <a:cs typeface="Cordia New" panose="020B0304020202020204" pitchFamily="34" charset="-34"/>
              </a:rPr>
              <a:t>who, whom, whose, which, that, when, where, why, how</a:t>
            </a:r>
            <a:endParaRPr lang="en-US" sz="20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5" name="Rectangle 6"/>
          <p:cNvSpPr>
            <a:spLocks noChangeArrowheads="1"/>
          </p:cNvSpPr>
          <p:nvPr/>
        </p:nvSpPr>
        <p:spPr bwMode="auto">
          <a:xfrm rot="10800000" flipV="1">
            <a:off x="436416" y="3589968"/>
            <a:ext cx="462522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900113" algn="r"/>
                <a:tab pos="2636838" algn="ctr"/>
                <a:tab pos="5273675" algn="r"/>
              </a:tabLst>
              <a:defRPr sz="2800">
                <a:solidFill>
                  <a:schemeClr val="tx1"/>
                </a:solidFill>
                <a:latin typeface="Arial" panose="020B0604020202020204" pitchFamily="34" charset="0"/>
              </a:defRPr>
            </a:lvl9pPr>
          </a:lstStyle>
          <a:p>
            <a:pPr marL="0" marR="0" lvl="0" indent="34925" algn="l" defTabSz="914400" rtl="0" eaLnBrk="0" fontAlgn="base" latinLnBrk="0" hangingPunct="0">
              <a:lnSpc>
                <a:spcPct val="100000"/>
              </a:lnSpc>
              <a:spcBef>
                <a:spcPct val="0"/>
              </a:spcBef>
              <a:spcAft>
                <a:spcPct val="0"/>
              </a:spcAft>
              <a:buClrTx/>
              <a:buSzTx/>
              <a:buFontTx/>
              <a:buNone/>
              <a:tabLst>
                <a:tab pos="900113" algn="r"/>
                <a:tab pos="2636838" algn="ctr"/>
                <a:tab pos="5273675" algn="r"/>
              </a:tabLst>
            </a:pPr>
            <a:r>
              <a:rPr kumimoji="0" lang="th-TH"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 hate the students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who</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copy their homework</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34925" algn="l" defTabSz="914400" rtl="0" eaLnBrk="0" fontAlgn="base" latinLnBrk="0" hangingPunct="0">
              <a:lnSpc>
                <a:spcPct val="100000"/>
              </a:lnSpc>
              <a:spcBef>
                <a:spcPct val="0"/>
              </a:spcBef>
              <a:spcAft>
                <a:spcPct val="0"/>
              </a:spcAft>
              <a:buClrTx/>
              <a:buSzTx/>
              <a:buFontTx/>
              <a:buNone/>
              <a:tabLst>
                <a:tab pos="900113" algn="r"/>
                <a:tab pos="2636838" algn="ctr"/>
                <a:tab pos="5273675" algn="r"/>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6" name="Rectangle 7"/>
          <p:cNvSpPr>
            <a:spLocks noChangeArrowheads="1"/>
          </p:cNvSpPr>
          <p:nvPr/>
        </p:nvSpPr>
        <p:spPr bwMode="auto">
          <a:xfrm rot="10800000" flipV="1">
            <a:off x="436415" y="4133209"/>
            <a:ext cx="410744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house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whose</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roof is white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belongs to me.</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636838" algn="ctr"/>
                <a:tab pos="5273675" algn="r"/>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7" name="Rectangle 8"/>
          <p:cNvSpPr>
            <a:spLocks noChangeArrowheads="1"/>
          </p:cNvSpPr>
          <p:nvPr/>
        </p:nvSpPr>
        <p:spPr bwMode="auto">
          <a:xfrm>
            <a:off x="436414" y="4619462"/>
            <a:ext cx="797105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0488" algn="l"/>
              </a:tabLst>
              <a:defRPr sz="2800">
                <a:solidFill>
                  <a:schemeClr val="tx1"/>
                </a:solidFill>
                <a:latin typeface="Arial" panose="020B0604020202020204" pitchFamily="34" charset="0"/>
              </a:defRPr>
            </a:lvl1pPr>
            <a:lvl2pPr eaLnBrk="0" fontAlgn="base" hangingPunct="0">
              <a:spcBef>
                <a:spcPct val="0"/>
              </a:spcBef>
              <a:spcAft>
                <a:spcPct val="0"/>
              </a:spcAft>
              <a:tabLst>
                <a:tab pos="90488" algn="l"/>
              </a:tabLst>
              <a:defRPr sz="2800">
                <a:solidFill>
                  <a:schemeClr val="tx1"/>
                </a:solidFill>
                <a:latin typeface="Arial" panose="020B0604020202020204" pitchFamily="34" charset="0"/>
              </a:defRPr>
            </a:lvl2pPr>
            <a:lvl3pPr eaLnBrk="0" fontAlgn="base" hangingPunct="0">
              <a:spcBef>
                <a:spcPct val="0"/>
              </a:spcBef>
              <a:spcAft>
                <a:spcPct val="0"/>
              </a:spcAft>
              <a:tabLst>
                <a:tab pos="90488" algn="l"/>
              </a:tabLst>
              <a:defRPr sz="2800">
                <a:solidFill>
                  <a:schemeClr val="tx1"/>
                </a:solidFill>
                <a:latin typeface="Arial" panose="020B0604020202020204" pitchFamily="34" charset="0"/>
              </a:defRPr>
            </a:lvl3pPr>
            <a:lvl4pPr eaLnBrk="0" fontAlgn="base" hangingPunct="0">
              <a:spcBef>
                <a:spcPct val="0"/>
              </a:spcBef>
              <a:spcAft>
                <a:spcPct val="0"/>
              </a:spcAft>
              <a:tabLst>
                <a:tab pos="90488" algn="l"/>
              </a:tabLst>
              <a:defRPr sz="2800">
                <a:solidFill>
                  <a:schemeClr val="tx1"/>
                </a:solidFill>
                <a:latin typeface="Arial" panose="020B0604020202020204" pitchFamily="34" charset="0"/>
              </a:defRPr>
            </a:lvl4pPr>
            <a:lvl5pPr eaLnBrk="0" fontAlgn="base" hangingPunct="0">
              <a:spcBef>
                <a:spcPct val="0"/>
              </a:spcBef>
              <a:spcAft>
                <a:spcPct val="0"/>
              </a:spcAft>
              <a:tabLst>
                <a:tab pos="90488" algn="l"/>
              </a:tabLst>
              <a:defRPr sz="2800">
                <a:solidFill>
                  <a:schemeClr val="tx1"/>
                </a:solidFill>
                <a:latin typeface="Arial" panose="020B0604020202020204" pitchFamily="34" charset="0"/>
              </a:defRPr>
            </a:lvl5pPr>
            <a:lvl6pPr eaLnBrk="0" fontAlgn="base" hangingPunct="0">
              <a:spcBef>
                <a:spcPct val="0"/>
              </a:spcBef>
              <a:spcAft>
                <a:spcPct val="0"/>
              </a:spcAft>
              <a:tabLst>
                <a:tab pos="90488" algn="l"/>
              </a:tabLst>
              <a:defRPr sz="2800">
                <a:solidFill>
                  <a:schemeClr val="tx1"/>
                </a:solidFill>
                <a:latin typeface="Arial" panose="020B0604020202020204" pitchFamily="34" charset="0"/>
              </a:defRPr>
            </a:lvl6pPr>
            <a:lvl7pPr eaLnBrk="0" fontAlgn="base" hangingPunct="0">
              <a:spcBef>
                <a:spcPct val="0"/>
              </a:spcBef>
              <a:spcAft>
                <a:spcPct val="0"/>
              </a:spcAft>
              <a:tabLst>
                <a:tab pos="90488" algn="l"/>
              </a:tabLst>
              <a:defRPr sz="2800">
                <a:solidFill>
                  <a:schemeClr val="tx1"/>
                </a:solidFill>
                <a:latin typeface="Arial" panose="020B0604020202020204" pitchFamily="34" charset="0"/>
              </a:defRPr>
            </a:lvl7pPr>
            <a:lvl8pPr eaLnBrk="0" fontAlgn="base" hangingPunct="0">
              <a:spcBef>
                <a:spcPct val="0"/>
              </a:spcBef>
              <a:spcAft>
                <a:spcPct val="0"/>
              </a:spcAft>
              <a:tabLst>
                <a:tab pos="90488" algn="l"/>
              </a:tabLst>
              <a:defRPr sz="2800">
                <a:solidFill>
                  <a:schemeClr val="tx1"/>
                </a:solidFill>
                <a:latin typeface="Arial" panose="020B0604020202020204" pitchFamily="34" charset="0"/>
              </a:defRPr>
            </a:lvl8pPr>
            <a:lvl9pPr eaLnBrk="0" fontAlgn="base" hangingPunct="0">
              <a:spcBef>
                <a:spcPct val="0"/>
              </a:spcBef>
              <a:spcAft>
                <a:spcPct val="0"/>
              </a:spcAft>
              <a:tabLst>
                <a:tab pos="90488"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0488"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year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when</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 visited the place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was 1990.</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0488" algn="l"/>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9"/>
          <p:cNvSpPr>
            <a:spLocks noChangeArrowheads="1"/>
          </p:cNvSpPr>
          <p:nvPr/>
        </p:nvSpPr>
        <p:spPr bwMode="auto">
          <a:xfrm rot="10800000" flipV="1">
            <a:off x="-54507" y="5211921"/>
            <a:ext cx="508928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institute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where</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you are studying</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very famous.</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21" name="AutoShape 15"/>
          <p:cNvSpPr>
            <a:spLocks noChangeArrowheads="1"/>
          </p:cNvSpPr>
          <p:nvPr/>
        </p:nvSpPr>
        <p:spPr bwMode="auto">
          <a:xfrm rot="32126169">
            <a:off x="1846282" y="3864676"/>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2" name="AutoShape 15"/>
          <p:cNvSpPr>
            <a:spLocks noChangeArrowheads="1"/>
          </p:cNvSpPr>
          <p:nvPr/>
        </p:nvSpPr>
        <p:spPr bwMode="auto">
          <a:xfrm rot="32126169">
            <a:off x="1781528" y="4444956"/>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3" name="AutoShape 15"/>
          <p:cNvSpPr>
            <a:spLocks noChangeArrowheads="1"/>
          </p:cNvSpPr>
          <p:nvPr/>
        </p:nvSpPr>
        <p:spPr bwMode="auto">
          <a:xfrm rot="32126169">
            <a:off x="1364264" y="5546112"/>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4" name="AutoShape 15"/>
          <p:cNvSpPr>
            <a:spLocks noChangeArrowheads="1"/>
          </p:cNvSpPr>
          <p:nvPr/>
        </p:nvSpPr>
        <p:spPr bwMode="auto">
          <a:xfrm rot="32126169">
            <a:off x="1097083" y="4930993"/>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0" name="Rectangle 19"/>
          <p:cNvSpPr/>
          <p:nvPr/>
        </p:nvSpPr>
        <p:spPr>
          <a:xfrm>
            <a:off x="7022341" y="553792"/>
            <a:ext cx="3604247" cy="830997"/>
          </a:xfrm>
          <a:prstGeom prst="rect">
            <a:avLst/>
          </a:prstGeom>
        </p:spPr>
        <p:txBody>
          <a:bodyPr wrap="square">
            <a:spAutoFit/>
          </a:bodyPr>
          <a:lstStyle/>
          <a:p>
            <a:pPr>
              <a:spcAft>
                <a:spcPts val="0"/>
              </a:spcAft>
            </a:pPr>
            <a:r>
              <a:rPr lang="en-US" sz="2400" dirty="0">
                <a:solidFill>
                  <a:srgbClr val="00B0F0"/>
                </a:solidFill>
                <a:latin typeface="Calibri Light" panose="020F0302020204030204" pitchFamily="34" charset="0"/>
                <a:ea typeface="Cordia New" panose="020B0304020202020204" pitchFamily="34" charset="-34"/>
                <a:cs typeface="Cordia New" panose="020B0304020202020204" pitchFamily="34" charset="-34"/>
              </a:rPr>
              <a:t>Use of Adjective Phrases </a:t>
            </a:r>
            <a:r>
              <a:rPr lang="en-US" sz="2400" dirty="0" smtClean="0">
                <a:solidFill>
                  <a:srgbClr val="00B0F0"/>
                </a:solidFill>
                <a:latin typeface="Calibri Light" panose="020F0302020204030204" pitchFamily="34" charset="0"/>
                <a:ea typeface="Cordia New" panose="020B0304020202020204" pitchFamily="34" charset="-34"/>
                <a:cs typeface="Cordia New" panose="020B0304020202020204" pitchFamily="34" charset="-34"/>
              </a:rPr>
              <a:t/>
            </a:r>
            <a:br>
              <a:rPr lang="en-US" sz="2400" dirty="0" smtClean="0">
                <a:solidFill>
                  <a:srgbClr val="00B0F0"/>
                </a:solidFill>
                <a:latin typeface="Calibri Light" panose="020F0302020204030204" pitchFamily="34" charset="0"/>
                <a:ea typeface="Cordia New" panose="020B0304020202020204" pitchFamily="34" charset="-34"/>
                <a:cs typeface="Cordia New" panose="020B0304020202020204" pitchFamily="34" charset="-34"/>
              </a:rPr>
            </a:br>
            <a:r>
              <a:rPr lang="en-US" sz="2400" dirty="0" smtClean="0">
                <a:solidFill>
                  <a:srgbClr val="00B0F0"/>
                </a:solidFill>
                <a:latin typeface="Calibri Light" panose="020F0302020204030204" pitchFamily="34" charset="0"/>
                <a:ea typeface="Cordia New" panose="020B0304020202020204" pitchFamily="34" charset="-34"/>
                <a:cs typeface="Cordia New" panose="020B0304020202020204" pitchFamily="34" charset="-34"/>
              </a:rPr>
              <a:t>&amp; </a:t>
            </a:r>
            <a:r>
              <a:rPr lang="en-US" sz="2400" dirty="0">
                <a:solidFill>
                  <a:srgbClr val="00B0F0"/>
                </a:solidFill>
                <a:latin typeface="Calibri Light" panose="020F0302020204030204" pitchFamily="34" charset="0"/>
                <a:ea typeface="Cordia New" panose="020B0304020202020204" pitchFamily="34" charset="-34"/>
                <a:cs typeface="Cordia New" panose="020B0304020202020204" pitchFamily="34" charset="-34"/>
              </a:rPr>
              <a:t>Adjective Clauses</a:t>
            </a:r>
            <a:endParaRPr lang="en-US" sz="2400" dirty="0">
              <a:solidFill>
                <a:srgbClr val="00B0F0"/>
              </a:solidFill>
              <a:effectLst/>
              <a:latin typeface="Calibri Light" panose="020F0302020204030204" pitchFamily="34" charset="0"/>
              <a:ea typeface="Cordia New" panose="020B0304020202020204" pitchFamily="34" charset="-34"/>
              <a:cs typeface="Cordia New" panose="020B0304020202020204" pitchFamily="34" charset="-34"/>
            </a:endParaRPr>
          </a:p>
        </p:txBody>
      </p:sp>
      <p:sp>
        <p:nvSpPr>
          <p:cNvPr id="25" name="AutoShape 10"/>
          <p:cNvSpPr>
            <a:spLocks noChangeArrowheads="1"/>
          </p:cNvSpPr>
          <p:nvPr/>
        </p:nvSpPr>
        <p:spPr bwMode="auto">
          <a:xfrm rot="21117741" flipV="1">
            <a:off x="5640574" y="4474009"/>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6" name="AutoShape 11"/>
          <p:cNvSpPr>
            <a:spLocks noChangeArrowheads="1"/>
          </p:cNvSpPr>
          <p:nvPr/>
        </p:nvSpPr>
        <p:spPr bwMode="auto">
          <a:xfrm rot="21117741" flipV="1">
            <a:off x="5640574" y="4489884"/>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7" name="Rectangle 12"/>
          <p:cNvSpPr>
            <a:spLocks noChangeArrowheads="1"/>
          </p:cNvSpPr>
          <p:nvPr/>
        </p:nvSpPr>
        <p:spPr bwMode="auto">
          <a:xfrm rot="10800000" flipV="1">
            <a:off x="6922466" y="1891062"/>
            <a:ext cx="460826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th-TH" altLang="zh-CN" sz="1800" b="0" i="0" u="none" strike="noStrike" cap="none" normalizeH="0" baseline="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zh-CN" sz="1800" b="0" i="0" u="none" strike="noStrike" cap="none" normalizeH="0" baseline="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Adjective Phrases </a:t>
            </a:r>
            <a:r>
              <a:rPr kumimoji="0" lang="th-TH" altLang="zh-CN" sz="1800" b="0" i="0" u="none" strike="noStrike" cap="none" normalizeH="0" baseline="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และ </a:t>
            </a:r>
            <a:r>
              <a:rPr kumimoji="0" lang="en-US" altLang="zh-CN" sz="1800" b="0" i="0" u="none" strike="noStrike" cap="none" normalizeH="0" baseline="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Adjective Clauses </a:t>
            </a:r>
            <a:r>
              <a:rPr kumimoji="0" lang="th-TH" altLang="zh-CN" sz="1800" b="0" i="0" u="none" strike="noStrike" cap="none" normalizeH="0" baseline="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อาจใช้แทนกันได้ เปรียบเทียบให้เห็นได้ดังนี้ </a:t>
            </a:r>
            <a:endParaRPr kumimoji="0" lang="en-US" altLang="zh-CN"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28" name="Rectangle 13"/>
          <p:cNvSpPr>
            <a:spLocks noChangeArrowheads="1"/>
          </p:cNvSpPr>
          <p:nvPr/>
        </p:nvSpPr>
        <p:spPr bwMode="auto">
          <a:xfrm rot="10800000" flipV="1">
            <a:off x="7159399" y="2750949"/>
            <a:ext cx="4051252"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ใช้</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Phrase       -The books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on the shelf</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are short stories.</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29" name="Rectangle 14"/>
          <p:cNvSpPr>
            <a:spLocks noChangeArrowheads="1"/>
          </p:cNvSpPr>
          <p:nvPr/>
        </p:nvSpPr>
        <p:spPr bwMode="auto">
          <a:xfrm>
            <a:off x="7159399" y="3228003"/>
            <a:ext cx="46264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ใช้</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Clause       -The books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which are on the shelf</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are short stories.</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4098" name="Rectangle 18"/>
          <p:cNvSpPr>
            <a:spLocks noChangeArrowheads="1"/>
          </p:cNvSpPr>
          <p:nvPr/>
        </p:nvSpPr>
        <p:spPr bwMode="auto">
          <a:xfrm>
            <a:off x="6450932" y="4169366"/>
            <a:ext cx="498799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ใช้</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Phrase      -The man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working in the office</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phoned the police.</a:t>
            </a:r>
            <a:endParaRPr kumimoji="0" lang="en-US" altLang="zh-CN" sz="1100" b="0" i="0" u="none" strike="noStrike" cap="none" normalizeH="0" baseline="0" dirty="0" smtClean="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4099" name="Rectangle 19"/>
          <p:cNvSpPr>
            <a:spLocks noChangeArrowheads="1"/>
          </p:cNvSpPr>
          <p:nvPr/>
        </p:nvSpPr>
        <p:spPr bwMode="auto">
          <a:xfrm>
            <a:off x="5751634" y="4533319"/>
            <a:ext cx="64172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ใช้</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Clause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The man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who is/was working in the office</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phoned the police.</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6" name="AutoShape 15"/>
          <p:cNvSpPr>
            <a:spLocks noChangeArrowheads="1"/>
          </p:cNvSpPr>
          <p:nvPr/>
        </p:nvSpPr>
        <p:spPr bwMode="auto">
          <a:xfrm rot="32126169">
            <a:off x="8735846" y="3590931"/>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7" name="AutoShape 15"/>
          <p:cNvSpPr>
            <a:spLocks noChangeArrowheads="1"/>
          </p:cNvSpPr>
          <p:nvPr/>
        </p:nvSpPr>
        <p:spPr bwMode="auto">
          <a:xfrm rot="32126169">
            <a:off x="8777677" y="3081772"/>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8" name="AutoShape 15"/>
          <p:cNvSpPr>
            <a:spLocks noChangeArrowheads="1"/>
          </p:cNvSpPr>
          <p:nvPr/>
        </p:nvSpPr>
        <p:spPr bwMode="auto">
          <a:xfrm rot="32126169">
            <a:off x="8364678" y="4444336"/>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9" name="AutoShape 15"/>
          <p:cNvSpPr>
            <a:spLocks noChangeArrowheads="1"/>
          </p:cNvSpPr>
          <p:nvPr/>
        </p:nvSpPr>
        <p:spPr bwMode="auto">
          <a:xfrm rot="32126169">
            <a:off x="8481471" y="4898181"/>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12448"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097" name="Picture 1" descr="verb2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3646" y="2385491"/>
            <a:ext cx="1457325" cy="1536700"/>
          </a:xfrm>
          <a:prstGeom prst="rect">
            <a:avLst/>
          </a:prstGeom>
          <a:noFill/>
          <a:extLst>
            <a:ext uri="{909E8E84-426E-40DD-AFC4-6F175D3DCCD1}">
              <a14:hiddenFill xmlns:a14="http://schemas.microsoft.com/office/drawing/2010/main">
                <a:solidFill>
                  <a:srgbClr val="FFFFFF"/>
                </a:solidFill>
              </a14:hiddenFill>
            </a:ext>
          </a:extLst>
        </p:spPr>
      </p:pic>
      <p:sp>
        <p:nvSpPr>
          <p:cNvPr id="25" name="AutoShape 10"/>
          <p:cNvSpPr>
            <a:spLocks noChangeArrowheads="1"/>
          </p:cNvSpPr>
          <p:nvPr/>
        </p:nvSpPr>
        <p:spPr bwMode="auto">
          <a:xfrm rot="21117741" flipV="1">
            <a:off x="5640574" y="4474009"/>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6" name="AutoShape 11"/>
          <p:cNvSpPr>
            <a:spLocks noChangeArrowheads="1"/>
          </p:cNvSpPr>
          <p:nvPr/>
        </p:nvSpPr>
        <p:spPr bwMode="auto">
          <a:xfrm rot="21117741" flipV="1">
            <a:off x="5640574" y="4489884"/>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6" name="AutoShape 15"/>
          <p:cNvSpPr>
            <a:spLocks noChangeArrowheads="1"/>
          </p:cNvSpPr>
          <p:nvPr/>
        </p:nvSpPr>
        <p:spPr bwMode="auto">
          <a:xfrm rot="32126169">
            <a:off x="1043150" y="5405946"/>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7" name="AutoShape 15"/>
          <p:cNvSpPr>
            <a:spLocks noChangeArrowheads="1"/>
          </p:cNvSpPr>
          <p:nvPr/>
        </p:nvSpPr>
        <p:spPr bwMode="auto">
          <a:xfrm rot="32126169">
            <a:off x="857567" y="4569190"/>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8" name="AutoShape 15"/>
          <p:cNvSpPr>
            <a:spLocks noChangeArrowheads="1"/>
          </p:cNvSpPr>
          <p:nvPr/>
        </p:nvSpPr>
        <p:spPr bwMode="auto">
          <a:xfrm rot="32126169">
            <a:off x="2126386" y="5996422"/>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9" name="AutoShape 15"/>
          <p:cNvSpPr>
            <a:spLocks noChangeArrowheads="1"/>
          </p:cNvSpPr>
          <p:nvPr/>
        </p:nvSpPr>
        <p:spPr bwMode="auto">
          <a:xfrm rot="32126169">
            <a:off x="2483966" y="2094539"/>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 name="AutoShape 1"/>
          <p:cNvSpPr>
            <a:spLocks noChangeArrowheads="1"/>
          </p:cNvSpPr>
          <p:nvPr/>
        </p:nvSpPr>
        <p:spPr bwMode="auto">
          <a:xfrm rot="32126169">
            <a:off x="1508692" y="3289869"/>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4" name="AutoShape 3"/>
          <p:cNvSpPr>
            <a:spLocks noChangeArrowheads="1"/>
          </p:cNvSpPr>
          <p:nvPr/>
        </p:nvSpPr>
        <p:spPr bwMode="auto">
          <a:xfrm rot="32126169">
            <a:off x="1637500" y="2644121"/>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5" name="Rectangle 4"/>
          <p:cNvSpPr>
            <a:spLocks noChangeArrowheads="1"/>
          </p:cNvSpPr>
          <p:nvPr/>
        </p:nvSpPr>
        <p:spPr bwMode="auto">
          <a:xfrm>
            <a:off x="538654" y="843215"/>
            <a:ext cx="5212080"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AutoNum type="arabicPeriod" startAt="2"/>
              <a:tabLst>
                <a:tab pos="228600" algn="l"/>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Adjective Clauses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มีการใช้ดังนี้</a:t>
            </a:r>
          </a:p>
          <a:p>
            <a:pPr marL="228600" marR="0" lvl="0" indent="-228600" algn="l" defTabSz="914400" rtl="0" eaLnBrk="0" fontAlgn="base" latinLnBrk="0" hangingPunct="0">
              <a:lnSpc>
                <a:spcPct val="100000"/>
              </a:lnSpc>
              <a:spcBef>
                <a:spcPct val="0"/>
              </a:spcBef>
              <a:spcAft>
                <a:spcPct val="0"/>
              </a:spcAft>
              <a:buClrTx/>
              <a:buSzTx/>
              <a:buAutoNum type="arabicPeriod" startAt="2"/>
              <a:tabLst>
                <a:tab pos="228600" algn="l"/>
              </a:tabLst>
            </a:pPr>
            <a:endParaRPr kumimoji="0" lang="en-US" altLang="zh-CN" sz="1100" b="0" i="0" u="none" strike="noStrike" cap="none" normalizeH="0" baseline="0" dirty="0" smtClean="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tab pos="228600" algn="l"/>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2.1  ขยายบุคคล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(Person)</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ใช้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who, whom, whose</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that</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เช่น</a:t>
            </a:r>
            <a:endParaRPr kumimoji="0" lang="en-US" altLang="zh-CN" sz="1100" b="0" i="0" u="none" strike="noStrike" cap="none" normalizeH="0" baseline="0" dirty="0" smtClean="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tab pos="228600"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91778" y="1781232"/>
            <a:ext cx="799748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He paid the money to the man</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who/that had done the work</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en-US" altLang="zh-CN" sz="1100" b="0" i="0" u="none" strike="noStrike" cap="none" normalizeH="0" baseline="0" dirty="0" smtClean="0">
              <a:ln>
                <a:noFill/>
              </a:ln>
              <a:solidFill>
                <a:schemeClr val="tx1"/>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6"/>
          <p:cNvSpPr>
            <a:spLocks noChangeArrowheads="1"/>
          </p:cNvSpPr>
          <p:nvPr/>
        </p:nvSpPr>
        <p:spPr bwMode="auto">
          <a:xfrm>
            <a:off x="589567" y="2335261"/>
            <a:ext cx="6569832"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He paid  the man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whom/that he had hired</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7"/>
          <p:cNvSpPr>
            <a:spLocks noChangeArrowheads="1"/>
          </p:cNvSpPr>
          <p:nvPr/>
        </p:nvSpPr>
        <p:spPr bwMode="auto">
          <a:xfrm>
            <a:off x="540133" y="2954495"/>
            <a:ext cx="3581878"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-This is the girl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whose picture you saw yesterday</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2" name="AutoShape 8"/>
          <p:cNvSpPr>
            <a:spLocks noChangeArrowheads="1"/>
          </p:cNvSpPr>
          <p:nvPr/>
        </p:nvSpPr>
        <p:spPr bwMode="auto">
          <a:xfrm rot="32126169">
            <a:off x="8142860" y="1625946"/>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3" name="AutoShape 9"/>
          <p:cNvSpPr>
            <a:spLocks noChangeArrowheads="1"/>
          </p:cNvSpPr>
          <p:nvPr/>
        </p:nvSpPr>
        <p:spPr bwMode="auto">
          <a:xfrm rot="32126169">
            <a:off x="8337303" y="2968876"/>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4" name="AutoShape 10"/>
          <p:cNvSpPr>
            <a:spLocks noChangeArrowheads="1"/>
          </p:cNvSpPr>
          <p:nvPr/>
        </p:nvSpPr>
        <p:spPr bwMode="auto">
          <a:xfrm rot="32126169">
            <a:off x="9004376" y="3915703"/>
            <a:ext cx="365125"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0" name="Rectangle 11"/>
          <p:cNvSpPr>
            <a:spLocks noChangeArrowheads="1"/>
          </p:cNvSpPr>
          <p:nvPr/>
        </p:nvSpPr>
        <p:spPr bwMode="auto">
          <a:xfrm>
            <a:off x="589567" y="3584710"/>
            <a:ext cx="3438762"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98475" algn="l"/>
              </a:tabLst>
              <a:defRPr sz="2800">
                <a:solidFill>
                  <a:schemeClr val="tx1"/>
                </a:solidFill>
                <a:latin typeface="Arial" panose="020B0604020202020204" pitchFamily="34" charset="0"/>
              </a:defRPr>
            </a:lvl1pPr>
            <a:lvl2pPr eaLnBrk="0" fontAlgn="base" hangingPunct="0">
              <a:spcBef>
                <a:spcPct val="0"/>
              </a:spcBef>
              <a:spcAft>
                <a:spcPct val="0"/>
              </a:spcAft>
              <a:tabLst>
                <a:tab pos="498475" algn="l"/>
              </a:tabLst>
              <a:defRPr sz="2800">
                <a:solidFill>
                  <a:schemeClr val="tx1"/>
                </a:solidFill>
                <a:latin typeface="Arial" panose="020B0604020202020204" pitchFamily="34" charset="0"/>
              </a:defRPr>
            </a:lvl2pPr>
            <a:lvl3pPr eaLnBrk="0" fontAlgn="base" hangingPunct="0">
              <a:spcBef>
                <a:spcPct val="0"/>
              </a:spcBef>
              <a:spcAft>
                <a:spcPct val="0"/>
              </a:spcAft>
              <a:tabLst>
                <a:tab pos="498475" algn="l"/>
              </a:tabLst>
              <a:defRPr sz="2800">
                <a:solidFill>
                  <a:schemeClr val="tx1"/>
                </a:solidFill>
                <a:latin typeface="Arial" panose="020B0604020202020204" pitchFamily="34" charset="0"/>
              </a:defRPr>
            </a:lvl3pPr>
            <a:lvl4pPr eaLnBrk="0" fontAlgn="base" hangingPunct="0">
              <a:spcBef>
                <a:spcPct val="0"/>
              </a:spcBef>
              <a:spcAft>
                <a:spcPct val="0"/>
              </a:spcAft>
              <a:tabLst>
                <a:tab pos="498475" algn="l"/>
              </a:tabLst>
              <a:defRPr sz="2800">
                <a:solidFill>
                  <a:schemeClr val="tx1"/>
                </a:solidFill>
                <a:latin typeface="Arial" panose="020B0604020202020204" pitchFamily="34" charset="0"/>
              </a:defRPr>
            </a:lvl4pPr>
            <a:lvl5pPr eaLnBrk="0" fontAlgn="base" hangingPunct="0">
              <a:spcBef>
                <a:spcPct val="0"/>
              </a:spcBef>
              <a:spcAft>
                <a:spcPct val="0"/>
              </a:spcAft>
              <a:tabLst>
                <a:tab pos="498475" algn="l"/>
              </a:tabLst>
              <a:defRPr sz="2800">
                <a:solidFill>
                  <a:schemeClr val="tx1"/>
                </a:solidFill>
                <a:latin typeface="Arial" panose="020B0604020202020204" pitchFamily="34" charset="0"/>
              </a:defRPr>
            </a:lvl5pPr>
            <a:lvl6pPr eaLnBrk="0" fontAlgn="base" hangingPunct="0">
              <a:spcBef>
                <a:spcPct val="0"/>
              </a:spcBef>
              <a:spcAft>
                <a:spcPct val="0"/>
              </a:spcAft>
              <a:tabLst>
                <a:tab pos="498475" algn="l"/>
              </a:tabLst>
              <a:defRPr sz="2800">
                <a:solidFill>
                  <a:schemeClr val="tx1"/>
                </a:solidFill>
                <a:latin typeface="Arial" panose="020B0604020202020204" pitchFamily="34" charset="0"/>
              </a:defRPr>
            </a:lvl6pPr>
            <a:lvl7pPr eaLnBrk="0" fontAlgn="base" hangingPunct="0">
              <a:spcBef>
                <a:spcPct val="0"/>
              </a:spcBef>
              <a:spcAft>
                <a:spcPct val="0"/>
              </a:spcAft>
              <a:tabLst>
                <a:tab pos="498475" algn="l"/>
              </a:tabLst>
              <a:defRPr sz="2800">
                <a:solidFill>
                  <a:schemeClr val="tx1"/>
                </a:solidFill>
                <a:latin typeface="Arial" panose="020B0604020202020204" pitchFamily="34" charset="0"/>
              </a:defRPr>
            </a:lvl7pPr>
            <a:lvl8pPr eaLnBrk="0" fontAlgn="base" hangingPunct="0">
              <a:spcBef>
                <a:spcPct val="0"/>
              </a:spcBef>
              <a:spcAft>
                <a:spcPct val="0"/>
              </a:spcAft>
              <a:tabLst>
                <a:tab pos="498475" algn="l"/>
              </a:tabLst>
              <a:defRPr sz="2800">
                <a:solidFill>
                  <a:schemeClr val="tx1"/>
                </a:solidFill>
                <a:latin typeface="Arial" panose="020B0604020202020204" pitchFamily="34" charset="0"/>
              </a:defRPr>
            </a:lvl8pPr>
            <a:lvl9pPr eaLnBrk="0" fontAlgn="base" hangingPunct="0">
              <a:spcBef>
                <a:spcPct val="0"/>
              </a:spcBef>
              <a:spcAft>
                <a:spcPct val="0"/>
              </a:spcAft>
              <a:tabLst>
                <a:tab pos="498475" algn="l"/>
              </a:tabLst>
              <a:defRPr sz="2800">
                <a:solidFill>
                  <a:schemeClr val="tx1"/>
                </a:solidFill>
                <a:latin typeface="Arial" panose="020B0604020202020204" pitchFamily="34" charset="0"/>
              </a:defRPr>
            </a:lvl9pPr>
          </a:lstStyle>
          <a:p>
            <a:pPr marL="457200" marR="0" lvl="1" indent="0" algn="l" defTabSz="914400" rtl="0" eaLnBrk="0" fontAlgn="base" latinLnBrk="0" hangingPunct="0">
              <a:lnSpc>
                <a:spcPct val="100000"/>
              </a:lnSpc>
              <a:spcBef>
                <a:spcPct val="0"/>
              </a:spcBef>
              <a:spcAft>
                <a:spcPct val="0"/>
              </a:spcAft>
              <a:buClrTx/>
              <a:buSzTx/>
              <a:tabLst>
                <a:tab pos="498475" algn="l"/>
              </a:tabLst>
            </a:pPr>
            <a:r>
              <a:rPr lang="th-TH" altLang="zh-CN" sz="1800" dirty="0" smtClean="0">
                <a:latin typeface="Comic Sans MS" panose="030F0702030302020204" pitchFamily="66" charset="0"/>
                <a:ea typeface="Angsana New" panose="02020603050405020304" pitchFamily="18" charset="-34"/>
                <a:cs typeface="Angsana New" panose="02020603050405020304" pitchFamily="18" charset="-34"/>
              </a:rPr>
              <a:t>2.2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ขยายสิ่งของ</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(Thing)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ใช้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which, that</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เช่น</a:t>
            </a:r>
            <a:endParaRPr kumimoji="0" lang="en-US" altLang="zh-CN"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98475"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1" name="Rectangle 12"/>
          <p:cNvSpPr>
            <a:spLocks noChangeArrowheads="1"/>
          </p:cNvSpPr>
          <p:nvPr/>
        </p:nvSpPr>
        <p:spPr bwMode="auto">
          <a:xfrm>
            <a:off x="528267" y="4305293"/>
            <a:ext cx="475615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200" b="0" i="0" u="none" strike="noStrike" cap="none" normalizeH="0" baseline="0" dirty="0" smtClean="0">
                <a:ln>
                  <a:noFill/>
                </a:ln>
                <a:solidFill>
                  <a:schemeClr val="tx1"/>
                </a:solidFill>
                <a:effectLst/>
                <a:ea typeface="Angsana New" panose="02020603050405020304" pitchFamily="18" charset="-34"/>
              </a:rPr>
              <a:t>-</a:t>
            </a:r>
            <a:r>
              <a:rPr kumimoji="0" lang="en-US" altLang="zh-CN" sz="1200" b="0" i="0" u="none" strike="noStrike" cap="none" normalizeH="0" baseline="0" dirty="0" smtClean="0">
                <a:ln>
                  <a:noFill/>
                </a:ln>
                <a:solidFill>
                  <a:schemeClr val="tx1"/>
                </a:solidFill>
                <a:effectLst/>
                <a:ea typeface="Angsana New" panose="02020603050405020304" pitchFamily="18" charset="-34"/>
              </a:rPr>
              <a:t>A book </a:t>
            </a:r>
            <a:r>
              <a:rPr kumimoji="0" lang="en-US" altLang="zh-CN" sz="1200" b="1" i="1" u="sng" strike="noStrike" cap="none" normalizeH="0" baseline="0" dirty="0" smtClean="0">
                <a:ln>
                  <a:noFill/>
                </a:ln>
                <a:solidFill>
                  <a:schemeClr val="tx1"/>
                </a:solidFill>
                <a:effectLst/>
                <a:ea typeface="Angsana New" panose="02020603050405020304" pitchFamily="18" charset="-34"/>
              </a:rPr>
              <a:t>which/that is popular with teenagers </a:t>
            </a:r>
            <a:r>
              <a:rPr kumimoji="0" lang="en-US" altLang="zh-CN" sz="1200" b="0" i="0" u="none" strike="noStrike" cap="none" normalizeH="0" baseline="0" dirty="0" smtClean="0">
                <a:ln>
                  <a:noFill/>
                </a:ln>
                <a:solidFill>
                  <a:schemeClr val="tx1"/>
                </a:solidFill>
                <a:effectLst/>
                <a:ea typeface="Angsana New" panose="02020603050405020304" pitchFamily="18" charset="-34"/>
              </a:rPr>
              <a:t> has attracted the</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ea typeface="Angsana New" panose="02020603050405020304" pitchFamily="18" charset="-34"/>
              </a:rPr>
              <a:t> </a:t>
            </a:r>
            <a:r>
              <a:rPr kumimoji="0" lang="en-US" altLang="zh-CN" sz="1200" b="0" i="0" u="none" strike="noStrike" cap="none" normalizeH="0" baseline="0" dirty="0" smtClean="0">
                <a:ln>
                  <a:noFill/>
                </a:ln>
                <a:solidFill>
                  <a:schemeClr val="tx1"/>
                </a:solidFill>
                <a:effectLst/>
                <a:ea typeface="Cordia New" panose="020B0304020202020204" pitchFamily="34" charset="-34"/>
              </a:rPr>
              <a:t>attention of the media.</a:t>
            </a:r>
            <a:endParaRPr kumimoji="0" lang="en-US" altLang="zh-CN"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endParaRPr>
          </a:p>
        </p:txBody>
      </p:sp>
      <p:sp>
        <p:nvSpPr>
          <p:cNvPr id="32" name="Rectangle 13"/>
          <p:cNvSpPr>
            <a:spLocks noChangeArrowheads="1"/>
          </p:cNvSpPr>
          <p:nvPr/>
        </p:nvSpPr>
        <p:spPr bwMode="auto">
          <a:xfrm>
            <a:off x="528267" y="5127031"/>
            <a:ext cx="604173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chair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which/that he </a:t>
            </a:r>
            <a:r>
              <a:rPr kumimoji="0" lang="en-US" altLang="zh-CN" sz="120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broke</a:t>
            </a:r>
            <a:r>
              <a:rPr kumimoji="0" lang="en-US" altLang="zh-CN" sz="120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is being repaired.</a:t>
            </a:r>
            <a:endParaRPr kumimoji="0" lang="en-US" altLang="zh-CN" sz="120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14"/>
          <p:cNvSpPr>
            <a:spLocks noChangeArrowheads="1"/>
          </p:cNvSpPr>
          <p:nvPr/>
        </p:nvSpPr>
        <p:spPr bwMode="auto">
          <a:xfrm rot="10800000" flipV="1">
            <a:off x="477829" y="5703154"/>
            <a:ext cx="43773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She was wearing the coat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for which she had paid $2,000</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ndParaRPr>
          </a:p>
        </p:txBody>
      </p:sp>
      <p:sp>
        <p:nvSpPr>
          <p:cNvPr id="52" name="Rectangle 29"/>
          <p:cNvSpPr>
            <a:spLocks noChangeArrowheads="1"/>
          </p:cNvSpPr>
          <p:nvPr/>
        </p:nvSpPr>
        <p:spPr bwMode="auto">
          <a:xfrm>
            <a:off x="7032052" y="877076"/>
            <a:ext cx="39552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2.3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ขยายเวลา</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(Time)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เช่น    </a:t>
            </a:r>
            <a:endParaRPr kumimoji="0" lang="en-US" altLang="zh-CN" sz="1100" b="0" i="0" u="none" strike="noStrike" cap="none" normalizeH="0" baseline="0" dirty="0" smtClean="0">
              <a:ln>
                <a:noFill/>
              </a:ln>
              <a:solidFill>
                <a:schemeClr val="tx1"/>
              </a:solidFill>
              <a:effectLst/>
            </a:endParaRPr>
          </a:p>
        </p:txBody>
      </p:sp>
      <p:sp>
        <p:nvSpPr>
          <p:cNvPr id="53" name="Rectangle 30"/>
          <p:cNvSpPr>
            <a:spLocks noChangeArrowheads="1"/>
          </p:cNvSpPr>
          <p:nvPr/>
        </p:nvSpPr>
        <p:spPr bwMode="auto">
          <a:xfrm>
            <a:off x="7249522" y="1336813"/>
            <a:ext cx="443981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98475" algn="l"/>
              </a:tabLst>
              <a:defRPr sz="2800">
                <a:solidFill>
                  <a:schemeClr val="tx1"/>
                </a:solidFill>
                <a:latin typeface="Arial" panose="020B0604020202020204" pitchFamily="34" charset="0"/>
              </a:defRPr>
            </a:lvl1pPr>
            <a:lvl2pPr eaLnBrk="0" fontAlgn="base" hangingPunct="0">
              <a:spcBef>
                <a:spcPct val="0"/>
              </a:spcBef>
              <a:spcAft>
                <a:spcPct val="0"/>
              </a:spcAft>
              <a:tabLst>
                <a:tab pos="498475" algn="l"/>
              </a:tabLst>
              <a:defRPr sz="2800">
                <a:solidFill>
                  <a:schemeClr val="tx1"/>
                </a:solidFill>
                <a:latin typeface="Arial" panose="020B0604020202020204" pitchFamily="34" charset="0"/>
              </a:defRPr>
            </a:lvl2pPr>
            <a:lvl3pPr eaLnBrk="0" fontAlgn="base" hangingPunct="0">
              <a:spcBef>
                <a:spcPct val="0"/>
              </a:spcBef>
              <a:spcAft>
                <a:spcPct val="0"/>
              </a:spcAft>
              <a:tabLst>
                <a:tab pos="498475" algn="l"/>
              </a:tabLst>
              <a:defRPr sz="2800">
                <a:solidFill>
                  <a:schemeClr val="tx1"/>
                </a:solidFill>
                <a:latin typeface="Arial" panose="020B0604020202020204" pitchFamily="34" charset="0"/>
              </a:defRPr>
            </a:lvl3pPr>
            <a:lvl4pPr eaLnBrk="0" fontAlgn="base" hangingPunct="0">
              <a:spcBef>
                <a:spcPct val="0"/>
              </a:spcBef>
              <a:spcAft>
                <a:spcPct val="0"/>
              </a:spcAft>
              <a:tabLst>
                <a:tab pos="498475" algn="l"/>
              </a:tabLst>
              <a:defRPr sz="2800">
                <a:solidFill>
                  <a:schemeClr val="tx1"/>
                </a:solidFill>
                <a:latin typeface="Arial" panose="020B0604020202020204" pitchFamily="34" charset="0"/>
              </a:defRPr>
            </a:lvl4pPr>
            <a:lvl5pPr eaLnBrk="0" fontAlgn="base" hangingPunct="0">
              <a:spcBef>
                <a:spcPct val="0"/>
              </a:spcBef>
              <a:spcAft>
                <a:spcPct val="0"/>
              </a:spcAft>
              <a:tabLst>
                <a:tab pos="498475" algn="l"/>
              </a:tabLst>
              <a:defRPr sz="2800">
                <a:solidFill>
                  <a:schemeClr val="tx1"/>
                </a:solidFill>
                <a:latin typeface="Arial" panose="020B0604020202020204" pitchFamily="34" charset="0"/>
              </a:defRPr>
            </a:lvl5pPr>
            <a:lvl6pPr eaLnBrk="0" fontAlgn="base" hangingPunct="0">
              <a:spcBef>
                <a:spcPct val="0"/>
              </a:spcBef>
              <a:spcAft>
                <a:spcPct val="0"/>
              </a:spcAft>
              <a:tabLst>
                <a:tab pos="498475" algn="l"/>
              </a:tabLst>
              <a:defRPr sz="2800">
                <a:solidFill>
                  <a:schemeClr val="tx1"/>
                </a:solidFill>
                <a:latin typeface="Arial" panose="020B0604020202020204" pitchFamily="34" charset="0"/>
              </a:defRPr>
            </a:lvl6pPr>
            <a:lvl7pPr eaLnBrk="0" fontAlgn="base" hangingPunct="0">
              <a:spcBef>
                <a:spcPct val="0"/>
              </a:spcBef>
              <a:spcAft>
                <a:spcPct val="0"/>
              </a:spcAft>
              <a:tabLst>
                <a:tab pos="498475" algn="l"/>
              </a:tabLst>
              <a:defRPr sz="2800">
                <a:solidFill>
                  <a:schemeClr val="tx1"/>
                </a:solidFill>
                <a:latin typeface="Arial" panose="020B0604020202020204" pitchFamily="34" charset="0"/>
              </a:defRPr>
            </a:lvl7pPr>
            <a:lvl8pPr eaLnBrk="0" fontAlgn="base" hangingPunct="0">
              <a:spcBef>
                <a:spcPct val="0"/>
              </a:spcBef>
              <a:spcAft>
                <a:spcPct val="0"/>
              </a:spcAft>
              <a:tabLst>
                <a:tab pos="498475" algn="l"/>
              </a:tabLst>
              <a:defRPr sz="2800">
                <a:solidFill>
                  <a:schemeClr val="tx1"/>
                </a:solidFill>
                <a:latin typeface="Arial" panose="020B0604020202020204" pitchFamily="34" charset="0"/>
              </a:defRPr>
            </a:lvl8pPr>
            <a:lvl9pPr eaLnBrk="0" fontAlgn="base" hangingPunct="0">
              <a:spcBef>
                <a:spcPct val="0"/>
              </a:spcBef>
              <a:spcAft>
                <a:spcPct val="0"/>
              </a:spcAft>
              <a:tabLst>
                <a:tab pos="498475"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98475"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This is the year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when the 13</a:t>
            </a:r>
            <a:r>
              <a:rPr kumimoji="0" lang="en-US" altLang="zh-CN" sz="1200" b="1" i="1" u="sng" strike="noStrike" cap="none" normalizeH="0" baseline="3000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Asian Games</a:t>
            </a:r>
            <a:b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b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200" b="1" i="1"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are held in Thailand</a:t>
            </a:r>
            <a:r>
              <a:rPr kumimoji="0" lang="en-US" altLang="zh-CN" sz="12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tab pos="498475" algn="l"/>
              </a:tabLst>
            </a:pPr>
            <a:endPar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p:txBody>
      </p:sp>
      <p:sp>
        <p:nvSpPr>
          <p:cNvPr id="54" name="Rectangle 31"/>
          <p:cNvSpPr>
            <a:spLocks noChangeArrowheads="1"/>
          </p:cNvSpPr>
          <p:nvPr/>
        </p:nvSpPr>
        <p:spPr bwMode="auto">
          <a:xfrm>
            <a:off x="7089891" y="2210296"/>
            <a:ext cx="6382208"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98475" algn="l"/>
              </a:tabLst>
              <a:defRPr sz="2800">
                <a:solidFill>
                  <a:schemeClr val="tx1"/>
                </a:solidFill>
                <a:latin typeface="Arial" panose="020B0604020202020204" pitchFamily="34" charset="0"/>
              </a:defRPr>
            </a:lvl1pPr>
            <a:lvl2pPr eaLnBrk="0" fontAlgn="base" hangingPunct="0">
              <a:spcBef>
                <a:spcPct val="0"/>
              </a:spcBef>
              <a:spcAft>
                <a:spcPct val="0"/>
              </a:spcAft>
              <a:tabLst>
                <a:tab pos="498475" algn="l"/>
              </a:tabLst>
              <a:defRPr sz="2800">
                <a:solidFill>
                  <a:schemeClr val="tx1"/>
                </a:solidFill>
                <a:latin typeface="Arial" panose="020B0604020202020204" pitchFamily="34" charset="0"/>
              </a:defRPr>
            </a:lvl2pPr>
            <a:lvl3pPr eaLnBrk="0" fontAlgn="base" hangingPunct="0">
              <a:spcBef>
                <a:spcPct val="0"/>
              </a:spcBef>
              <a:spcAft>
                <a:spcPct val="0"/>
              </a:spcAft>
              <a:tabLst>
                <a:tab pos="498475" algn="l"/>
              </a:tabLst>
              <a:defRPr sz="2800">
                <a:solidFill>
                  <a:schemeClr val="tx1"/>
                </a:solidFill>
                <a:latin typeface="Arial" panose="020B0604020202020204" pitchFamily="34" charset="0"/>
              </a:defRPr>
            </a:lvl3pPr>
            <a:lvl4pPr eaLnBrk="0" fontAlgn="base" hangingPunct="0">
              <a:spcBef>
                <a:spcPct val="0"/>
              </a:spcBef>
              <a:spcAft>
                <a:spcPct val="0"/>
              </a:spcAft>
              <a:tabLst>
                <a:tab pos="498475" algn="l"/>
              </a:tabLst>
              <a:defRPr sz="2800">
                <a:solidFill>
                  <a:schemeClr val="tx1"/>
                </a:solidFill>
                <a:latin typeface="Arial" panose="020B0604020202020204" pitchFamily="34" charset="0"/>
              </a:defRPr>
            </a:lvl4pPr>
            <a:lvl5pPr eaLnBrk="0" fontAlgn="base" hangingPunct="0">
              <a:spcBef>
                <a:spcPct val="0"/>
              </a:spcBef>
              <a:spcAft>
                <a:spcPct val="0"/>
              </a:spcAft>
              <a:tabLst>
                <a:tab pos="498475" algn="l"/>
              </a:tabLst>
              <a:defRPr sz="2800">
                <a:solidFill>
                  <a:schemeClr val="tx1"/>
                </a:solidFill>
                <a:latin typeface="Arial" panose="020B0604020202020204" pitchFamily="34" charset="0"/>
              </a:defRPr>
            </a:lvl5pPr>
            <a:lvl6pPr eaLnBrk="0" fontAlgn="base" hangingPunct="0">
              <a:spcBef>
                <a:spcPct val="0"/>
              </a:spcBef>
              <a:spcAft>
                <a:spcPct val="0"/>
              </a:spcAft>
              <a:tabLst>
                <a:tab pos="498475" algn="l"/>
              </a:tabLst>
              <a:defRPr sz="2800">
                <a:solidFill>
                  <a:schemeClr val="tx1"/>
                </a:solidFill>
                <a:latin typeface="Arial" panose="020B0604020202020204" pitchFamily="34" charset="0"/>
              </a:defRPr>
            </a:lvl6pPr>
            <a:lvl7pPr eaLnBrk="0" fontAlgn="base" hangingPunct="0">
              <a:spcBef>
                <a:spcPct val="0"/>
              </a:spcBef>
              <a:spcAft>
                <a:spcPct val="0"/>
              </a:spcAft>
              <a:tabLst>
                <a:tab pos="498475" algn="l"/>
              </a:tabLst>
              <a:defRPr sz="2800">
                <a:solidFill>
                  <a:schemeClr val="tx1"/>
                </a:solidFill>
                <a:latin typeface="Arial" panose="020B0604020202020204" pitchFamily="34" charset="0"/>
              </a:defRPr>
            </a:lvl7pPr>
            <a:lvl8pPr eaLnBrk="0" fontAlgn="base" hangingPunct="0">
              <a:spcBef>
                <a:spcPct val="0"/>
              </a:spcBef>
              <a:spcAft>
                <a:spcPct val="0"/>
              </a:spcAft>
              <a:tabLst>
                <a:tab pos="498475" algn="l"/>
              </a:tabLst>
              <a:defRPr sz="2800">
                <a:solidFill>
                  <a:schemeClr val="tx1"/>
                </a:solidFill>
                <a:latin typeface="Arial" panose="020B0604020202020204" pitchFamily="34" charset="0"/>
              </a:defRPr>
            </a:lvl8pPr>
            <a:lvl9pPr eaLnBrk="0" fontAlgn="base" hangingPunct="0">
              <a:spcBef>
                <a:spcPct val="0"/>
              </a:spcBef>
              <a:spcAft>
                <a:spcPct val="0"/>
              </a:spcAft>
              <a:tabLst>
                <a:tab pos="498475" algn="l"/>
              </a:tabLst>
              <a:defRPr sz="2800">
                <a:solidFill>
                  <a:schemeClr val="tx1"/>
                </a:solidFill>
                <a:latin typeface="Arial" panose="020B0604020202020204" pitchFamily="34" charset="0"/>
              </a:defRPr>
            </a:lvl9pPr>
          </a:lstStyle>
          <a:p>
            <a:r>
              <a:rPr lang="th-TH" altLang="zh-CN" sz="1800" dirty="0" smtClean="0">
                <a:latin typeface="Cordia New" panose="020B0304020202020204" pitchFamily="34" charset="-34"/>
                <a:ea typeface="Angsana New" panose="02020603050405020304" pitchFamily="18" charset="-34"/>
              </a:rPr>
              <a:t>2.4  ขยาย</a:t>
            </a:r>
            <a:r>
              <a:rPr lang="th-TH" altLang="zh-CN" sz="1800" dirty="0">
                <a:latin typeface="Cordia New" panose="020B0304020202020204" pitchFamily="34" charset="-34"/>
                <a:ea typeface="Angsana New" panose="02020603050405020304" pitchFamily="18" charset="-34"/>
              </a:rPr>
              <a:t>สถานที่</a:t>
            </a:r>
            <a:r>
              <a:rPr lang="en-US" altLang="zh-CN" sz="1800" dirty="0">
                <a:latin typeface="Cordia New" panose="020B0304020202020204" pitchFamily="34" charset="-34"/>
                <a:ea typeface="Angsana New" panose="02020603050405020304" pitchFamily="18" charset="-34"/>
                <a:cs typeface="Cordia New" panose="020B0304020202020204" pitchFamily="34" charset="-34"/>
              </a:rPr>
              <a:t> (Place) </a:t>
            </a:r>
            <a:r>
              <a:rPr lang="th-TH" altLang="zh-CN" sz="1800" dirty="0">
                <a:latin typeface="Cordia New" panose="020B0304020202020204" pitchFamily="34" charset="-34"/>
                <a:ea typeface="Angsana New" panose="02020603050405020304" pitchFamily="18" charset="-34"/>
              </a:rPr>
              <a:t>เช่น</a:t>
            </a:r>
            <a:endParaRPr lang="en-US" altLang="zh-CN" sz="1800" dirty="0"/>
          </a:p>
          <a:p>
            <a:pPr marL="0" marR="0" lvl="0" indent="0" algn="l" defTabSz="914400" rtl="0" eaLnBrk="0" fontAlgn="base" latinLnBrk="0" hangingPunct="0">
              <a:lnSpc>
                <a:spcPct val="100000"/>
              </a:lnSpc>
              <a:spcBef>
                <a:spcPct val="0"/>
              </a:spcBef>
              <a:spcAft>
                <a:spcPct val="0"/>
              </a:spcAft>
              <a:buClrTx/>
              <a:buSzTx/>
              <a:buFontTx/>
              <a:buNone/>
              <a:tabLst>
                <a:tab pos="498475" algn="l"/>
              </a:tabLst>
            </a:pPr>
            <a:endPar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98475" algn="l"/>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-That’s the place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where the accident occurred</a:t>
            </a:r>
            <a:r>
              <a:rPr kumimoji="0" lang="en-US" altLang="zh-CN" sz="12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8475"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55" name="Rectangle 32"/>
          <p:cNvSpPr>
            <a:spLocks noChangeArrowheads="1"/>
          </p:cNvSpPr>
          <p:nvPr/>
        </p:nvSpPr>
        <p:spPr bwMode="auto">
          <a:xfrm>
            <a:off x="7032052" y="3275860"/>
            <a:ext cx="63822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th-TH" altLang="zh-CN" sz="1800" dirty="0">
                <a:latin typeface="Cordia New" panose="020B0304020202020204" pitchFamily="34" charset="-34"/>
                <a:ea typeface="Angsana New" panose="02020603050405020304" pitchFamily="18" charset="-34"/>
              </a:rPr>
              <a:t> </a:t>
            </a:r>
            <a:r>
              <a:rPr lang="th-TH" altLang="zh-CN" sz="1800" dirty="0" smtClean="0">
                <a:latin typeface="Cordia New" panose="020B0304020202020204" pitchFamily="34" charset="-34"/>
                <a:ea typeface="Angsana New" panose="02020603050405020304" pitchFamily="18" charset="-34"/>
              </a:rPr>
              <a:t>2.5   ขยาย</a:t>
            </a:r>
            <a:r>
              <a:rPr lang="th-TH" altLang="zh-CN" sz="1800" dirty="0">
                <a:latin typeface="Cordia New" panose="020B0304020202020204" pitchFamily="34" charset="-34"/>
                <a:ea typeface="Angsana New" panose="02020603050405020304" pitchFamily="18" charset="-34"/>
              </a:rPr>
              <a:t>เหตุผล (</a:t>
            </a:r>
            <a:r>
              <a:rPr lang="en-US" altLang="zh-CN" sz="1800" dirty="0">
                <a:latin typeface="Cordia New" panose="020B0304020202020204" pitchFamily="34" charset="-34"/>
                <a:ea typeface="Angsana New" panose="02020603050405020304" pitchFamily="18" charset="-34"/>
                <a:cs typeface="Cordia New" panose="020B0304020202020204" pitchFamily="34" charset="-34"/>
              </a:rPr>
              <a:t>Reason) </a:t>
            </a:r>
            <a:r>
              <a:rPr lang="th-TH" altLang="zh-CN" sz="1800" dirty="0" smtClean="0">
                <a:latin typeface="Cordia New" panose="020B0304020202020204" pitchFamily="34" charset="-34"/>
                <a:ea typeface="Angsana New" panose="02020603050405020304" pitchFamily="18" charset="-34"/>
              </a:rPr>
              <a:t>เช่น</a:t>
            </a:r>
            <a:endPar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Give me one good reason </a:t>
            </a:r>
            <a:r>
              <a:rPr kumimoji="0" lang="en-US" altLang="zh-CN" sz="1800" b="1" i="1" u="sng"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why you did that</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20864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758625"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8168" y="4702991"/>
            <a:ext cx="1620065" cy="1782071"/>
          </a:xfrm>
          <a:prstGeom prst="rect">
            <a:avLst/>
          </a:prstGeom>
          <a:effectLst>
            <a:reflection blurRad="6350" stA="52000" endA="300" endPos="35000" dir="5400000" sy="-100000" algn="bl" rotWithShape="0"/>
          </a:effectLst>
        </p:spPr>
      </p:pic>
      <p:graphicFrame>
        <p:nvGraphicFramePr>
          <p:cNvPr id="10" name="Group 119"/>
          <p:cNvGraphicFramePr>
            <a:graphicFrameLocks noGrp="1"/>
          </p:cNvGraphicFramePr>
          <p:nvPr>
            <p:extLst>
              <p:ext uri="{D42A27DB-BD31-4B8C-83A1-F6EECF244321}">
                <p14:modId xmlns:p14="http://schemas.microsoft.com/office/powerpoint/2010/main" val="3912268933"/>
              </p:ext>
            </p:extLst>
          </p:nvPr>
        </p:nvGraphicFramePr>
        <p:xfrm>
          <a:off x="789642" y="910682"/>
          <a:ext cx="4197963" cy="4683344"/>
        </p:xfrm>
        <a:graphic>
          <a:graphicData uri="http://schemas.openxmlformats.org/drawingml/2006/table">
            <a:tbl>
              <a:tblPr/>
              <a:tblGrid>
                <a:gridCol w="4197963"/>
              </a:tblGrid>
              <a:tr h="325289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Adjective</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r>
                      <a:br>
                        <a:rPr kumimoji="0" lang="en-US" sz="2400" b="1" i="0" u="none" strike="noStrike" cap="none" normalizeH="0" baseline="0" dirty="0" smtClean="0">
                          <a:ln>
                            <a:noFill/>
                          </a:ln>
                          <a:solidFill>
                            <a:schemeClr val="tx1"/>
                          </a:solidFill>
                          <a:effectLst/>
                          <a:latin typeface="Calibri Light" panose="020F0302020204030204" pitchFamily="34" charset="0"/>
                          <a:cs typeface="+mn-cs"/>
                        </a:rPr>
                      </a:b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Phrases </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และ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Adjective Clauses</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t>
                      </a:r>
                      <a:endParaRPr kumimoji="0" lang="th-TH" sz="2400" b="1" i="0" u="none" strike="noStrike" cap="none" normalizeH="0" baseline="0" dirty="0" smtClean="0">
                        <a:ln>
                          <a:noFill/>
                        </a:ln>
                        <a:solidFill>
                          <a:schemeClr val="tx1"/>
                        </a:solidFill>
                        <a:effectLst/>
                        <a:latin typeface="Calibri Light" panose="020F0302020204030204" pitchFamily="34" charset="0"/>
                        <a:cs typeface="+mn-cs"/>
                      </a:endParaRPr>
                    </a:p>
                    <a:p>
                      <a:pPr marL="457200" marR="0" lvl="0" indent="-457200" algn="l" defTabSz="914400" rtl="0" eaLnBrk="1" fontAlgn="b" latinLnBrk="0" hangingPunct="1">
                        <a:lnSpc>
                          <a:spcPct val="100000"/>
                        </a:lnSpc>
                        <a:spcBef>
                          <a:spcPct val="0"/>
                        </a:spcBef>
                        <a:spcAft>
                          <a:spcPct val="0"/>
                        </a:spcAft>
                        <a:buClrTx/>
                        <a:buSzTx/>
                        <a:buFontTx/>
                        <a:buAutoNum type="arabicPeriod"/>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อ่านเนื้อ</a:t>
                      </a:r>
                      <a:r>
                        <a:rPr kumimoji="0" lang="th-TH" sz="2000" b="1" i="0" u="none" strike="noStrike" cap="none" normalizeH="0" baseline="0" dirty="0" err="1" smtClean="0">
                          <a:ln>
                            <a:noFill/>
                          </a:ln>
                          <a:solidFill>
                            <a:schemeClr val="tx1"/>
                          </a:solidFill>
                          <a:effectLst/>
                          <a:latin typeface="Calibri Light" panose="020F0302020204030204" pitchFamily="34" charset="0"/>
                          <a:cs typeface="+mn-cs"/>
                        </a:rPr>
                        <a:t>เรี่อง</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เกี่ยวกับสัตว์แปลกๆ ที่เรียกว่า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“wallaby”</a:t>
                      </a:r>
                    </a:p>
                    <a:p>
                      <a:pPr marL="457200" marR="0" lvl="0" indent="-457200" algn="l" defTabSz="914400" rtl="0" eaLnBrk="1" fontAlgn="b" latinLnBrk="0" hangingPunct="1">
                        <a:lnSpc>
                          <a:spcPct val="100000"/>
                        </a:lnSpc>
                        <a:spcBef>
                          <a:spcPct val="0"/>
                        </a:spcBef>
                        <a:spcAft>
                          <a:spcPct val="0"/>
                        </a:spcAft>
                        <a:buClrTx/>
                        <a:buSzTx/>
                        <a:buFontTx/>
                        <a:buAutoNum type="arabicPeriod"/>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วิเคราะห์ว่าประโยคใดมี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Adjective Phrases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หรือ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Adjective Clauses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บ้าง</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        ***หมายเหตุ</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0" i="1" u="sng" strike="noStrike" cap="none" normalizeH="0" baseline="0" dirty="0" smtClean="0">
                          <a:ln>
                            <a:noFill/>
                          </a:ln>
                          <a:solidFill>
                            <a:srgbClr val="00B0F0"/>
                          </a:solidFill>
                          <a:effectLst/>
                          <a:latin typeface="Calibri Light" panose="020F0302020204030204" pitchFamily="34" charset="0"/>
                          <a:cs typeface="+mn-cs"/>
                        </a:rPr>
                        <a:t>บางประโยคอาจไม่มีเลย</a:t>
                      </a:r>
                      <a:endParaRPr kumimoji="0" lang="en-US" sz="2000" b="0" i="1" u="sng" strike="noStrike" cap="none" normalizeH="0" baseline="0" dirty="0" smtClean="0">
                        <a:ln>
                          <a:noFill/>
                        </a:ln>
                        <a:solidFill>
                          <a:srgbClr val="00B0F0"/>
                        </a:solidFill>
                        <a:effectLst/>
                        <a:latin typeface="Calibri Light" panose="020F0302020204030204" pitchFamily="34" charset="0"/>
                        <a:cs typeface="+mn-cs"/>
                      </a:endParaRPr>
                    </a:p>
                    <a:p>
                      <a:pPr marL="457200" marR="0" lvl="0" indent="-457200" algn="l" defTabSz="914400" rtl="0" eaLnBrk="1" fontAlgn="b" latinLnBrk="0" hangingPunct="1">
                        <a:lnSpc>
                          <a:spcPct val="100000"/>
                        </a:lnSpc>
                        <a:spcBef>
                          <a:spcPct val="0"/>
                        </a:spcBef>
                        <a:spcAft>
                          <a:spcPct val="0"/>
                        </a:spcAft>
                        <a:buClrTx/>
                        <a:buSzTx/>
                        <a:buFontTx/>
                        <a:buAutoNum type="arabicPeriod" startAt="3"/>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จด</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ถัดไป</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a:t>
                      </a:r>
                      <a:br>
                        <a:rPr kumimoji="0" lang="en-US" sz="2000" b="0" i="0" u="none" strike="noStrike" cap="none" normalizeH="0" baseline="0" dirty="0" smtClean="0">
                          <a:ln>
                            <a:noFill/>
                          </a:ln>
                          <a:solidFill>
                            <a:srgbClr val="FF0000"/>
                          </a:solidFill>
                          <a:effectLst/>
                          <a:latin typeface="Calibri Light" panose="020F0302020204030204" pitchFamily="34" charset="0"/>
                          <a:cs typeface="+mn-cs"/>
                        </a:rPr>
                      </a:b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ครั้ง</a:t>
                      </a:r>
                    </a:p>
                  </a:txBody>
                  <a:tcPr marT="45735" marB="45735" anchor="b" horzOverflow="overflow">
                    <a:lnL cap="flat">
                      <a:noFill/>
                    </a:lnL>
                    <a:lnR cap="flat">
                      <a:noFill/>
                    </a:lnR>
                    <a:lnT cap="flat">
                      <a:noFill/>
                    </a:lnT>
                    <a:lnB cap="flat">
                      <a:noFill/>
                    </a:lnB>
                    <a:lnTlToBr>
                      <a:noFill/>
                    </a:lnTlToBr>
                    <a:lnBlToTr>
                      <a:noFill/>
                    </a:lnBlToTr>
                    <a:noFill/>
                  </a:tcPr>
                </a:tc>
              </a:tr>
              <a:tr h="690434">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2" name="Text Box 2"/>
          <p:cNvSpPr txBox="1">
            <a:spLocks noChangeArrowheads="1"/>
          </p:cNvSpPr>
          <p:nvPr/>
        </p:nvSpPr>
        <p:spPr bwMode="auto">
          <a:xfrm>
            <a:off x="6703585" y="158291"/>
            <a:ext cx="5012931" cy="654151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ts val="800"/>
              </a:spcAft>
              <a:buClrTx/>
              <a:buSzTx/>
              <a:buFontTx/>
              <a:buNone/>
              <a:tabLst/>
            </a:pPr>
            <a:endParaRPr kumimoji="0" lang="en-US" altLang="th-TH" sz="16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en-US" altLang="th-TH" sz="16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en-US" altLang="th-TH" sz="16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en-US" altLang="th-TH" sz="16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thaiDist" defTabSz="914400" rtl="0" eaLnBrk="0" fontAlgn="base" latinLnBrk="0" hangingPunct="0">
              <a:lnSpc>
                <a:spcPct val="100000"/>
              </a:lnSpc>
              <a:spcBef>
                <a:spcPct val="0"/>
              </a:spcBef>
              <a:spcAft>
                <a:spcPts val="800"/>
              </a:spcAft>
              <a:buClrTx/>
              <a:buSzTx/>
              <a:buFontTx/>
              <a:buNone/>
              <a:tabLst/>
            </a:pPr>
            <a:r>
              <a:rPr lang="en-US" altLang="th-TH" sz="1800" dirty="0">
                <a:latin typeface="Comic Sans MS" panose="030F0702030302020204" pitchFamily="66" charset="0"/>
                <a:ea typeface="Angsana New" panose="02020603050405020304" pitchFamily="18" charset="-34"/>
                <a:cs typeface="Cordia New" panose="020B0304020202020204" pitchFamily="34" charset="-34"/>
              </a:rPr>
              <a:t>	</a:t>
            </a:r>
            <a:r>
              <a:rPr lang="en-US" altLang="th-TH" sz="1800" dirty="0" smtClean="0">
                <a:latin typeface="Comic Sans MS" panose="030F0702030302020204" pitchFamily="66" charset="0"/>
                <a:ea typeface="Angsana New" panose="02020603050405020304" pitchFamily="18" charset="-34"/>
                <a:cs typeface="Cordia New" panose="020B0304020202020204" pitchFamily="34" charset="-34"/>
              </a:rPr>
              <a:t>	</a:t>
            </a: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(1) A wallaby is simply a small</a:t>
            </a:r>
            <a:b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kangaroo and, like a kangaroo, it </a:t>
            </a:r>
            <a:b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carries its young, called joeys, in a 		pouch on its abdomen. (2) A wallaby is an herbivore,</a:t>
            </a:r>
            <a:r>
              <a:rPr kumimoji="0" lang="en-US" altLang="th-TH" sz="1800" b="0" i="0" u="none" strike="noStrike" cap="none" normalizeH="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a:t>
            </a: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which means it eats plants and not meat. (3) The Bennett wallaby  is one of the larger varieties of wallaby, reaching an adult height of</a:t>
            </a:r>
            <a:r>
              <a:rPr kumimoji="0" lang="en-US" altLang="th-TH" sz="1800" b="0" i="0" u="none" strike="noStrike" cap="none" normalizeH="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a:t>
            </a: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about 30 inches and weighing between 30 to 50 lbs.(4) When buying a wallaby you should decide who to buy from and what to buy. (5) Like any other exotic pet, the wallaby is only for people that are informed and ready to care for their pet. (6) Find a veterinarian that knows how to care for a wallaby before purchasing.</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(7) Remember not to buy a wallaby from someone who is unwilling to show you the wallaby‘s breeding premises (or at least photographs.)</a:t>
            </a:r>
            <a:endPar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Adapted from: </a:t>
            </a:r>
            <a:r>
              <a:rPr kumimoji="0" lang="en-US" altLang="th-TH" sz="1100" b="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hlinkClick r:id="rId3"/>
              </a:rPr>
              <a:t>http://www.pygmypets.com/wb1.htm</a:t>
            </a: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 and </a:t>
            </a:r>
            <a:r>
              <a:rPr kumimoji="0" lang="en-US" altLang="th-TH" sz="1100" b="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hlinkClick r:id="rId3"/>
              </a:rPr>
              <a:t>http://www.pygmypets.com/wb3.htm</a:t>
            </a:r>
            <a:endPar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8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endParaRPr>
          </a:p>
        </p:txBody>
      </p:sp>
      <p:pic>
        <p:nvPicPr>
          <p:cNvPr id="5123" name="Picture 3" descr="ppt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4802" y="728314"/>
            <a:ext cx="2195512"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wallby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4173" y="608458"/>
            <a:ext cx="1528762" cy="200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Action Button: Forward or Next 12">
            <a:hlinkClick r:id="" action="ppaction://hlinkshowjump?jump=nextslide" highlightClick="1"/>
          </p:cNvPr>
          <p:cNvSpPr/>
          <p:nvPr/>
        </p:nvSpPr>
        <p:spPr>
          <a:xfrm>
            <a:off x="10998423" y="6270316"/>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e 4"/>
          <p:cNvGrpSpPr/>
          <p:nvPr/>
        </p:nvGrpSpPr>
        <p:grpSpPr>
          <a:xfrm rot="5400000">
            <a:off x="2115989" y="3105099"/>
            <a:ext cx="3564612" cy="3433350"/>
            <a:chOff x="1846263" y="112713"/>
            <a:chExt cx="2298700" cy="1908175"/>
          </a:xfrm>
        </p:grpSpPr>
        <p:sp>
          <p:nvSpPr>
            <p:cNvPr id="20" name="Freeform 19"/>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1" name="Freeform 20"/>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2" name="Freeform 21"/>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553436" y="343025"/>
            <a:ext cx="4435987"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endPar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endParaRPr>
          </a:p>
          <a:p>
            <a:r>
              <a:rPr lang="en-US" sz="1600" dirty="0">
                <a:solidFill>
                  <a:srgbClr val="FF0000"/>
                </a:solidFill>
              </a:rPr>
              <a:t> </a:t>
            </a:r>
          </a:p>
          <a:p>
            <a:pPr lvl="0"/>
            <a:r>
              <a:rPr lang="en-US" sz="1600" dirty="0">
                <a:solidFill>
                  <a:srgbClr val="FF0000"/>
                </a:solidFill>
              </a:rPr>
              <a:t>	</a:t>
            </a:r>
          </a:p>
          <a:p>
            <a:r>
              <a:rPr lang="en-US" sz="1600" b="1" dirty="0">
                <a:solidFill>
                  <a:srgbClr val="FF0000"/>
                </a:solidFill>
              </a:rPr>
              <a:t>   </a:t>
            </a:r>
          </a:p>
        </p:txBody>
      </p:sp>
      <p:graphicFrame>
        <p:nvGraphicFramePr>
          <p:cNvPr id="16" name="Group 119"/>
          <p:cNvGraphicFramePr>
            <a:graphicFrameLocks noGrp="1"/>
          </p:cNvGraphicFramePr>
          <p:nvPr>
            <p:extLst>
              <p:ext uri="{D42A27DB-BD31-4B8C-83A1-F6EECF244321}">
                <p14:modId xmlns:p14="http://schemas.microsoft.com/office/powerpoint/2010/main" val="3482421833"/>
              </p:ext>
            </p:extLst>
          </p:nvPr>
        </p:nvGraphicFramePr>
        <p:xfrm>
          <a:off x="2644360" y="3495879"/>
          <a:ext cx="2386794" cy="2651790"/>
        </p:xfrm>
        <a:graphic>
          <a:graphicData uri="http://schemas.openxmlformats.org/drawingml/2006/table">
            <a:tbl>
              <a:tblPr/>
              <a:tblGrid>
                <a:gridCol w="2386794"/>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t>
                      </a:r>
                      <a:endParaRPr kumimoji="0" lang="th-TH"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คราวนี้....</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อ่านและวิเคราะห์ส่วนที่ขีดเส้นใต้ ว่า</a:t>
                      </a:r>
                      <a:br>
                        <a:rPr kumimoji="0" lang="th-TH" sz="2000" b="0" i="0" u="none" strike="noStrike" cap="none" normalizeH="0" baseline="0" dirty="0" smtClean="0">
                          <a:ln>
                            <a:noFill/>
                          </a:ln>
                          <a:solidFill>
                            <a:schemeClr val="tx1"/>
                          </a:solidFill>
                          <a:effectLst/>
                          <a:latin typeface="Calibri Light" panose="020F0302020204030204" pitchFamily="34" charset="0"/>
                          <a:cs typeface="+mn-cs"/>
                        </a:rPr>
                      </a:b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     เป็น </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Adjective Phrase </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หรือ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     </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Adjective Clause </a:t>
                      </a:r>
                      <a:endParaRPr kumimoji="0" lang="th-TH" sz="2000" b="0"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นะ</a:t>
                      </a:r>
                      <a:r>
                        <a:rPr kumimoji="0" lang="th-TH" sz="2000" b="0" i="0" u="none" strike="noStrike" cap="none" normalizeH="0" baseline="0" dirty="0" err="1" smtClean="0">
                          <a:ln>
                            <a:noFill/>
                          </a:ln>
                          <a:solidFill>
                            <a:schemeClr val="tx1"/>
                          </a:solidFill>
                          <a:effectLst/>
                          <a:latin typeface="Calibri Light" panose="020F0302020204030204" pitchFamily="34" charset="0"/>
                          <a:cs typeface="+mn-cs"/>
                        </a:rPr>
                        <a:t>คราปๆๆ</a:t>
                      </a:r>
                      <a:endParaRPr kumimoji="0" lang="th-TH" sz="2000" b="0" i="0" u="none" strike="noStrike" cap="none" normalizeH="0" baseline="0" dirty="0" smtClean="0">
                        <a:ln>
                          <a:noFill/>
                        </a:ln>
                        <a:solidFill>
                          <a:schemeClr val="tx1"/>
                        </a:solidFill>
                        <a:effectLst/>
                        <a:latin typeface="Calibri Light" panose="020F0302020204030204" pitchFamily="34" charset="0"/>
                        <a:cs typeface="+mn-cs"/>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39244" y="4409236"/>
            <a:ext cx="1809569" cy="1981592"/>
          </a:xfrm>
          <a:prstGeom prst="rect">
            <a:avLst/>
          </a:prstGeom>
        </p:spPr>
      </p:pic>
      <p:sp>
        <p:nvSpPr>
          <p:cNvPr id="7" name="Rectangle 6"/>
          <p:cNvSpPr/>
          <p:nvPr/>
        </p:nvSpPr>
        <p:spPr>
          <a:xfrm>
            <a:off x="7123559" y="5169199"/>
            <a:ext cx="5467925" cy="461665"/>
          </a:xfrm>
          <a:prstGeom prst="rect">
            <a:avLst/>
          </a:prstGeom>
        </p:spPr>
        <p:txBody>
          <a:bodyPr wrap="square">
            <a:spAutoFit/>
          </a:bodyPr>
          <a:lstStyle/>
          <a:p>
            <a:pPr lvl="0" eaLnBrk="0" fontAlgn="base" hangingPunct="0">
              <a:spcBef>
                <a:spcPct val="0"/>
              </a:spcBef>
              <a:spcAft>
                <a:spcPct val="0"/>
              </a:spcAft>
            </a:pPr>
            <a:r>
              <a:rPr lang="en-US" altLang="zh-CN" sz="1400" dirty="0">
                <a:solidFill>
                  <a:srgbClr val="0070C0"/>
                </a:solidFill>
                <a:latin typeface="Comic Sans MS" panose="030F0702030302020204" pitchFamily="66" charset="0"/>
                <a:ea typeface="Angsana New" panose="02020603050405020304" pitchFamily="18" charset="-34"/>
                <a:cs typeface="Angsana New" panose="02020603050405020304" pitchFamily="18" charset="-34"/>
              </a:rPr>
              <a:t> </a:t>
            </a:r>
            <a:r>
              <a:rPr lang="en-US" altLang="zh-CN" sz="1400" i="1" dirty="0">
                <a:solidFill>
                  <a:srgbClr val="0070C0"/>
                </a:solidFill>
                <a:latin typeface="Times New Roman" panose="02020603050405020304" pitchFamily="18" charset="0"/>
                <a:ea typeface="Angsana New" panose="02020603050405020304" pitchFamily="18" charset="-34"/>
                <a:cs typeface="Times New Roman" panose="02020603050405020304" pitchFamily="18" charset="0"/>
              </a:rPr>
              <a:t>Excerpted  from: The Bangkok Post, June 7, 2005.</a:t>
            </a:r>
            <a:endParaRPr lang="en-US" altLang="zh-CN" sz="1800" dirty="0">
              <a:solidFill>
                <a:srgbClr val="0070C0"/>
              </a:solidFill>
            </a:endParaRPr>
          </a:p>
          <a:p>
            <a:pPr>
              <a:lnSpc>
                <a:spcPts val="1200"/>
              </a:lnSpc>
              <a:spcAft>
                <a:spcPts val="0"/>
              </a:spcAft>
              <a:tabLst>
                <a:tab pos="2637155" algn="ctr"/>
                <a:tab pos="5274310" algn="r"/>
                <a:tab pos="-270510" algn="l"/>
              </a:tabLst>
            </a:pPr>
            <a:r>
              <a:rPr lang="en-US" sz="1400" dirty="0">
                <a:solidFill>
                  <a:srgbClr val="0070C0"/>
                </a:solidFill>
                <a:latin typeface="Comic Sans MS" panose="030F0702030302020204" pitchFamily="66" charset="0"/>
                <a:ea typeface="Cordia New" panose="020B0304020202020204" pitchFamily="34" charset="-34"/>
                <a:cs typeface="Cordia New" panose="020B0304020202020204" pitchFamily="34" charset="-34"/>
              </a:rPr>
              <a:t>		</a:t>
            </a:r>
            <a:endParaRPr lang="en-US" sz="14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9" name="Rectangle 8"/>
          <p:cNvSpPr/>
          <p:nvPr/>
        </p:nvSpPr>
        <p:spPr>
          <a:xfrm>
            <a:off x="369205" y="998505"/>
            <a:ext cx="4620218" cy="1938992"/>
          </a:xfrm>
          <a:prstGeom prst="rect">
            <a:avLst/>
          </a:prstGeom>
        </p:spPr>
        <p:txBody>
          <a:bodyPr wrap="square">
            <a:spAutoFit/>
          </a:bodyPr>
          <a:lstStyle/>
          <a:p>
            <a:pPr marL="457200">
              <a:lnSpc>
                <a:spcPts val="1600"/>
              </a:lnSpc>
            </a:pPr>
            <a:r>
              <a:rPr lang="en-US" sz="1400" dirty="0">
                <a:solidFill>
                  <a:srgbClr val="FF0000"/>
                </a:solidFill>
                <a:latin typeface="+mj-lt"/>
                <a:ea typeface="Cordia New" panose="020B0304020202020204" pitchFamily="34" charset="-34"/>
                <a:cs typeface="Angsana New" panose="02020603050405020304" pitchFamily="18" charset="-34"/>
              </a:rPr>
              <a:t>1.  called joeys	</a:t>
            </a:r>
          </a:p>
          <a:p>
            <a:pPr marL="457200">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2.  which means it eats plants and not meat	</a:t>
            </a:r>
          </a:p>
          <a:p>
            <a:pPr indent="457200">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3.  reaching an adult height of about 30 inches and </a:t>
            </a:r>
            <a:br>
              <a:rPr lang="en-US" sz="1400" dirty="0">
                <a:solidFill>
                  <a:srgbClr val="FF0000"/>
                </a:solidFill>
                <a:latin typeface="+mj-lt"/>
                <a:ea typeface="Cordia New" panose="020B0304020202020204" pitchFamily="34" charset="-34"/>
                <a:cs typeface="Cordia New" panose="020B0304020202020204" pitchFamily="34" charset="-34"/>
              </a:rPr>
            </a:br>
            <a:r>
              <a:rPr lang="en-US" sz="1400" dirty="0">
                <a:solidFill>
                  <a:srgbClr val="FF0000"/>
                </a:solidFill>
                <a:latin typeface="+mj-lt"/>
                <a:ea typeface="Cordia New" panose="020B0304020202020204" pitchFamily="34" charset="-34"/>
                <a:cs typeface="Cordia New" panose="020B0304020202020204" pitchFamily="34" charset="-34"/>
              </a:rPr>
              <a:t>              </a:t>
            </a:r>
            <a:r>
              <a:rPr lang="en-US" sz="1400" dirty="0" smtClean="0">
                <a:solidFill>
                  <a:srgbClr val="FF0000"/>
                </a:solidFill>
                <a:latin typeface="+mj-lt"/>
                <a:ea typeface="Cordia New" panose="020B0304020202020204" pitchFamily="34" charset="-34"/>
                <a:cs typeface="Cordia New" panose="020B0304020202020204" pitchFamily="34" charset="-34"/>
              </a:rPr>
              <a:t>   </a:t>
            </a:r>
            <a:r>
              <a:rPr lang="en-US" sz="1400" dirty="0">
                <a:solidFill>
                  <a:srgbClr val="FF0000"/>
                </a:solidFill>
                <a:latin typeface="+mj-lt"/>
                <a:ea typeface="Cordia New" panose="020B0304020202020204" pitchFamily="34" charset="-34"/>
                <a:cs typeface="Cordia New" panose="020B0304020202020204" pitchFamily="34" charset="-34"/>
              </a:rPr>
              <a:t>weighing between 30 to 50 </a:t>
            </a:r>
            <a:r>
              <a:rPr lang="en-US" sz="1400" dirty="0" err="1">
                <a:solidFill>
                  <a:srgbClr val="FF0000"/>
                </a:solidFill>
                <a:latin typeface="+mj-lt"/>
                <a:ea typeface="Cordia New" panose="020B0304020202020204" pitchFamily="34" charset="-34"/>
                <a:cs typeface="Cordia New" panose="020B0304020202020204" pitchFamily="34" charset="-34"/>
              </a:rPr>
              <a:t>lbs</a:t>
            </a:r>
            <a:r>
              <a:rPr lang="en-US" sz="1400" dirty="0">
                <a:solidFill>
                  <a:srgbClr val="FF0000"/>
                </a:solidFill>
                <a:latin typeface="+mj-lt"/>
                <a:ea typeface="Cordia New" panose="020B0304020202020204" pitchFamily="34" charset="-34"/>
                <a:cs typeface="Cordia New" panose="020B0304020202020204" pitchFamily="34" charset="-34"/>
              </a:rPr>
              <a:t>	</a:t>
            </a:r>
          </a:p>
          <a:p>
            <a:pPr indent="457200">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4.  -	</a:t>
            </a:r>
            <a:r>
              <a:rPr lang="en-US" sz="1400" dirty="0" smtClean="0">
                <a:solidFill>
                  <a:srgbClr val="FF0000"/>
                </a:solidFill>
                <a:latin typeface="+mj-lt"/>
                <a:ea typeface="Cordia New" panose="020B0304020202020204" pitchFamily="34" charset="-34"/>
                <a:cs typeface="Cordia New" panose="020B0304020202020204" pitchFamily="34" charset="-34"/>
              </a:rPr>
              <a:t/>
            </a:r>
            <a:br>
              <a:rPr lang="en-US" sz="1400" dirty="0" smtClean="0">
                <a:solidFill>
                  <a:srgbClr val="FF0000"/>
                </a:solidFill>
                <a:latin typeface="+mj-lt"/>
                <a:ea typeface="Cordia New" panose="020B0304020202020204" pitchFamily="34" charset="-34"/>
                <a:cs typeface="Cordia New" panose="020B0304020202020204" pitchFamily="34" charset="-34"/>
              </a:rPr>
            </a:br>
            <a:r>
              <a:rPr lang="en-US" sz="1400" dirty="0" smtClean="0">
                <a:solidFill>
                  <a:srgbClr val="FF0000"/>
                </a:solidFill>
                <a:latin typeface="+mj-lt"/>
                <a:ea typeface="Cordia New" panose="020B0304020202020204" pitchFamily="34" charset="-34"/>
                <a:cs typeface="Cordia New" panose="020B0304020202020204" pitchFamily="34" charset="-34"/>
              </a:rPr>
              <a:t>            5.  that </a:t>
            </a:r>
            <a:r>
              <a:rPr lang="en-US" sz="1400" dirty="0">
                <a:solidFill>
                  <a:srgbClr val="FF0000"/>
                </a:solidFill>
                <a:latin typeface="+mj-lt"/>
                <a:ea typeface="Cordia New" panose="020B0304020202020204" pitchFamily="34" charset="-34"/>
                <a:cs typeface="Cordia New" panose="020B0304020202020204" pitchFamily="34" charset="-34"/>
              </a:rPr>
              <a:t>are informed and ready to care for their </a:t>
            </a:r>
            <a:r>
              <a:rPr lang="en-US" sz="1400" dirty="0" smtClean="0">
                <a:solidFill>
                  <a:srgbClr val="FF0000"/>
                </a:solidFill>
                <a:latin typeface="+mj-lt"/>
                <a:ea typeface="Cordia New" panose="020B0304020202020204" pitchFamily="34" charset="-34"/>
                <a:cs typeface="Cordia New" panose="020B0304020202020204" pitchFamily="34" charset="-34"/>
              </a:rPr>
              <a:t>pet</a:t>
            </a:r>
            <a:br>
              <a:rPr lang="en-US" sz="1400" dirty="0" smtClean="0">
                <a:solidFill>
                  <a:srgbClr val="FF0000"/>
                </a:solidFill>
                <a:latin typeface="+mj-lt"/>
                <a:ea typeface="Cordia New" panose="020B0304020202020204" pitchFamily="34" charset="-34"/>
                <a:cs typeface="Cordia New" panose="020B0304020202020204" pitchFamily="34" charset="-34"/>
              </a:rPr>
            </a:br>
            <a:r>
              <a:rPr lang="en-US" sz="1400" dirty="0" smtClean="0">
                <a:solidFill>
                  <a:srgbClr val="FF0000"/>
                </a:solidFill>
                <a:latin typeface="+mj-lt"/>
                <a:ea typeface="Cordia New" panose="020B0304020202020204" pitchFamily="34" charset="-34"/>
                <a:cs typeface="Cordia New" panose="020B0304020202020204" pitchFamily="34" charset="-34"/>
              </a:rPr>
              <a:t>           6</a:t>
            </a:r>
            <a:r>
              <a:rPr lang="en-US" sz="1400" dirty="0">
                <a:solidFill>
                  <a:srgbClr val="FF0000"/>
                </a:solidFill>
                <a:latin typeface="+mj-lt"/>
                <a:ea typeface="Cordia New" panose="020B0304020202020204" pitchFamily="34" charset="-34"/>
                <a:cs typeface="Cordia New" panose="020B0304020202020204" pitchFamily="34" charset="-34"/>
              </a:rPr>
              <a:t>.  that knows how to care for a wallaby</a:t>
            </a:r>
          </a:p>
          <a:p>
            <a:pPr indent="457200">
              <a:lnSpc>
                <a:spcPts val="1600"/>
              </a:lnSpc>
              <a:spcAft>
                <a:spcPts val="0"/>
              </a:spcAft>
            </a:pPr>
            <a:r>
              <a:rPr lang="en-US" sz="1400" dirty="0">
                <a:solidFill>
                  <a:srgbClr val="FF0000"/>
                </a:solidFill>
                <a:latin typeface="+mj-lt"/>
                <a:ea typeface="Cordia New" panose="020B0304020202020204" pitchFamily="34" charset="-34"/>
                <a:cs typeface="Cordia New" panose="020B0304020202020204" pitchFamily="34" charset="-34"/>
              </a:rPr>
              <a:t>7.  who is unwilling to show you the </a:t>
            </a:r>
            <a:r>
              <a:rPr lang="en-US" sz="1400" dirty="0" err="1">
                <a:solidFill>
                  <a:srgbClr val="FF0000"/>
                </a:solidFill>
                <a:latin typeface="+mj-lt"/>
                <a:ea typeface="Cordia New" panose="020B0304020202020204" pitchFamily="34" charset="-34"/>
                <a:cs typeface="Cordia New" panose="020B0304020202020204" pitchFamily="34" charset="-34"/>
              </a:rPr>
              <a:t>wallby's</a:t>
            </a:r>
            <a:r>
              <a:rPr lang="en-US" sz="1400" dirty="0">
                <a:solidFill>
                  <a:srgbClr val="FF0000"/>
                </a:solidFill>
                <a:latin typeface="+mj-lt"/>
                <a:ea typeface="Cordia New" panose="020B0304020202020204" pitchFamily="34" charset="-34"/>
                <a:cs typeface="Cordia New" panose="020B0304020202020204" pitchFamily="34" charset="-34"/>
              </a:rPr>
              <a:t> breeding </a:t>
            </a:r>
            <a:br>
              <a:rPr lang="en-US" sz="1400" dirty="0">
                <a:solidFill>
                  <a:srgbClr val="FF0000"/>
                </a:solidFill>
                <a:latin typeface="+mj-lt"/>
                <a:ea typeface="Cordia New" panose="020B0304020202020204" pitchFamily="34" charset="-34"/>
                <a:cs typeface="Cordia New" panose="020B0304020202020204" pitchFamily="34" charset="-34"/>
              </a:rPr>
            </a:br>
            <a:r>
              <a:rPr lang="en-US" sz="1400" dirty="0">
                <a:solidFill>
                  <a:srgbClr val="FF0000"/>
                </a:solidFill>
                <a:latin typeface="+mj-lt"/>
                <a:ea typeface="Cordia New" panose="020B0304020202020204" pitchFamily="34" charset="-34"/>
                <a:cs typeface="Cordia New" panose="020B0304020202020204" pitchFamily="34" charset="-34"/>
              </a:rPr>
              <a:t>              </a:t>
            </a:r>
            <a:r>
              <a:rPr lang="en-US" sz="1400" dirty="0" smtClean="0">
                <a:solidFill>
                  <a:srgbClr val="FF0000"/>
                </a:solidFill>
                <a:latin typeface="+mj-lt"/>
                <a:ea typeface="Cordia New" panose="020B0304020202020204" pitchFamily="34" charset="-34"/>
                <a:cs typeface="Cordia New" panose="020B0304020202020204" pitchFamily="34" charset="-34"/>
              </a:rPr>
              <a:t>   </a:t>
            </a:r>
            <a:r>
              <a:rPr lang="en-US" sz="1400" dirty="0">
                <a:solidFill>
                  <a:srgbClr val="FF0000"/>
                </a:solidFill>
                <a:latin typeface="+mj-lt"/>
                <a:ea typeface="Cordia New" panose="020B0304020202020204" pitchFamily="34" charset="-34"/>
                <a:cs typeface="Cordia New" panose="020B0304020202020204" pitchFamily="34" charset="-34"/>
              </a:rPr>
              <a:t>premises (or at least photographs)	</a:t>
            </a:r>
            <a:endParaRPr lang="en-US" sz="1400" dirty="0">
              <a:solidFill>
                <a:srgbClr val="FF0000"/>
              </a:solidFill>
              <a:effectLst/>
              <a:latin typeface="+mj-lt"/>
              <a:ea typeface="Cordia New" panose="020B0304020202020204" pitchFamily="34" charset="-34"/>
              <a:cs typeface="Cordia New" panose="020B0304020202020204" pitchFamily="34" charset="-34"/>
            </a:endParaRPr>
          </a:p>
        </p:txBody>
      </p:sp>
      <p:sp>
        <p:nvSpPr>
          <p:cNvPr id="17" name="Rectangle 1"/>
          <p:cNvSpPr>
            <a:spLocks noChangeArrowheads="1"/>
          </p:cNvSpPr>
          <p:nvPr/>
        </p:nvSpPr>
        <p:spPr bwMode="auto">
          <a:xfrm>
            <a:off x="7123559" y="1246499"/>
            <a:ext cx="36499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1.  KHOCHAKANDAR, INDIA:</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 Two giant toads were married in a traditional Hindu ceremony in eastern India</a:t>
            </a:r>
            <a:r>
              <a:rPr lang="en-US" altLang="zh-CN" sz="2000" dirty="0">
                <a:latin typeface="Calibri Light" panose="020F0302020204030204" pitchFamily="34" charset="0"/>
                <a:ea typeface="Angsana New" panose="02020603050405020304" pitchFamily="18"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at the weekend by villagers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hoping to propitiate the rain</a:t>
            </a:r>
            <a:r>
              <a:rPr lang="en-US" altLang="zh-CN" sz="2000" dirty="0">
                <a:latin typeface="Calibri Light" panose="020F0302020204030204" pitchFamily="34" charset="0"/>
                <a:ea typeface="Angsana New" panose="02020603050405020304" pitchFamily="18"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gods and end a dry spell</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Angsana New" panose="02020603050405020304" pitchFamily="18" charset="-34"/>
                <a:cs typeface="Angsana New" panose="02020603050405020304" pitchFamily="18" charset="-34"/>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Calibri Light" panose="020F0302020204030204" pitchFamily="34" charset="0"/>
            </a:endParaRPr>
          </a:p>
        </p:txBody>
      </p:sp>
      <p:pic>
        <p:nvPicPr>
          <p:cNvPr id="6146" name="Picture 2" descr="verb2 (5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0114" y="3287373"/>
            <a:ext cx="16002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3406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Rectangle 9"/>
          <p:cNvSpPr/>
          <p:nvPr/>
        </p:nvSpPr>
        <p:spPr>
          <a:xfrm>
            <a:off x="796193" y="5431498"/>
            <a:ext cx="5105641" cy="523220"/>
          </a:xfrm>
          <a:prstGeom prst="rect">
            <a:avLst/>
          </a:prstGeom>
        </p:spPr>
        <p:txBody>
          <a:bodyPr wrap="square">
            <a:spAutoFit/>
          </a:bodyPr>
          <a:lstStyle/>
          <a:p>
            <a:r>
              <a:rPr lang="en-US" sz="1400" i="1" dirty="0">
                <a:ea typeface="Cordia New" panose="020B0304020202020204" pitchFamily="34" charset="-34"/>
                <a:cs typeface="Angsana New" panose="02020603050405020304" pitchFamily="18" charset="-34"/>
              </a:rPr>
              <a:t>Excerpted  from: </a:t>
            </a:r>
            <a:endParaRPr lang="en-US" sz="1400" i="1" dirty="0" smtClean="0">
              <a:ea typeface="Cordia New" panose="020B0304020202020204" pitchFamily="34" charset="-34"/>
              <a:cs typeface="Angsana New" panose="02020603050405020304" pitchFamily="18" charset="-34"/>
            </a:endParaRPr>
          </a:p>
          <a:p>
            <a:pPr lvl="0" eaLnBrk="0" fontAlgn="base" hangingPunct="0">
              <a:spcBef>
                <a:spcPct val="0"/>
              </a:spcBef>
              <a:spcAft>
                <a:spcPct val="0"/>
              </a:spcAft>
            </a:pPr>
            <a:r>
              <a:rPr lang="en-US" altLang="zh-CN" sz="1400" i="1" dirty="0">
                <a:solidFill>
                  <a:srgbClr val="0070C0"/>
                </a:solidFill>
                <a:ea typeface="Angsana New" panose="02020603050405020304" pitchFamily="18" charset="-34"/>
                <a:cs typeface="Times New Roman" panose="02020603050405020304" pitchFamily="18" charset="0"/>
              </a:rPr>
              <a:t>The Bangkok Post, June 7, 2005.</a:t>
            </a:r>
            <a:r>
              <a:rPr lang="en-US" altLang="zh-CN" sz="1400" dirty="0">
                <a:solidFill>
                  <a:srgbClr val="0070C0"/>
                </a:solidFill>
                <a:ea typeface="Angsana New" panose="02020603050405020304" pitchFamily="18" charset="-34"/>
                <a:cs typeface="Angsana New" panose="02020603050405020304" pitchFamily="18" charset="-34"/>
              </a:rPr>
              <a:t> </a:t>
            </a:r>
            <a:endParaRPr lang="en-US" altLang="zh-CN" sz="1400" dirty="0">
              <a:solidFill>
                <a:srgbClr val="0070C0"/>
              </a:solidFill>
            </a:endParaRPr>
          </a:p>
        </p:txBody>
      </p:sp>
      <p:sp>
        <p:nvSpPr>
          <p:cNvPr id="11" name="Rectangle 1"/>
          <p:cNvSpPr>
            <a:spLocks noChangeArrowheads="1"/>
          </p:cNvSpPr>
          <p:nvPr/>
        </p:nvSpPr>
        <p:spPr bwMode="auto">
          <a:xfrm>
            <a:off x="548010" y="895792"/>
            <a:ext cx="4710546"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2000" dirty="0" smtClean="0">
                <a:latin typeface="+mj-lt"/>
                <a:ea typeface="Cordia New" panose="020B0304020202020204" pitchFamily="34" charset="-34"/>
                <a:cs typeface="Angsana New" panose="02020603050405020304" pitchFamily="18" charset="-34"/>
              </a:rPr>
              <a:t>2.  </a:t>
            </a:r>
            <a:r>
              <a:rPr kumimoji="0" lang="en-US" altLang="zh-CN" sz="2000" b="1"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KUALA LUMPUR: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Malaysia’s southern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Johor state will spend 1 billion ringgit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(10.6 billion baht) to clean up three</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of its</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most polluted rivers, (a)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choked with</a:t>
            </a:r>
            <a:b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sewage and</a:t>
            </a:r>
            <a:r>
              <a:rPr kumimoji="0" lang="en-US" altLang="zh-CN" sz="2000" b="0" i="0" u="sng" strike="noStrike" cap="none" normalizeH="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garbage</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 report said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yesterday. The</a:t>
            </a:r>
            <a:r>
              <a:rPr kumimoji="0" lang="en-US" altLang="zh-CN" sz="2000" b="0" i="0" u="none" strike="noStrike" cap="none" normalizeH="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err="1" smtClean="0">
                <a:ln>
                  <a:noFill/>
                </a:ln>
                <a:solidFill>
                  <a:schemeClr val="tx1"/>
                </a:solidFill>
                <a:effectLst/>
                <a:latin typeface="+mj-lt"/>
                <a:ea typeface="Cordia New" panose="020B0304020202020204" pitchFamily="34" charset="-34"/>
                <a:cs typeface="Angsana New" panose="02020603050405020304" pitchFamily="18" charset="-34"/>
              </a:rPr>
              <a:t>Tebrau</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err="1" smtClean="0">
                <a:ln>
                  <a:noFill/>
                </a:ln>
                <a:solidFill>
                  <a:schemeClr val="tx1"/>
                </a:solidFill>
                <a:effectLst/>
                <a:latin typeface="+mj-lt"/>
                <a:ea typeface="Cordia New" panose="020B0304020202020204" pitchFamily="34" charset="-34"/>
                <a:cs typeface="Angsana New" panose="02020603050405020304" pitchFamily="18" charset="-34"/>
              </a:rPr>
              <a:t>Skudai</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and</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err="1" smtClean="0">
                <a:ln>
                  <a:noFill/>
                </a:ln>
                <a:solidFill>
                  <a:schemeClr val="tx1"/>
                </a:solidFill>
                <a:effectLst/>
                <a:latin typeface="+mj-lt"/>
                <a:ea typeface="Cordia New" panose="020B0304020202020204" pitchFamily="34" charset="-34"/>
                <a:cs typeface="Angsana New" panose="02020603050405020304" pitchFamily="18" charset="-34"/>
              </a:rPr>
              <a:t>Segget</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rivers carry pollutants and waste into the</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Johor</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Straits, (b)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which separate </a:t>
            </a:r>
            <a:b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peninsular Malaysia from the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island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republic of Singapore</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the </a:t>
            </a:r>
            <a: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New Straits </a:t>
            </a:r>
            <a:b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Times</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reported. </a:t>
            </a:r>
            <a:endParaRPr kumimoji="0" lang="en-US" altLang="zh-CN" sz="2000" b="0" i="0" u="none" strike="noStrike" cap="none" normalizeH="0" baseline="0" dirty="0" smtClean="0">
              <a:ln>
                <a:noFill/>
              </a:ln>
              <a:solidFill>
                <a:schemeClr val="tx1"/>
              </a:solidFill>
              <a:effectLst/>
              <a:latin typeface="+mj-lt"/>
            </a:endParaRPr>
          </a:p>
        </p:txBody>
      </p:sp>
      <p:pic>
        <p:nvPicPr>
          <p:cNvPr id="7170" name="Picture 2" descr="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9350" y="4528216"/>
            <a:ext cx="156845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4"/>
          <p:cNvSpPr>
            <a:spLocks noChangeArrowheads="1"/>
          </p:cNvSpPr>
          <p:nvPr/>
        </p:nvSpPr>
        <p:spPr bwMode="auto">
          <a:xfrm>
            <a:off x="6947568" y="766732"/>
            <a:ext cx="4923692" cy="53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lvl="0" indent="-457200" eaLnBrk="0" fontAlgn="base" hangingPunct="0">
              <a:spcBef>
                <a:spcPct val="0"/>
              </a:spcBef>
              <a:spcAft>
                <a:spcPct val="0"/>
              </a:spcAft>
              <a:buAutoNum type="arabicPeriod" startAt="3"/>
            </a:pPr>
            <a:r>
              <a:rPr kumimoji="0" lang="en-US" altLang="zh-CN" sz="2000" b="1"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MELBOURNE: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An Australian court ruled that a widow</a:t>
            </a:r>
            <a:r>
              <a:rPr lang="en-US" altLang="zh-CN" sz="2000"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cannot use her dead husband’s frozen sperm to have a baby. Victoria state Supreme Court judge Kim Hargrave</a:t>
            </a:r>
            <a:r>
              <a:rPr lang="en-US" altLang="zh-CN" sz="2000"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ruled that the 36-year-old woman, (a)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whose husband</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died in a 1998 car accident</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cannot be</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impregnated with </a:t>
            </a:r>
            <a:r>
              <a:rPr lang="en-US" sz="2000" dirty="0"/>
              <a:t>his sperm using artificial reproductive technology.</a:t>
            </a:r>
            <a:br>
              <a:rPr lang="en-US" sz="2000" dirty="0"/>
            </a:br>
            <a:r>
              <a:rPr lang="en-US" sz="2000" dirty="0"/>
              <a:t> </a:t>
            </a:r>
            <a:endParaRPr lang="en-US" sz="2000" dirty="0" smtClean="0"/>
          </a:p>
          <a:p>
            <a:pPr lvl="0" eaLnBrk="0" fontAlgn="base" hangingPunct="0">
              <a:spcBef>
                <a:spcPct val="0"/>
              </a:spcBef>
              <a:spcAft>
                <a:spcPct val="0"/>
              </a:spcAft>
            </a:pPr>
            <a:r>
              <a:rPr lang="en-US" sz="2000" dirty="0" smtClean="0"/>
              <a:t>        </a:t>
            </a:r>
            <a:r>
              <a:rPr lang="en-US" sz="2000" dirty="0" smtClean="0">
                <a:latin typeface="+mj-lt"/>
              </a:rPr>
              <a:t>The </a:t>
            </a:r>
            <a:r>
              <a:rPr lang="en-US" sz="2000" dirty="0">
                <a:latin typeface="+mj-lt"/>
              </a:rPr>
              <a:t>woman, (b) </a:t>
            </a:r>
            <a:r>
              <a:rPr lang="en-US" sz="2000" u="sng" dirty="0">
                <a:latin typeface="+mj-lt"/>
              </a:rPr>
              <a:t>whose identity has not </a:t>
            </a:r>
            <a:r>
              <a:rPr lang="en-US" sz="2000" u="sng" dirty="0" smtClean="0">
                <a:latin typeface="+mj-lt"/>
              </a:rPr>
              <a:t/>
            </a:r>
            <a:br>
              <a:rPr lang="en-US" sz="2000" u="sng" dirty="0" smtClean="0">
                <a:latin typeface="+mj-lt"/>
              </a:rPr>
            </a:br>
            <a:r>
              <a:rPr lang="en-US" sz="2000" dirty="0" smtClean="0">
                <a:latin typeface="+mj-lt"/>
              </a:rPr>
              <a:t>        </a:t>
            </a:r>
            <a:r>
              <a:rPr lang="en-US" sz="2000" u="sng" dirty="0" smtClean="0">
                <a:latin typeface="+mj-lt"/>
              </a:rPr>
              <a:t>been </a:t>
            </a:r>
            <a:r>
              <a:rPr lang="en-US" sz="2000" u="sng" dirty="0">
                <a:latin typeface="+mj-lt"/>
              </a:rPr>
              <a:t>released </a:t>
            </a:r>
            <a:r>
              <a:rPr lang="en-US" sz="2000" u="sng" dirty="0" smtClean="0">
                <a:latin typeface="+mj-lt"/>
              </a:rPr>
              <a:t>by</a:t>
            </a:r>
            <a:r>
              <a:rPr lang="en-US" sz="2000" dirty="0" smtClean="0">
                <a:latin typeface="+mj-lt"/>
              </a:rPr>
              <a:t> </a:t>
            </a:r>
            <a:r>
              <a:rPr lang="en-US" sz="2000" u="sng" dirty="0">
                <a:latin typeface="+mj-lt"/>
              </a:rPr>
              <a:t>the court</a:t>
            </a:r>
            <a:r>
              <a:rPr lang="en-US" sz="2000" dirty="0">
                <a:latin typeface="+mj-lt"/>
              </a:rPr>
              <a:t>, had </a:t>
            </a:r>
            <a:r>
              <a:rPr lang="en-US" sz="2000" dirty="0" smtClean="0">
                <a:latin typeface="+mj-lt"/>
              </a:rPr>
              <a:t>been</a:t>
            </a:r>
            <a:br>
              <a:rPr lang="en-US" sz="2000" dirty="0" smtClean="0">
                <a:latin typeface="+mj-lt"/>
              </a:rPr>
            </a:br>
            <a:r>
              <a:rPr lang="en-US" sz="2000" dirty="0" smtClean="0">
                <a:latin typeface="+mj-lt"/>
              </a:rPr>
              <a:t>        married </a:t>
            </a:r>
            <a:r>
              <a:rPr lang="en-US" sz="2000" dirty="0">
                <a:latin typeface="+mj-lt"/>
              </a:rPr>
              <a:t>to her husband for eight </a:t>
            </a:r>
            <a:r>
              <a:rPr lang="en-US" sz="2000" dirty="0" smtClean="0">
                <a:latin typeface="+mj-lt"/>
              </a:rPr>
              <a:t>years </a:t>
            </a:r>
            <a:br>
              <a:rPr lang="en-US" sz="2000" dirty="0" smtClean="0">
                <a:latin typeface="+mj-lt"/>
              </a:rPr>
            </a:br>
            <a:r>
              <a:rPr lang="en-US" sz="2000" dirty="0" smtClean="0">
                <a:latin typeface="+mj-lt"/>
              </a:rPr>
              <a:t>        when </a:t>
            </a:r>
            <a:r>
              <a:rPr lang="en-US" sz="2000" dirty="0">
                <a:latin typeface="+mj-lt"/>
              </a:rPr>
              <a:t>he died. It was that country’s </a:t>
            </a:r>
            <a:r>
              <a:rPr lang="en-US" sz="2000" dirty="0" smtClean="0">
                <a:latin typeface="+mj-lt"/>
              </a:rPr>
              <a:t>first</a:t>
            </a:r>
            <a:br>
              <a:rPr lang="en-US" sz="2000" dirty="0" smtClean="0">
                <a:latin typeface="+mj-lt"/>
              </a:rPr>
            </a:br>
            <a:r>
              <a:rPr lang="en-US" sz="2000" dirty="0" smtClean="0">
                <a:latin typeface="+mj-lt"/>
              </a:rPr>
              <a:t>        court case </a:t>
            </a:r>
            <a:r>
              <a:rPr lang="en-US" sz="2000" dirty="0">
                <a:latin typeface="+mj-lt"/>
              </a:rPr>
              <a:t>of its kind.</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endParaRPr kumimoji="0" lang="en-US" altLang="zh-CN" sz="2000" b="0" i="0" u="none" strike="noStrike" cap="none" normalizeH="0" baseline="0" dirty="0" smtClean="0">
              <a:ln>
                <a:noFill/>
              </a:ln>
              <a:solidFill>
                <a:schemeClr val="tx1"/>
              </a:solidFill>
              <a:effectLst/>
              <a:latin typeface="Calibri Light" panose="020F0302020204030204" pitchFamily="34" charset="0"/>
            </a:endParaRPr>
          </a:p>
        </p:txBody>
      </p:sp>
      <p:sp>
        <p:nvSpPr>
          <p:cNvPr id="15" name="Rectangle 5"/>
          <p:cNvSpPr>
            <a:spLocks noChangeArrowheads="1"/>
          </p:cNvSpPr>
          <p:nvPr/>
        </p:nvSpPr>
        <p:spPr bwMode="auto">
          <a:xfrm>
            <a:off x="7567799" y="5829657"/>
            <a:ext cx="260526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dirty="0" smtClean="0">
                <a:ln>
                  <a:noFill/>
                </a:ln>
                <a:effectLst/>
                <a:latin typeface="+mj-lt"/>
                <a:ea typeface="Cordia New" panose="020B0304020202020204" pitchFamily="34" charset="-34"/>
                <a:cs typeface="Times New Roman" panose="02020603050405020304" pitchFamily="18" charset="0"/>
              </a:rPr>
              <a:t>Excerpted  from: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1" u="none" strike="noStrike" cap="none" normalizeH="0" baseline="0" dirty="0" smtClean="0">
                <a:ln>
                  <a:noFill/>
                </a:ln>
                <a:solidFill>
                  <a:srgbClr val="0070C0"/>
                </a:solidFill>
                <a:effectLst/>
                <a:latin typeface="+mj-lt"/>
                <a:ea typeface="Cordia New" panose="020B0304020202020204" pitchFamily="34" charset="-34"/>
                <a:cs typeface="Times New Roman" panose="02020603050405020304" pitchFamily="18" charset="0"/>
              </a:rPr>
              <a:t>The Bangkok Post, May 28, 2005.</a:t>
            </a:r>
            <a:r>
              <a:rPr kumimoji="0" lang="en-US" altLang="zh-CN" sz="1400" b="0" i="0" u="none" strike="noStrike" cap="none" normalizeH="0" baseline="0" dirty="0" smtClean="0">
                <a:ln>
                  <a:noFill/>
                </a:ln>
                <a:solidFill>
                  <a:srgbClr val="0070C0"/>
                </a:solidFill>
                <a:effectLst/>
                <a:latin typeface="+mj-lt"/>
                <a:ea typeface="Cordia New" panose="020B0304020202020204" pitchFamily="34" charset="-34"/>
                <a:cs typeface="Angsana New" panose="02020603050405020304" pitchFamily="18" charset="-34"/>
              </a:rPr>
              <a:t> </a:t>
            </a:r>
            <a:endParaRPr kumimoji="0" lang="en-US" altLang="zh-CN" sz="1400" b="0" i="0" u="none" strike="noStrike" cap="none" normalizeH="0" baseline="0" dirty="0" smtClean="0">
              <a:ln>
                <a:noFill/>
              </a:ln>
              <a:solidFill>
                <a:srgbClr val="0070C0"/>
              </a:solidFill>
              <a:effectLst/>
              <a:latin typeface="+mj-lt"/>
            </a:endParaRPr>
          </a:p>
        </p:txBody>
      </p:sp>
    </p:spTree>
    <p:extLst>
      <p:ext uri="{BB962C8B-B14F-4D97-AF65-F5344CB8AC3E}">
        <p14:creationId xmlns:p14="http://schemas.microsoft.com/office/powerpoint/2010/main" val="1504626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4025</TotalTime>
  <Words>1057</Words>
  <Application>Microsoft Office PowerPoint</Application>
  <PresentationFormat>Widescreen</PresentationFormat>
  <Paragraphs>148</Paragraphs>
  <Slides>11</Slides>
  <Notes>0</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3" baseType="lpstr">
      <vt:lpstr>SimSun</vt:lpstr>
      <vt:lpstr>Angsana New</vt:lpstr>
      <vt:lpstr>Arial</vt:lpstr>
      <vt:lpstr>Arial Narrow</vt:lpstr>
      <vt:lpstr>Calibri</vt:lpstr>
      <vt:lpstr>Calibri Light</vt:lpstr>
      <vt:lpstr>Comic Sans MS</vt:lpstr>
      <vt:lpstr>Cordia New</vt:lpstr>
      <vt:lpstr>Times New Roman</vt:lpstr>
      <vt:lpstr>Wingdings</vt:lpstr>
      <vt:lpstr>Office Theme</vt:lpstr>
      <vt:lpstr>MSPhotoEd.3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Y53SoLA</cp:lastModifiedBy>
  <cp:revision>336</cp:revision>
  <cp:lastPrinted>2016-05-27T06:24:58Z</cp:lastPrinted>
  <dcterms:created xsi:type="dcterms:W3CDTF">2015-01-09T05:03:30Z</dcterms:created>
  <dcterms:modified xsi:type="dcterms:W3CDTF">2016-08-09T11:14:18Z</dcterms:modified>
</cp:coreProperties>
</file>