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7" r:id="rId2"/>
    <p:sldId id="268" r:id="rId3"/>
    <p:sldId id="281" r:id="rId4"/>
    <p:sldId id="289" r:id="rId5"/>
    <p:sldId id="275" r:id="rId6"/>
    <p:sldId id="286" r:id="rId7"/>
    <p:sldId id="292" r:id="rId8"/>
    <p:sldId id="287" r:id="rId9"/>
    <p:sldId id="291" r:id="rId10"/>
    <p:sldId id="293" r:id="rId11"/>
    <p:sldId id="288" r:id="rId12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9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08/08/59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08/08/59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08/08/59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08/08/59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08/08/59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08/08/59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08/08/59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08/08/59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08/08/59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08/08/59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08/08/59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08/08/59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4to40.com/omg/default.asp?category=animal&amp;counter=2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4to40.com/omg/default.asp?category=animal&amp;counter=2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4to40.com/omg/default.asp?category=animal&amp;counter=2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88117" y="0"/>
            <a:ext cx="76395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082452" y="3945852"/>
            <a:ext cx="4435978" cy="1888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ชุดเจาะไวยากรณ์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หัวข้อ</a:t>
            </a:r>
            <a:r>
              <a:rPr lang="en-US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: </a:t>
            </a:r>
            <a:r>
              <a:rPr lang="th-TH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เข้าใจ </a:t>
            </a:r>
            <a:r>
              <a:rPr lang="en-US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Clauses </a:t>
            </a:r>
            <a:r>
              <a:rPr lang="th-TH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ในประโยค</a:t>
            </a:r>
            <a:r>
              <a:rPr lang="en-US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 </a:t>
            </a:r>
            <a:endParaRPr lang="th-TH" altLang="en-US" sz="2400" dirty="0" smtClean="0">
              <a:solidFill>
                <a:srgbClr val="FF0000"/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95840"/>
            <a:ext cx="4829063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2016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r>
              <a:rPr lang="en-US" altLang="th-TH" sz="1200" dirty="0" smtClean="0">
                <a:latin typeface="Calibri" panose="020F0502020204030204" pitchFamily="34" charset="0"/>
              </a:rPr>
              <a:t> </a:t>
            </a:r>
            <a:r>
              <a:rPr lang="en-US" altLang="th-TH" sz="1200" dirty="0" err="1" smtClean="0">
                <a:latin typeface="Calibri" panose="020F0502020204030204" pitchFamily="34" charset="0"/>
              </a:rPr>
              <a:t>ud</a:t>
            </a:r>
            <a:r>
              <a:rPr lang="en-US" altLang="th-TH" sz="1200" dirty="0" smtClean="0">
                <a:latin typeface="Calibri" panose="020F0502020204030204" pitchFamily="34" charset="0"/>
              </a:rPr>
              <a:t> 8 Aug, 2016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616" y="464531"/>
            <a:ext cx="4672930" cy="292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43102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-305296" y="4132615"/>
            <a:ext cx="569154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ts val="18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1200" i="1" dirty="0">
                <a:latin typeface="+mj-lt"/>
              </a:rPr>
              <a:t>Excerpted  from: </a:t>
            </a:r>
            <a:r>
              <a:rPr lang="en-US" sz="1200" i="1" u="sng" dirty="0">
                <a:latin typeface="+mj-lt"/>
                <a:hlinkClick r:id="rId2"/>
              </a:rPr>
              <a:t>http://www.4to40.com/omg/default.asp?category=animal&amp;counter=20</a:t>
            </a:r>
            <a:endParaRPr lang="en-US" sz="1200" dirty="0">
              <a:latin typeface="+mj-lt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433339" y="5276708"/>
            <a:ext cx="4758661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" indent="-28575">
              <a:lnSpc>
                <a:spcPts val="18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1200" i="1" dirty="0">
                <a:latin typeface="Times New Roman" panose="02020603050405020304" pitchFamily="18" charset="0"/>
                <a:ea typeface="Cordia New" panose="020B0304020202020204" pitchFamily="34" charset="-34"/>
                <a:cs typeface="Angsana New" panose="02020603050405020304" pitchFamily="18" charset="-34"/>
              </a:rPr>
              <a:t>Excerpted  from: </a:t>
            </a:r>
            <a:r>
              <a:rPr lang="en-US" sz="1200" i="1" dirty="0">
                <a:solidFill>
                  <a:srgbClr val="000000"/>
                </a:solidFill>
                <a:latin typeface="Times New Roman" panose="02020603050405020304" pitchFamily="18" charset="0"/>
                <a:ea typeface="Cordia New" panose="020B0304020202020204" pitchFamily="34" charset="-34"/>
                <a:cs typeface="Cordia New" panose="020B0304020202020204" pitchFamily="34" charset="-34"/>
                <a:hlinkClick r:id="rId2"/>
              </a:rPr>
              <a:t>http://www.4to40.com/omg/default.asp?category=animal&amp;counter=0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lnSpc>
                <a:spcPts val="8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th-TH" sz="1200" dirty="0"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 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14263" y="2273626"/>
            <a:ext cx="4462674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7. </a:t>
            </a:r>
            <a:r>
              <a:rPr lang="en-US" sz="1800" dirty="0">
                <a:latin typeface="+mj-lt"/>
              </a:rPr>
              <a:t>(a) </a:t>
            </a:r>
            <a:r>
              <a:rPr lang="en-US" sz="1800" u="sng" dirty="0">
                <a:latin typeface="+mj-lt"/>
              </a:rPr>
              <a:t>When the </a:t>
            </a:r>
            <a:r>
              <a:rPr lang="en-US" sz="1800" b="1" u="sng" dirty="0">
                <a:latin typeface="+mj-lt"/>
              </a:rPr>
              <a:t>puss moth caterpillar</a:t>
            </a:r>
            <a:r>
              <a:rPr lang="en-US" sz="1800" u="sng" dirty="0">
                <a:latin typeface="+mj-lt"/>
              </a:rPr>
              <a:t> is</a:t>
            </a:r>
            <a:br>
              <a:rPr lang="en-US" sz="1800" u="sng" dirty="0">
                <a:latin typeface="+mj-lt"/>
              </a:rPr>
            </a:br>
            <a:r>
              <a:rPr lang="en-US" sz="1800" dirty="0">
                <a:latin typeface="+mj-lt"/>
              </a:rPr>
              <a:t> </a:t>
            </a:r>
            <a:r>
              <a:rPr lang="th-TH" sz="1800" dirty="0">
                <a:latin typeface="+mj-lt"/>
              </a:rPr>
              <a:t>           </a:t>
            </a:r>
            <a:r>
              <a:rPr lang="en-US" sz="1800" u="sng" dirty="0" smtClean="0">
                <a:latin typeface="+mj-lt"/>
              </a:rPr>
              <a:t>disturbed</a:t>
            </a:r>
            <a:r>
              <a:rPr lang="en-US" sz="1800" dirty="0">
                <a:latin typeface="+mj-lt"/>
              </a:rPr>
              <a:t>, it lifts up its red face, and</a:t>
            </a:r>
            <a:r>
              <a:rPr lang="th-TH" sz="1800" dirty="0">
                <a:latin typeface="+mj-lt"/>
              </a:rPr>
              <a:t/>
            </a:r>
            <a:br>
              <a:rPr lang="th-TH" sz="1800" dirty="0">
                <a:latin typeface="+mj-lt"/>
              </a:rPr>
            </a:br>
            <a:r>
              <a:rPr lang="th-TH" sz="1800" dirty="0">
                <a:latin typeface="+mj-lt"/>
              </a:rPr>
              <a:t>            </a:t>
            </a:r>
            <a:r>
              <a:rPr lang="en-US" sz="1800" dirty="0">
                <a:latin typeface="+mj-lt"/>
              </a:rPr>
              <a:t> </a:t>
            </a:r>
            <a:r>
              <a:rPr lang="en-US" sz="1800" dirty="0" smtClean="0">
                <a:latin typeface="+mj-lt"/>
              </a:rPr>
              <a:t>two </a:t>
            </a:r>
            <a:r>
              <a:rPr lang="en-US" sz="1800" dirty="0">
                <a:latin typeface="+mj-lt"/>
              </a:rPr>
              <a:t>long red ‘whips’ flick out of its </a:t>
            </a:r>
            <a:r>
              <a:rPr lang="en-US" sz="1800" dirty="0" smtClean="0">
                <a:latin typeface="+mj-lt"/>
              </a:rPr>
              <a:t/>
            </a:r>
            <a:br>
              <a:rPr lang="en-US" sz="1800" dirty="0" smtClean="0">
                <a:latin typeface="+mj-lt"/>
              </a:rPr>
            </a:br>
            <a:r>
              <a:rPr lang="en-US" sz="1800" dirty="0" smtClean="0">
                <a:latin typeface="+mj-lt"/>
              </a:rPr>
              <a:t>          tail. It </a:t>
            </a:r>
            <a:r>
              <a:rPr lang="en-US" sz="1800" dirty="0">
                <a:latin typeface="+mj-lt"/>
              </a:rPr>
              <a:t>also produces a smelly fluid, </a:t>
            </a:r>
            <a:endParaRPr lang="en-US" sz="1800" dirty="0" smtClean="0">
              <a:latin typeface="+mj-lt"/>
            </a:endParaRPr>
          </a:p>
          <a:p>
            <a:r>
              <a:rPr lang="en-US" sz="1800" dirty="0">
                <a:latin typeface="+mj-lt"/>
              </a:rPr>
              <a:t> </a:t>
            </a:r>
            <a:r>
              <a:rPr lang="en-US" sz="1800" dirty="0" smtClean="0">
                <a:latin typeface="+mj-lt"/>
              </a:rPr>
              <a:t>         (</a:t>
            </a:r>
            <a:r>
              <a:rPr lang="en-US" sz="1800" dirty="0">
                <a:latin typeface="+mj-lt"/>
              </a:rPr>
              <a:t>b) </a:t>
            </a:r>
            <a:r>
              <a:rPr lang="en-US" sz="1800" u="sng" dirty="0">
                <a:latin typeface="+mj-lt"/>
              </a:rPr>
              <a:t>which</a:t>
            </a:r>
            <a:r>
              <a:rPr lang="en-US" sz="1800" dirty="0">
                <a:latin typeface="+mj-lt"/>
              </a:rPr>
              <a:t> </a:t>
            </a:r>
            <a:r>
              <a:rPr lang="en-US" sz="1800" u="sng" dirty="0">
                <a:latin typeface="+mj-lt"/>
              </a:rPr>
              <a:t>it can even spray at its </a:t>
            </a:r>
          </a:p>
          <a:p>
            <a:r>
              <a:rPr lang="en-US" sz="1800" dirty="0" smtClean="0">
                <a:latin typeface="+mj-lt"/>
              </a:rPr>
              <a:t>          </a:t>
            </a:r>
            <a:r>
              <a:rPr lang="en-US" sz="1800" u="sng" dirty="0" smtClean="0">
                <a:latin typeface="+mj-lt"/>
              </a:rPr>
              <a:t>attackers</a:t>
            </a:r>
            <a:r>
              <a:rPr lang="en-US" sz="1800" u="sng" dirty="0">
                <a:latin typeface="+mj-lt"/>
              </a:rPr>
              <a:t>.</a:t>
            </a:r>
          </a:p>
          <a:p>
            <a:pPr marL="28575" indent="-28575">
              <a:lnSpc>
                <a:spcPts val="18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			</a:t>
            </a:r>
            <a:endParaRPr lang="en-US" sz="1800" dirty="0">
              <a:effectLst/>
              <a:latin typeface="+mj-lt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1" name="Picture 2" descr="omg0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459" y="416863"/>
            <a:ext cx="1510679" cy="1510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elepha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9458" y="504969"/>
            <a:ext cx="1734540" cy="1732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5548449" y="-343567"/>
            <a:ext cx="192988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31" name="Picture 7" descr="elepha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25297" y="207296"/>
            <a:ext cx="181680" cy="114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7274240" y="2594765"/>
            <a:ext cx="4440682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8288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8288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8288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8288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8288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8288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8288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8288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8288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r"/>
                <a:tab pos="2636838" algn="ctr"/>
                <a:tab pos="5273675" algn="r"/>
              </a:tabLst>
            </a:pPr>
            <a:r>
              <a:rPr kumimoji="0" lang="en-US" altLang="zh-CN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8.  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There are some very strange laws in</a:t>
            </a:r>
            <a:b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</a:b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      America. For example, in Milwaukee, it is </a:t>
            </a:r>
            <a:b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</a:b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      against the law to take your pet elephant</a:t>
            </a:r>
            <a:b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</a:b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      for a walk (a) </a:t>
            </a:r>
            <a:r>
              <a:rPr kumimoji="0" lang="en-US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unless your elephant is on a</a:t>
            </a:r>
            <a:br>
              <a:rPr kumimoji="0" lang="en-US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</a:br>
            <a:r>
              <a:rPr kumimoji="0" lang="en-US" altLang="zh-CN" sz="18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      </a:t>
            </a:r>
            <a:r>
              <a:rPr kumimoji="0" lang="en-US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lead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; and in Illinois, bees are forbidden to </a:t>
            </a:r>
            <a:b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</a:b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      fly over towns, (b) </a:t>
            </a:r>
            <a:r>
              <a:rPr kumimoji="0" lang="en-US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though it is doubtful </a:t>
            </a:r>
            <a:br>
              <a:rPr kumimoji="0" lang="en-US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</a:br>
            <a:r>
              <a:rPr kumimoji="0" lang="en-US" altLang="zh-CN" sz="18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      </a:t>
            </a:r>
            <a:r>
              <a:rPr kumimoji="0" lang="en-US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whether anyone has managed to stop </a:t>
            </a:r>
            <a:br>
              <a:rPr kumimoji="0" lang="en-US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</a:br>
            <a:r>
              <a:rPr kumimoji="0" lang="en-US" altLang="zh-CN" sz="18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      </a:t>
            </a:r>
            <a:r>
              <a:rPr kumimoji="0" lang="en-US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them breaking the law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!</a:t>
            </a: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80586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99942" y="694345"/>
            <a:ext cx="4656971" cy="5109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70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Answer 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000" dirty="0" smtClean="0"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Activity II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  <a:ea typeface="Cordia New" panose="020B0304020202020204" pitchFamily="34" charset="-34"/>
              <a:cs typeface="Angsana New" panose="02020603050405020304" pitchFamily="18" charset="-34"/>
            </a:endParaRPr>
          </a:p>
          <a:p>
            <a:r>
              <a:rPr lang="en-US" sz="1400" u="sng" dirty="0"/>
              <a:t>Notes</a:t>
            </a:r>
            <a:r>
              <a:rPr lang="en-US" sz="1400" dirty="0"/>
              <a:t>:   </a:t>
            </a:r>
            <a:r>
              <a:rPr lang="en-US" sz="1400" b="1" dirty="0"/>
              <a:t>N. Cl. = Noun Clause</a:t>
            </a:r>
            <a:r>
              <a:rPr lang="en-US" sz="1400" b="1" dirty="0" smtClean="0"/>
              <a:t>;</a:t>
            </a:r>
          </a:p>
          <a:p>
            <a:r>
              <a:rPr lang="en-US" sz="1400" b="1" dirty="0"/>
              <a:t> </a:t>
            </a:r>
            <a:r>
              <a:rPr lang="en-US" sz="1400" b="1" dirty="0" smtClean="0"/>
              <a:t>             </a:t>
            </a:r>
            <a:r>
              <a:rPr lang="en-US" sz="1400" b="1" dirty="0"/>
              <a:t>Adv. Cl. = Adverb Clause; </a:t>
            </a:r>
            <a:endParaRPr lang="en-US" sz="1400" b="1" dirty="0" smtClean="0"/>
          </a:p>
          <a:p>
            <a:r>
              <a:rPr lang="en-US" sz="1400" b="1" dirty="0"/>
              <a:t> </a:t>
            </a:r>
            <a:r>
              <a:rPr lang="en-US" sz="1400" b="1" dirty="0" smtClean="0"/>
              <a:t>             Adj</a:t>
            </a:r>
            <a:r>
              <a:rPr lang="en-US" sz="1400" b="1" dirty="0"/>
              <a:t>. Cl. = Adjective </a:t>
            </a:r>
            <a:r>
              <a:rPr lang="en-US" sz="1400" b="1" dirty="0" smtClean="0"/>
              <a:t>Clause</a:t>
            </a:r>
          </a:p>
          <a:p>
            <a:pPr lvl="0"/>
            <a:endParaRPr lang="en-US" sz="1400" dirty="0"/>
          </a:p>
          <a:p>
            <a:pPr lvl="0"/>
            <a:r>
              <a:rPr lang="en-US" sz="1400" dirty="0" smtClean="0">
                <a:solidFill>
                  <a:srgbClr val="FF0000"/>
                </a:solidFill>
              </a:rPr>
              <a:t>1. (a</a:t>
            </a:r>
            <a:r>
              <a:rPr lang="en-US" sz="1400" dirty="0">
                <a:solidFill>
                  <a:srgbClr val="FF0000"/>
                </a:solidFill>
              </a:rPr>
              <a:t>) Adv. Cl.       					</a:t>
            </a:r>
          </a:p>
          <a:p>
            <a:pPr lvl="0"/>
            <a:r>
              <a:rPr lang="en-US" sz="1400" dirty="0" smtClean="0">
                <a:solidFill>
                  <a:srgbClr val="FF0000"/>
                </a:solidFill>
              </a:rPr>
              <a:t>2. (a</a:t>
            </a:r>
            <a:r>
              <a:rPr lang="en-US" sz="1400" dirty="0">
                <a:solidFill>
                  <a:srgbClr val="FF0000"/>
                </a:solidFill>
              </a:rPr>
              <a:t>) Adj. Cl., (b) Adj. Cl., (c) Adv. Cl. 	</a:t>
            </a:r>
            <a:endParaRPr lang="en-US" sz="1400" dirty="0" smtClean="0">
              <a:solidFill>
                <a:srgbClr val="FF0000"/>
              </a:solidFill>
            </a:endParaRPr>
          </a:p>
          <a:p>
            <a:pPr lvl="0"/>
            <a:r>
              <a:rPr lang="en-US" sz="1400" dirty="0">
                <a:solidFill>
                  <a:srgbClr val="FF0000"/>
                </a:solidFill>
              </a:rPr>
              <a:t>	</a:t>
            </a:r>
          </a:p>
          <a:p>
            <a:pPr lvl="0"/>
            <a:r>
              <a:rPr lang="en-US" sz="1400" dirty="0" smtClean="0">
                <a:solidFill>
                  <a:srgbClr val="FF0000"/>
                </a:solidFill>
              </a:rPr>
              <a:t>3. (a</a:t>
            </a:r>
            <a:r>
              <a:rPr lang="en-US" sz="1400" dirty="0">
                <a:solidFill>
                  <a:srgbClr val="FF0000"/>
                </a:solidFill>
              </a:rPr>
              <a:t>) Adv. Cl., (b) Adv. Cl.  				</a:t>
            </a:r>
            <a:endParaRPr lang="en-US" sz="1400" dirty="0" smtClean="0">
              <a:solidFill>
                <a:srgbClr val="FF0000"/>
              </a:solidFill>
            </a:endParaRPr>
          </a:p>
          <a:p>
            <a:pPr lvl="0"/>
            <a:r>
              <a:rPr lang="en-US" sz="1400" dirty="0" smtClean="0">
                <a:solidFill>
                  <a:srgbClr val="FF0000"/>
                </a:solidFill>
              </a:rPr>
              <a:t>4  (a</a:t>
            </a:r>
            <a:r>
              <a:rPr lang="en-US" sz="1400" dirty="0">
                <a:solidFill>
                  <a:srgbClr val="FF0000"/>
                </a:solidFill>
              </a:rPr>
              <a:t>) Adj. Cl., (b) Adj. Cl., (c) Adj. Cl.	</a:t>
            </a:r>
            <a:r>
              <a:rPr lang="en-US" sz="1400" dirty="0" smtClean="0">
                <a:solidFill>
                  <a:srgbClr val="FF0000"/>
                </a:solidFill>
              </a:rPr>
              <a:t/>
            </a:r>
            <a:br>
              <a:rPr lang="en-US" sz="1400" dirty="0" smtClean="0">
                <a:solidFill>
                  <a:srgbClr val="FF0000"/>
                </a:solidFill>
              </a:rPr>
            </a:b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 </a:t>
            </a:r>
          </a:p>
          <a:p>
            <a:pPr lvl="0"/>
            <a:r>
              <a:rPr lang="en-US" sz="1400" dirty="0" smtClean="0">
                <a:solidFill>
                  <a:srgbClr val="FF0000"/>
                </a:solidFill>
              </a:rPr>
              <a:t>5. (a</a:t>
            </a:r>
            <a:r>
              <a:rPr lang="en-US" sz="1400" dirty="0">
                <a:solidFill>
                  <a:srgbClr val="FF0000"/>
                </a:solidFill>
              </a:rPr>
              <a:t>) Adv. Cl., (b) Adv. Cl., (c) Adv. Cl</a:t>
            </a:r>
            <a:r>
              <a:rPr lang="en-US" sz="1400" dirty="0" smtClean="0">
                <a:solidFill>
                  <a:srgbClr val="FF0000"/>
                </a:solidFill>
              </a:rPr>
              <a:t>.</a:t>
            </a:r>
            <a:br>
              <a:rPr lang="en-US" sz="1400" dirty="0" smtClean="0">
                <a:solidFill>
                  <a:srgbClr val="FF0000"/>
                </a:solidFill>
              </a:rPr>
            </a:br>
            <a:endParaRPr lang="en-US" sz="1400" dirty="0">
              <a:solidFill>
                <a:srgbClr val="FF0000"/>
              </a:solidFill>
            </a:endParaRPr>
          </a:p>
          <a:p>
            <a:pPr indent="0"/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 6.  (a</a:t>
            </a:r>
            <a:r>
              <a:rPr lang="en-US" sz="1400" dirty="0">
                <a:solidFill>
                  <a:srgbClr val="FF0000"/>
                </a:solidFill>
              </a:rPr>
              <a:t>) N. Cl., (b) Adj. Cl. </a:t>
            </a:r>
            <a:endParaRPr lang="en-US" sz="1400" dirty="0" smtClean="0">
              <a:solidFill>
                <a:srgbClr val="FF0000"/>
              </a:solidFill>
            </a:endParaRPr>
          </a:p>
          <a:p>
            <a:pPr marL="342900" indent="-342900">
              <a:buAutoNum type="arabicPeriod" startAt="5"/>
            </a:pPr>
            <a:endParaRPr lang="en-US" sz="1400" dirty="0" smtClean="0">
              <a:solidFill>
                <a:srgbClr val="FF0000"/>
              </a:solidFill>
            </a:endParaRPr>
          </a:p>
          <a:p>
            <a:pPr lvl="0" indent="0"/>
            <a:r>
              <a:rPr lang="en-US" sz="1400" dirty="0" smtClean="0">
                <a:solidFill>
                  <a:srgbClr val="FF0000"/>
                </a:solidFill>
              </a:rPr>
              <a:t>    7.  (a</a:t>
            </a:r>
            <a:r>
              <a:rPr lang="en-US" sz="1400" dirty="0">
                <a:solidFill>
                  <a:srgbClr val="FF0000"/>
                </a:solidFill>
              </a:rPr>
              <a:t>) Adv. Cl., (b) Adj. Cl</a:t>
            </a:r>
            <a:r>
              <a:rPr lang="en-US" sz="1400" dirty="0" smtClean="0">
                <a:solidFill>
                  <a:srgbClr val="FF0000"/>
                </a:solidFill>
              </a:rPr>
              <a:t>.</a:t>
            </a:r>
          </a:p>
          <a:p>
            <a:pPr lvl="0" indent="0"/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	</a:t>
            </a:r>
          </a:p>
          <a:p>
            <a:pPr lvl="0" indent="0"/>
            <a:r>
              <a:rPr lang="en-US" sz="1400" dirty="0" smtClean="0">
                <a:solidFill>
                  <a:srgbClr val="FF0000"/>
                </a:solidFill>
              </a:rPr>
              <a:t>    8</a:t>
            </a:r>
            <a:r>
              <a:rPr lang="en-US" sz="1400" dirty="0">
                <a:solidFill>
                  <a:srgbClr val="FF0000"/>
                </a:solidFill>
              </a:rPr>
              <a:t>.  (a) Adv. Cl., (b) Adv. Cl.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</a:p>
        </p:txBody>
      </p:sp>
      <p:sp>
        <p:nvSpPr>
          <p:cNvPr id="17" name="Text Box 42"/>
          <p:cNvSpPr txBox="1">
            <a:spLocks noChangeArrowheads="1"/>
          </p:cNvSpPr>
          <p:nvPr/>
        </p:nvSpPr>
        <p:spPr bwMode="auto">
          <a:xfrm>
            <a:off x="6823375" y="436983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3332" y="1967697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6823375" y="4284664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  <p:pic>
        <p:nvPicPr>
          <p:cNvPr id="9" name="Picture 3" descr="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518" y="5803436"/>
            <a:ext cx="2282825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84030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64564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6912455" y="377379"/>
            <a:ext cx="3334204" cy="96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28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การใช้สื่อชิ้นนี้เพื่อพัฒนาตัวคุณเองให้ประสบความสำเร็จ</a:t>
            </a:r>
            <a:endParaRPr lang="en-US" altLang="en-US" sz="28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pic>
        <p:nvPicPr>
          <p:cNvPr id="25" name="Picture 7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125" y="282939"/>
            <a:ext cx="1127663" cy="1642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73"/>
          <p:cNvSpPr txBox="1">
            <a:spLocks noChangeArrowheads="1"/>
          </p:cNvSpPr>
          <p:nvPr/>
        </p:nvSpPr>
        <p:spPr bwMode="auto">
          <a:xfrm>
            <a:off x="359172" y="428141"/>
            <a:ext cx="4350740" cy="53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28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เกี่ยวกับสื่อชิ้นนี้</a:t>
            </a:r>
            <a:endParaRPr lang="en-US" altLang="en-US" sz="28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2" name="Rectangle 119"/>
          <p:cNvSpPr>
            <a:spLocks noChangeArrowheads="1"/>
          </p:cNvSpPr>
          <p:nvPr/>
        </p:nvSpPr>
        <p:spPr bwMode="auto">
          <a:xfrm>
            <a:off x="7409327" y="1876668"/>
            <a:ext cx="3936916" cy="1138773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สื่อชิ้นนี้ประกอบด้วย</a:t>
            </a:r>
            <a:r>
              <a:rPr lang="en-US" altLang="th-TH" sz="2000" dirty="0">
                <a:latin typeface="Cordia New" panose="020B0304020202020204" pitchFamily="34" charset="-34"/>
                <a:cs typeface="+mn-cs"/>
              </a:rPr>
              <a:t> 2 </a:t>
            </a:r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ส่วนหลัก</a:t>
            </a:r>
          </a:p>
          <a:p>
            <a:pPr>
              <a:buNone/>
            </a:pPr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      </a:t>
            </a:r>
            <a:r>
              <a:rPr lang="th-TH" altLang="th-TH" sz="2000" u="sng" dirty="0">
                <a:latin typeface="Cordia New" panose="020B0304020202020204" pitchFamily="34" charset="-34"/>
                <a:cs typeface="+mn-cs"/>
              </a:rPr>
              <a:t>ส่วนที่ 1 </a:t>
            </a:r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– การทบทวนความรู้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เกี่ยวกับ </a:t>
            </a:r>
            <a:r>
              <a:rPr lang="en-US" altLang="th-TH" sz="2000" dirty="0" smtClean="0">
                <a:latin typeface="Cordia New" panose="020B0304020202020204" pitchFamily="34" charset="-34"/>
                <a:cs typeface="+mn-cs"/>
              </a:rPr>
              <a:t>Clauses</a:t>
            </a:r>
            <a:endParaRPr lang="th-TH" altLang="th-TH" sz="20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      </a:t>
            </a:r>
            <a:r>
              <a:rPr lang="th-TH" altLang="th-TH" sz="2000" u="sng" dirty="0">
                <a:latin typeface="Cordia New" panose="020B0304020202020204" pitchFamily="34" charset="-34"/>
                <a:cs typeface="+mn-cs"/>
              </a:rPr>
              <a:t>ส่วนที่ 2 </a:t>
            </a:r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– การฝึก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วิเคราะห์ </a:t>
            </a:r>
            <a:r>
              <a:rPr lang="en-US" altLang="th-TH" sz="2000" dirty="0" smtClean="0">
                <a:latin typeface="Cordia New" panose="020B0304020202020204" pitchFamily="34" charset="-34"/>
                <a:cs typeface="+mn-cs"/>
              </a:rPr>
              <a:t>Clauses 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ชนิดต่างๆ</a:t>
            </a:r>
            <a:endParaRPr lang="th-TH" altLang="th-TH" sz="2000" dirty="0">
              <a:latin typeface="Cordia New" panose="020B0304020202020204" pitchFamily="34" charset="-34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2302" y="93098"/>
            <a:ext cx="936128" cy="1534210"/>
          </a:xfrm>
          <a:prstGeom prst="rect">
            <a:avLst/>
          </a:prstGeom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827283" y="4226108"/>
            <a:ext cx="4176931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ทักษะหนึ่งที่ช่วยให้เข้าใจประโยคที่ซับซ้อนคือ การทำความเข้าใจกับส่วนประกอบต่างๆที่อยู่ในประโยค ในบทเรียนนี้จะเน้น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อนุประโยค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(Clauses)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ที่มาประกอบกันเป็นประโยคที่ซับซ้อนขึ้น ถ้าเราเข้าใจหน้าที่และ</a:t>
            </a:r>
            <a:r>
              <a:rPr kumimoji="0" lang="th-TH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ความสัมพันธ์ของอนุประโยคทั้งหลายในประโยค เราก็จะอ่านและเขียนประโยค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ซับซ้อนได้ดีขึ้น</a:t>
            </a:r>
            <a:endParaRPr kumimoji="0" lang="th-TH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119"/>
          <p:cNvSpPr>
            <a:spLocks noChangeArrowheads="1"/>
          </p:cNvSpPr>
          <p:nvPr/>
        </p:nvSpPr>
        <p:spPr bwMode="auto">
          <a:xfrm>
            <a:off x="565514" y="2199833"/>
            <a:ext cx="4438700" cy="163121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เคยสังเกตไหมว่าบางครั้งเวลาที่อ่านหนังสือพิมพ์</a:t>
            </a:r>
            <a:endParaRPr lang="en-US" altLang="zh-CN" sz="1200" dirty="0"/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บทความบนอินเตอร์</a:t>
            </a:r>
            <a:r>
              <a:rPr lang="th-TH" altLang="zh-CN" sz="2000" dirty="0" err="1">
                <a:ea typeface="Cordia New" panose="020B0304020202020204" pitchFamily="34" charset="-34"/>
                <a:cs typeface="Cordia New" panose="020B0304020202020204" pitchFamily="34" charset="-34"/>
              </a:rPr>
              <a:t>เนท</a:t>
            </a: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   หรือตำรา ถึงแม้เราจะ</a:t>
            </a:r>
            <a:endParaRPr lang="en-US" altLang="zh-CN" sz="1200" dirty="0"/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พยายามเปิดพจนานุกรมเกือบจะทุกตัวแล้วก็ยัง</a:t>
            </a:r>
            <a:endParaRPr lang="en-US" altLang="zh-CN" sz="1200" dirty="0"/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อ่านเข้าใจบ้างไม่เข้าใจบ้าง     การที่เราสับสนก็</a:t>
            </a:r>
            <a:endParaRPr lang="en-US" altLang="zh-CN" sz="1200" dirty="0"/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เพราะประโยคต่างๆมีความซับซ้อนต่างกันนั่นเอง  </a:t>
            </a:r>
            <a:endParaRPr lang="en-US" altLang="zh-CN" sz="1200" dirty="0"/>
          </a:p>
        </p:txBody>
      </p:sp>
      <p:sp>
        <p:nvSpPr>
          <p:cNvPr id="13" name="Rectangle 119"/>
          <p:cNvSpPr>
            <a:spLocks noChangeArrowheads="1"/>
          </p:cNvSpPr>
          <p:nvPr/>
        </p:nvSpPr>
        <p:spPr bwMode="auto">
          <a:xfrm>
            <a:off x="6627027" y="3398260"/>
            <a:ext cx="471921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/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เตรียมกระดาษและดินสอหรือ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ปากกา</a:t>
            </a:r>
            <a:r>
              <a:rPr lang="en-US" altLang="th-TH" sz="2000" dirty="0" smtClean="0">
                <a:latin typeface="Cordia New" panose="020B0304020202020204" pitchFamily="34" charset="-34"/>
                <a:cs typeface="+mn-cs"/>
              </a:rPr>
              <a:t> </a:t>
            </a:r>
            <a:r>
              <a:rPr lang="en-US" altLang="th-TH" sz="2400" b="1" dirty="0" smtClean="0">
                <a:latin typeface="Cordia New" panose="020B0304020202020204" pitchFamily="34" charset="-34"/>
                <a:cs typeface="+mn-cs"/>
              </a:rPr>
              <a:t>+ </a:t>
            </a:r>
            <a:r>
              <a:rPr lang="th-TH" altLang="th-TH" sz="2400" b="1" dirty="0" smtClean="0">
                <a:latin typeface="Cordia New" panose="020B0304020202020204" pitchFamily="34" charset="-34"/>
                <a:cs typeface="+mn-cs"/>
              </a:rPr>
              <a:t>ใจ 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ให้พร้อม</a:t>
            </a:r>
          </a:p>
          <a:p>
            <a:pPr marL="457200" indent="-457200"/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สำรวจสื่อคราวๆ เพื่อวางแผนการฝึก</a:t>
            </a:r>
          </a:p>
          <a:p>
            <a:pPr marL="457200" indent="-457200"/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คุณอาจแบ่งเวลาเรียนรู้เป็นส่วนๆ เพื่อให้เป้าหมายสำเร็จได้ง่ายขึ้น</a:t>
            </a:r>
          </a:p>
          <a:p>
            <a:pPr marL="457200" indent="-457200"/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อย่ากังวลถ้าไม่สามารถทำแบบฝึกหัดได้ถูกหมด ลองหาความรู้เพิ่มเติมจากแหล่งข้อมูลต่างๆ แล้วค่อยกลับมาทำแบบฝึกหัดซ้ำ</a:t>
            </a:r>
          </a:p>
          <a:p>
            <a:pPr>
              <a:buNone/>
            </a:pP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........ เป้าหมายของที่แท้จริงการเรียนรู้คือ การค้นคว้าเพื่อให้เกิดความใจมากขึ้น.....และมากขึ้นนั่นเอง</a:t>
            </a:r>
            <a:endParaRPr lang="th-TH" altLang="th-TH" sz="2000" dirty="0" smtClean="0">
              <a:solidFill>
                <a:srgbClr val="FF0000"/>
              </a:solidFill>
              <a:latin typeface="Cordia New" panose="020B0304020202020204" pitchFamily="34" charset="-3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739446" y="0"/>
            <a:ext cx="65734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4" name="Rectangle 119"/>
          <p:cNvSpPr>
            <a:spLocks noChangeArrowheads="1"/>
          </p:cNvSpPr>
          <p:nvPr/>
        </p:nvSpPr>
        <p:spPr bwMode="auto">
          <a:xfrm>
            <a:off x="558298" y="574289"/>
            <a:ext cx="3492568" cy="104028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sz="2800" b="1" dirty="0" smtClean="0">
                <a:cs typeface="+mn-cs"/>
              </a:rPr>
              <a:t>ส่วนที่ </a:t>
            </a:r>
            <a:r>
              <a:rPr lang="en-US" sz="2800" b="1" dirty="0" smtClean="0">
                <a:cs typeface="+mn-cs"/>
              </a:rPr>
              <a:t>1:</a:t>
            </a:r>
          </a:p>
          <a:p>
            <a:pPr algn="ctr">
              <a:buNone/>
            </a:pPr>
            <a:r>
              <a:rPr lang="th-TH" sz="2800" b="1" dirty="0" smtClean="0">
                <a:cs typeface="+mn-cs"/>
              </a:rPr>
              <a:t>มา</a:t>
            </a:r>
            <a:r>
              <a:rPr lang="th-TH" sz="2800" b="1" dirty="0">
                <a:cs typeface="+mn-cs"/>
              </a:rPr>
              <a:t>รู้จัก </a:t>
            </a:r>
            <a:r>
              <a:rPr lang="en-US" sz="2800" b="1" dirty="0" smtClean="0">
                <a:cs typeface="+mn-cs"/>
              </a:rPr>
              <a:t>“Clause”</a:t>
            </a:r>
            <a:r>
              <a:rPr lang="th-TH" sz="2800" b="1" dirty="0" smtClean="0">
                <a:cs typeface="+mn-cs"/>
              </a:rPr>
              <a:t> กัน </a:t>
            </a:r>
            <a:endParaRPr lang="th-TH" altLang="th-TH" sz="2800" b="1" dirty="0">
              <a:latin typeface="Calibri Light" panose="020F0302020204030204" pitchFamily="34" charset="0"/>
              <a:cs typeface="+mn-cs"/>
            </a:endParaRPr>
          </a:p>
        </p:txBody>
      </p:sp>
      <p:pic>
        <p:nvPicPr>
          <p:cNvPr id="2049" name="Picture 1" descr="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3534" y="439684"/>
            <a:ext cx="1373747" cy="175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-448223" y="350571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57056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th-TH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en-US" altLang="th-TH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en-US" alt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-448223" y="350571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/>
            </a:r>
            <a:b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</a:br>
            <a:endParaRPr kumimoji="0" lang="en-US" altLang="zh-CN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76816" y="2271807"/>
            <a:ext cx="443919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000" kern="0" dirty="0" smtClean="0">
                <a:latin typeface="Comic Sans MS" panose="030F0702030302020204" pitchFamily="66" charset="0"/>
                <a:cs typeface="Cordia New" panose="020B0304020202020204" pitchFamily="34" charset="-34"/>
              </a:rPr>
              <a:t>Sentences </a:t>
            </a:r>
            <a:r>
              <a:rPr lang="en-US" sz="2000" kern="0" dirty="0">
                <a:latin typeface="Comic Sans MS" panose="030F0702030302020204" pitchFamily="66" charset="0"/>
                <a:cs typeface="Cordia New" panose="020B0304020202020204" pitchFamily="34" charset="-34"/>
              </a:rPr>
              <a:t>VS Clauses   </a:t>
            </a:r>
            <a:endParaRPr lang="en-US" sz="2000" kern="0" dirty="0" smtClean="0">
              <a:latin typeface="Comic Sans MS" panose="030F0702030302020204" pitchFamily="66" charset="0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en-US" sz="2000" kern="0" dirty="0" smtClean="0">
                <a:latin typeface="Comic Sans MS" panose="030F0702030302020204" pitchFamily="66" charset="0"/>
                <a:cs typeface="Cordia New" panose="020B0304020202020204" pitchFamily="34" charset="-34"/>
              </a:rPr>
              <a:t> </a:t>
            </a:r>
            <a:endParaRPr lang="en-US" sz="2000" b="1" kern="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กลุ่มคำใดซึ่งประกอบด้วยผู้กระทำ (ประธาน) และมีคำบอกการกระทำ (กริยา) หรือ มีกรรมประกอบ เช่น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 work. 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หรือ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She plays the violin. 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 หรือ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Harry is a hero. 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หรือ 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 met  Paul. 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กลุ่มเช่นนี้ เรียกว่า ประโยค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(Sentences)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 แต่ถ้ากลุ่มคำนั้นมีประธานและกริยา (และมีคำเชื่อม เช่น 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if, when, while, although 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เป็นต้น) ซึ่งเป็นเพียงส่วนหนึ่งของประโยค เราเรียกกลุ่มคำนั้นว่า อนุประโยค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(Clauses)  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เช่น	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</a:t>
            </a:r>
          </a:p>
          <a:p>
            <a:pPr indent="457200"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-If it rains, I won’t go out. 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เป็น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Sentence</a:t>
            </a:r>
          </a:p>
          <a:p>
            <a:pPr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          -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If it rains……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เป็น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Clause</a:t>
            </a:r>
            <a:endParaRPr lang="en-US" sz="2000" dirty="0">
              <a:effectLst/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741115" y="720341"/>
            <a:ext cx="5160660" cy="557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04775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047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Types of Clauses</a:t>
            </a:r>
          </a:p>
          <a:p>
            <a:pPr marL="0" marR="0" lvl="0" indent="1047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047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Clauses 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แบ่งเป็น 2 ประเภท คือ</a:t>
            </a:r>
          </a:p>
          <a:p>
            <a:pPr marL="0" marR="0" lvl="0" indent="1047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Main Clauses 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(อนุประโยคหลัก) เป็น อนุประโยคที่มีใจความสมบูรณ์ว่า ใคร ทำอะไร หากแยกจากประโยคใหญ่แล้ว ก็สามารถใช้เป็นประโยคได้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r"/>
                <a:tab pos="2636838" algn="ctr"/>
                <a:tab pos="5273675" algn="r"/>
              </a:tabLst>
            </a:pP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endParaRPr lang="en-US" altLang="zh-CN" sz="2000" dirty="0"/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2.  Subordinate Clauses (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อนุประโยครอง) คืออนุประโยค</a:t>
            </a:r>
            <a:b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        ซึ่งมีความสำคัญรองจากอนุประโยคหลัก เป็นข้อความที่ไม่มีความ</a:t>
            </a:r>
            <a:b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         สมบูรณ์ในตัวเอง ต้องอยู่กับอนุประโยคหลักจึงจะสื่อความหมายได้  </a:t>
            </a:r>
            <a:b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         และเมื่อแยกออกจากประโยคหลักแล้ว ไม่สามารถใช้เป็นประโยคได้ </a:t>
            </a:r>
            <a:b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     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r"/>
                <a:tab pos="2636838" algn="ctr"/>
                <a:tab pos="5273675" algn="r"/>
              </a:tabLst>
            </a:pP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        ให้สังเกตว่าจะมี ตัวเชื่อมประเภทต่างๆนำหน้า ลองดูตัวอย่าง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r"/>
                <a:tab pos="2636838" algn="ctr"/>
                <a:tab pos="5273675" algn="r"/>
              </a:tabLst>
            </a:pPr>
            <a:r>
              <a:rPr lang="en-US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altLang="zh-CN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    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ประโยค	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              If it rains, I won’t go out.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1047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    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 อนุประโยคหลัก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      I won’t go out.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  ใช้เป็นประโยคได้</a:t>
            </a:r>
          </a:p>
          <a:p>
            <a:pPr lvl="0"/>
            <a:r>
              <a:rPr lang="th-TH" altLang="zh-CN" sz="2000" dirty="0" smtClean="0">
                <a:ea typeface="Cordia New" panose="020B0304020202020204" pitchFamily="34" charset="-34"/>
              </a:rPr>
              <a:t>       อนุ</a:t>
            </a:r>
            <a:r>
              <a:rPr lang="th-TH" altLang="zh-CN" sz="2000" dirty="0">
                <a:ea typeface="Cordia New" panose="020B0304020202020204" pitchFamily="34" charset="-34"/>
              </a:rPr>
              <a:t>ประโยครอง</a:t>
            </a:r>
            <a:r>
              <a:rPr lang="en-US" altLang="zh-CN" sz="2000" dirty="0">
                <a:ea typeface="Cordia New" panose="020B0304020202020204" pitchFamily="34" charset="-34"/>
              </a:rPr>
              <a:t>   </a:t>
            </a:r>
            <a:r>
              <a:rPr lang="en-US" altLang="zh-CN" sz="2000" dirty="0" smtClean="0">
                <a:ea typeface="Cordia New" panose="020B0304020202020204" pitchFamily="34" charset="-34"/>
              </a:rPr>
              <a:t>    If </a:t>
            </a:r>
            <a:r>
              <a:rPr lang="en-US" altLang="zh-CN" sz="2000" dirty="0">
                <a:ea typeface="Cordia New" panose="020B0304020202020204" pitchFamily="34" charset="-34"/>
              </a:rPr>
              <a:t>it rains   </a:t>
            </a:r>
            <a:r>
              <a:rPr lang="th-TH" altLang="zh-CN" sz="2000" dirty="0">
                <a:ea typeface="Cordia New" panose="020B0304020202020204" pitchFamily="34" charset="-34"/>
              </a:rPr>
              <a:t>ไม่สามารถอยู่ตามลำพังได้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564476" y="5487206"/>
            <a:ext cx="48055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     </a:t>
            </a:r>
            <a:endParaRPr kumimoji="0" lang="th-TH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45774" y="38608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583408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894612" y="0"/>
            <a:ext cx="76156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2050" name="Picture 2" descr="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050" y="2835966"/>
            <a:ext cx="12827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42676" y="2631530"/>
            <a:ext cx="520807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3200" dirty="0">
                <a:latin typeface="Comic Sans MS" panose="030F0702030302020204" pitchFamily="66" charset="0"/>
                <a:ea typeface="Cordia New" panose="020B0304020202020204" pitchFamily="34" charset="-34"/>
                <a:cs typeface="Cordia New" panose="020B0304020202020204" pitchFamily="34" charset="-34"/>
              </a:rPr>
              <a:t>Use of </a:t>
            </a:r>
            <a:r>
              <a:rPr lang="en-US" sz="3200" dirty="0" smtClean="0">
                <a:latin typeface="Comic Sans MS" panose="030F0702030302020204" pitchFamily="66" charset="0"/>
                <a:ea typeface="Cordia New" panose="020B0304020202020204" pitchFamily="34" charset="-34"/>
                <a:cs typeface="Cordia New" panose="020B0304020202020204" pitchFamily="34" charset="-34"/>
              </a:rPr>
              <a:t>Clauses</a:t>
            </a:r>
          </a:p>
          <a:p>
            <a:pPr>
              <a:spcAft>
                <a:spcPts val="0"/>
              </a:spcAft>
            </a:pP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Clauses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ทำหน้าที่ต่างๆในประโยคดังนี้คือ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เป็นประธานของ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ประโยค</a:t>
            </a:r>
            <a:endParaRPr lang="th-TH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lvl="0">
              <a:spcAft>
                <a:spcPts val="0"/>
              </a:spcAft>
              <a:tabLst>
                <a:tab pos="228600" algn="l"/>
              </a:tabLst>
            </a:pP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เช่น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</a:t>
            </a:r>
            <a:r>
              <a:rPr lang="en-US" sz="2000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How a person budgets </a:t>
            </a:r>
            <a:r>
              <a:rPr lang="en-US" sz="2000" i="1" u="sng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his </a:t>
            </a:r>
            <a:r>
              <a:rPr lang="en-US" sz="2000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time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is 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very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important.</a:t>
            </a:r>
          </a:p>
          <a:p>
            <a:pPr>
              <a:spcAft>
                <a:spcPts val="0"/>
              </a:spcAft>
            </a:pP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2.   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 เป็น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ส่วนเติมเต็มของประโยค 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ข้อ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ควรสังเกตคือ 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/>
            </a:r>
            <a:b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</a:b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       ตามหลัง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Verb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to be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เช่น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marL="685800"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-The result is </a:t>
            </a:r>
            <a:r>
              <a:rPr lang="en-US" sz="2000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(that) they want to attend all of the activities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</a:p>
          <a:p>
            <a:pPr marL="685800"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-Careful budgeting of time is </a:t>
            </a:r>
            <a:r>
              <a:rPr lang="en-US" sz="2000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what leads to success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  <a:endParaRPr lang="en-US" sz="2000" dirty="0">
              <a:effectLst/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011828" y="733892"/>
            <a:ext cx="512859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>
              <a:spcAft>
                <a:spcPts val="0"/>
              </a:spcAft>
            </a:pP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lvl="0">
              <a:spcAft>
                <a:spcPts val="0"/>
              </a:spcAft>
              <a:tabLst>
                <a:tab pos="228600" algn="l"/>
              </a:tabLst>
            </a:pP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3.    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เป็น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กรรมของประโยค 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เช่น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marL="685800"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-Most students realize </a:t>
            </a:r>
            <a:r>
              <a:rPr lang="en-US" sz="2000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(that) it is a privilege to attend college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</a:p>
          <a:p>
            <a:pPr marL="685800"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-They regret </a:t>
            </a:r>
            <a:r>
              <a:rPr lang="en-US" sz="2000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what happened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</a:p>
          <a:p>
            <a:pPr lvl="0">
              <a:spcAft>
                <a:spcPts val="0"/>
              </a:spcAft>
              <a:tabLst>
                <a:tab pos="228600" algn="l"/>
              </a:tabLst>
            </a:pP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4.    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เป็น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ส่วนขยายคำใน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ประโยค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) 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ได้แก่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marL="685800"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4.1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ขยายคำนาม เรียกว่า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Adjective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Clauses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เช่น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marL="685800">
              <a:spcAft>
                <a:spcPts val="0"/>
              </a:spcAft>
            </a:pP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-…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students  </a:t>
            </a:r>
            <a:r>
              <a:rPr lang="en-US" sz="2000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who spend all their time </a:t>
            </a:r>
            <a:r>
              <a:rPr lang="en-US" sz="2000" i="1" u="sng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2000" i="1" u="sng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2000" i="1" u="sng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watching </a:t>
            </a:r>
            <a:r>
              <a:rPr lang="en-US" sz="2000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TV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…</a:t>
            </a:r>
          </a:p>
          <a:p>
            <a:pPr marL="685800"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	-…the activities </a:t>
            </a:r>
            <a:r>
              <a:rPr lang="en-US" sz="2000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(which) they enjoy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…</a:t>
            </a:r>
          </a:p>
          <a:p>
            <a:pPr marL="685800"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4.2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ขยายคำกริยาหลัก เรียกว่า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Adverb Clauses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เช่น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marL="685800"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	-Freshmen don’t </a:t>
            </a:r>
            <a:r>
              <a:rPr lang="en-US" sz="2000" b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know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how to plan their time  </a:t>
            </a:r>
            <a:r>
              <a:rPr lang="en-US" sz="2000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when they enter college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</a:p>
          <a:p>
            <a:pPr marL="685800"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-They should </a:t>
            </a:r>
            <a:r>
              <a:rPr lang="en-US" sz="2000" b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plan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to study  </a:t>
            </a:r>
            <a:r>
              <a:rPr lang="en-US" sz="2000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where they will not be interrupted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 </a:t>
            </a:r>
            <a:endParaRPr lang="th-TH" sz="2000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94487" y="513026"/>
            <a:ext cx="47124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หมายเหตุ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   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เราอาจพบว่าตำราไวยากรณ์บางเล่ม เรียก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Main Clause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ว่า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Independent Clause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(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คืออยู่ได้โดยอิสระ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)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และเรียก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Subordinate Clause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ว่า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Dependent Clause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(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คือ ต้องขึ้นอยู่กับส่วนอื่นของประโยค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)</a:t>
            </a: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2656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76156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9" name="Rectangle 119"/>
          <p:cNvSpPr>
            <a:spLocks noChangeArrowheads="1"/>
          </p:cNvSpPr>
          <p:nvPr/>
        </p:nvSpPr>
        <p:spPr bwMode="auto">
          <a:xfrm>
            <a:off x="770506" y="507627"/>
            <a:ext cx="4291824" cy="46166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en-US" sz="2400" dirty="0" smtClean="0"/>
              <a:t>Types </a:t>
            </a:r>
            <a:r>
              <a:rPr lang="en-US" sz="2400" dirty="0"/>
              <a:t>of Subordinate Clauses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56881" y="1194445"/>
            <a:ext cx="4704521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ในการเรียนรู้เกี่ยวกับ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 Clauses 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เราควรจะต้องทราบว่า 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Subordinate Clauses 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มีอยู่ 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3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 ชนิดและทำหน้าที่ต่างๆกันในประโยคดังนี้คือ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r>
              <a:rPr lang="en-US" altLang="zh-CN" sz="2000" dirty="0" smtClean="0"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1.    </a:t>
            </a:r>
            <a:r>
              <a:rPr kumimoji="0" lang="en-US" altLang="zh-CN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Noun Clauses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 ทำหน้าที่เป็น ประธานหรือกรรมในประโยค เช่น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       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เป็นประธาน 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  -</a:t>
            </a:r>
            <a:r>
              <a:rPr kumimoji="0" lang="en-US" altLang="zh-CN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That you  are inactive 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makes you fail.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       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เป็นกรรม    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   -I know </a:t>
            </a:r>
            <a:r>
              <a:rPr kumimoji="0" lang="en-US" altLang="zh-CN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that you are inactive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.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endParaRPr kumimoji="0" lang="en-US" altLang="zh-CN" sz="2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anose="020B0304020202020204" pitchFamily="34" charset="-34"/>
              <a:ea typeface="Angsana New" panose="02020603050405020304" pitchFamily="18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r>
              <a:rPr lang="en-US" altLang="zh-CN" sz="2000" dirty="0" smtClean="0"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2.    </a:t>
            </a:r>
            <a:r>
              <a:rPr kumimoji="0" lang="en-US" altLang="zh-CN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Adjective Clauses 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ทำหน้าที่ขยายคำนาม เช่น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-A 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freshman 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 </a:t>
            </a:r>
            <a:r>
              <a:rPr kumimoji="0" lang="en-US" altLang="zh-CN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who tries to attend all the social events on campus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 can’t pass all  his courses.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4097" name="Picture 1" descr="verb2 (38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2050" y="200942"/>
            <a:ext cx="1457325" cy="153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 rot="10800000" flipV="1">
            <a:off x="856881" y="5287873"/>
            <a:ext cx="4530364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 3.   </a:t>
            </a:r>
            <a:r>
              <a:rPr kumimoji="0" lang="en-US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Adverb Clauses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 ทำหน้าที่ขยายคำกริยา เพื่อบอกรายละเอียดเกี่ยวกับสถานที่ และ เวลา </a:t>
            </a:r>
            <a:r>
              <a:rPr lang="th-TH" altLang="zh-CN" sz="1800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>เช่น</a:t>
            </a:r>
            <a:endParaRPr lang="th-TH" altLang="zh-CN" sz="1800" dirty="0">
              <a:latin typeface="Cordia New" panose="020B0304020202020204" pitchFamily="34" charset="-34"/>
              <a:ea typeface="Angsana New" panose="02020603050405020304" pitchFamily="18" charset="-34"/>
              <a:cs typeface="Cordia New" panose="020B0304020202020204" pitchFamily="34" charset="-34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/>
              <a:t> </a:t>
            </a:r>
            <a:r>
              <a:rPr lang="en-US" sz="1800" dirty="0"/>
              <a:t>-They should </a:t>
            </a:r>
            <a:r>
              <a:rPr lang="en-US" sz="1800" b="1" dirty="0"/>
              <a:t>plan</a:t>
            </a:r>
            <a:r>
              <a:rPr lang="en-US" sz="1800" dirty="0"/>
              <a:t> to study  </a:t>
            </a:r>
            <a:r>
              <a:rPr lang="en-US" sz="1800" i="1" u="sng" dirty="0"/>
              <a:t>where they will not be interrupted</a:t>
            </a:r>
            <a:r>
              <a:rPr lang="en-US" sz="1800" dirty="0"/>
              <a:t>.</a:t>
            </a: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anose="020B0304020202020204" pitchFamily="34" charset="-34"/>
              <a:ea typeface="Angsana New" panose="02020603050405020304" pitchFamily="18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53028" y="507627"/>
            <a:ext cx="44217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en-US" sz="1800" b="1" dirty="0">
                <a:latin typeface="Comic Sans MS" panose="030F0702030302020204" pitchFamily="66" charset="0"/>
                <a:ea typeface="Angsana New" panose="02020603050405020304" pitchFamily="18" charset="-34"/>
                <a:cs typeface="Angsana New" panose="02020603050405020304" pitchFamily="18" charset="-34"/>
              </a:rPr>
              <a:t>HOW TO FIND </a:t>
            </a:r>
            <a:r>
              <a:rPr lang="en-US" sz="1800" b="1" dirty="0" smtClean="0">
                <a:latin typeface="Comic Sans MS" panose="030F0702030302020204" pitchFamily="66" charset="0"/>
                <a:ea typeface="Angsana New" panose="02020603050405020304" pitchFamily="18" charset="-34"/>
                <a:cs typeface="Angsana New" panose="02020603050405020304" pitchFamily="18" charset="-34"/>
              </a:rPr>
              <a:t/>
            </a:r>
            <a:br>
              <a:rPr lang="en-US" sz="1800" b="1" dirty="0" smtClean="0">
                <a:latin typeface="Comic Sans MS" panose="030F0702030302020204" pitchFamily="66" charset="0"/>
                <a:ea typeface="Angsana New" panose="02020603050405020304" pitchFamily="18" charset="-34"/>
                <a:cs typeface="Angsana New" panose="02020603050405020304" pitchFamily="18" charset="-34"/>
              </a:rPr>
            </a:br>
            <a:r>
              <a:rPr lang="en-US" sz="1800" b="1" dirty="0" smtClean="0">
                <a:latin typeface="Comic Sans MS" panose="030F0702030302020204" pitchFamily="66" charset="0"/>
                <a:ea typeface="Angsana New" panose="02020603050405020304" pitchFamily="18" charset="-34"/>
                <a:cs typeface="Angsana New" panose="02020603050405020304" pitchFamily="18" charset="-34"/>
              </a:rPr>
              <a:t>SUBORDINATE </a:t>
            </a:r>
            <a:r>
              <a:rPr lang="en-US" sz="1800" b="1" dirty="0">
                <a:latin typeface="Comic Sans MS" panose="030F0702030302020204" pitchFamily="66" charset="0"/>
                <a:ea typeface="Angsana New" panose="02020603050405020304" pitchFamily="18" charset="-34"/>
                <a:cs typeface="Angsana New" panose="02020603050405020304" pitchFamily="18" charset="-34"/>
              </a:rPr>
              <a:t>CLAUSES</a:t>
            </a:r>
            <a:endParaRPr lang="en-US" sz="1800" dirty="0">
              <a:effectLst/>
              <a:latin typeface="Comic Sans MS" panose="030F0702030302020204" pitchFamily="66" charset="0"/>
              <a:ea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53028" y="1737642"/>
            <a:ext cx="493538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spcAft>
                <a:spcPts val="0"/>
              </a:spcAft>
            </a:pP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เราควรฝึกสังเกตคำเชื่อมต่างๆ ซึ่งเป็นตัวช่วยหา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Subordinate Clauses 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ได้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ง่ายขึ้น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ดังนี้</a:t>
            </a:r>
          </a:p>
          <a:p>
            <a:pPr marL="228600">
              <a:spcAft>
                <a:spcPts val="0"/>
              </a:spcAft>
            </a:pP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th-TH" sz="2000" b="1" u="sng" dirty="0">
                <a:latin typeface="Cordia New" panose="020B0304020202020204" pitchFamily="34" charset="-34"/>
                <a:ea typeface="Cordia New" panose="020B0304020202020204" pitchFamily="34" charset="-34"/>
              </a:rPr>
              <a:t>การสังเกต </a:t>
            </a:r>
            <a:r>
              <a:rPr lang="en-US" sz="2000" b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Noun Clauses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ให้สังเกตประโยคย่อยที่ขึ้นต้นด้วย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that, whether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และ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Question Words 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และในกรณีที่ขึ้นต้นด้วย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Question Words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จะต้องทำ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Noun Clause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ให้เป็นประโยคบอกเล่า เช่น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-</a:t>
            </a:r>
            <a:r>
              <a:rPr lang="en-US" sz="20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That</a:t>
            </a:r>
            <a:r>
              <a:rPr lang="en-US" sz="2000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he wants to change his job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surprises everybody.</a:t>
            </a:r>
          </a:p>
          <a:p>
            <a:pPr indent="228600"/>
            <a:r>
              <a:rPr lang="en-US" sz="2000" b="1" i="1" dirty="0" smtClean="0">
                <a:latin typeface="Cordia New" panose="020B0304020202020204" pitchFamily="34" charset="-34"/>
                <a:ea typeface="Cordia New" panose="020B0304020202020204" pitchFamily="34" charset="-34"/>
                <a:cs typeface="Angsana New" panose="02020603050405020304" pitchFamily="18" charset="-34"/>
              </a:rPr>
              <a:t>  -</a:t>
            </a:r>
            <a:r>
              <a:rPr lang="en-US" sz="20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Angsana New" panose="02020603050405020304" pitchFamily="18" charset="-34"/>
              </a:rPr>
              <a:t>How</a:t>
            </a:r>
            <a:r>
              <a:rPr lang="en-US" sz="2000" i="1" u="sng" dirty="0">
                <a:latin typeface="Cordia New" panose="020B0304020202020204" pitchFamily="34" charset="-34"/>
                <a:ea typeface="Cordia New" panose="020B0304020202020204" pitchFamily="34" charset="-34"/>
                <a:cs typeface="Angsana New" panose="02020603050405020304" pitchFamily="18" charset="-34"/>
              </a:rPr>
              <a:t> professional speakers plan their speech</a:t>
            </a:r>
            <a:r>
              <a:rPr lang="en-US" sz="2000" b="1" i="1" dirty="0">
                <a:latin typeface="Cordia New" panose="020B0304020202020204" pitchFamily="34" charset="-34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Angsana New" panose="02020603050405020304" pitchFamily="18" charset="-34"/>
              </a:rPr>
              <a:t>is important.</a:t>
            </a:r>
            <a:endParaRPr lang="en-US" sz="2000" dirty="0">
              <a:effectLst/>
              <a:latin typeface="Comic Sans MS" panose="030F0702030302020204" pitchFamily="66" charset="0"/>
              <a:ea typeface="Cordia New" panose="020B0304020202020204" pitchFamily="34" charset="-34"/>
              <a:cs typeface="Angsana New" panose="02020603050405020304" pitchFamily="18" charset="-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07547" y="4751747"/>
            <a:ext cx="4267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tabLst>
                <a:tab pos="228600" algn="l"/>
              </a:tabLst>
            </a:pP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2.    </a:t>
            </a:r>
            <a:r>
              <a:rPr lang="th-TH" sz="2000" b="1" u="sng" dirty="0">
                <a:latin typeface="Cordia New" panose="020B0304020202020204" pitchFamily="34" charset="-34"/>
                <a:ea typeface="Cordia New" panose="020B0304020202020204" pitchFamily="34" charset="-34"/>
              </a:rPr>
              <a:t>การสังเกต </a:t>
            </a:r>
            <a:r>
              <a:rPr lang="en-US" sz="2000" b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Adjective Clauses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ให้สังเกตประโยคย่อยที่ขึ้นต้นด้วย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Relative Pronouns 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ได้แก่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who, whom, whose, which, that, when, where, why,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how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449094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88" y="4301030"/>
            <a:ext cx="1620065" cy="178207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grpSp>
        <p:nvGrpSpPr>
          <p:cNvPr id="6" name="Groupe 4"/>
          <p:cNvGrpSpPr/>
          <p:nvPr/>
        </p:nvGrpSpPr>
        <p:grpSpPr>
          <a:xfrm rot="839935">
            <a:off x="359387" y="636049"/>
            <a:ext cx="4856557" cy="4206407"/>
            <a:chOff x="1846263" y="112713"/>
            <a:chExt cx="2298700" cy="1908175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637624"/>
              </p:ext>
            </p:extLst>
          </p:nvPr>
        </p:nvGraphicFramePr>
        <p:xfrm>
          <a:off x="1234536" y="968394"/>
          <a:ext cx="3600634" cy="2712750"/>
        </p:xfrm>
        <a:graphic>
          <a:graphicData uri="http://schemas.openxmlformats.org/drawingml/2006/table">
            <a:tbl>
              <a:tblPr/>
              <a:tblGrid>
                <a:gridCol w="3600634"/>
              </a:tblGrid>
              <a:tr h="113994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ส่วนที่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2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แบบฝึกหัดฝึกหา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 Clauses </a:t>
                      </a: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ชนิดต่างๆในประโยค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…</a:t>
                      </a:r>
                    </a:p>
                    <a:p>
                      <a:pPr marL="457200" marR="0" lvl="0" indent="-4572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วิเคราะห์ส่วนที่ขีดเส้นใต้ว่าเป็น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noun, adjective 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หรือ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adverb clause.</a:t>
                      </a:r>
                    </a:p>
                    <a:p>
                      <a:pPr marL="457200" marR="0" lvl="0" indent="-4572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 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จดคำตอบลงในเศษกระดาษและ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ดูเฉลยหน้าถัดไป ถ้าถูกไม่ครบทุกข้อไม่ต้องกังวลอ่านทบทวนส่วนที่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1 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อีกครั้ง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29" name="Picture 5" descr="husk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306" y="1079500"/>
            <a:ext cx="1833563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8733176" y="2247871"/>
            <a:ext cx="2847138" cy="2866546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th-TH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Fat</a:t>
            </a: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can be cute but not when it becomes </a:t>
            </a:r>
            <a:r>
              <a:rPr kumimoji="0" lang="en-US" alt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obesity</a:t>
            </a:r>
            <a:r>
              <a:rPr kumimoji="0" lang="en-US" altLang="th-TH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</a:t>
            </a:r>
            <a:r>
              <a:rPr kumimoji="0" lang="en-US" alt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(</a:t>
            </a:r>
            <a:r>
              <a:rPr kumimoji="0" lang="th-TH" alt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อ้วนพุงพลุ้ย)</a:t>
            </a:r>
            <a:r>
              <a:rPr kumimoji="0" lang="en-US" alt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.</a:t>
            </a:r>
            <a:r>
              <a:rPr kumimoji="0" lang="th-TH" alt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 </a:t>
            </a: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The story on </a:t>
            </a:r>
            <a:r>
              <a:rPr kumimoji="0" lang="en-US" altLang="th-TH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the next</a:t>
            </a:r>
            <a:r>
              <a:rPr kumimoji="0" lang="en-US" altLang="th-TH" sz="1800" b="0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page </a:t>
            </a: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is written by a person who used to be a fat child. Read and see how difficult it is to be a fat child!!!</a:t>
            </a:r>
            <a:endParaRPr kumimoji="0" lang="th-TH" alt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19"/>
          <p:cNvSpPr>
            <a:spLocks noChangeArrowheads="1"/>
          </p:cNvSpPr>
          <p:nvPr/>
        </p:nvSpPr>
        <p:spPr bwMode="auto">
          <a:xfrm>
            <a:off x="7155436" y="416343"/>
            <a:ext cx="2048722" cy="46166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en-US" altLang="th-TH" sz="2400" b="1" dirty="0" smtClean="0">
                <a:cs typeface="+mn-cs"/>
              </a:rPr>
              <a:t>Activity I</a:t>
            </a:r>
            <a:endParaRPr lang="th-TH" altLang="th-TH" sz="2400" b="1" dirty="0">
              <a:latin typeface="Calibri Light" panose="020F030202020403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80218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Rectangle 8"/>
          <p:cNvSpPr/>
          <p:nvPr/>
        </p:nvSpPr>
        <p:spPr>
          <a:xfrm>
            <a:off x="165331" y="3274163"/>
            <a:ext cx="512788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altLang="th-TH" sz="2000" dirty="0">
                <a:latin typeface="Arial Narrow" panose="020B0606020202030204" pitchFamily="34" charset="0"/>
                <a:ea typeface="Angsana New" panose="02020603050405020304" pitchFamily="18" charset="-34"/>
              </a:rPr>
              <a:t>(1) We all have stories of our lives </a:t>
            </a:r>
            <a:r>
              <a:rPr lang="en-US" altLang="th-TH" sz="2000" u="sng" dirty="0">
                <a:latin typeface="Arial Narrow" panose="020B0606020202030204" pitchFamily="34" charset="0"/>
                <a:ea typeface="Angsana New" panose="02020603050405020304" pitchFamily="18" charset="-34"/>
              </a:rPr>
              <a:t>that we hold deep inside</a:t>
            </a:r>
            <a:r>
              <a:rPr lang="en-US" altLang="th-TH" sz="2000" dirty="0">
                <a:latin typeface="Arial Narrow" panose="020B0606020202030204" pitchFamily="34" charset="0"/>
                <a:ea typeface="Angsana New" panose="02020603050405020304" pitchFamily="18" charset="-34"/>
              </a:rPr>
              <a:t>, especially those of us </a:t>
            </a:r>
            <a:r>
              <a:rPr lang="en-US" altLang="th-TH" sz="2000" u="sng" dirty="0">
                <a:latin typeface="Arial Narrow" panose="020B0606020202030204" pitchFamily="34" charset="0"/>
                <a:ea typeface="Angsana New" panose="02020603050405020304" pitchFamily="18" charset="-34"/>
              </a:rPr>
              <a:t>who were fat children</a:t>
            </a:r>
            <a:r>
              <a:rPr lang="en-US" altLang="th-TH" sz="2000" dirty="0">
                <a:latin typeface="Arial Narrow" panose="020B0606020202030204" pitchFamily="34" charset="0"/>
                <a:ea typeface="Angsana New" panose="02020603050405020304" pitchFamily="18" charset="-34"/>
              </a:rPr>
              <a:t>. (2) On these pages, you will bear witness to the pain </a:t>
            </a:r>
            <a:r>
              <a:rPr lang="en-US" altLang="th-TH" sz="2000" u="sng" dirty="0">
                <a:latin typeface="Arial Narrow" panose="020B0606020202030204" pitchFamily="34" charset="0"/>
                <a:ea typeface="Angsana New" panose="02020603050405020304" pitchFamily="18" charset="-34"/>
              </a:rPr>
              <a:t>that fat children receive because of their large-sized exterior</a:t>
            </a:r>
            <a:r>
              <a:rPr lang="en-US" altLang="th-TH" sz="2000" dirty="0">
                <a:latin typeface="Arial Narrow" panose="020B0606020202030204" pitchFamily="34" charset="0"/>
                <a:ea typeface="Angsana New" panose="02020603050405020304" pitchFamily="18" charset="-34"/>
              </a:rPr>
              <a:t>. (3) All children go </a:t>
            </a:r>
            <a:r>
              <a:rPr lang="en-US" altLang="th-TH" sz="2000" dirty="0" smtClean="0">
                <a:latin typeface="Arial Narrow" panose="020B0606020202030204" pitchFamily="34" charset="0"/>
                <a:ea typeface="Angsana New" panose="02020603050405020304" pitchFamily="18" charset="-34"/>
              </a:rPr>
              <a:t>through the </a:t>
            </a:r>
            <a:r>
              <a:rPr lang="en-US" altLang="th-TH" sz="2000" dirty="0">
                <a:latin typeface="Arial Narrow" panose="020B0606020202030204" pitchFamily="34" charset="0"/>
                <a:ea typeface="Angsana New" panose="02020603050405020304" pitchFamily="18" charset="-34"/>
              </a:rPr>
              <a:t>pain of learning who, how and what to be, but the </a:t>
            </a:r>
            <a:r>
              <a:rPr lang="en-US" altLang="th-TH" sz="2000" dirty="0" smtClean="0">
                <a:latin typeface="Arial Narrow" panose="020B0606020202030204" pitchFamily="34" charset="0"/>
                <a:ea typeface="Angsana New" panose="02020603050405020304" pitchFamily="18" charset="-34"/>
              </a:rPr>
              <a:t>difference with </a:t>
            </a:r>
            <a:r>
              <a:rPr lang="en-US" altLang="th-TH" sz="2000" dirty="0">
                <a:latin typeface="Arial Narrow" panose="020B0606020202030204" pitchFamily="34" charset="0"/>
                <a:ea typeface="Angsana New" panose="02020603050405020304" pitchFamily="18" charset="-34"/>
              </a:rPr>
              <a:t>fat children is </a:t>
            </a:r>
            <a:r>
              <a:rPr lang="en-US" altLang="th-TH" sz="2000" u="sng" dirty="0">
                <a:latin typeface="Arial Narrow" panose="020B0606020202030204" pitchFamily="34" charset="0"/>
                <a:ea typeface="Angsana New" panose="02020603050405020304" pitchFamily="18" charset="-34"/>
              </a:rPr>
              <a:t>that their pain is nearly universally </a:t>
            </a:r>
            <a:r>
              <a:rPr lang="en-US" altLang="th-TH" sz="2000" u="sng" dirty="0" smtClean="0">
                <a:latin typeface="Arial Narrow" panose="020B0606020202030204" pitchFamily="34" charset="0"/>
                <a:ea typeface="Angsana New" panose="02020603050405020304" pitchFamily="18" charset="-34"/>
              </a:rPr>
              <a:t>inflicted because </a:t>
            </a:r>
            <a:r>
              <a:rPr lang="en-US" altLang="th-TH" sz="2000" u="sng" dirty="0">
                <a:latin typeface="Arial Narrow" panose="020B0606020202030204" pitchFamily="34" charset="0"/>
                <a:ea typeface="Angsana New" panose="02020603050405020304" pitchFamily="18" charset="-34"/>
              </a:rPr>
              <a:t>of the societal pressures for thinness</a:t>
            </a:r>
            <a:r>
              <a:rPr lang="en-US" altLang="th-TH" sz="2000" dirty="0">
                <a:latin typeface="Arial Narrow" panose="020B0606020202030204" pitchFamily="34" charset="0"/>
                <a:ea typeface="Angsana New" panose="02020603050405020304" pitchFamily="18" charset="-34"/>
              </a:rPr>
              <a:t>. </a:t>
            </a:r>
          </a:p>
        </p:txBody>
      </p:sp>
      <p:pic>
        <p:nvPicPr>
          <p:cNvPr id="2051" name="Picture 3" descr="chubb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84" y="424266"/>
            <a:ext cx="161607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778" y="600142"/>
            <a:ext cx="2609850" cy="86677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728296" y="1466917"/>
            <a:ext cx="5142964" cy="4606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altLang="th-TH" sz="2000" dirty="0">
                <a:latin typeface="Arial Narrow" panose="020B0606020202030204" pitchFamily="34" charset="0"/>
                <a:ea typeface="Angsana New" panose="02020603050405020304" pitchFamily="18" charset="-34"/>
              </a:rPr>
              <a:t>(4) There is a special shame </a:t>
            </a:r>
            <a:r>
              <a:rPr lang="en-US" altLang="th-TH" sz="2000" u="sng" dirty="0">
                <a:latin typeface="Arial Narrow" panose="020B0606020202030204" pitchFamily="34" charset="0"/>
                <a:ea typeface="Angsana New" panose="02020603050405020304" pitchFamily="18" charset="-34"/>
              </a:rPr>
              <a:t>that only fat children know</a:t>
            </a:r>
            <a:r>
              <a:rPr lang="en-US" altLang="th-TH" sz="2000" dirty="0">
                <a:latin typeface="Arial Narrow" panose="020B0606020202030204" pitchFamily="34" charset="0"/>
                <a:ea typeface="Angsana New" panose="02020603050405020304" pitchFamily="18" charset="-34"/>
              </a:rPr>
              <a:t>. (5) Taught at an early age </a:t>
            </a:r>
            <a:r>
              <a:rPr lang="en-US" altLang="th-TH" sz="2000" u="sng" dirty="0">
                <a:latin typeface="Arial Narrow" panose="020B0606020202030204" pitchFamily="34" charset="0"/>
                <a:ea typeface="Angsana New" panose="02020603050405020304" pitchFamily="18" charset="-34"/>
              </a:rPr>
              <a:t>that they were unacceptable </a:t>
            </a:r>
            <a:r>
              <a:rPr lang="en-US" altLang="th-TH" sz="2000" u="sng" dirty="0" smtClean="0">
                <a:latin typeface="Arial Narrow" panose="020B0606020202030204" pitchFamily="34" charset="0"/>
                <a:ea typeface="Angsana New" panose="02020603050405020304" pitchFamily="18" charset="-34"/>
              </a:rPr>
              <a:t>by societal </a:t>
            </a:r>
            <a:r>
              <a:rPr lang="en-US" altLang="th-TH" sz="2000" u="sng" dirty="0">
                <a:latin typeface="Arial Narrow" panose="020B0606020202030204" pitchFamily="34" charset="0"/>
                <a:ea typeface="Angsana New" panose="02020603050405020304" pitchFamily="18" charset="-34"/>
              </a:rPr>
              <a:t>standards</a:t>
            </a:r>
            <a:r>
              <a:rPr lang="en-US" altLang="th-TH" sz="2000" dirty="0">
                <a:latin typeface="Arial Narrow" panose="020B0606020202030204" pitchFamily="34" charset="0"/>
                <a:ea typeface="Angsana New" panose="02020603050405020304" pitchFamily="18" charset="-34"/>
              </a:rPr>
              <a:t>, it wasn't a hard lesson to learn. (6) No, </a:t>
            </a:r>
            <a:r>
              <a:rPr lang="en-US" altLang="th-TH" sz="2000" dirty="0" smtClean="0">
                <a:latin typeface="Arial Narrow" panose="020B0606020202030204" pitchFamily="34" charset="0"/>
                <a:ea typeface="Angsana New" panose="02020603050405020304" pitchFamily="18" charset="-34"/>
              </a:rPr>
              <a:t>the lessons </a:t>
            </a:r>
            <a:r>
              <a:rPr lang="en-US" altLang="th-TH" sz="2000" dirty="0">
                <a:latin typeface="Arial Narrow" panose="020B0606020202030204" pitchFamily="34" charset="0"/>
                <a:ea typeface="Angsana New" panose="02020603050405020304" pitchFamily="18" charset="-34"/>
              </a:rPr>
              <a:t>were all around from the moment </a:t>
            </a:r>
            <a:r>
              <a:rPr lang="en-US" altLang="th-TH" sz="2000" u="sng" dirty="0">
                <a:latin typeface="Arial Narrow" panose="020B0606020202030204" pitchFamily="34" charset="0"/>
                <a:ea typeface="Angsana New" panose="02020603050405020304" pitchFamily="18" charset="-34"/>
              </a:rPr>
              <a:t>they became larger </a:t>
            </a:r>
            <a:r>
              <a:rPr lang="en-US" altLang="th-TH" sz="2000" u="sng" dirty="0" smtClean="0">
                <a:latin typeface="Arial Narrow" panose="020B0606020202030204" pitchFamily="34" charset="0"/>
                <a:ea typeface="Angsana New" panose="02020603050405020304" pitchFamily="18" charset="-34"/>
              </a:rPr>
              <a:t>than </a:t>
            </a:r>
            <a:r>
              <a:rPr lang="en-US" altLang="th-TH" sz="2000" u="sng" dirty="0">
                <a:latin typeface="Arial Narrow" panose="020B0606020202030204" pitchFamily="34" charset="0"/>
                <a:ea typeface="Angsana New" panose="02020603050405020304" pitchFamily="18" charset="-34"/>
              </a:rPr>
              <a:t>average</a:t>
            </a:r>
            <a:r>
              <a:rPr lang="en-US" altLang="th-TH" sz="2000" dirty="0">
                <a:latin typeface="Arial Narrow" panose="020B0606020202030204" pitchFamily="34" charset="0"/>
                <a:ea typeface="Angsana New" panose="02020603050405020304" pitchFamily="18" charset="-34"/>
              </a:rPr>
              <a:t>. (7) There was no place </a:t>
            </a:r>
            <a:r>
              <a:rPr lang="en-US" altLang="th-TH" sz="2000" u="sng" dirty="0">
                <a:latin typeface="Arial Narrow" panose="020B0606020202030204" pitchFamily="34" charset="0"/>
                <a:ea typeface="Angsana New" panose="02020603050405020304" pitchFamily="18" charset="-34"/>
              </a:rPr>
              <a:t>where they can escape</a:t>
            </a:r>
            <a:r>
              <a:rPr lang="en-US" altLang="th-TH" sz="2000" dirty="0" smtClean="0">
                <a:latin typeface="Arial Narrow" panose="020B0606020202030204" pitchFamily="34" charset="0"/>
                <a:ea typeface="Angsana New" panose="02020603050405020304" pitchFamily="18" charset="-34"/>
              </a:rPr>
              <a:t>; </a:t>
            </a:r>
            <a:r>
              <a:rPr lang="en-US" altLang="th-TH" sz="2000" dirty="0">
                <a:latin typeface="Arial Narrow" panose="020B0606020202030204" pitchFamily="34" charset="0"/>
                <a:ea typeface="Angsana New" panose="02020603050405020304" pitchFamily="18" charset="-34"/>
              </a:rPr>
              <a:t>...family, school and friends all provided pressure about the </a:t>
            </a:r>
            <a:r>
              <a:rPr lang="en-US" altLang="th-TH" sz="2000" dirty="0" smtClean="0">
                <a:latin typeface="Arial Narrow" panose="020B0606020202030204" pitchFamily="34" charset="0"/>
                <a:ea typeface="Angsana New" panose="02020603050405020304" pitchFamily="18" charset="-34"/>
              </a:rPr>
              <a:t> </a:t>
            </a:r>
            <a:r>
              <a:rPr lang="en-US" altLang="th-TH" sz="2000" dirty="0">
                <a:latin typeface="Arial Narrow" panose="020B0606020202030204" pitchFamily="34" charset="0"/>
                <a:ea typeface="Angsana New" panose="02020603050405020304" pitchFamily="18" charset="-34"/>
              </a:rPr>
              <a:t>"problem." (8) Some of the people </a:t>
            </a:r>
            <a:r>
              <a:rPr lang="en-US" altLang="th-TH" sz="2000" u="sng" dirty="0">
                <a:latin typeface="Arial Narrow" panose="020B0606020202030204" pitchFamily="34" charset="0"/>
                <a:ea typeface="Angsana New" panose="02020603050405020304" pitchFamily="18" charset="-34"/>
              </a:rPr>
              <a:t>who will write here are now </a:t>
            </a:r>
            <a:r>
              <a:rPr lang="en-US" altLang="th-TH" sz="2000" u="sng" dirty="0" smtClean="0">
                <a:latin typeface="Arial Narrow" panose="020B0606020202030204" pitchFamily="34" charset="0"/>
                <a:ea typeface="Angsana New" panose="02020603050405020304" pitchFamily="18" charset="-34"/>
              </a:rPr>
              <a:t>thin</a:t>
            </a:r>
            <a:r>
              <a:rPr lang="en-US" altLang="th-TH" sz="2000" dirty="0">
                <a:latin typeface="Arial Narrow" panose="020B0606020202030204" pitchFamily="34" charset="0"/>
                <a:ea typeface="Angsana New" panose="02020603050405020304" pitchFamily="18" charset="-34"/>
              </a:rPr>
              <a:t>, some are now fat, and some are just average as adults, but </a:t>
            </a:r>
            <a:r>
              <a:rPr lang="en-US" altLang="th-TH" sz="2000" dirty="0" smtClean="0">
                <a:latin typeface="Arial Narrow" panose="020B0606020202030204" pitchFamily="34" charset="0"/>
                <a:ea typeface="Angsana New" panose="02020603050405020304" pitchFamily="18" charset="-34"/>
              </a:rPr>
              <a:t>as </a:t>
            </a:r>
            <a:r>
              <a:rPr lang="en-US" altLang="th-TH" sz="2000" dirty="0">
                <a:latin typeface="Arial Narrow" panose="020B0606020202030204" pitchFamily="34" charset="0"/>
                <a:ea typeface="Angsana New" panose="02020603050405020304" pitchFamily="18" charset="-34"/>
              </a:rPr>
              <a:t>adults they all can relate to their childhood existence </a:t>
            </a:r>
            <a:r>
              <a:rPr lang="en-US" altLang="th-TH" sz="2000" u="sng" dirty="0">
                <a:latin typeface="Arial Narrow" panose="020B0606020202030204" pitchFamily="34" charset="0"/>
                <a:ea typeface="Angsana New" panose="02020603050405020304" pitchFamily="18" charset="-34"/>
              </a:rPr>
              <a:t>when </a:t>
            </a:r>
            <a:br>
              <a:rPr lang="en-US" altLang="th-TH" sz="2000" u="sng" dirty="0">
                <a:latin typeface="Arial Narrow" panose="020B0606020202030204" pitchFamily="34" charset="0"/>
                <a:ea typeface="Angsana New" panose="02020603050405020304" pitchFamily="18" charset="-34"/>
              </a:rPr>
            </a:br>
            <a:r>
              <a:rPr lang="en-US" altLang="th-TH" sz="2000" dirty="0">
                <a:latin typeface="Arial Narrow" panose="020B0606020202030204" pitchFamily="34" charset="0"/>
                <a:ea typeface="Angsana New" panose="02020603050405020304" pitchFamily="18" charset="-34"/>
              </a:rPr>
              <a:t> </a:t>
            </a:r>
            <a:r>
              <a:rPr lang="en-US" altLang="th-TH" sz="2000" u="sng" dirty="0">
                <a:latin typeface="Arial Narrow" panose="020B0606020202030204" pitchFamily="34" charset="0"/>
                <a:ea typeface="Angsana New" panose="02020603050405020304" pitchFamily="18" charset="-34"/>
              </a:rPr>
              <a:t>they were FAT kids</a:t>
            </a:r>
            <a:r>
              <a:rPr lang="en-US" altLang="th-TH" sz="2000" dirty="0">
                <a:latin typeface="Arial Narrow" panose="020B0606020202030204" pitchFamily="34" charset="0"/>
                <a:ea typeface="Angsana New" panose="02020603050405020304" pitchFamily="18" charset="-34"/>
              </a:rPr>
              <a:t>. </a:t>
            </a:r>
          </a:p>
          <a:p>
            <a:pPr lvl="0" eaLnBrk="0" fontAlgn="base" hangingPunct="0">
              <a:spcBef>
                <a:spcPct val="0"/>
              </a:spcBef>
              <a:spcAft>
                <a:spcPts val="800"/>
              </a:spcAft>
            </a:pPr>
            <a:endParaRPr lang="en-US" altLang="th-TH" sz="2000" dirty="0">
              <a:latin typeface="Arial Narrow" panose="020B0606020202030204" pitchFamily="34" charset="0"/>
              <a:ea typeface="Angsana New" panose="02020603050405020304" pitchFamily="18" charset="-34"/>
            </a:endParaRPr>
          </a:p>
          <a:p>
            <a:pPr lvl="0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altLang="th-TH" sz="1600" i="1" dirty="0">
                <a:solidFill>
                  <a:srgbClr val="0070C0"/>
                </a:solidFill>
                <a:latin typeface="Times New Roman" panose="02020603050405020304" pitchFamily="18" charset="0"/>
                <a:ea typeface="Angsana New" panose="02020603050405020304" pitchFamily="18" charset="-34"/>
              </a:rPr>
              <a:t>Adapted from: http://www.catay.com/fatkid/</a:t>
            </a:r>
            <a:endParaRPr lang="en-US" altLang="th-TH" sz="1600" dirty="0">
              <a:solidFill>
                <a:srgbClr val="0070C0"/>
              </a:solidFill>
              <a:latin typeface="Arial Narrow" panose="020B0606020202030204" pitchFamily="34" charset="0"/>
              <a:ea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4195639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21559" y="493288"/>
            <a:ext cx="4435987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70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Answer</a:t>
            </a:r>
          </a:p>
          <a:p>
            <a:r>
              <a:rPr lang="en-US" altLang="zh-CN" sz="2000" dirty="0" smtClean="0"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Activity I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  <a:ea typeface="Cordia New" panose="020B0304020202020204" pitchFamily="34" charset="-34"/>
              <a:cs typeface="Angsana New" panose="02020603050405020304" pitchFamily="18" charset="-34"/>
            </a:endParaRPr>
          </a:p>
          <a:p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  <a:ea typeface="Cordia New" panose="020B0304020202020204" pitchFamily="34" charset="-34"/>
              <a:cs typeface="Angsana New" panose="02020603050405020304" pitchFamily="18" charset="-34"/>
            </a:endParaRPr>
          </a:p>
          <a:p>
            <a:r>
              <a:rPr lang="en-US" sz="1600" dirty="0">
                <a:solidFill>
                  <a:srgbClr val="FF0000"/>
                </a:solidFill>
              </a:rPr>
              <a:t> </a:t>
            </a:r>
          </a:p>
          <a:p>
            <a:pPr lvl="0"/>
            <a:r>
              <a:rPr lang="en-US" sz="1600" dirty="0" smtClean="0">
                <a:solidFill>
                  <a:srgbClr val="FF0000"/>
                </a:solidFill>
              </a:rPr>
              <a:t>1.   adjective </a:t>
            </a:r>
            <a:r>
              <a:rPr lang="en-US" sz="1600" dirty="0">
                <a:solidFill>
                  <a:srgbClr val="FF0000"/>
                </a:solidFill>
              </a:rPr>
              <a:t>clause, adjective </a:t>
            </a:r>
            <a:r>
              <a:rPr lang="en-US" sz="1600" dirty="0" smtClean="0">
                <a:solidFill>
                  <a:srgbClr val="FF0000"/>
                </a:solidFill>
              </a:rPr>
              <a:t>clause</a:t>
            </a:r>
            <a:r>
              <a:rPr lang="en-US" sz="1600" dirty="0">
                <a:solidFill>
                  <a:srgbClr val="FF0000"/>
                </a:solidFill>
              </a:rPr>
              <a:t>	</a:t>
            </a:r>
          </a:p>
          <a:p>
            <a:r>
              <a:rPr lang="en-US" sz="1600" dirty="0">
                <a:solidFill>
                  <a:srgbClr val="FF0000"/>
                </a:solidFill>
              </a:rPr>
              <a:t>2.   adjective clause		</a:t>
            </a:r>
          </a:p>
          <a:p>
            <a:r>
              <a:rPr lang="en-US" sz="1600" dirty="0">
                <a:solidFill>
                  <a:srgbClr val="FF0000"/>
                </a:solidFill>
              </a:rPr>
              <a:t>3.   noun clause		 </a:t>
            </a:r>
          </a:p>
          <a:p>
            <a:pPr lvl="0"/>
            <a:r>
              <a:rPr lang="en-US" sz="1600" dirty="0" smtClean="0">
                <a:solidFill>
                  <a:srgbClr val="FF0000"/>
                </a:solidFill>
              </a:rPr>
              <a:t>4.   adjective </a:t>
            </a:r>
            <a:r>
              <a:rPr lang="en-US" sz="1600" dirty="0">
                <a:solidFill>
                  <a:srgbClr val="FF0000"/>
                </a:solidFill>
              </a:rPr>
              <a:t>clause </a:t>
            </a:r>
          </a:p>
          <a:p>
            <a:pPr lvl="0"/>
            <a:r>
              <a:rPr lang="en-US" sz="1600" dirty="0" smtClean="0">
                <a:solidFill>
                  <a:srgbClr val="FF0000"/>
                </a:solidFill>
              </a:rPr>
              <a:t>5.   noun </a:t>
            </a:r>
            <a:r>
              <a:rPr lang="en-US" sz="1600" dirty="0">
                <a:solidFill>
                  <a:srgbClr val="FF0000"/>
                </a:solidFill>
              </a:rPr>
              <a:t>clause</a:t>
            </a:r>
          </a:p>
          <a:p>
            <a:pPr lvl="0"/>
            <a:r>
              <a:rPr lang="en-US" sz="1600" dirty="0" smtClean="0">
                <a:solidFill>
                  <a:srgbClr val="FF0000"/>
                </a:solidFill>
              </a:rPr>
              <a:t>6.   adjective </a:t>
            </a:r>
            <a:r>
              <a:rPr lang="en-US" sz="1600" dirty="0">
                <a:solidFill>
                  <a:srgbClr val="FF0000"/>
                </a:solidFill>
              </a:rPr>
              <a:t>clause </a:t>
            </a:r>
          </a:p>
          <a:p>
            <a:pPr lvl="0"/>
            <a:r>
              <a:rPr lang="en-US" sz="1600" dirty="0" smtClean="0">
                <a:solidFill>
                  <a:srgbClr val="FF0000"/>
                </a:solidFill>
              </a:rPr>
              <a:t>7.   adjective clause 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    8</a:t>
            </a:r>
            <a:r>
              <a:rPr lang="en-US" sz="1600" dirty="0">
                <a:solidFill>
                  <a:srgbClr val="FF0000"/>
                </a:solidFill>
              </a:rPr>
              <a:t>.   adjective clause, adverb clause	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   </a:t>
            </a:r>
          </a:p>
        </p:txBody>
      </p:sp>
      <p:grpSp>
        <p:nvGrpSpPr>
          <p:cNvPr id="11" name="Groupe 4"/>
          <p:cNvGrpSpPr/>
          <p:nvPr/>
        </p:nvGrpSpPr>
        <p:grpSpPr>
          <a:xfrm rot="1534997">
            <a:off x="2122466" y="3667865"/>
            <a:ext cx="3002338" cy="2100703"/>
            <a:chOff x="1846263" y="112713"/>
            <a:chExt cx="2298700" cy="1908175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16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598012"/>
              </p:ext>
            </p:extLst>
          </p:nvPr>
        </p:nvGraphicFramePr>
        <p:xfrm>
          <a:off x="2257847" y="3981050"/>
          <a:ext cx="2731576" cy="1139940"/>
        </p:xfrm>
        <a:graphic>
          <a:graphicData uri="http://schemas.openxmlformats.org/drawingml/2006/table">
            <a:tbl>
              <a:tblPr/>
              <a:tblGrid>
                <a:gridCol w="2731576"/>
              </a:tblGrid>
              <a:tr h="113994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ทำแบบฝึกหัดเพิ่ม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+mn-cs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ไหมครับ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? </a:t>
                      </a: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คำสั่งเหมือน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เดิมคร๊าบ</a:t>
                      </a: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.....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7580" y="4718216"/>
            <a:ext cx="1809569" cy="198159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143325" y="2691276"/>
            <a:ext cx="546792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81050" indent="133350">
              <a:lnSpc>
                <a:spcPts val="18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1400" i="1" dirty="0">
                <a:solidFill>
                  <a:srgbClr val="0070C0"/>
                </a:solidFill>
                <a:ea typeface="Cordia New" panose="020B0304020202020204" pitchFamily="34" charset="-34"/>
                <a:cs typeface="Angsana New" panose="02020603050405020304" pitchFamily="18" charset="-34"/>
              </a:rPr>
              <a:t>Excerpted  from:  </a:t>
            </a:r>
            <a:r>
              <a:rPr lang="en-US" sz="1400" i="1" dirty="0" smtClean="0">
                <a:solidFill>
                  <a:srgbClr val="0070C0"/>
                </a:solidFill>
                <a:ea typeface="Cordia New" panose="020B0304020202020204" pitchFamily="34" charset="-34"/>
                <a:cs typeface="Angsana New" panose="02020603050405020304" pitchFamily="18" charset="-34"/>
              </a:rPr>
              <a:t>http</a:t>
            </a:r>
            <a:r>
              <a:rPr lang="en-US" sz="1400" i="1" dirty="0">
                <a:solidFill>
                  <a:srgbClr val="0070C0"/>
                </a:solidFill>
                <a:ea typeface="Cordia New" panose="020B0304020202020204" pitchFamily="34" charset="-34"/>
                <a:cs typeface="Angsana New" panose="02020603050405020304" pitchFamily="18" charset="-34"/>
              </a:rPr>
              <a:t>://theshadowlands.net/serpent.htm</a:t>
            </a:r>
            <a:endParaRPr lang="en-US" sz="1400" dirty="0">
              <a:solidFill>
                <a:srgbClr val="0070C0"/>
              </a:solidFill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lnSpc>
                <a:spcPts val="1200"/>
              </a:lnSpc>
              <a:spcAft>
                <a:spcPts val="0"/>
              </a:spcAft>
              <a:tabLst>
                <a:tab pos="2637155" algn="ctr"/>
                <a:tab pos="5274310" algn="r"/>
                <a:tab pos="-270510" algn="l"/>
              </a:tabLst>
            </a:pPr>
            <a:r>
              <a:rPr lang="en-US" sz="1400" dirty="0">
                <a:solidFill>
                  <a:srgbClr val="0070C0"/>
                </a:solidFill>
                <a:latin typeface="Comic Sans MS" panose="030F0702030302020204" pitchFamily="66" charset="0"/>
                <a:ea typeface="Cordia New" panose="020B0304020202020204" pitchFamily="34" charset="-34"/>
                <a:cs typeface="Cordia New" panose="020B0304020202020204" pitchFamily="34" charset="-34"/>
              </a:rPr>
              <a:t>		</a:t>
            </a:r>
            <a:endParaRPr lang="en-US" sz="1400" dirty="0">
              <a:solidFill>
                <a:srgbClr val="0070C0"/>
              </a:solidFill>
              <a:effectLst/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79495" y="971022"/>
            <a:ext cx="5063377" cy="1493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ts val="2200"/>
              </a:lnSpc>
              <a:spcAft>
                <a:spcPts val="0"/>
              </a:spcAft>
              <a:buFont typeface="+mj-lt"/>
              <a:buAutoNum type="arabicPeriod"/>
              <a:tabLst>
                <a:tab pos="2637155" algn="ctr"/>
                <a:tab pos="5274310" algn="r"/>
                <a:tab pos="323850" algn="l"/>
              </a:tabLst>
            </a:pP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In June of 2003, scientists conducting research on Lake Champlain’s resident monster for the Discovery Channel were shocked (a) </a:t>
            </a:r>
            <a:r>
              <a:rPr lang="en-US" sz="1800" u="sng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when their underwater microphones picked up sounds very similar to those of dolphins or Beluga whales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  <a:endParaRPr lang="en-US" sz="1800" dirty="0">
              <a:latin typeface="+mj-lt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8" name="Rectangle 119"/>
          <p:cNvSpPr>
            <a:spLocks noChangeArrowheads="1"/>
          </p:cNvSpPr>
          <p:nvPr/>
        </p:nvSpPr>
        <p:spPr bwMode="auto">
          <a:xfrm>
            <a:off x="6956376" y="266846"/>
            <a:ext cx="2048722" cy="46166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en-US" altLang="th-TH" sz="2400" b="1" dirty="0" smtClean="0">
                <a:cs typeface="+mn-cs"/>
              </a:rPr>
              <a:t>Activity II</a:t>
            </a:r>
            <a:endParaRPr lang="th-TH" altLang="th-TH" sz="2400" b="1" dirty="0">
              <a:latin typeface="Calibri Light" panose="020F0302020204030204" pitchFamily="34" charset="0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750" y="3464040"/>
            <a:ext cx="1307797" cy="130779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979832" y="3622740"/>
            <a:ext cx="42553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39065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</a:pPr>
            <a:r>
              <a:rPr lang="en-US" altLang="zh-CN" sz="1800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2. The </a:t>
            </a:r>
            <a:r>
              <a:rPr lang="en-US" altLang="zh-CN" sz="1800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“</a:t>
            </a:r>
            <a:r>
              <a:rPr lang="en-US" altLang="zh-CN" sz="1800" b="1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tuatara</a:t>
            </a:r>
            <a:r>
              <a:rPr lang="en-US" altLang="zh-CN" sz="1800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” is just like </a:t>
            </a:r>
            <a:r>
              <a:rPr lang="en-US" altLang="zh-CN" sz="1800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		        a </a:t>
            </a:r>
            <a:r>
              <a:rPr lang="en-US" altLang="zh-CN" sz="1800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reptile (a) </a:t>
            </a:r>
            <a:r>
              <a:rPr lang="en-US" altLang="zh-CN" sz="1800" u="sng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which lived </a:t>
            </a:r>
            <a:r>
              <a:rPr lang="en-US" altLang="zh-CN" sz="1800" u="sng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    </a:t>
            </a:r>
            <a:r>
              <a:rPr lang="en-US" altLang="zh-CN" sz="1800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		    </a:t>
            </a:r>
            <a:r>
              <a:rPr lang="en-US" altLang="zh-CN" sz="1800" u="sng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millions </a:t>
            </a:r>
            <a:r>
              <a:rPr lang="en-US" altLang="zh-CN" sz="1800" u="sng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of years ago</a:t>
            </a:r>
            <a:r>
              <a:rPr lang="en-US" altLang="zh-CN" sz="1800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, </a:t>
            </a:r>
            <a:r>
              <a:rPr lang="en-US" altLang="zh-CN" sz="1800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/>
            </a:r>
            <a:br>
              <a:rPr lang="en-US" altLang="zh-CN" sz="1800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</a:br>
            <a:r>
              <a:rPr lang="en-US" altLang="zh-CN" sz="1800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                            even before </a:t>
            </a:r>
            <a:r>
              <a:rPr lang="en-US" altLang="zh-CN" sz="1800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the dinosaurs. Today it only </a:t>
            </a:r>
            <a:r>
              <a:rPr lang="en-US" altLang="zh-CN" sz="1800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lives</a:t>
            </a:r>
            <a:r>
              <a:rPr lang="en-US" altLang="zh-CN" sz="1800" dirty="0">
                <a:latin typeface="+mj-lt"/>
              </a:rPr>
              <a:t> </a:t>
            </a:r>
            <a:r>
              <a:rPr lang="en-US" altLang="zh-CN" sz="1800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in </a:t>
            </a:r>
            <a:r>
              <a:rPr lang="en-US" altLang="zh-CN" sz="1800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New Zealand, (b) </a:t>
            </a:r>
            <a:r>
              <a:rPr lang="en-US" altLang="zh-CN" sz="1800" u="sng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where it often shares a petrel’s burrow</a:t>
            </a:r>
            <a:r>
              <a:rPr lang="en-US" altLang="zh-CN" sz="1800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. In the day, the tuatara may even be left with a baby chick (c) </a:t>
            </a:r>
            <a:r>
              <a:rPr lang="en-US" altLang="zh-CN" sz="1800" u="sng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while the mother hunts for food</a:t>
            </a:r>
            <a:r>
              <a:rPr lang="en-US" altLang="zh-CN" sz="1800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.</a:t>
            </a:r>
            <a:endParaRPr lang="en-US" altLang="zh-CN" sz="1800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829287" y="6036830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4400">
              <a:lnSpc>
                <a:spcPts val="18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1200" i="1" dirty="0">
                <a:latin typeface="Times New Roman" panose="02020603050405020304" pitchFamily="18" charset="0"/>
                <a:ea typeface="Cordia New" panose="020B0304020202020204" pitchFamily="34" charset="-34"/>
                <a:cs typeface="Angsana New" panose="02020603050405020304" pitchFamily="18" charset="-34"/>
              </a:rPr>
              <a:t>Excerpted  from: </a:t>
            </a:r>
            <a:r>
              <a:rPr lang="en-US" sz="1200" i="1" dirty="0">
                <a:solidFill>
                  <a:srgbClr val="000000"/>
                </a:solidFill>
                <a:latin typeface="Times New Roman" panose="02020603050405020304" pitchFamily="18" charset="0"/>
                <a:ea typeface="Cordia New" panose="020B0304020202020204" pitchFamily="34" charset="-34"/>
                <a:cs typeface="Cordia New" panose="020B0304020202020204" pitchFamily="34" charset="-34"/>
                <a:hlinkClick r:id="rId4"/>
              </a:rPr>
              <a:t>http://www.4to40.com/omg/default.asp?category=bird&amp;counter=10</a:t>
            </a:r>
            <a:endParaRPr lang="en-US" sz="1200" dirty="0">
              <a:effectLst/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111432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3406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-311195" y="3630390"/>
            <a:ext cx="549150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ts val="18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1200" i="1" dirty="0">
                <a:ea typeface="Cordia New" panose="020B0304020202020204" pitchFamily="34" charset="-34"/>
                <a:cs typeface="Angsana New" panose="02020603050405020304" pitchFamily="18" charset="-34"/>
              </a:rPr>
              <a:t>Excerpted  from: </a:t>
            </a:r>
            <a:r>
              <a:rPr lang="en-US" sz="1200" i="1" dirty="0">
                <a:solidFill>
                  <a:srgbClr val="000000"/>
                </a:solidFill>
                <a:ea typeface="Cordia New" panose="020B0304020202020204" pitchFamily="34" charset="-34"/>
                <a:cs typeface="Cordia New" panose="020B0304020202020204" pitchFamily="34" charset="-34"/>
                <a:hlinkClick r:id="rId2"/>
              </a:rPr>
              <a:t>http://www.4to40.com/omg/default.asp?category=bird&amp;counter=10</a:t>
            </a:r>
            <a:endParaRPr lang="en-US" sz="1200" dirty="0"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1405" y="5942022"/>
            <a:ext cx="4758661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" indent="-28575">
              <a:lnSpc>
                <a:spcPts val="18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1200" i="1" dirty="0">
                <a:latin typeface="Times New Roman" panose="02020603050405020304" pitchFamily="18" charset="0"/>
                <a:ea typeface="Cordia New" panose="020B0304020202020204" pitchFamily="34" charset="-34"/>
                <a:cs typeface="Angsana New" panose="02020603050405020304" pitchFamily="18" charset="-34"/>
              </a:rPr>
              <a:t>Excerpted  from: </a:t>
            </a:r>
            <a:r>
              <a:rPr lang="en-US" sz="1200" i="1" dirty="0">
                <a:solidFill>
                  <a:srgbClr val="000000"/>
                </a:solidFill>
                <a:latin typeface="Times New Roman" panose="02020603050405020304" pitchFamily="18" charset="0"/>
                <a:ea typeface="Cordia New" panose="020B0304020202020204" pitchFamily="34" charset="-34"/>
                <a:cs typeface="Cordia New" panose="020B0304020202020204" pitchFamily="34" charset="-34"/>
                <a:hlinkClick r:id="rId2"/>
              </a:rPr>
              <a:t>http://www.4to40.com/omg/default.asp?category=animal&amp;counter=0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lnSpc>
                <a:spcPts val="8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th-TH" sz="1200" dirty="0"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 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9142" y="315856"/>
            <a:ext cx="5230924" cy="3195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1800" b="1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3. Cuckoo </a:t>
            </a:r>
            <a:r>
              <a:rPr lang="en-US" sz="1800" b="1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clever enough: 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Cuckoos pass on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the</a:t>
            </a:r>
            <a:b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    difficult 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business of hatching eggs and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feeding</a:t>
            </a:r>
            <a:b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    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the young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to other 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birds. The female looks for a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b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    nest 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full of eggs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and 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pushes one of them out.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    She 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then lays her eggs in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its place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. (a) </a:t>
            </a:r>
            <a:r>
              <a:rPr lang="en-US" sz="1800" u="sng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When the </a:t>
            </a:r>
            <a: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    </a:t>
            </a:r>
            <a: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baby </a:t>
            </a:r>
            <a:r>
              <a:rPr lang="en-US" sz="1800" u="sng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cuckoo is born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, it too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pushes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out 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its rivals.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    Eventually 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the baby cuckoo is the only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one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in the</a:t>
            </a:r>
            <a:b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    nest 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and the foster parents continue to work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    hard 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to feed it, (b) </a:t>
            </a:r>
            <a:r>
              <a:rPr lang="en-US" sz="1800" u="sng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even though it may grow to </a:t>
            </a:r>
            <a: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    </a:t>
            </a:r>
            <a: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be </a:t>
            </a:r>
            <a:r>
              <a:rPr lang="en-US" sz="1800" u="sng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many times bigger than themselves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  <a:endParaRPr lang="en-US" sz="1800" dirty="0">
              <a:latin typeface="+mj-lt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026" name="Picture 2" descr="coconut_cra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82" y="4646186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90159" y="4493349"/>
            <a:ext cx="4236908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" indent="-28575">
              <a:lnSpc>
                <a:spcPts val="22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4.   Did 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you know that there is a sort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of</a:t>
            </a:r>
            <a:r>
              <a:rPr lang="th-TH" sz="1800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/>
            </a:r>
            <a:br>
              <a:rPr lang="th-TH" sz="1800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</a:br>
            <a:r>
              <a:rPr lang="th-TH" sz="1800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    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     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crab 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(a) </a:t>
            </a:r>
            <a:r>
              <a:rPr lang="en-US" sz="1800" u="sng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which can climb trees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? It is </a:t>
            </a:r>
            <a:r>
              <a:rPr lang="th-TH" sz="1800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/>
            </a:r>
            <a:br>
              <a:rPr lang="th-TH" sz="1800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</a:br>
            <a:r>
              <a:rPr lang="th-TH" sz="1800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  </a:t>
            </a:r>
            <a:r>
              <a:rPr lang="th-TH" sz="1800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          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called 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the coconut crab, because it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     eats coconuts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,</a:t>
            </a:r>
            <a:r>
              <a:rPr lang="th-TH" sz="1800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(b) </a:t>
            </a:r>
            <a:r>
              <a:rPr lang="en-US" sz="1800" u="sng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which it finds by </a:t>
            </a:r>
            <a: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     </a:t>
            </a:r>
            <a: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climbing</a:t>
            </a:r>
            <a:r>
              <a:rPr lang="th-TH" sz="1800" u="sng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  <a:r>
              <a:rPr lang="th-TH" sz="1800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  <a:r>
              <a:rPr lang="en-US" sz="1800" u="sng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the palm trees</a:t>
            </a:r>
            <a:r>
              <a:rPr lang="th-TH" sz="1800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(c) </a:t>
            </a:r>
            <a:r>
              <a:rPr lang="en-US" sz="1800" u="sng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where</a:t>
            </a:r>
            <a:r>
              <a:rPr lang="th-TH" sz="1800" u="sng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  <a:r>
              <a:rPr lang="en-US" sz="1800" u="sng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/>
            </a:r>
            <a:br>
              <a:rPr lang="en-US" sz="1800" u="sng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</a:br>
            <a:r>
              <a:rPr lang="en-US" sz="1800" u="sng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         </a:t>
            </a:r>
            <a: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the </a:t>
            </a:r>
            <a:r>
              <a:rPr lang="en-US" sz="1800" u="sng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nuts grow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</a:p>
          <a:p>
            <a:pPr marL="28575" indent="-28575">
              <a:lnSpc>
                <a:spcPts val="18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			</a:t>
            </a:r>
            <a:endParaRPr lang="en-US" sz="1800" dirty="0">
              <a:effectLst/>
              <a:latin typeface="+mj-lt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665496" y="710836"/>
            <a:ext cx="5205764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23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r"/>
                <a:tab pos="2636838" algn="ctr"/>
                <a:tab pos="5273675" algn="r"/>
              </a:tabLst>
            </a:pPr>
            <a:r>
              <a:rPr lang="en-US" altLang="zh-CN" sz="1800" b="1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  <a:r>
              <a:rPr lang="en-US" altLang="zh-CN" sz="1800" b="1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5.  </a:t>
            </a:r>
            <a:r>
              <a:rPr kumimoji="0" lang="en-US" altLang="zh-CN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Bristle-cone Pine: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The oldest tree in the world is a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/>
            </a:r>
            <a:b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</a:b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bristle-cone pine. One in Arizona, United States, is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/>
            </a:r>
            <a:b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</a:b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 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4,600 years old. It was just a sapling (a) </a:t>
            </a:r>
            <a:r>
              <a:rPr kumimoji="0" lang="en-US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when the</a:t>
            </a:r>
            <a:r>
              <a:rPr kumimoji="0" lang="th-TH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/>
            </a:r>
            <a:br>
              <a:rPr kumimoji="0" lang="th-TH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</a:b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  </a:t>
            </a:r>
            <a:r>
              <a:rPr kumimoji="0" lang="en-US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pyramids were being built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, a tall tree (b) </a:t>
            </a:r>
            <a:r>
              <a:rPr kumimoji="0" lang="en-US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when the</a:t>
            </a:r>
            <a:r>
              <a:rPr kumimoji="0" lang="th-TH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/>
            </a:r>
            <a:br>
              <a:rPr kumimoji="0" lang="th-TH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</a:b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  </a:t>
            </a:r>
            <a:r>
              <a:rPr kumimoji="0" lang="en-US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ancient Greeks and Persians were battling in the </a:t>
            </a:r>
            <a:r>
              <a:rPr kumimoji="0" lang="th-TH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/>
            </a:r>
            <a:br>
              <a:rPr kumimoji="0" lang="th-TH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</a:b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  </a:t>
            </a:r>
            <a:r>
              <a:rPr kumimoji="0" lang="en-US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Mediterranean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, and was already old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(c) </a:t>
            </a:r>
            <a:r>
              <a:rPr kumimoji="0" lang="en-US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when Jesus</a:t>
            </a:r>
            <a:r>
              <a:rPr kumimoji="0" lang="th-TH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/>
            </a:r>
            <a:br>
              <a:rPr kumimoji="0" lang="th-TH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</a:b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  </a:t>
            </a:r>
            <a:r>
              <a:rPr kumimoji="0" lang="en-US" altLang="zh-CN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was born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.</a:t>
            </a: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323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ordia New" panose="020B0304020202020204" pitchFamily="34" charset="-34"/>
                <a:cs typeface="Angsana New" panose="02020603050405020304" pitchFamily="18" charset="-34"/>
                <a:hlinkClick r:id="rId2"/>
              </a:rPr>
              <a:t> </a:t>
            </a: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323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89346" y="3031206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200" i="1" dirty="0">
                <a:latin typeface="Times New Roman" panose="02020603050405020304" pitchFamily="18" charset="0"/>
                <a:ea typeface="Cordia New" panose="020B0304020202020204" pitchFamily="34" charset="-34"/>
                <a:cs typeface="Times New Roman" panose="02020603050405020304" pitchFamily="18" charset="0"/>
              </a:rPr>
              <a:t>Excerpted  from: </a:t>
            </a:r>
            <a:r>
              <a:rPr lang="en-US" altLang="zh-CN" sz="1200" i="1" dirty="0">
                <a:solidFill>
                  <a:srgbClr val="000000"/>
                </a:solidFill>
                <a:latin typeface="Times New Roman" panose="02020603050405020304" pitchFamily="18" charset="0"/>
                <a:ea typeface="Cordia New" panose="020B0304020202020204" pitchFamily="34" charset="-34"/>
                <a:cs typeface="Times New Roman" panose="02020603050405020304" pitchFamily="18" charset="0"/>
                <a:hlinkClick r:id="rId2"/>
              </a:rPr>
              <a:t>http://www.4to40.com/omg/d</a:t>
            </a:r>
            <a:r>
              <a:rPr lang="en-US" altLang="zh-CN" sz="1200" i="1" dirty="0" bmk="_Hlt122992415">
                <a:solidFill>
                  <a:srgbClr val="000000"/>
                </a:solidFill>
                <a:latin typeface="Times New Roman" panose="02020603050405020304" pitchFamily="18" charset="0"/>
                <a:ea typeface="Cordia New" panose="020B0304020202020204" pitchFamily="34" charset="-34"/>
                <a:cs typeface="Times New Roman" panose="02020603050405020304" pitchFamily="18" charset="0"/>
                <a:hlinkClick r:id="rId2"/>
              </a:rPr>
              <a:t>e</a:t>
            </a:r>
            <a:r>
              <a:rPr lang="en-US" altLang="zh-CN" sz="1200" i="1" dirty="0">
                <a:solidFill>
                  <a:srgbClr val="000000"/>
                </a:solidFill>
                <a:latin typeface="Times New Roman" panose="02020603050405020304" pitchFamily="18" charset="0"/>
                <a:ea typeface="Cordia New" panose="020B0304020202020204" pitchFamily="34" charset="-34"/>
                <a:cs typeface="Times New Roman" panose="02020603050405020304" pitchFamily="18" charset="0"/>
                <a:hlinkClick r:id="rId2"/>
              </a:rPr>
              <a:t>fault.asp?</a:t>
            </a:r>
            <a:endParaRPr lang="th-TH" sz="1200" dirty="0"/>
          </a:p>
        </p:txBody>
      </p:sp>
      <p:pic>
        <p:nvPicPr>
          <p:cNvPr id="1028" name="Picture 4" descr="crocodil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496" y="3850246"/>
            <a:ext cx="1286205" cy="1286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7692857" y="3487936"/>
            <a:ext cx="4178403" cy="2344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5270" indent="-226695">
              <a:lnSpc>
                <a:spcPts val="22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 6.  Down 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in those jungle swamps a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</a:t>
            </a:r>
            <a:b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  survivor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from</a:t>
            </a:r>
            <a:r>
              <a:rPr lang="th-TH" sz="1800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the Stone Age lurks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</a:p>
          <a:p>
            <a:pPr marL="255270" indent="-226695">
              <a:lnSpc>
                <a:spcPts val="22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      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Experts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say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(a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) </a:t>
            </a:r>
            <a:r>
              <a:rPr lang="en-US" sz="1800" u="sng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that the crocodile </a:t>
            </a:r>
            <a: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is</a:t>
            </a:r>
            <a:b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  </a:t>
            </a:r>
            <a:r>
              <a:rPr lang="en-US" sz="1800" u="sng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probably </a:t>
            </a:r>
            <a: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the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closest </a:t>
            </a:r>
            <a:r>
              <a:rPr lang="en-US" sz="1800" u="sng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living</a:t>
            </a:r>
            <a:r>
              <a:rPr lang="th-TH" sz="1800" u="sng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  <a: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relative</a:t>
            </a:r>
            <a:b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  </a:t>
            </a:r>
            <a:r>
              <a:rPr lang="en-US" sz="1800" u="sng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of </a:t>
            </a:r>
            <a: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Tyrannosaurus Rex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, (b) </a:t>
            </a:r>
            <a: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which</a:t>
            </a:r>
            <a:b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</a:t>
            </a:r>
            <a:r>
              <a:rPr lang="th-TH" sz="1800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    </a:t>
            </a:r>
            <a: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makes </a:t>
            </a:r>
            <a:r>
              <a:rPr lang="en-US" sz="1800" u="sng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it </a:t>
            </a:r>
            <a: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nearly</a:t>
            </a: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195,000,000 </a:t>
            </a:r>
            <a:b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  </a:t>
            </a:r>
            <a:r>
              <a:rPr lang="en-US" sz="1800" u="sng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years </a:t>
            </a:r>
            <a:r>
              <a:rPr lang="en-US" sz="1800" u="sng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old</a:t>
            </a:r>
            <a:r>
              <a:rPr lang="en-US" sz="18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!</a:t>
            </a:r>
          </a:p>
          <a:p>
            <a:r>
              <a:rPr lang="en-US" sz="1800" dirty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			</a:t>
            </a:r>
            <a:endParaRPr lang="th-TH" sz="18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65619" y="5832167"/>
            <a:ext cx="51056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ea typeface="Cordia New" panose="020B0304020202020204" pitchFamily="34" charset="-34"/>
                <a:cs typeface="Angsana New" panose="02020603050405020304" pitchFamily="18" charset="-34"/>
              </a:rPr>
              <a:t>Excerpted  from: </a:t>
            </a:r>
            <a:endParaRPr lang="en-US" sz="1200" i="1" dirty="0" smtClean="0">
              <a:ea typeface="Cordia New" panose="020B0304020202020204" pitchFamily="34" charset="-34"/>
              <a:cs typeface="Angsana New" panose="02020603050405020304" pitchFamily="18" charset="-34"/>
            </a:endParaRPr>
          </a:p>
          <a:p>
            <a:r>
              <a:rPr lang="en-US" sz="1200" i="1" dirty="0" smtClean="0">
                <a:solidFill>
                  <a:srgbClr val="000000"/>
                </a:solidFill>
                <a:ea typeface="Cordia New" panose="020B0304020202020204" pitchFamily="34" charset="-34"/>
                <a:hlinkClick r:id="rId2"/>
              </a:rPr>
              <a:t>http</a:t>
            </a:r>
            <a:r>
              <a:rPr lang="en-US" sz="1200" i="1" dirty="0">
                <a:solidFill>
                  <a:srgbClr val="000000"/>
                </a:solidFill>
                <a:ea typeface="Cordia New" panose="020B0304020202020204" pitchFamily="34" charset="-34"/>
                <a:hlinkClick r:id="rId2"/>
              </a:rPr>
              <a:t>://www.4to40.com/omg/default.asp?category=animal&amp;counter=0</a:t>
            </a:r>
            <a:endParaRPr lang="th-TH" sz="1200" dirty="0"/>
          </a:p>
        </p:txBody>
      </p:sp>
    </p:spTree>
    <p:extLst>
      <p:ext uri="{BB962C8B-B14F-4D97-AF65-F5344CB8AC3E}">
        <p14:creationId xmlns:p14="http://schemas.microsoft.com/office/powerpoint/2010/main" val="15046261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3560</TotalTime>
  <Words>1346</Words>
  <Application>Microsoft Office PowerPoint</Application>
  <PresentationFormat>Widescreen</PresentationFormat>
  <Paragraphs>164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宋体</vt:lpstr>
      <vt:lpstr>Angsana New</vt:lpstr>
      <vt:lpstr>Arial</vt:lpstr>
      <vt:lpstr>Arial Narrow</vt:lpstr>
      <vt:lpstr>Calibri</vt:lpstr>
      <vt:lpstr>Calibri Light</vt:lpstr>
      <vt:lpstr>Comic Sans MS</vt:lpstr>
      <vt:lpstr>Cordia New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305</cp:revision>
  <cp:lastPrinted>2016-05-27T06:24:58Z</cp:lastPrinted>
  <dcterms:created xsi:type="dcterms:W3CDTF">2015-01-09T05:03:30Z</dcterms:created>
  <dcterms:modified xsi:type="dcterms:W3CDTF">2016-08-08T08:55:06Z</dcterms:modified>
</cp:coreProperties>
</file>