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8" r:id="rId3"/>
    <p:sldId id="281" r:id="rId4"/>
    <p:sldId id="289" r:id="rId5"/>
    <p:sldId id="275" r:id="rId6"/>
    <p:sldId id="283" r:id="rId7"/>
    <p:sldId id="284" r:id="rId8"/>
    <p:sldId id="285" r:id="rId9"/>
    <p:sldId id="290" r:id="rId10"/>
    <p:sldId id="286" r:id="rId11"/>
    <p:sldId id="287" r:id="rId12"/>
    <p:sldId id="291" r:id="rId13"/>
    <p:sldId id="288" r:id="rId14"/>
  </p:sldIdLst>
  <p:sldSz cx="12192000" cy="6858000"/>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sinee.wim" initials="N" lastIdx="1" clrIdx="0">
    <p:extLst>
      <p:ext uri="{19B8F6BF-5375-455C-9EA6-DF929625EA0E}">
        <p15:presenceInfo xmlns:p15="http://schemas.microsoft.com/office/powerpoint/2012/main" userId="Natsinee.wi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29" autoAdjust="0"/>
    <p:restoredTop sz="94434" autoAdjust="0"/>
  </p:normalViewPr>
  <p:slideViewPr>
    <p:cSldViewPr snapToGrid="0">
      <p:cViewPr varScale="1">
        <p:scale>
          <a:sx n="71" d="100"/>
          <a:sy n="71" d="100"/>
        </p:scale>
        <p:origin x="780"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th-TH"/>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30/06/59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7129293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30/06/59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9467691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th-TH"/>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30/06/59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2630451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5384EB05-FF51-41A1-A459-8DEEADF2D49F}" type="datetimeFigureOut">
              <a:rPr lang="th-TH" smtClean="0"/>
              <a:t>30/06/59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40632708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th-TH"/>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84EB05-FF51-41A1-A459-8DEEADF2D49F}" type="datetimeFigureOut">
              <a:rPr lang="th-TH" smtClean="0"/>
              <a:t>30/06/59</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991190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Date Placeholder 4"/>
          <p:cNvSpPr>
            <a:spLocks noGrp="1"/>
          </p:cNvSpPr>
          <p:nvPr>
            <p:ph type="dt" sz="half" idx="10"/>
          </p:nvPr>
        </p:nvSpPr>
        <p:spPr/>
        <p:txBody>
          <a:bodyPr/>
          <a:lstStyle/>
          <a:p>
            <a:fld id="{5384EB05-FF51-41A1-A459-8DEEADF2D49F}" type="datetimeFigureOut">
              <a:rPr lang="th-TH" smtClean="0"/>
              <a:t>30/06/59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0366188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th-TH"/>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7" name="Date Placeholder 6"/>
          <p:cNvSpPr>
            <a:spLocks noGrp="1"/>
          </p:cNvSpPr>
          <p:nvPr>
            <p:ph type="dt" sz="half" idx="10"/>
          </p:nvPr>
        </p:nvSpPr>
        <p:spPr/>
        <p:txBody>
          <a:bodyPr/>
          <a:lstStyle/>
          <a:p>
            <a:fld id="{5384EB05-FF51-41A1-A459-8DEEADF2D49F}" type="datetimeFigureOut">
              <a:rPr lang="th-TH" smtClean="0"/>
              <a:t>30/06/59</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1488243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Date Placeholder 2"/>
          <p:cNvSpPr>
            <a:spLocks noGrp="1"/>
          </p:cNvSpPr>
          <p:nvPr>
            <p:ph type="dt" sz="half" idx="10"/>
          </p:nvPr>
        </p:nvSpPr>
        <p:spPr/>
        <p:txBody>
          <a:bodyPr/>
          <a:lstStyle/>
          <a:p>
            <a:fld id="{5384EB05-FF51-41A1-A459-8DEEADF2D49F}" type="datetimeFigureOut">
              <a:rPr lang="th-TH" smtClean="0"/>
              <a:t>30/06/59</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5073911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84EB05-FF51-41A1-A459-8DEEADF2D49F}" type="datetimeFigureOut">
              <a:rPr lang="th-TH" smtClean="0"/>
              <a:t>30/06/59</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2454609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30/06/59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21897170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th-TH"/>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h-TH"/>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84EB05-FF51-41A1-A459-8DEEADF2D49F}" type="datetimeFigureOut">
              <a:rPr lang="th-TH" smtClean="0"/>
              <a:t>30/06/59</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9607722-B84F-42F9-8A75-3C1810FB4BC1}" type="slidenum">
              <a:rPr lang="th-TH" smtClean="0"/>
              <a:t>‹#›</a:t>
            </a:fld>
            <a:endParaRPr lang="th-TH"/>
          </a:p>
        </p:txBody>
      </p:sp>
    </p:spTree>
    <p:extLst>
      <p:ext uri="{BB962C8B-B14F-4D97-AF65-F5344CB8AC3E}">
        <p14:creationId xmlns:p14="http://schemas.microsoft.com/office/powerpoint/2010/main" val="34018897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th-TH"/>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84EB05-FF51-41A1-A459-8DEEADF2D49F}" type="datetimeFigureOut">
              <a:rPr lang="th-TH" smtClean="0"/>
              <a:t>30/06/59</a:t>
            </a:fld>
            <a:endParaRPr lang="th-TH"/>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607722-B84F-42F9-8A75-3C1810FB4BC1}" type="slidenum">
              <a:rPr lang="th-TH" smtClean="0"/>
              <a:t>‹#›</a:t>
            </a:fld>
            <a:endParaRPr lang="th-TH"/>
          </a:p>
        </p:txBody>
      </p:sp>
    </p:spTree>
    <p:extLst>
      <p:ext uri="{BB962C8B-B14F-4D97-AF65-F5344CB8AC3E}">
        <p14:creationId xmlns:p14="http://schemas.microsoft.com/office/powerpoint/2010/main" val="3653713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gif"/><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www.4to40.com/omg/default.asp?category=none&amp;counter=30" TargetMode="Externa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88117" y="0"/>
            <a:ext cx="76395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8" name="Text Box 73"/>
          <p:cNvSpPr txBox="1">
            <a:spLocks noChangeArrowheads="1"/>
          </p:cNvSpPr>
          <p:nvPr/>
        </p:nvSpPr>
        <p:spPr bwMode="auto">
          <a:xfrm>
            <a:off x="7082452" y="3945852"/>
            <a:ext cx="4435978" cy="1888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FontTx/>
              <a:buNone/>
            </a:pPr>
            <a:r>
              <a:rPr lang="th-TH" altLang="en-US" sz="3200" b="1" dirty="0" smtClean="0">
                <a:latin typeface="Calibri" panose="020F0502020204030204" pitchFamily="34" charset="0"/>
                <a:cs typeface="+mn-cs"/>
              </a:rPr>
              <a:t>สื่อการเรียนรู้ด้วยตัวเอง</a:t>
            </a:r>
          </a:p>
          <a:p>
            <a:pPr algn="ctr" eaLnBrk="1" hangingPunct="1">
              <a:spcBef>
                <a:spcPct val="50000"/>
              </a:spcBef>
              <a:buFontTx/>
              <a:buNone/>
            </a:pPr>
            <a:r>
              <a:rPr lang="th-TH" altLang="en-US" sz="3200" b="1" dirty="0" smtClean="0">
                <a:latin typeface="Calibri" panose="020F0502020204030204" pitchFamily="34" charset="0"/>
                <a:cs typeface="+mn-cs"/>
              </a:rPr>
              <a:t>ชุดเจาะไวยากรณ์</a:t>
            </a:r>
          </a:p>
          <a:p>
            <a:pPr algn="ctr" eaLnBrk="1" hangingPunct="1">
              <a:spcBef>
                <a:spcPct val="50000"/>
              </a:spcBef>
              <a:buFontTx/>
              <a:buNone/>
            </a:pPr>
            <a:r>
              <a:rPr lang="th-TH" altLang="en-US" sz="2400" dirty="0" smtClean="0">
                <a:solidFill>
                  <a:srgbClr val="FF0000"/>
                </a:solidFill>
                <a:latin typeface="Calibri" panose="020F0502020204030204" pitchFamily="34" charset="0"/>
                <a:cs typeface="+mn-cs"/>
              </a:rPr>
              <a:t>หัวข้อ</a:t>
            </a:r>
            <a:r>
              <a:rPr lang="en-US" altLang="en-US" sz="2400" dirty="0" smtClean="0">
                <a:solidFill>
                  <a:srgbClr val="FF0000"/>
                </a:solidFill>
                <a:latin typeface="Calibri" panose="020F0502020204030204" pitchFamily="34" charset="0"/>
                <a:cs typeface="+mn-cs"/>
              </a:rPr>
              <a:t>: </a:t>
            </a:r>
            <a:r>
              <a:rPr lang="th-TH" altLang="en-US" sz="2400" dirty="0" smtClean="0">
                <a:solidFill>
                  <a:srgbClr val="FF0000"/>
                </a:solidFill>
                <a:latin typeface="Calibri" panose="020F0502020204030204" pitchFamily="34" charset="0"/>
                <a:cs typeface="+mn-cs"/>
              </a:rPr>
              <a:t>การหากริยาในประโยค</a:t>
            </a:r>
          </a:p>
        </p:txBody>
      </p:sp>
      <p:sp>
        <p:nvSpPr>
          <p:cNvPr id="19" name="Text Box 5"/>
          <p:cNvSpPr txBox="1">
            <a:spLocks noChangeArrowheads="1"/>
          </p:cNvSpPr>
          <p:nvPr/>
        </p:nvSpPr>
        <p:spPr bwMode="auto">
          <a:xfrm>
            <a:off x="7362937" y="6320241"/>
            <a:ext cx="3906076" cy="288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eaLnBrk="1" hangingPunct="1">
              <a:spcBef>
                <a:spcPct val="0"/>
              </a:spcBef>
              <a:buFontTx/>
              <a:buNone/>
            </a:pPr>
            <a:r>
              <a:rPr lang="en-US" altLang="th-TH" sz="1200" dirty="0">
                <a:latin typeface="Calibri" panose="020F0502020204030204" pitchFamily="34" charset="0"/>
              </a:rPr>
              <a:t>Copyright © </a:t>
            </a:r>
            <a:r>
              <a:rPr lang="en-US" altLang="th-TH" sz="1200" dirty="0" smtClean="0">
                <a:latin typeface="Calibri" panose="020F0502020204030204" pitchFamily="34" charset="0"/>
              </a:rPr>
              <a:t>2016 </a:t>
            </a:r>
            <a:r>
              <a:rPr lang="en-US" altLang="th-TH" sz="1200" dirty="0">
                <a:latin typeface="Calibri" panose="020F0502020204030204" pitchFamily="34" charset="0"/>
              </a:rPr>
              <a:t>Self-access Learning Centre, KMUTT </a:t>
            </a:r>
            <a:endParaRPr lang="th-TH" altLang="th-TH" sz="1200" dirty="0">
              <a:latin typeface="Calibri" panose="020F0502020204030204" pitchFamily="34" charset="0"/>
            </a:endParaRPr>
          </a:p>
        </p:txBody>
      </p:sp>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98616" y="464531"/>
            <a:ext cx="4672930" cy="2920312"/>
          </a:xfrm>
          <a:prstGeom prst="rect">
            <a:avLst/>
          </a:prstGeom>
        </p:spPr>
      </p:pic>
    </p:spTree>
    <p:extLst>
      <p:ext uri="{BB962C8B-B14F-4D97-AF65-F5344CB8AC3E}">
        <p14:creationId xmlns:p14="http://schemas.microsoft.com/office/powerpoint/2010/main" val="18811568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3" name="Action Button: Forward or Next 12">
            <a:hlinkClick r:id="" action="ppaction://hlinkshowjump?jump=nextslide" highlightClick="1"/>
          </p:cNvPr>
          <p:cNvSpPr/>
          <p:nvPr/>
        </p:nvSpPr>
        <p:spPr>
          <a:xfrm>
            <a:off x="11289369" y="6270317"/>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77428" y="3903621"/>
            <a:ext cx="1620065" cy="1782071"/>
          </a:xfrm>
          <a:prstGeom prst="rect">
            <a:avLst/>
          </a:prstGeom>
          <a:effectLst>
            <a:reflection blurRad="6350" stA="52000" endA="300" endPos="35000" dir="5400000" sy="-100000" algn="bl" rotWithShape="0"/>
          </a:effectLst>
        </p:spPr>
      </p:pic>
      <p:grpSp>
        <p:nvGrpSpPr>
          <p:cNvPr id="6" name="Groupe 4"/>
          <p:cNvGrpSpPr/>
          <p:nvPr/>
        </p:nvGrpSpPr>
        <p:grpSpPr>
          <a:xfrm>
            <a:off x="335121" y="343774"/>
            <a:ext cx="5149846" cy="2890672"/>
            <a:chOff x="1846263" y="112713"/>
            <a:chExt cx="2298700" cy="1908175"/>
          </a:xfrm>
        </p:grpSpPr>
        <p:sp>
          <p:nvSpPr>
            <p:cNvPr id="7" name="Freeform 6"/>
            <p:cNvSpPr>
              <a:spLocks/>
            </p:cNvSpPr>
            <p:nvPr/>
          </p:nvSpPr>
          <p:spPr bwMode="auto">
            <a:xfrm>
              <a:off x="1846263" y="112713"/>
              <a:ext cx="2298700" cy="1908175"/>
            </a:xfrm>
            <a:custGeom>
              <a:avLst/>
              <a:gdLst>
                <a:gd name="T0" fmla="*/ 736 w 1448"/>
                <a:gd name="T1" fmla="*/ 1202 h 1202"/>
                <a:gd name="T2" fmla="*/ 720 w 1448"/>
                <a:gd name="T3" fmla="*/ 1200 h 1202"/>
                <a:gd name="T4" fmla="*/ 712 w 1448"/>
                <a:gd name="T5" fmla="*/ 1196 h 1202"/>
                <a:gd name="T6" fmla="*/ 700 w 1448"/>
                <a:gd name="T7" fmla="*/ 1186 h 1202"/>
                <a:gd name="T8" fmla="*/ 692 w 1448"/>
                <a:gd name="T9" fmla="*/ 1174 h 1202"/>
                <a:gd name="T10" fmla="*/ 690 w 1448"/>
                <a:gd name="T11" fmla="*/ 1158 h 1202"/>
                <a:gd name="T12" fmla="*/ 700 w 1448"/>
                <a:gd name="T13" fmla="*/ 996 h 1202"/>
                <a:gd name="T14" fmla="*/ 630 w 1448"/>
                <a:gd name="T15" fmla="*/ 998 h 1202"/>
                <a:gd name="T16" fmla="*/ 566 w 1448"/>
                <a:gd name="T17" fmla="*/ 996 h 1202"/>
                <a:gd name="T18" fmla="*/ 424 w 1448"/>
                <a:gd name="T19" fmla="*/ 984 h 1202"/>
                <a:gd name="T20" fmla="*/ 350 w 1448"/>
                <a:gd name="T21" fmla="*/ 972 h 1202"/>
                <a:gd name="T22" fmla="*/ 280 w 1448"/>
                <a:gd name="T23" fmla="*/ 952 h 1202"/>
                <a:gd name="T24" fmla="*/ 212 w 1448"/>
                <a:gd name="T25" fmla="*/ 924 h 1202"/>
                <a:gd name="T26" fmla="*/ 150 w 1448"/>
                <a:gd name="T27" fmla="*/ 888 h 1202"/>
                <a:gd name="T28" fmla="*/ 96 w 1448"/>
                <a:gd name="T29" fmla="*/ 840 h 1202"/>
                <a:gd name="T30" fmla="*/ 72 w 1448"/>
                <a:gd name="T31" fmla="*/ 810 h 1202"/>
                <a:gd name="T32" fmla="*/ 32 w 1448"/>
                <a:gd name="T33" fmla="*/ 744 h 1202"/>
                <a:gd name="T34" fmla="*/ 8 w 1448"/>
                <a:gd name="T35" fmla="*/ 666 h 1202"/>
                <a:gd name="T36" fmla="*/ 0 w 1448"/>
                <a:gd name="T37" fmla="*/ 580 h 1202"/>
                <a:gd name="T38" fmla="*/ 2 w 1448"/>
                <a:gd name="T39" fmla="*/ 534 h 1202"/>
                <a:gd name="T40" fmla="*/ 14 w 1448"/>
                <a:gd name="T41" fmla="*/ 458 h 1202"/>
                <a:gd name="T42" fmla="*/ 44 w 1448"/>
                <a:gd name="T43" fmla="*/ 386 h 1202"/>
                <a:gd name="T44" fmla="*/ 92 w 1448"/>
                <a:gd name="T45" fmla="*/ 318 h 1202"/>
                <a:gd name="T46" fmla="*/ 154 w 1448"/>
                <a:gd name="T47" fmla="*/ 256 h 1202"/>
                <a:gd name="T48" fmla="*/ 234 w 1448"/>
                <a:gd name="T49" fmla="*/ 196 h 1202"/>
                <a:gd name="T50" fmla="*/ 328 w 1448"/>
                <a:gd name="T51" fmla="*/ 144 h 1202"/>
                <a:gd name="T52" fmla="*/ 438 w 1448"/>
                <a:gd name="T53" fmla="*/ 94 h 1202"/>
                <a:gd name="T54" fmla="*/ 562 w 1448"/>
                <a:gd name="T55" fmla="*/ 52 h 1202"/>
                <a:gd name="T56" fmla="*/ 604 w 1448"/>
                <a:gd name="T57" fmla="*/ 40 h 1202"/>
                <a:gd name="T58" fmla="*/ 686 w 1448"/>
                <a:gd name="T59" fmla="*/ 20 h 1202"/>
                <a:gd name="T60" fmla="*/ 766 w 1448"/>
                <a:gd name="T61" fmla="*/ 6 h 1202"/>
                <a:gd name="T62" fmla="*/ 840 w 1448"/>
                <a:gd name="T63" fmla="*/ 0 h 1202"/>
                <a:gd name="T64" fmla="*/ 876 w 1448"/>
                <a:gd name="T65" fmla="*/ 0 h 1202"/>
                <a:gd name="T66" fmla="*/ 938 w 1448"/>
                <a:gd name="T67" fmla="*/ 2 h 1202"/>
                <a:gd name="T68" fmla="*/ 996 w 1448"/>
                <a:gd name="T69" fmla="*/ 8 h 1202"/>
                <a:gd name="T70" fmla="*/ 1048 w 1448"/>
                <a:gd name="T71" fmla="*/ 20 h 1202"/>
                <a:gd name="T72" fmla="*/ 1140 w 1448"/>
                <a:gd name="T73" fmla="*/ 54 h 1202"/>
                <a:gd name="T74" fmla="*/ 1216 w 1448"/>
                <a:gd name="T75" fmla="*/ 100 h 1202"/>
                <a:gd name="T76" fmla="*/ 1278 w 1448"/>
                <a:gd name="T77" fmla="*/ 154 h 1202"/>
                <a:gd name="T78" fmla="*/ 1328 w 1448"/>
                <a:gd name="T79" fmla="*/ 212 h 1202"/>
                <a:gd name="T80" fmla="*/ 1366 w 1448"/>
                <a:gd name="T81" fmla="*/ 270 h 1202"/>
                <a:gd name="T82" fmla="*/ 1392 w 1448"/>
                <a:gd name="T83" fmla="*/ 326 h 1202"/>
                <a:gd name="T84" fmla="*/ 1402 w 1448"/>
                <a:gd name="T85" fmla="*/ 350 h 1202"/>
                <a:gd name="T86" fmla="*/ 1428 w 1448"/>
                <a:gd name="T87" fmla="*/ 430 h 1202"/>
                <a:gd name="T88" fmla="*/ 1442 w 1448"/>
                <a:gd name="T89" fmla="*/ 510 h 1202"/>
                <a:gd name="T90" fmla="*/ 1448 w 1448"/>
                <a:gd name="T91" fmla="*/ 590 h 1202"/>
                <a:gd name="T92" fmla="*/ 1446 w 1448"/>
                <a:gd name="T93" fmla="*/ 664 h 1202"/>
                <a:gd name="T94" fmla="*/ 1434 w 1448"/>
                <a:gd name="T95" fmla="*/ 732 h 1202"/>
                <a:gd name="T96" fmla="*/ 1418 w 1448"/>
                <a:gd name="T97" fmla="*/ 790 h 1202"/>
                <a:gd name="T98" fmla="*/ 1394 w 1448"/>
                <a:gd name="T99" fmla="*/ 840 h 1202"/>
                <a:gd name="T100" fmla="*/ 1366 w 1448"/>
                <a:gd name="T101" fmla="*/ 874 h 1202"/>
                <a:gd name="T102" fmla="*/ 1340 w 1448"/>
                <a:gd name="T103" fmla="*/ 896 h 1202"/>
                <a:gd name="T104" fmla="*/ 1280 w 1448"/>
                <a:gd name="T105" fmla="*/ 930 h 1202"/>
                <a:gd name="T106" fmla="*/ 1216 w 1448"/>
                <a:gd name="T107" fmla="*/ 956 h 1202"/>
                <a:gd name="T108" fmla="*/ 1150 w 1448"/>
                <a:gd name="T109" fmla="*/ 976 h 1202"/>
                <a:gd name="T110" fmla="*/ 1054 w 1448"/>
                <a:gd name="T111" fmla="*/ 994 h 1202"/>
                <a:gd name="T112" fmla="*/ 948 w 1448"/>
                <a:gd name="T113" fmla="*/ 1004 h 1202"/>
                <a:gd name="T114" fmla="*/ 774 w 1448"/>
                <a:gd name="T115" fmla="*/ 1184 h 1202"/>
                <a:gd name="T116" fmla="*/ 768 w 1448"/>
                <a:gd name="T117" fmla="*/ 1192 h 1202"/>
                <a:gd name="T118" fmla="*/ 748 w 1448"/>
                <a:gd name="T119" fmla="*/ 1200 h 1202"/>
                <a:gd name="T120" fmla="*/ 736 w 1448"/>
                <a:gd name="T121" fmla="*/ 1202 h 1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48" h="1202">
                  <a:moveTo>
                    <a:pt x="736" y="1202"/>
                  </a:moveTo>
                  <a:lnTo>
                    <a:pt x="736" y="1202"/>
                  </a:lnTo>
                  <a:lnTo>
                    <a:pt x="728" y="1202"/>
                  </a:lnTo>
                  <a:lnTo>
                    <a:pt x="720" y="1200"/>
                  </a:lnTo>
                  <a:lnTo>
                    <a:pt x="720" y="1200"/>
                  </a:lnTo>
                  <a:lnTo>
                    <a:pt x="712" y="1196"/>
                  </a:lnTo>
                  <a:lnTo>
                    <a:pt x="706" y="1192"/>
                  </a:lnTo>
                  <a:lnTo>
                    <a:pt x="700" y="1186"/>
                  </a:lnTo>
                  <a:lnTo>
                    <a:pt x="696" y="1180"/>
                  </a:lnTo>
                  <a:lnTo>
                    <a:pt x="692" y="1174"/>
                  </a:lnTo>
                  <a:lnTo>
                    <a:pt x="690" y="1166"/>
                  </a:lnTo>
                  <a:lnTo>
                    <a:pt x="690" y="1158"/>
                  </a:lnTo>
                  <a:lnTo>
                    <a:pt x="688" y="1150"/>
                  </a:lnTo>
                  <a:lnTo>
                    <a:pt x="700" y="996"/>
                  </a:lnTo>
                  <a:lnTo>
                    <a:pt x="700" y="996"/>
                  </a:lnTo>
                  <a:lnTo>
                    <a:pt x="630" y="998"/>
                  </a:lnTo>
                  <a:lnTo>
                    <a:pt x="630" y="998"/>
                  </a:lnTo>
                  <a:lnTo>
                    <a:pt x="566" y="996"/>
                  </a:lnTo>
                  <a:lnTo>
                    <a:pt x="496" y="992"/>
                  </a:lnTo>
                  <a:lnTo>
                    <a:pt x="424" y="984"/>
                  </a:lnTo>
                  <a:lnTo>
                    <a:pt x="386" y="980"/>
                  </a:lnTo>
                  <a:lnTo>
                    <a:pt x="350" y="972"/>
                  </a:lnTo>
                  <a:lnTo>
                    <a:pt x="314" y="962"/>
                  </a:lnTo>
                  <a:lnTo>
                    <a:pt x="280" y="952"/>
                  </a:lnTo>
                  <a:lnTo>
                    <a:pt x="246" y="940"/>
                  </a:lnTo>
                  <a:lnTo>
                    <a:pt x="212" y="924"/>
                  </a:lnTo>
                  <a:lnTo>
                    <a:pt x="180" y="908"/>
                  </a:lnTo>
                  <a:lnTo>
                    <a:pt x="150" y="888"/>
                  </a:lnTo>
                  <a:lnTo>
                    <a:pt x="122" y="866"/>
                  </a:lnTo>
                  <a:lnTo>
                    <a:pt x="96" y="840"/>
                  </a:lnTo>
                  <a:lnTo>
                    <a:pt x="96" y="840"/>
                  </a:lnTo>
                  <a:lnTo>
                    <a:pt x="72" y="810"/>
                  </a:lnTo>
                  <a:lnTo>
                    <a:pt x="50" y="778"/>
                  </a:lnTo>
                  <a:lnTo>
                    <a:pt x="32" y="744"/>
                  </a:lnTo>
                  <a:lnTo>
                    <a:pt x="18" y="706"/>
                  </a:lnTo>
                  <a:lnTo>
                    <a:pt x="8" y="666"/>
                  </a:lnTo>
                  <a:lnTo>
                    <a:pt x="2" y="624"/>
                  </a:lnTo>
                  <a:lnTo>
                    <a:pt x="0" y="580"/>
                  </a:lnTo>
                  <a:lnTo>
                    <a:pt x="2" y="534"/>
                  </a:lnTo>
                  <a:lnTo>
                    <a:pt x="2" y="534"/>
                  </a:lnTo>
                  <a:lnTo>
                    <a:pt x="6" y="494"/>
                  </a:lnTo>
                  <a:lnTo>
                    <a:pt x="14" y="458"/>
                  </a:lnTo>
                  <a:lnTo>
                    <a:pt x="28" y="422"/>
                  </a:lnTo>
                  <a:lnTo>
                    <a:pt x="44" y="386"/>
                  </a:lnTo>
                  <a:lnTo>
                    <a:pt x="66" y="352"/>
                  </a:lnTo>
                  <a:lnTo>
                    <a:pt x="92" y="318"/>
                  </a:lnTo>
                  <a:lnTo>
                    <a:pt x="120" y="286"/>
                  </a:lnTo>
                  <a:lnTo>
                    <a:pt x="154" y="256"/>
                  </a:lnTo>
                  <a:lnTo>
                    <a:pt x="192" y="226"/>
                  </a:lnTo>
                  <a:lnTo>
                    <a:pt x="234" y="196"/>
                  </a:lnTo>
                  <a:lnTo>
                    <a:pt x="278" y="170"/>
                  </a:lnTo>
                  <a:lnTo>
                    <a:pt x="328" y="144"/>
                  </a:lnTo>
                  <a:lnTo>
                    <a:pt x="380" y="118"/>
                  </a:lnTo>
                  <a:lnTo>
                    <a:pt x="438" y="94"/>
                  </a:lnTo>
                  <a:lnTo>
                    <a:pt x="498" y="72"/>
                  </a:lnTo>
                  <a:lnTo>
                    <a:pt x="562" y="52"/>
                  </a:lnTo>
                  <a:lnTo>
                    <a:pt x="562" y="52"/>
                  </a:lnTo>
                  <a:lnTo>
                    <a:pt x="604" y="40"/>
                  </a:lnTo>
                  <a:lnTo>
                    <a:pt x="646" y="28"/>
                  </a:lnTo>
                  <a:lnTo>
                    <a:pt x="686" y="20"/>
                  </a:lnTo>
                  <a:lnTo>
                    <a:pt x="726" y="12"/>
                  </a:lnTo>
                  <a:lnTo>
                    <a:pt x="766" y="6"/>
                  </a:lnTo>
                  <a:lnTo>
                    <a:pt x="804" y="2"/>
                  </a:lnTo>
                  <a:lnTo>
                    <a:pt x="840" y="0"/>
                  </a:lnTo>
                  <a:lnTo>
                    <a:pt x="876" y="0"/>
                  </a:lnTo>
                  <a:lnTo>
                    <a:pt x="876" y="0"/>
                  </a:lnTo>
                  <a:lnTo>
                    <a:pt x="908" y="0"/>
                  </a:lnTo>
                  <a:lnTo>
                    <a:pt x="938" y="2"/>
                  </a:lnTo>
                  <a:lnTo>
                    <a:pt x="968" y="4"/>
                  </a:lnTo>
                  <a:lnTo>
                    <a:pt x="996" y="8"/>
                  </a:lnTo>
                  <a:lnTo>
                    <a:pt x="1022" y="14"/>
                  </a:lnTo>
                  <a:lnTo>
                    <a:pt x="1048" y="20"/>
                  </a:lnTo>
                  <a:lnTo>
                    <a:pt x="1096" y="36"/>
                  </a:lnTo>
                  <a:lnTo>
                    <a:pt x="1140" y="54"/>
                  </a:lnTo>
                  <a:lnTo>
                    <a:pt x="1180" y="76"/>
                  </a:lnTo>
                  <a:lnTo>
                    <a:pt x="1216" y="100"/>
                  </a:lnTo>
                  <a:lnTo>
                    <a:pt x="1250" y="126"/>
                  </a:lnTo>
                  <a:lnTo>
                    <a:pt x="1278" y="154"/>
                  </a:lnTo>
                  <a:lnTo>
                    <a:pt x="1304" y="182"/>
                  </a:lnTo>
                  <a:lnTo>
                    <a:pt x="1328" y="212"/>
                  </a:lnTo>
                  <a:lnTo>
                    <a:pt x="1348" y="240"/>
                  </a:lnTo>
                  <a:lnTo>
                    <a:pt x="1366" y="270"/>
                  </a:lnTo>
                  <a:lnTo>
                    <a:pt x="1380" y="298"/>
                  </a:lnTo>
                  <a:lnTo>
                    <a:pt x="1392" y="326"/>
                  </a:lnTo>
                  <a:lnTo>
                    <a:pt x="1402" y="350"/>
                  </a:lnTo>
                  <a:lnTo>
                    <a:pt x="1402" y="350"/>
                  </a:lnTo>
                  <a:lnTo>
                    <a:pt x="1416" y="390"/>
                  </a:lnTo>
                  <a:lnTo>
                    <a:pt x="1428" y="430"/>
                  </a:lnTo>
                  <a:lnTo>
                    <a:pt x="1436" y="470"/>
                  </a:lnTo>
                  <a:lnTo>
                    <a:pt x="1442" y="510"/>
                  </a:lnTo>
                  <a:lnTo>
                    <a:pt x="1446" y="550"/>
                  </a:lnTo>
                  <a:lnTo>
                    <a:pt x="1448" y="590"/>
                  </a:lnTo>
                  <a:lnTo>
                    <a:pt x="1448" y="628"/>
                  </a:lnTo>
                  <a:lnTo>
                    <a:pt x="1446" y="664"/>
                  </a:lnTo>
                  <a:lnTo>
                    <a:pt x="1440" y="698"/>
                  </a:lnTo>
                  <a:lnTo>
                    <a:pt x="1434" y="732"/>
                  </a:lnTo>
                  <a:lnTo>
                    <a:pt x="1426" y="762"/>
                  </a:lnTo>
                  <a:lnTo>
                    <a:pt x="1418" y="790"/>
                  </a:lnTo>
                  <a:lnTo>
                    <a:pt x="1406" y="816"/>
                  </a:lnTo>
                  <a:lnTo>
                    <a:pt x="1394" y="840"/>
                  </a:lnTo>
                  <a:lnTo>
                    <a:pt x="1380" y="858"/>
                  </a:lnTo>
                  <a:lnTo>
                    <a:pt x="1366" y="874"/>
                  </a:lnTo>
                  <a:lnTo>
                    <a:pt x="1366" y="874"/>
                  </a:lnTo>
                  <a:lnTo>
                    <a:pt x="1340" y="896"/>
                  </a:lnTo>
                  <a:lnTo>
                    <a:pt x="1310" y="914"/>
                  </a:lnTo>
                  <a:lnTo>
                    <a:pt x="1280" y="930"/>
                  </a:lnTo>
                  <a:lnTo>
                    <a:pt x="1248" y="944"/>
                  </a:lnTo>
                  <a:lnTo>
                    <a:pt x="1216" y="956"/>
                  </a:lnTo>
                  <a:lnTo>
                    <a:pt x="1184" y="968"/>
                  </a:lnTo>
                  <a:lnTo>
                    <a:pt x="1150" y="976"/>
                  </a:lnTo>
                  <a:lnTo>
                    <a:pt x="1118" y="984"/>
                  </a:lnTo>
                  <a:lnTo>
                    <a:pt x="1054" y="994"/>
                  </a:lnTo>
                  <a:lnTo>
                    <a:pt x="996" y="1000"/>
                  </a:lnTo>
                  <a:lnTo>
                    <a:pt x="948" y="1004"/>
                  </a:lnTo>
                  <a:lnTo>
                    <a:pt x="914" y="1004"/>
                  </a:lnTo>
                  <a:lnTo>
                    <a:pt x="774" y="1184"/>
                  </a:lnTo>
                  <a:lnTo>
                    <a:pt x="774" y="1184"/>
                  </a:lnTo>
                  <a:lnTo>
                    <a:pt x="768" y="1192"/>
                  </a:lnTo>
                  <a:lnTo>
                    <a:pt x="758" y="1198"/>
                  </a:lnTo>
                  <a:lnTo>
                    <a:pt x="748" y="1200"/>
                  </a:lnTo>
                  <a:lnTo>
                    <a:pt x="736" y="1202"/>
                  </a:lnTo>
                  <a:lnTo>
                    <a:pt x="736" y="1202"/>
                  </a:lnTo>
                  <a:close/>
                </a:path>
              </a:pathLst>
            </a:custGeom>
            <a:solidFill>
              <a:srgbClr val="B1B3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8" name="Freeform 7"/>
            <p:cNvSpPr>
              <a:spLocks/>
            </p:cNvSpPr>
            <p:nvPr/>
          </p:nvSpPr>
          <p:spPr bwMode="auto">
            <a:xfrm>
              <a:off x="1852613" y="119063"/>
              <a:ext cx="2286000" cy="1895475"/>
            </a:xfrm>
            <a:custGeom>
              <a:avLst/>
              <a:gdLst>
                <a:gd name="T0" fmla="*/ 732 w 1440"/>
                <a:gd name="T1" fmla="*/ 1194 h 1194"/>
                <a:gd name="T2" fmla="*/ 718 w 1440"/>
                <a:gd name="T3" fmla="*/ 1192 h 1194"/>
                <a:gd name="T4" fmla="*/ 704 w 1440"/>
                <a:gd name="T5" fmla="*/ 1184 h 1194"/>
                <a:gd name="T6" fmla="*/ 690 w 1440"/>
                <a:gd name="T7" fmla="*/ 1162 h 1194"/>
                <a:gd name="T8" fmla="*/ 700 w 1440"/>
                <a:gd name="T9" fmla="*/ 988 h 1194"/>
                <a:gd name="T10" fmla="*/ 626 w 1440"/>
                <a:gd name="T11" fmla="*/ 990 h 1194"/>
                <a:gd name="T12" fmla="*/ 562 w 1440"/>
                <a:gd name="T13" fmla="*/ 988 h 1194"/>
                <a:gd name="T14" fmla="*/ 420 w 1440"/>
                <a:gd name="T15" fmla="*/ 978 h 1194"/>
                <a:gd name="T16" fmla="*/ 348 w 1440"/>
                <a:gd name="T17" fmla="*/ 964 h 1194"/>
                <a:gd name="T18" fmla="*/ 278 w 1440"/>
                <a:gd name="T19" fmla="*/ 944 h 1194"/>
                <a:gd name="T20" fmla="*/ 210 w 1440"/>
                <a:gd name="T21" fmla="*/ 918 h 1194"/>
                <a:gd name="T22" fmla="*/ 148 w 1440"/>
                <a:gd name="T23" fmla="*/ 880 h 1194"/>
                <a:gd name="T24" fmla="*/ 96 w 1440"/>
                <a:gd name="T25" fmla="*/ 834 h 1194"/>
                <a:gd name="T26" fmla="*/ 70 w 1440"/>
                <a:gd name="T27" fmla="*/ 804 h 1194"/>
                <a:gd name="T28" fmla="*/ 32 w 1440"/>
                <a:gd name="T29" fmla="*/ 738 h 1194"/>
                <a:gd name="T30" fmla="*/ 8 w 1440"/>
                <a:gd name="T31" fmla="*/ 662 h 1194"/>
                <a:gd name="T32" fmla="*/ 0 w 1440"/>
                <a:gd name="T33" fmla="*/ 576 h 1194"/>
                <a:gd name="T34" fmla="*/ 2 w 1440"/>
                <a:gd name="T35" fmla="*/ 530 h 1194"/>
                <a:gd name="T36" fmla="*/ 14 w 1440"/>
                <a:gd name="T37" fmla="*/ 454 h 1194"/>
                <a:gd name="T38" fmla="*/ 44 w 1440"/>
                <a:gd name="T39" fmla="*/ 384 h 1194"/>
                <a:gd name="T40" fmla="*/ 92 w 1440"/>
                <a:gd name="T41" fmla="*/ 316 h 1194"/>
                <a:gd name="T42" fmla="*/ 154 w 1440"/>
                <a:gd name="T43" fmla="*/ 254 h 1194"/>
                <a:gd name="T44" fmla="*/ 232 w 1440"/>
                <a:gd name="T45" fmla="*/ 196 h 1194"/>
                <a:gd name="T46" fmla="*/ 326 w 1440"/>
                <a:gd name="T47" fmla="*/ 142 h 1194"/>
                <a:gd name="T48" fmla="*/ 436 w 1440"/>
                <a:gd name="T49" fmla="*/ 94 h 1194"/>
                <a:gd name="T50" fmla="*/ 560 w 1440"/>
                <a:gd name="T51" fmla="*/ 52 h 1194"/>
                <a:gd name="T52" fmla="*/ 602 w 1440"/>
                <a:gd name="T53" fmla="*/ 40 h 1194"/>
                <a:gd name="T54" fmla="*/ 684 w 1440"/>
                <a:gd name="T55" fmla="*/ 20 h 1194"/>
                <a:gd name="T56" fmla="*/ 762 w 1440"/>
                <a:gd name="T57" fmla="*/ 6 h 1194"/>
                <a:gd name="T58" fmla="*/ 836 w 1440"/>
                <a:gd name="T59" fmla="*/ 0 h 1194"/>
                <a:gd name="T60" fmla="*/ 872 w 1440"/>
                <a:gd name="T61" fmla="*/ 0 h 1194"/>
                <a:gd name="T62" fmla="*/ 934 w 1440"/>
                <a:gd name="T63" fmla="*/ 2 h 1194"/>
                <a:gd name="T64" fmla="*/ 990 w 1440"/>
                <a:gd name="T65" fmla="*/ 8 h 1194"/>
                <a:gd name="T66" fmla="*/ 1042 w 1440"/>
                <a:gd name="T67" fmla="*/ 20 h 1194"/>
                <a:gd name="T68" fmla="*/ 1134 w 1440"/>
                <a:gd name="T69" fmla="*/ 54 h 1194"/>
                <a:gd name="T70" fmla="*/ 1210 w 1440"/>
                <a:gd name="T71" fmla="*/ 100 h 1194"/>
                <a:gd name="T72" fmla="*/ 1272 w 1440"/>
                <a:gd name="T73" fmla="*/ 152 h 1194"/>
                <a:gd name="T74" fmla="*/ 1320 w 1440"/>
                <a:gd name="T75" fmla="*/ 210 h 1194"/>
                <a:gd name="T76" fmla="*/ 1358 w 1440"/>
                <a:gd name="T77" fmla="*/ 268 h 1194"/>
                <a:gd name="T78" fmla="*/ 1384 w 1440"/>
                <a:gd name="T79" fmla="*/ 322 h 1194"/>
                <a:gd name="T80" fmla="*/ 1396 w 1440"/>
                <a:gd name="T81" fmla="*/ 348 h 1194"/>
                <a:gd name="T82" fmla="*/ 1420 w 1440"/>
                <a:gd name="T83" fmla="*/ 428 h 1194"/>
                <a:gd name="T84" fmla="*/ 1434 w 1440"/>
                <a:gd name="T85" fmla="*/ 508 h 1194"/>
                <a:gd name="T86" fmla="*/ 1440 w 1440"/>
                <a:gd name="T87" fmla="*/ 586 h 1194"/>
                <a:gd name="T88" fmla="*/ 1438 w 1440"/>
                <a:gd name="T89" fmla="*/ 658 h 1194"/>
                <a:gd name="T90" fmla="*/ 1428 w 1440"/>
                <a:gd name="T91" fmla="*/ 726 h 1194"/>
                <a:gd name="T92" fmla="*/ 1410 w 1440"/>
                <a:gd name="T93" fmla="*/ 784 h 1194"/>
                <a:gd name="T94" fmla="*/ 1388 w 1440"/>
                <a:gd name="T95" fmla="*/ 832 h 1194"/>
                <a:gd name="T96" fmla="*/ 1358 w 1440"/>
                <a:gd name="T97" fmla="*/ 868 h 1194"/>
                <a:gd name="T98" fmla="*/ 1332 w 1440"/>
                <a:gd name="T99" fmla="*/ 888 h 1194"/>
                <a:gd name="T100" fmla="*/ 1274 w 1440"/>
                <a:gd name="T101" fmla="*/ 922 h 1194"/>
                <a:gd name="T102" fmla="*/ 1212 w 1440"/>
                <a:gd name="T103" fmla="*/ 948 h 1194"/>
                <a:gd name="T104" fmla="*/ 1146 w 1440"/>
                <a:gd name="T105" fmla="*/ 968 h 1194"/>
                <a:gd name="T106" fmla="*/ 1050 w 1440"/>
                <a:gd name="T107" fmla="*/ 986 h 1194"/>
                <a:gd name="T108" fmla="*/ 944 w 1440"/>
                <a:gd name="T109" fmla="*/ 996 h 1194"/>
                <a:gd name="T110" fmla="*/ 768 w 1440"/>
                <a:gd name="T111" fmla="*/ 1178 h 1194"/>
                <a:gd name="T112" fmla="*/ 760 w 1440"/>
                <a:gd name="T113" fmla="*/ 1184 h 1194"/>
                <a:gd name="T114" fmla="*/ 742 w 1440"/>
                <a:gd name="T115" fmla="*/ 1194 h 1194"/>
                <a:gd name="T116" fmla="*/ 732 w 1440"/>
                <a:gd name="T117" fmla="*/ 1194 h 1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40" h="1194">
                  <a:moveTo>
                    <a:pt x="732" y="1194"/>
                  </a:moveTo>
                  <a:lnTo>
                    <a:pt x="732" y="1194"/>
                  </a:lnTo>
                  <a:lnTo>
                    <a:pt x="724" y="1194"/>
                  </a:lnTo>
                  <a:lnTo>
                    <a:pt x="718" y="1192"/>
                  </a:lnTo>
                  <a:lnTo>
                    <a:pt x="718" y="1192"/>
                  </a:lnTo>
                  <a:lnTo>
                    <a:pt x="704" y="1184"/>
                  </a:lnTo>
                  <a:lnTo>
                    <a:pt x="696" y="1174"/>
                  </a:lnTo>
                  <a:lnTo>
                    <a:pt x="690" y="1162"/>
                  </a:lnTo>
                  <a:lnTo>
                    <a:pt x="688" y="1148"/>
                  </a:lnTo>
                  <a:lnTo>
                    <a:pt x="700" y="988"/>
                  </a:lnTo>
                  <a:lnTo>
                    <a:pt x="700" y="988"/>
                  </a:lnTo>
                  <a:lnTo>
                    <a:pt x="626" y="990"/>
                  </a:lnTo>
                  <a:lnTo>
                    <a:pt x="626" y="990"/>
                  </a:lnTo>
                  <a:lnTo>
                    <a:pt x="562" y="988"/>
                  </a:lnTo>
                  <a:lnTo>
                    <a:pt x="492" y="984"/>
                  </a:lnTo>
                  <a:lnTo>
                    <a:pt x="420" y="978"/>
                  </a:lnTo>
                  <a:lnTo>
                    <a:pt x="384" y="972"/>
                  </a:lnTo>
                  <a:lnTo>
                    <a:pt x="348" y="964"/>
                  </a:lnTo>
                  <a:lnTo>
                    <a:pt x="312" y="956"/>
                  </a:lnTo>
                  <a:lnTo>
                    <a:pt x="278" y="944"/>
                  </a:lnTo>
                  <a:lnTo>
                    <a:pt x="244" y="932"/>
                  </a:lnTo>
                  <a:lnTo>
                    <a:pt x="210" y="918"/>
                  </a:lnTo>
                  <a:lnTo>
                    <a:pt x="178" y="900"/>
                  </a:lnTo>
                  <a:lnTo>
                    <a:pt x="148" y="880"/>
                  </a:lnTo>
                  <a:lnTo>
                    <a:pt x="120" y="858"/>
                  </a:lnTo>
                  <a:lnTo>
                    <a:pt x="96" y="834"/>
                  </a:lnTo>
                  <a:lnTo>
                    <a:pt x="96" y="834"/>
                  </a:lnTo>
                  <a:lnTo>
                    <a:pt x="70" y="804"/>
                  </a:lnTo>
                  <a:lnTo>
                    <a:pt x="50" y="772"/>
                  </a:lnTo>
                  <a:lnTo>
                    <a:pt x="32" y="738"/>
                  </a:lnTo>
                  <a:lnTo>
                    <a:pt x="18" y="700"/>
                  </a:lnTo>
                  <a:lnTo>
                    <a:pt x="8" y="662"/>
                  </a:lnTo>
                  <a:lnTo>
                    <a:pt x="2" y="620"/>
                  </a:lnTo>
                  <a:lnTo>
                    <a:pt x="0" y="576"/>
                  </a:lnTo>
                  <a:lnTo>
                    <a:pt x="2" y="530"/>
                  </a:lnTo>
                  <a:lnTo>
                    <a:pt x="2" y="530"/>
                  </a:lnTo>
                  <a:lnTo>
                    <a:pt x="6" y="492"/>
                  </a:lnTo>
                  <a:lnTo>
                    <a:pt x="14" y="454"/>
                  </a:lnTo>
                  <a:lnTo>
                    <a:pt x="28" y="418"/>
                  </a:lnTo>
                  <a:lnTo>
                    <a:pt x="44" y="384"/>
                  </a:lnTo>
                  <a:lnTo>
                    <a:pt x="66" y="350"/>
                  </a:lnTo>
                  <a:lnTo>
                    <a:pt x="92" y="316"/>
                  </a:lnTo>
                  <a:lnTo>
                    <a:pt x="120" y="284"/>
                  </a:lnTo>
                  <a:lnTo>
                    <a:pt x="154" y="254"/>
                  </a:lnTo>
                  <a:lnTo>
                    <a:pt x="190" y="224"/>
                  </a:lnTo>
                  <a:lnTo>
                    <a:pt x="232" y="196"/>
                  </a:lnTo>
                  <a:lnTo>
                    <a:pt x="278" y="168"/>
                  </a:lnTo>
                  <a:lnTo>
                    <a:pt x="326" y="142"/>
                  </a:lnTo>
                  <a:lnTo>
                    <a:pt x="378" y="118"/>
                  </a:lnTo>
                  <a:lnTo>
                    <a:pt x="436" y="94"/>
                  </a:lnTo>
                  <a:lnTo>
                    <a:pt x="496" y="72"/>
                  </a:lnTo>
                  <a:lnTo>
                    <a:pt x="560" y="52"/>
                  </a:lnTo>
                  <a:lnTo>
                    <a:pt x="560" y="52"/>
                  </a:lnTo>
                  <a:lnTo>
                    <a:pt x="602" y="40"/>
                  </a:lnTo>
                  <a:lnTo>
                    <a:pt x="644" y="28"/>
                  </a:lnTo>
                  <a:lnTo>
                    <a:pt x="684" y="20"/>
                  </a:lnTo>
                  <a:lnTo>
                    <a:pt x="724" y="12"/>
                  </a:lnTo>
                  <a:lnTo>
                    <a:pt x="762" y="6"/>
                  </a:lnTo>
                  <a:lnTo>
                    <a:pt x="800" y="2"/>
                  </a:lnTo>
                  <a:lnTo>
                    <a:pt x="836" y="0"/>
                  </a:lnTo>
                  <a:lnTo>
                    <a:pt x="872" y="0"/>
                  </a:lnTo>
                  <a:lnTo>
                    <a:pt x="872" y="0"/>
                  </a:lnTo>
                  <a:lnTo>
                    <a:pt x="904" y="0"/>
                  </a:lnTo>
                  <a:lnTo>
                    <a:pt x="934" y="2"/>
                  </a:lnTo>
                  <a:lnTo>
                    <a:pt x="964" y="4"/>
                  </a:lnTo>
                  <a:lnTo>
                    <a:pt x="990" y="8"/>
                  </a:lnTo>
                  <a:lnTo>
                    <a:pt x="1018" y="14"/>
                  </a:lnTo>
                  <a:lnTo>
                    <a:pt x="1042" y="20"/>
                  </a:lnTo>
                  <a:lnTo>
                    <a:pt x="1090" y="36"/>
                  </a:lnTo>
                  <a:lnTo>
                    <a:pt x="1134" y="54"/>
                  </a:lnTo>
                  <a:lnTo>
                    <a:pt x="1174" y="76"/>
                  </a:lnTo>
                  <a:lnTo>
                    <a:pt x="1210" y="100"/>
                  </a:lnTo>
                  <a:lnTo>
                    <a:pt x="1242" y="124"/>
                  </a:lnTo>
                  <a:lnTo>
                    <a:pt x="1272" y="152"/>
                  </a:lnTo>
                  <a:lnTo>
                    <a:pt x="1298" y="180"/>
                  </a:lnTo>
                  <a:lnTo>
                    <a:pt x="1320" y="210"/>
                  </a:lnTo>
                  <a:lnTo>
                    <a:pt x="1340" y="238"/>
                  </a:lnTo>
                  <a:lnTo>
                    <a:pt x="1358" y="268"/>
                  </a:lnTo>
                  <a:lnTo>
                    <a:pt x="1372" y="296"/>
                  </a:lnTo>
                  <a:lnTo>
                    <a:pt x="1384" y="322"/>
                  </a:lnTo>
                  <a:lnTo>
                    <a:pt x="1396" y="348"/>
                  </a:lnTo>
                  <a:lnTo>
                    <a:pt x="1396" y="348"/>
                  </a:lnTo>
                  <a:lnTo>
                    <a:pt x="1408" y="388"/>
                  </a:lnTo>
                  <a:lnTo>
                    <a:pt x="1420" y="428"/>
                  </a:lnTo>
                  <a:lnTo>
                    <a:pt x="1428" y="468"/>
                  </a:lnTo>
                  <a:lnTo>
                    <a:pt x="1434" y="508"/>
                  </a:lnTo>
                  <a:lnTo>
                    <a:pt x="1438" y="546"/>
                  </a:lnTo>
                  <a:lnTo>
                    <a:pt x="1440" y="586"/>
                  </a:lnTo>
                  <a:lnTo>
                    <a:pt x="1440" y="622"/>
                  </a:lnTo>
                  <a:lnTo>
                    <a:pt x="1438" y="658"/>
                  </a:lnTo>
                  <a:lnTo>
                    <a:pt x="1434" y="694"/>
                  </a:lnTo>
                  <a:lnTo>
                    <a:pt x="1428" y="726"/>
                  </a:lnTo>
                  <a:lnTo>
                    <a:pt x="1420" y="756"/>
                  </a:lnTo>
                  <a:lnTo>
                    <a:pt x="1410" y="784"/>
                  </a:lnTo>
                  <a:lnTo>
                    <a:pt x="1400" y="810"/>
                  </a:lnTo>
                  <a:lnTo>
                    <a:pt x="1388" y="832"/>
                  </a:lnTo>
                  <a:lnTo>
                    <a:pt x="1374" y="852"/>
                  </a:lnTo>
                  <a:lnTo>
                    <a:pt x="1358" y="868"/>
                  </a:lnTo>
                  <a:lnTo>
                    <a:pt x="1358" y="868"/>
                  </a:lnTo>
                  <a:lnTo>
                    <a:pt x="1332" y="888"/>
                  </a:lnTo>
                  <a:lnTo>
                    <a:pt x="1304" y="906"/>
                  </a:lnTo>
                  <a:lnTo>
                    <a:pt x="1274" y="922"/>
                  </a:lnTo>
                  <a:lnTo>
                    <a:pt x="1244" y="936"/>
                  </a:lnTo>
                  <a:lnTo>
                    <a:pt x="1212" y="948"/>
                  </a:lnTo>
                  <a:lnTo>
                    <a:pt x="1178" y="960"/>
                  </a:lnTo>
                  <a:lnTo>
                    <a:pt x="1146" y="968"/>
                  </a:lnTo>
                  <a:lnTo>
                    <a:pt x="1114" y="976"/>
                  </a:lnTo>
                  <a:lnTo>
                    <a:pt x="1050" y="986"/>
                  </a:lnTo>
                  <a:lnTo>
                    <a:pt x="992" y="992"/>
                  </a:lnTo>
                  <a:lnTo>
                    <a:pt x="944" y="996"/>
                  </a:lnTo>
                  <a:lnTo>
                    <a:pt x="908" y="996"/>
                  </a:lnTo>
                  <a:lnTo>
                    <a:pt x="768" y="1178"/>
                  </a:lnTo>
                  <a:lnTo>
                    <a:pt x="768" y="1178"/>
                  </a:lnTo>
                  <a:lnTo>
                    <a:pt x="760" y="1184"/>
                  </a:lnTo>
                  <a:lnTo>
                    <a:pt x="752" y="1190"/>
                  </a:lnTo>
                  <a:lnTo>
                    <a:pt x="742" y="1194"/>
                  </a:lnTo>
                  <a:lnTo>
                    <a:pt x="732" y="1194"/>
                  </a:lnTo>
                  <a:lnTo>
                    <a:pt x="732" y="1194"/>
                  </a:lnTo>
                  <a:close/>
                </a:path>
              </a:pathLst>
            </a:custGeom>
            <a:solidFill>
              <a:srgbClr val="EC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9" name="Freeform 8"/>
            <p:cNvSpPr>
              <a:spLocks/>
            </p:cNvSpPr>
            <p:nvPr/>
          </p:nvSpPr>
          <p:spPr bwMode="auto">
            <a:xfrm>
              <a:off x="1922463" y="188913"/>
              <a:ext cx="2146300" cy="1755775"/>
            </a:xfrm>
            <a:custGeom>
              <a:avLst/>
              <a:gdLst>
                <a:gd name="T0" fmla="*/ 842 w 1352"/>
                <a:gd name="T1" fmla="*/ 908 h 1106"/>
                <a:gd name="T2" fmla="*/ 890 w 1352"/>
                <a:gd name="T3" fmla="*/ 908 h 1106"/>
                <a:gd name="T4" fmla="*/ 1010 w 1352"/>
                <a:gd name="T5" fmla="*/ 898 h 1106"/>
                <a:gd name="T6" fmla="*/ 1082 w 1352"/>
                <a:gd name="T7" fmla="*/ 884 h 1106"/>
                <a:gd name="T8" fmla="*/ 1154 w 1352"/>
                <a:gd name="T9" fmla="*/ 862 h 1106"/>
                <a:gd name="T10" fmla="*/ 1224 w 1352"/>
                <a:gd name="T11" fmla="*/ 832 h 1106"/>
                <a:gd name="T12" fmla="*/ 1286 w 1352"/>
                <a:gd name="T13" fmla="*/ 790 h 1106"/>
                <a:gd name="T14" fmla="*/ 1298 w 1352"/>
                <a:gd name="T15" fmla="*/ 776 h 1106"/>
                <a:gd name="T16" fmla="*/ 1322 w 1352"/>
                <a:gd name="T17" fmla="*/ 736 h 1106"/>
                <a:gd name="T18" fmla="*/ 1338 w 1352"/>
                <a:gd name="T19" fmla="*/ 682 h 1106"/>
                <a:gd name="T20" fmla="*/ 1350 w 1352"/>
                <a:gd name="T21" fmla="*/ 618 h 1106"/>
                <a:gd name="T22" fmla="*/ 1352 w 1352"/>
                <a:gd name="T23" fmla="*/ 546 h 1106"/>
                <a:gd name="T24" fmla="*/ 1346 w 1352"/>
                <a:gd name="T25" fmla="*/ 468 h 1106"/>
                <a:gd name="T26" fmla="*/ 1332 w 1352"/>
                <a:gd name="T27" fmla="*/ 390 h 1106"/>
                <a:gd name="T28" fmla="*/ 1306 w 1352"/>
                <a:gd name="T29" fmla="*/ 310 h 1106"/>
                <a:gd name="T30" fmla="*/ 1270 w 1352"/>
                <a:gd name="T31" fmla="*/ 234 h 1106"/>
                <a:gd name="T32" fmla="*/ 1220 w 1352"/>
                <a:gd name="T33" fmla="*/ 164 h 1106"/>
                <a:gd name="T34" fmla="*/ 1158 w 1352"/>
                <a:gd name="T35" fmla="*/ 104 h 1106"/>
                <a:gd name="T36" fmla="*/ 1100 w 1352"/>
                <a:gd name="T37" fmla="*/ 66 h 1106"/>
                <a:gd name="T38" fmla="*/ 1058 w 1352"/>
                <a:gd name="T39" fmla="*/ 44 h 1106"/>
                <a:gd name="T40" fmla="*/ 1012 w 1352"/>
                <a:gd name="T41" fmla="*/ 26 h 1106"/>
                <a:gd name="T42" fmla="*/ 962 w 1352"/>
                <a:gd name="T43" fmla="*/ 12 h 1106"/>
                <a:gd name="T44" fmla="*/ 908 w 1352"/>
                <a:gd name="T45" fmla="*/ 4 h 1106"/>
                <a:gd name="T46" fmla="*/ 848 w 1352"/>
                <a:gd name="T47" fmla="*/ 0 h 1106"/>
                <a:gd name="T48" fmla="*/ 786 w 1352"/>
                <a:gd name="T49" fmla="*/ 0 h 1106"/>
                <a:gd name="T50" fmla="*/ 718 w 1352"/>
                <a:gd name="T51" fmla="*/ 6 h 1106"/>
                <a:gd name="T52" fmla="*/ 646 w 1352"/>
                <a:gd name="T53" fmla="*/ 20 h 1106"/>
                <a:gd name="T54" fmla="*/ 570 w 1352"/>
                <a:gd name="T55" fmla="*/ 38 h 1106"/>
                <a:gd name="T56" fmla="*/ 528 w 1352"/>
                <a:gd name="T57" fmla="*/ 50 h 1106"/>
                <a:gd name="T58" fmla="*/ 406 w 1352"/>
                <a:gd name="T59" fmla="*/ 92 h 1106"/>
                <a:gd name="T60" fmla="*/ 318 w 1352"/>
                <a:gd name="T61" fmla="*/ 130 h 1106"/>
                <a:gd name="T62" fmla="*/ 234 w 1352"/>
                <a:gd name="T63" fmla="*/ 174 h 1106"/>
                <a:gd name="T64" fmla="*/ 156 w 1352"/>
                <a:gd name="T65" fmla="*/ 228 h 1106"/>
                <a:gd name="T66" fmla="*/ 90 w 1352"/>
                <a:gd name="T67" fmla="*/ 290 h 1106"/>
                <a:gd name="T68" fmla="*/ 62 w 1352"/>
                <a:gd name="T69" fmla="*/ 324 h 1106"/>
                <a:gd name="T70" fmla="*/ 38 w 1352"/>
                <a:gd name="T71" fmla="*/ 362 h 1106"/>
                <a:gd name="T72" fmla="*/ 20 w 1352"/>
                <a:gd name="T73" fmla="*/ 402 h 1106"/>
                <a:gd name="T74" fmla="*/ 8 w 1352"/>
                <a:gd name="T75" fmla="*/ 444 h 1106"/>
                <a:gd name="T76" fmla="*/ 2 w 1352"/>
                <a:gd name="T77" fmla="*/ 488 h 1106"/>
                <a:gd name="T78" fmla="*/ 0 w 1352"/>
                <a:gd name="T79" fmla="*/ 526 h 1106"/>
                <a:gd name="T80" fmla="*/ 6 w 1352"/>
                <a:gd name="T81" fmla="*/ 594 h 1106"/>
                <a:gd name="T82" fmla="*/ 20 w 1352"/>
                <a:gd name="T83" fmla="*/ 654 h 1106"/>
                <a:gd name="T84" fmla="*/ 44 w 1352"/>
                <a:gd name="T85" fmla="*/ 706 h 1106"/>
                <a:gd name="T86" fmla="*/ 74 w 1352"/>
                <a:gd name="T87" fmla="*/ 750 h 1106"/>
                <a:gd name="T88" fmla="*/ 112 w 1352"/>
                <a:gd name="T89" fmla="*/ 786 h 1106"/>
                <a:gd name="T90" fmla="*/ 156 w 1352"/>
                <a:gd name="T91" fmla="*/ 818 h 1106"/>
                <a:gd name="T92" fmla="*/ 204 w 1352"/>
                <a:gd name="T93" fmla="*/ 842 h 1106"/>
                <a:gd name="T94" fmla="*/ 258 w 1352"/>
                <a:gd name="T95" fmla="*/ 862 h 1106"/>
                <a:gd name="T96" fmla="*/ 344 w 1352"/>
                <a:gd name="T97" fmla="*/ 882 h 1106"/>
                <a:gd name="T98" fmla="*/ 464 w 1352"/>
                <a:gd name="T99" fmla="*/ 898 h 1106"/>
                <a:gd name="T100" fmla="*/ 586 w 1352"/>
                <a:gd name="T101" fmla="*/ 902 h 1106"/>
                <a:gd name="T102" fmla="*/ 704 w 1352"/>
                <a:gd name="T103" fmla="*/ 898 h 1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52" h="1106">
                  <a:moveTo>
                    <a:pt x="688" y="1106"/>
                  </a:moveTo>
                  <a:lnTo>
                    <a:pt x="842" y="908"/>
                  </a:lnTo>
                  <a:lnTo>
                    <a:pt x="842" y="908"/>
                  </a:lnTo>
                  <a:lnTo>
                    <a:pt x="890" y="908"/>
                  </a:lnTo>
                  <a:lnTo>
                    <a:pt x="944" y="904"/>
                  </a:lnTo>
                  <a:lnTo>
                    <a:pt x="1010" y="898"/>
                  </a:lnTo>
                  <a:lnTo>
                    <a:pt x="1044" y="892"/>
                  </a:lnTo>
                  <a:lnTo>
                    <a:pt x="1082" y="884"/>
                  </a:lnTo>
                  <a:lnTo>
                    <a:pt x="1118" y="874"/>
                  </a:lnTo>
                  <a:lnTo>
                    <a:pt x="1154" y="862"/>
                  </a:lnTo>
                  <a:lnTo>
                    <a:pt x="1190" y="848"/>
                  </a:lnTo>
                  <a:lnTo>
                    <a:pt x="1224" y="832"/>
                  </a:lnTo>
                  <a:lnTo>
                    <a:pt x="1256" y="812"/>
                  </a:lnTo>
                  <a:lnTo>
                    <a:pt x="1286" y="790"/>
                  </a:lnTo>
                  <a:lnTo>
                    <a:pt x="1286" y="790"/>
                  </a:lnTo>
                  <a:lnTo>
                    <a:pt x="1298" y="776"/>
                  </a:lnTo>
                  <a:lnTo>
                    <a:pt x="1310" y="758"/>
                  </a:lnTo>
                  <a:lnTo>
                    <a:pt x="1322" y="736"/>
                  </a:lnTo>
                  <a:lnTo>
                    <a:pt x="1330" y="710"/>
                  </a:lnTo>
                  <a:lnTo>
                    <a:pt x="1338" y="682"/>
                  </a:lnTo>
                  <a:lnTo>
                    <a:pt x="1344" y="652"/>
                  </a:lnTo>
                  <a:lnTo>
                    <a:pt x="1350" y="618"/>
                  </a:lnTo>
                  <a:lnTo>
                    <a:pt x="1352" y="582"/>
                  </a:lnTo>
                  <a:lnTo>
                    <a:pt x="1352" y="546"/>
                  </a:lnTo>
                  <a:lnTo>
                    <a:pt x="1350" y="508"/>
                  </a:lnTo>
                  <a:lnTo>
                    <a:pt x="1346" y="468"/>
                  </a:lnTo>
                  <a:lnTo>
                    <a:pt x="1340" y="428"/>
                  </a:lnTo>
                  <a:lnTo>
                    <a:pt x="1332" y="390"/>
                  </a:lnTo>
                  <a:lnTo>
                    <a:pt x="1320" y="350"/>
                  </a:lnTo>
                  <a:lnTo>
                    <a:pt x="1306" y="310"/>
                  </a:lnTo>
                  <a:lnTo>
                    <a:pt x="1290" y="272"/>
                  </a:lnTo>
                  <a:lnTo>
                    <a:pt x="1270" y="234"/>
                  </a:lnTo>
                  <a:lnTo>
                    <a:pt x="1246" y="198"/>
                  </a:lnTo>
                  <a:lnTo>
                    <a:pt x="1220" y="164"/>
                  </a:lnTo>
                  <a:lnTo>
                    <a:pt x="1190" y="132"/>
                  </a:lnTo>
                  <a:lnTo>
                    <a:pt x="1158" y="104"/>
                  </a:lnTo>
                  <a:lnTo>
                    <a:pt x="1120" y="78"/>
                  </a:lnTo>
                  <a:lnTo>
                    <a:pt x="1100" y="66"/>
                  </a:lnTo>
                  <a:lnTo>
                    <a:pt x="1080" y="54"/>
                  </a:lnTo>
                  <a:lnTo>
                    <a:pt x="1058" y="44"/>
                  </a:lnTo>
                  <a:lnTo>
                    <a:pt x="1036" y="34"/>
                  </a:lnTo>
                  <a:lnTo>
                    <a:pt x="1012" y="26"/>
                  </a:lnTo>
                  <a:lnTo>
                    <a:pt x="988" y="18"/>
                  </a:lnTo>
                  <a:lnTo>
                    <a:pt x="962" y="12"/>
                  </a:lnTo>
                  <a:lnTo>
                    <a:pt x="936" y="8"/>
                  </a:lnTo>
                  <a:lnTo>
                    <a:pt x="908" y="4"/>
                  </a:lnTo>
                  <a:lnTo>
                    <a:pt x="878" y="2"/>
                  </a:lnTo>
                  <a:lnTo>
                    <a:pt x="848" y="0"/>
                  </a:lnTo>
                  <a:lnTo>
                    <a:pt x="818" y="0"/>
                  </a:lnTo>
                  <a:lnTo>
                    <a:pt x="786" y="0"/>
                  </a:lnTo>
                  <a:lnTo>
                    <a:pt x="752" y="4"/>
                  </a:lnTo>
                  <a:lnTo>
                    <a:pt x="718" y="6"/>
                  </a:lnTo>
                  <a:lnTo>
                    <a:pt x="682" y="12"/>
                  </a:lnTo>
                  <a:lnTo>
                    <a:pt x="646" y="20"/>
                  </a:lnTo>
                  <a:lnTo>
                    <a:pt x="608" y="28"/>
                  </a:lnTo>
                  <a:lnTo>
                    <a:pt x="570" y="38"/>
                  </a:lnTo>
                  <a:lnTo>
                    <a:pt x="528" y="50"/>
                  </a:lnTo>
                  <a:lnTo>
                    <a:pt x="528" y="50"/>
                  </a:lnTo>
                  <a:lnTo>
                    <a:pt x="448" y="76"/>
                  </a:lnTo>
                  <a:lnTo>
                    <a:pt x="406" y="92"/>
                  </a:lnTo>
                  <a:lnTo>
                    <a:pt x="362" y="110"/>
                  </a:lnTo>
                  <a:lnTo>
                    <a:pt x="318" y="130"/>
                  </a:lnTo>
                  <a:lnTo>
                    <a:pt x="276" y="150"/>
                  </a:lnTo>
                  <a:lnTo>
                    <a:pt x="234" y="174"/>
                  </a:lnTo>
                  <a:lnTo>
                    <a:pt x="194" y="200"/>
                  </a:lnTo>
                  <a:lnTo>
                    <a:pt x="156" y="228"/>
                  </a:lnTo>
                  <a:lnTo>
                    <a:pt x="120" y="258"/>
                  </a:lnTo>
                  <a:lnTo>
                    <a:pt x="90" y="290"/>
                  </a:lnTo>
                  <a:lnTo>
                    <a:pt x="74" y="308"/>
                  </a:lnTo>
                  <a:lnTo>
                    <a:pt x="62" y="324"/>
                  </a:lnTo>
                  <a:lnTo>
                    <a:pt x="50" y="342"/>
                  </a:lnTo>
                  <a:lnTo>
                    <a:pt x="38" y="362"/>
                  </a:lnTo>
                  <a:lnTo>
                    <a:pt x="28" y="382"/>
                  </a:lnTo>
                  <a:lnTo>
                    <a:pt x="20" y="402"/>
                  </a:lnTo>
                  <a:lnTo>
                    <a:pt x="12" y="422"/>
                  </a:lnTo>
                  <a:lnTo>
                    <a:pt x="8" y="444"/>
                  </a:lnTo>
                  <a:lnTo>
                    <a:pt x="4" y="466"/>
                  </a:lnTo>
                  <a:lnTo>
                    <a:pt x="2" y="488"/>
                  </a:lnTo>
                  <a:lnTo>
                    <a:pt x="2" y="488"/>
                  </a:lnTo>
                  <a:lnTo>
                    <a:pt x="0" y="526"/>
                  </a:lnTo>
                  <a:lnTo>
                    <a:pt x="2" y="562"/>
                  </a:lnTo>
                  <a:lnTo>
                    <a:pt x="6" y="594"/>
                  </a:lnTo>
                  <a:lnTo>
                    <a:pt x="12" y="624"/>
                  </a:lnTo>
                  <a:lnTo>
                    <a:pt x="20" y="654"/>
                  </a:lnTo>
                  <a:lnTo>
                    <a:pt x="30" y="680"/>
                  </a:lnTo>
                  <a:lnTo>
                    <a:pt x="44" y="706"/>
                  </a:lnTo>
                  <a:lnTo>
                    <a:pt x="58" y="728"/>
                  </a:lnTo>
                  <a:lnTo>
                    <a:pt x="74" y="750"/>
                  </a:lnTo>
                  <a:lnTo>
                    <a:pt x="92" y="768"/>
                  </a:lnTo>
                  <a:lnTo>
                    <a:pt x="112" y="786"/>
                  </a:lnTo>
                  <a:lnTo>
                    <a:pt x="132" y="802"/>
                  </a:lnTo>
                  <a:lnTo>
                    <a:pt x="156" y="818"/>
                  </a:lnTo>
                  <a:lnTo>
                    <a:pt x="180" y="830"/>
                  </a:lnTo>
                  <a:lnTo>
                    <a:pt x="204" y="842"/>
                  </a:lnTo>
                  <a:lnTo>
                    <a:pt x="230" y="852"/>
                  </a:lnTo>
                  <a:lnTo>
                    <a:pt x="258" y="862"/>
                  </a:lnTo>
                  <a:lnTo>
                    <a:pt x="286" y="870"/>
                  </a:lnTo>
                  <a:lnTo>
                    <a:pt x="344" y="882"/>
                  </a:lnTo>
                  <a:lnTo>
                    <a:pt x="402" y="892"/>
                  </a:lnTo>
                  <a:lnTo>
                    <a:pt x="464" y="898"/>
                  </a:lnTo>
                  <a:lnTo>
                    <a:pt x="526" y="900"/>
                  </a:lnTo>
                  <a:lnTo>
                    <a:pt x="586" y="902"/>
                  </a:lnTo>
                  <a:lnTo>
                    <a:pt x="646" y="900"/>
                  </a:lnTo>
                  <a:lnTo>
                    <a:pt x="704" y="898"/>
                  </a:lnTo>
                  <a:lnTo>
                    <a:pt x="688" y="1106"/>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dirty="0">
                <a:solidFill>
                  <a:prstClr val="black"/>
                </a:solidFill>
              </a:endParaRPr>
            </a:p>
          </p:txBody>
        </p:sp>
      </p:grpSp>
      <p:graphicFrame>
        <p:nvGraphicFramePr>
          <p:cNvPr id="10" name="Group 119"/>
          <p:cNvGraphicFramePr>
            <a:graphicFrameLocks noGrp="1"/>
          </p:cNvGraphicFramePr>
          <p:nvPr>
            <p:extLst>
              <p:ext uri="{D42A27DB-BD31-4B8C-83A1-F6EECF244321}">
                <p14:modId xmlns:p14="http://schemas.microsoft.com/office/powerpoint/2010/main" val="1176879246"/>
              </p:ext>
            </p:extLst>
          </p:nvPr>
        </p:nvGraphicFramePr>
        <p:xfrm>
          <a:off x="1177428" y="679010"/>
          <a:ext cx="3886544" cy="1737390"/>
        </p:xfrm>
        <a:graphic>
          <a:graphicData uri="http://schemas.openxmlformats.org/drawingml/2006/table">
            <a:tbl>
              <a:tblPr/>
              <a:tblGrid>
                <a:gridCol w="3886544"/>
              </a:tblGrid>
              <a:tr h="113994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400" b="1" i="0" u="none" strike="noStrike" cap="none" normalizeH="0" baseline="0" dirty="0" smtClean="0">
                          <a:ln>
                            <a:noFill/>
                          </a:ln>
                          <a:solidFill>
                            <a:schemeClr val="tx1"/>
                          </a:solidFill>
                          <a:effectLst/>
                          <a:latin typeface="Calibri Light" panose="020F0302020204030204" pitchFamily="34" charset="0"/>
                          <a:cs typeface="+mn-cs"/>
                        </a:rPr>
                        <a:t>ส่วนที่ </a:t>
                      </a:r>
                      <a:r>
                        <a:rPr kumimoji="0" lang="en-US" sz="2400" b="1" i="0" u="none" strike="noStrike" cap="none" normalizeH="0" baseline="0" dirty="0" smtClean="0">
                          <a:ln>
                            <a:noFill/>
                          </a:ln>
                          <a:solidFill>
                            <a:schemeClr val="tx1"/>
                          </a:solidFill>
                          <a:effectLst/>
                          <a:latin typeface="Calibri Light" panose="020F0302020204030204" pitchFamily="34" charset="0"/>
                          <a:cs typeface="+mn-cs"/>
                        </a:rPr>
                        <a:t>2 </a:t>
                      </a:r>
                    </a:p>
                    <a:p>
                      <a:pPr marL="0" marR="0" lvl="0" indent="0" algn="ctr" defTabSz="914400" rtl="0" eaLnBrk="1" fontAlgn="b" latinLnBrk="0" hangingPunct="1">
                        <a:lnSpc>
                          <a:spcPct val="100000"/>
                        </a:lnSpc>
                        <a:spcBef>
                          <a:spcPct val="0"/>
                        </a:spcBef>
                        <a:spcAft>
                          <a:spcPct val="0"/>
                        </a:spcAft>
                        <a:buClrTx/>
                        <a:buSzTx/>
                        <a:buFontTx/>
                        <a:buNone/>
                        <a:tabLst/>
                      </a:pPr>
                      <a:r>
                        <a:rPr kumimoji="0" lang="th-TH" sz="2400" b="1" i="0" u="none" strike="noStrike" cap="none" normalizeH="0" baseline="0" dirty="0" smtClean="0">
                          <a:ln>
                            <a:noFill/>
                          </a:ln>
                          <a:solidFill>
                            <a:schemeClr val="tx1"/>
                          </a:solidFill>
                          <a:effectLst/>
                          <a:latin typeface="Calibri Light" panose="020F0302020204030204" pitchFamily="34" charset="0"/>
                          <a:cs typeface="+mn-cs"/>
                        </a:rPr>
                        <a:t>แบบฝึกหัดฝึกหากริยาในประโยค</a:t>
                      </a:r>
                      <a:r>
                        <a:rPr kumimoji="0" lang="en-US" sz="2400" b="1" i="0" u="none" strike="noStrike" cap="none" normalizeH="0" baseline="0" dirty="0" smtClean="0">
                          <a:ln>
                            <a:noFill/>
                          </a:ln>
                          <a:solidFill>
                            <a:schemeClr val="tx1"/>
                          </a:solidFill>
                          <a:effectLst/>
                          <a:latin typeface="Calibri Light" panose="020F0302020204030204" pitchFamily="34" charset="0"/>
                          <a:cs typeface="+mn-cs"/>
                        </a:rPr>
                        <a:t>…</a:t>
                      </a:r>
                    </a:p>
                    <a:p>
                      <a:pPr marL="0" marR="0" lvl="0" indent="0" algn="ctr" defTabSz="914400" rtl="0" eaLnBrk="1" fontAlgn="b" latinLnBrk="0" hangingPunct="1">
                        <a:lnSpc>
                          <a:spcPct val="100000"/>
                        </a:lnSpc>
                        <a:spcBef>
                          <a:spcPct val="0"/>
                        </a:spcBef>
                        <a:spcAft>
                          <a:spcPct val="0"/>
                        </a:spcAft>
                        <a:buClrTx/>
                        <a:buSzTx/>
                        <a:buFontTx/>
                        <a:buNone/>
                        <a:tabLst/>
                      </a:pPr>
                      <a:r>
                        <a:rPr kumimoji="0" lang="th-TH" sz="2000" b="0" i="0" u="none" strike="noStrike" cap="none" normalizeH="0" baseline="0" dirty="0" smtClean="0">
                          <a:ln>
                            <a:noFill/>
                          </a:ln>
                          <a:solidFill>
                            <a:schemeClr val="tx1"/>
                          </a:solidFill>
                          <a:effectLst/>
                          <a:latin typeface="Calibri Light" panose="020F0302020204030204" pitchFamily="34" charset="0"/>
                          <a:cs typeface="+mn-cs"/>
                        </a:rPr>
                        <a:t>ลองหาประธานในแต่ละประโยค ....จดคำตอบลงในเศษกระดาษและ</a:t>
                      </a:r>
                      <a:r>
                        <a:rPr kumimoji="0" lang="th-TH" sz="2000" b="0" i="0" u="none" strike="noStrike" cap="none" normalizeH="0" baseline="0" dirty="0" smtClean="0">
                          <a:ln>
                            <a:noFill/>
                          </a:ln>
                          <a:solidFill>
                            <a:srgbClr val="FF0000"/>
                          </a:solidFill>
                          <a:effectLst/>
                          <a:latin typeface="Calibri Light" panose="020F0302020204030204" pitchFamily="34" charset="0"/>
                          <a:cs typeface="+mn-cs"/>
                        </a:rPr>
                        <a:t>ดูเฉลยหน้าถัดไป ถ้าถูกไม่ครบทุกข้อไม่ต้องกังวลอ่านทบทวนส่วนที่ </a:t>
                      </a:r>
                      <a:r>
                        <a:rPr kumimoji="0" lang="en-US" sz="2000" b="0" i="0" u="none" strike="noStrike" cap="none" normalizeH="0" baseline="0" dirty="0" smtClean="0">
                          <a:ln>
                            <a:noFill/>
                          </a:ln>
                          <a:solidFill>
                            <a:srgbClr val="FF0000"/>
                          </a:solidFill>
                          <a:effectLst/>
                          <a:latin typeface="Calibri Light" panose="020F0302020204030204" pitchFamily="34" charset="0"/>
                          <a:cs typeface="+mn-cs"/>
                        </a:rPr>
                        <a:t>1 </a:t>
                      </a:r>
                      <a:r>
                        <a:rPr kumimoji="0" lang="th-TH" sz="2000" b="0" i="0" u="none" strike="noStrike" cap="none" normalizeH="0" baseline="0" dirty="0" smtClean="0">
                          <a:ln>
                            <a:noFill/>
                          </a:ln>
                          <a:solidFill>
                            <a:srgbClr val="FF0000"/>
                          </a:solidFill>
                          <a:effectLst/>
                          <a:latin typeface="Calibri Light" panose="020F0302020204030204" pitchFamily="34" charset="0"/>
                          <a:cs typeface="+mn-cs"/>
                        </a:rPr>
                        <a:t>อีกครั้ง</a:t>
                      </a:r>
                      <a:endParaRPr kumimoji="0" lang="en-US" sz="2000" b="0" i="0" u="none" strike="noStrike" cap="none" normalizeH="0" baseline="0" dirty="0" smtClean="0">
                        <a:ln>
                          <a:noFill/>
                        </a:ln>
                        <a:solidFill>
                          <a:srgbClr val="FF0000"/>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sp>
        <p:nvSpPr>
          <p:cNvPr id="12" name="Text Box 4"/>
          <p:cNvSpPr txBox="1">
            <a:spLocks noChangeArrowheads="1"/>
          </p:cNvSpPr>
          <p:nvPr/>
        </p:nvSpPr>
        <p:spPr bwMode="auto">
          <a:xfrm>
            <a:off x="6657443" y="353394"/>
            <a:ext cx="5009322" cy="58965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ts val="800"/>
              </a:spcAft>
              <a:buClrTx/>
              <a:buSzTx/>
              <a:buFontTx/>
              <a:buNone/>
              <a:tabLst/>
            </a:pPr>
            <a:r>
              <a:rPr kumimoji="0" lang="en-US" altLang="th-TH" b="1" i="0" u="none" strike="noStrike" cap="none" normalizeH="0" baseline="0" dirty="0" smtClean="0">
                <a:ln>
                  <a:noFill/>
                </a:ln>
                <a:solidFill>
                  <a:srgbClr val="000000"/>
                </a:solidFill>
                <a:effectLst/>
                <a:latin typeface="4711_AtNoon_Olive" charset="0"/>
                <a:ea typeface="Angsana New" panose="02020603050405020304" pitchFamily="18" charset="-34"/>
                <a:cs typeface="4711_AtNoon_Olive" charset="0"/>
              </a:rPr>
              <a:t>               Ben</a:t>
            </a:r>
            <a:r>
              <a:rPr kumimoji="0" lang="en-US" altLang="th-TH" b="1" i="0" u="none" strike="noStrike" cap="none" normalizeH="0" baseline="0" dirty="0" smtClean="0">
                <a:ln>
                  <a:noFill/>
                </a:ln>
                <a:solidFill>
                  <a:srgbClr val="000000"/>
                </a:solidFill>
                <a:effectLst/>
                <a:latin typeface="4711_AtNoon_Olive" charset="0"/>
                <a:ea typeface="Angsana New" panose="02020603050405020304" pitchFamily="18" charset="-34"/>
                <a:cs typeface="Cordia New" panose="020B0304020202020204" pitchFamily="34" charset="-34"/>
              </a:rPr>
              <a:t>efits of      </a:t>
            </a:r>
          </a:p>
          <a:p>
            <a:pPr marL="0" marR="0" lvl="0" indent="0" algn="ctr" defTabSz="914400" rtl="0" eaLnBrk="0" fontAlgn="base" latinLnBrk="0" hangingPunct="0">
              <a:lnSpc>
                <a:spcPct val="100000"/>
              </a:lnSpc>
              <a:spcBef>
                <a:spcPct val="0"/>
              </a:spcBef>
              <a:spcAft>
                <a:spcPts val="800"/>
              </a:spcAft>
              <a:buClrTx/>
              <a:buSzTx/>
              <a:buFontTx/>
              <a:buNone/>
              <a:tabLst/>
            </a:pPr>
            <a:r>
              <a:rPr kumimoji="0" lang="en-US" altLang="th-TH" b="1" i="0" u="none" strike="noStrike" cap="none" normalizeH="0" baseline="0" dirty="0" smtClean="0">
                <a:ln>
                  <a:noFill/>
                </a:ln>
                <a:solidFill>
                  <a:srgbClr val="000000"/>
                </a:solidFill>
                <a:effectLst/>
                <a:latin typeface="4711_AtNoon_Olive" charset="0"/>
                <a:ea typeface="Angsana New" panose="02020603050405020304" pitchFamily="18" charset="-34"/>
                <a:cs typeface="Cordia New" panose="020B0304020202020204" pitchFamily="34" charset="-34"/>
              </a:rPr>
              <a:t>          Dancing</a:t>
            </a:r>
            <a:r>
              <a:rPr kumimoji="0" lang="en-US" altLang="th-TH" sz="11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t/>
            </a:r>
            <a:br>
              <a:rPr kumimoji="0" lang="en-US" altLang="th-TH" sz="1100" b="0" i="0" u="none" strike="noStrike" cap="none" normalizeH="0" baseline="0" dirty="0" smtClean="0">
                <a:ln>
                  <a:noFill/>
                </a:ln>
                <a:solidFill>
                  <a:schemeClr val="tx1"/>
                </a:solidFill>
                <a:effectLst/>
                <a:latin typeface="Cordia New" panose="020B0304020202020204" pitchFamily="34" charset="-34"/>
                <a:ea typeface="Angsana New" panose="02020603050405020304" pitchFamily="18" charset="-34"/>
                <a:cs typeface="Cordia New" panose="020B0304020202020204" pitchFamily="34" charset="-34"/>
              </a:rPr>
            </a:br>
            <a:r>
              <a:rPr kumimoji="0" lang="en-US" altLang="th-TH" sz="1100" b="0" i="0" u="none" strike="noStrike" cap="none" normalizeH="0" baseline="0" dirty="0" smtClean="0">
                <a:ln>
                  <a:noFill/>
                </a:ln>
                <a:solidFill>
                  <a:schemeClr val="tx1"/>
                </a:solidFill>
                <a:effectLst/>
                <a:latin typeface="Calibri" panose="020F0502020204030204" pitchFamily="34" charset="0"/>
                <a:ea typeface="Angsana New" panose="02020603050405020304" pitchFamily="18" charset="-34"/>
                <a:cs typeface="Cordia New" panose="020B0304020202020204" pitchFamily="34" charset="-34"/>
              </a:rPr>
              <a:t>                                                                </a:t>
            </a:r>
          </a:p>
          <a:p>
            <a:pPr marL="0" marR="0" lvl="0" indent="0" algn="l" defTabSz="914400" rtl="0" eaLnBrk="0" fontAlgn="base" latinLnBrk="0" hangingPunct="0">
              <a:lnSpc>
                <a:spcPct val="100000"/>
              </a:lnSpc>
              <a:spcBef>
                <a:spcPct val="0"/>
              </a:spcBef>
              <a:spcAft>
                <a:spcPts val="800"/>
              </a:spcAft>
              <a:buClrTx/>
              <a:buSzTx/>
              <a:buFontTx/>
              <a:buNone/>
              <a:tabLst/>
            </a:pPr>
            <a:endParaRPr kumimoji="0" lang="th-TH" altLang="th-TH" sz="1300" b="0" i="0" u="none" strike="noStrike" cap="none" normalizeH="0" baseline="0" dirty="0" smtClean="0">
              <a:ln>
                <a:noFill/>
              </a:ln>
              <a:solidFill>
                <a:schemeClr val="tx1"/>
              </a:solidFill>
              <a:effectLst/>
              <a:latin typeface="Comic Sans MS" panose="030F0702030302020204" pitchFamily="66" charset="0"/>
              <a:ea typeface="Angsana New" panose="02020603050405020304" pitchFamily="18" charset="-34"/>
              <a:cs typeface="Cordia New" panose="020B0304020202020204" pitchFamily="34" charset="-34"/>
            </a:endParaRPr>
          </a:p>
          <a:p>
            <a:pPr marL="0" marR="0" lvl="0" indent="0" algn="l" defTabSz="914400" rtl="0" eaLnBrk="0" fontAlgn="base" latinLnBrk="0" hangingPunct="0">
              <a:lnSpc>
                <a:spcPct val="100000"/>
              </a:lnSpc>
              <a:spcBef>
                <a:spcPct val="0"/>
              </a:spcBef>
              <a:spcAft>
                <a:spcPts val="800"/>
              </a:spcAft>
              <a:buClrTx/>
              <a:buSzTx/>
              <a:buFontTx/>
              <a:buNone/>
              <a:tabLst/>
            </a:pPr>
            <a:endParaRPr kumimoji="0" lang="en-US" altLang="th-TH" sz="1800" b="0" i="0" u="none" strike="noStrike" cap="none" normalizeH="0" baseline="0" dirty="0" smtClean="0">
              <a:ln>
                <a:noFill/>
              </a:ln>
              <a:solidFill>
                <a:schemeClr val="tx1"/>
              </a:solidFill>
              <a:effectLst/>
              <a:latin typeface="Comic Sans MS" panose="030F0702030302020204" pitchFamily="66" charset="0"/>
              <a:ea typeface="Angsana New" panose="02020603050405020304" pitchFamily="18" charset="-34"/>
              <a:cs typeface="Cordia New" panose="020B0304020202020204" pitchFamily="34" charset="-34"/>
            </a:endParaRPr>
          </a:p>
          <a:p>
            <a:pPr marL="342900" marR="0" lvl="0" indent="-342900" algn="l" defTabSz="914400" rtl="0" eaLnBrk="0" fontAlgn="base" latinLnBrk="0" hangingPunct="0">
              <a:lnSpc>
                <a:spcPct val="100000"/>
              </a:lnSpc>
              <a:spcBef>
                <a:spcPct val="0"/>
              </a:spcBef>
              <a:spcAft>
                <a:spcPts val="800"/>
              </a:spcAft>
              <a:buClrTx/>
              <a:buSzTx/>
              <a:buFontTx/>
              <a:buAutoNum type="arabicParenBoth"/>
              <a:tabLst/>
            </a:pPr>
            <a:r>
              <a:rPr kumimoji="0" lang="en-US" altLang="th-TH" sz="1800" b="0" i="0" u="none" strike="noStrike" cap="none" normalizeH="0" baseline="0" dirty="0"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rPr>
              <a:t>Researchers </a:t>
            </a:r>
            <a:r>
              <a:rPr kumimoji="0" lang="en-US" altLang="th-TH" sz="1800" b="0" i="0" u="sng" strike="noStrike" cap="none" normalizeH="0" baseline="0" dirty="0"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rPr>
              <a:t>have determined</a:t>
            </a:r>
            <a:r>
              <a:rPr kumimoji="0" lang="en-US" altLang="th-TH" sz="1800" b="0" i="0" u="none" strike="noStrike" cap="none" normalizeH="0" baseline="0" dirty="0"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rPr>
              <a:t> that dancing is a good way to better your health. (2) They indicate that it builds up your energy, reduces stress, burns calories, and improves muscle tone and strength. (3) The researchers have found that some square dancers covered five miles worth of walking while dancing. (4) Dancing lowers blood pressure and the risk of heart disease. (5) It can also strengthen the bones in your hips and legs. (6) Dancing refreshes not only your health but also your soul!</a:t>
            </a:r>
            <a:endParaRPr kumimoji="0" lang="en-US" altLang="th-TH" sz="18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Cordia New" panose="020B0304020202020204" pitchFamily="34" charset="-34"/>
            </a:endParaRPr>
          </a:p>
          <a:p>
            <a:pPr marL="0" marR="0" lvl="0" indent="0" algn="l" defTabSz="914400" rtl="0" eaLnBrk="0" fontAlgn="base" latinLnBrk="0" hangingPunct="0">
              <a:lnSpc>
                <a:spcPct val="100000"/>
              </a:lnSpc>
              <a:spcBef>
                <a:spcPct val="0"/>
              </a:spcBef>
              <a:spcAft>
                <a:spcPts val="800"/>
              </a:spcAft>
              <a:buClrTx/>
              <a:buSzTx/>
              <a:buFontTx/>
              <a:buNone/>
              <a:tabLst/>
            </a:pPr>
            <a:r>
              <a:rPr kumimoji="0" lang="en-US" altLang="th-TH"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Cordia New" panose="020B0304020202020204" pitchFamily="34" charset="-34"/>
              </a:rPr>
              <a:t>Adapted from: </a:t>
            </a:r>
          </a:p>
          <a:p>
            <a:pPr marL="0" marR="0" lvl="0" indent="0" algn="l" defTabSz="914400" rtl="0" eaLnBrk="0" fontAlgn="base" latinLnBrk="0" hangingPunct="0">
              <a:lnSpc>
                <a:spcPct val="100000"/>
              </a:lnSpc>
              <a:spcBef>
                <a:spcPct val="0"/>
              </a:spcBef>
              <a:spcAft>
                <a:spcPts val="800"/>
              </a:spcAft>
              <a:buClrTx/>
              <a:buSzTx/>
              <a:buFontTx/>
              <a:buNone/>
              <a:tabLst/>
            </a:pPr>
            <a:r>
              <a:rPr kumimoji="0" lang="en-US" altLang="th-TH" sz="1200" b="0" i="1" u="none" strike="noStrike" cap="none" normalizeH="0" baseline="0" dirty="0" smtClean="0">
                <a:ln>
                  <a:noFill/>
                </a:ln>
                <a:solidFill>
                  <a:schemeClr val="tx1"/>
                </a:solidFill>
                <a:effectLst/>
                <a:latin typeface="Times New Roman" panose="02020603050405020304" pitchFamily="18" charset="0"/>
                <a:ea typeface="Angsana New" panose="02020603050405020304" pitchFamily="18" charset="-34"/>
                <a:cs typeface="Cordia New" panose="020B0304020202020204" pitchFamily="34" charset="-34"/>
              </a:rPr>
              <a:t>http://library.thinkquest.org/TQ313103/benefir.htm</a:t>
            </a:r>
            <a:endParaRPr kumimoji="0" lang="th-TH" altLang="th-TH" sz="2800" b="0" i="0" u="none" strike="noStrike" cap="none" normalizeH="0" baseline="0" dirty="0" smtClean="0">
              <a:ln>
                <a:noFill/>
              </a:ln>
              <a:solidFill>
                <a:schemeClr val="tx1"/>
              </a:solidFill>
              <a:effectLst/>
              <a:latin typeface="Arial" panose="020B0604020202020204" pitchFamily="34" charset="0"/>
            </a:endParaRPr>
          </a:p>
        </p:txBody>
      </p:sp>
      <p:pic>
        <p:nvPicPr>
          <p:cNvPr id="7170" name="Picture 2" descr="hea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53223" y="566784"/>
            <a:ext cx="1546225" cy="159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80218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3" name="Action Button: Forward or Next 12">
            <a:hlinkClick r:id="" action="ppaction://hlinkshowjump?jump=nextslide" highlightClick="1"/>
          </p:cNvPr>
          <p:cNvSpPr/>
          <p:nvPr/>
        </p:nvSpPr>
        <p:spPr>
          <a:xfrm>
            <a:off x="11289369" y="6270317"/>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2" name="Rectangle 1"/>
          <p:cNvSpPr>
            <a:spLocks noChangeArrowheads="1"/>
          </p:cNvSpPr>
          <p:nvPr/>
        </p:nvSpPr>
        <p:spPr bwMode="auto">
          <a:xfrm>
            <a:off x="521559" y="647178"/>
            <a:ext cx="4435987" cy="3170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227013" eaLnBrk="0" fontAlgn="base" hangingPunct="0">
              <a:spcBef>
                <a:spcPct val="0"/>
              </a:spcBef>
              <a:spcAft>
                <a:spcPct val="0"/>
              </a:spcAft>
              <a:defRPr sz="2800">
                <a:solidFill>
                  <a:schemeClr val="tx1"/>
                </a:solidFill>
                <a:latin typeface="Arial" panose="020B0604020202020204" pitchFamily="34" charset="0"/>
              </a:defRPr>
            </a:lvl1pPr>
            <a:lvl2pPr eaLnBrk="0" fontAlgn="base" hangingPunct="0">
              <a:spcBef>
                <a:spcPct val="0"/>
              </a:spcBef>
              <a:spcAft>
                <a:spcPct val="0"/>
              </a:spcAft>
              <a:defRPr sz="2800">
                <a:solidFill>
                  <a:schemeClr val="tx1"/>
                </a:solidFill>
                <a:latin typeface="Arial" panose="020B0604020202020204" pitchFamily="34" charset="0"/>
              </a:defRPr>
            </a:lvl2pPr>
            <a:lvl3pPr eaLnBrk="0" fontAlgn="base" hangingPunct="0">
              <a:spcBef>
                <a:spcPct val="0"/>
              </a:spcBef>
              <a:spcAft>
                <a:spcPct val="0"/>
              </a:spcAft>
              <a:defRPr sz="2800">
                <a:solidFill>
                  <a:schemeClr val="tx1"/>
                </a:solidFill>
                <a:latin typeface="Arial" panose="020B0604020202020204" pitchFamily="34" charset="0"/>
              </a:defRPr>
            </a:lvl3pPr>
            <a:lvl4pPr eaLnBrk="0" fontAlgn="base" hangingPunct="0">
              <a:spcBef>
                <a:spcPct val="0"/>
              </a:spcBef>
              <a:spcAft>
                <a:spcPct val="0"/>
              </a:spcAft>
              <a:defRPr sz="2800">
                <a:solidFill>
                  <a:schemeClr val="tx1"/>
                </a:solidFill>
                <a:latin typeface="Arial" panose="020B0604020202020204" pitchFamily="34" charset="0"/>
              </a:defRPr>
            </a:lvl4pPr>
            <a:lvl5pPr eaLnBrk="0" fontAlgn="base" hangingPunct="0">
              <a:spcBef>
                <a:spcPct val="0"/>
              </a:spcBef>
              <a:spcAft>
                <a:spcPct val="0"/>
              </a:spcAft>
              <a:defRPr sz="2800">
                <a:solidFill>
                  <a:schemeClr val="tx1"/>
                </a:solidFill>
                <a:latin typeface="Arial" panose="020B0604020202020204" pitchFamily="34" charset="0"/>
              </a:defRPr>
            </a:lvl5pPr>
            <a:lvl6pPr eaLnBrk="0" fontAlgn="base" hangingPunct="0">
              <a:spcBef>
                <a:spcPct val="0"/>
              </a:spcBef>
              <a:spcAft>
                <a:spcPct val="0"/>
              </a:spcAft>
              <a:defRPr sz="2800">
                <a:solidFill>
                  <a:schemeClr val="tx1"/>
                </a:solidFill>
                <a:latin typeface="Arial" panose="020B0604020202020204" pitchFamily="34" charset="0"/>
              </a:defRPr>
            </a:lvl6pPr>
            <a:lvl7pPr eaLnBrk="0" fontAlgn="base" hangingPunct="0">
              <a:spcBef>
                <a:spcPct val="0"/>
              </a:spcBef>
              <a:spcAft>
                <a:spcPct val="0"/>
              </a:spcAft>
              <a:defRPr sz="2800">
                <a:solidFill>
                  <a:schemeClr val="tx1"/>
                </a:solidFill>
                <a:latin typeface="Arial" panose="020B0604020202020204" pitchFamily="34" charset="0"/>
              </a:defRPr>
            </a:lvl7pPr>
            <a:lvl8pPr eaLnBrk="0" fontAlgn="base" hangingPunct="0">
              <a:spcBef>
                <a:spcPct val="0"/>
              </a:spcBef>
              <a:spcAft>
                <a:spcPct val="0"/>
              </a:spcAft>
              <a:defRPr sz="2800">
                <a:solidFill>
                  <a:schemeClr val="tx1"/>
                </a:solidFill>
                <a:latin typeface="Arial" panose="020B0604020202020204" pitchFamily="34" charset="0"/>
              </a:defRPr>
            </a:lvl8pPr>
            <a:lvl9pPr eaLnBrk="0" fontAlgn="base" hangingPunct="0">
              <a:spcBef>
                <a:spcPct val="0"/>
              </a:spcBef>
              <a:spcAft>
                <a:spcPct val="0"/>
              </a:spcAft>
              <a:defRPr sz="2800">
                <a:solidFill>
                  <a:schemeClr val="tx1"/>
                </a:solidFill>
                <a:latin typeface="Arial" panose="020B0604020202020204" pitchFamily="34" charset="0"/>
              </a:defRPr>
            </a:lvl9pPr>
          </a:lstStyle>
          <a:p>
            <a:r>
              <a:rPr kumimoji="0" lang="en-US" altLang="zh-CN" sz="2000" b="0" i="0" u="none" strike="noStrike" cap="none" normalizeH="0" baseline="0" dirty="0" smtClean="0">
                <a:ln>
                  <a:noFill/>
                </a:ln>
                <a:solidFill>
                  <a:schemeClr val="tx1"/>
                </a:solidFill>
                <a:effectLst/>
                <a:latin typeface="Comic Sans MS" panose="030F0702030302020204" pitchFamily="66" charset="0"/>
                <a:ea typeface="Cordia New" panose="020B0304020202020204" pitchFamily="34" charset="-34"/>
                <a:cs typeface="Angsana New" panose="02020603050405020304" pitchFamily="18" charset="-34"/>
              </a:rPr>
              <a:t>Answer</a:t>
            </a:r>
          </a:p>
          <a:p>
            <a:endParaRPr kumimoji="0" lang="en-US" altLang="zh-CN" sz="2000" b="0" i="0" u="none" strike="noStrike" cap="none" normalizeH="0" baseline="0" dirty="0" smtClean="0">
              <a:ln>
                <a:noFill/>
              </a:ln>
              <a:solidFill>
                <a:schemeClr val="tx1"/>
              </a:solidFill>
              <a:effectLst/>
              <a:latin typeface="Comic Sans MS" panose="030F0702030302020204" pitchFamily="66" charset="0"/>
              <a:ea typeface="Cordia New" panose="020B0304020202020204" pitchFamily="34" charset="-34"/>
              <a:cs typeface="Angsana New" panose="02020603050405020304" pitchFamily="18" charset="-34"/>
            </a:endParaRPr>
          </a:p>
          <a:p>
            <a:r>
              <a:rPr lang="en-US" sz="1600" dirty="0" smtClean="0">
                <a:solidFill>
                  <a:srgbClr val="FF0000"/>
                </a:solidFill>
              </a:rPr>
              <a:t>1</a:t>
            </a:r>
            <a:r>
              <a:rPr lang="en-US" sz="1600" dirty="0">
                <a:solidFill>
                  <a:srgbClr val="FF0000"/>
                </a:solidFill>
              </a:rPr>
              <a:t>.  </a:t>
            </a:r>
            <a:r>
              <a:rPr lang="en-US" sz="1600" dirty="0" smtClean="0">
                <a:solidFill>
                  <a:srgbClr val="FF0000"/>
                </a:solidFill>
              </a:rPr>
              <a:t>determined</a:t>
            </a:r>
            <a:r>
              <a:rPr lang="en-US" sz="1600" dirty="0">
                <a:solidFill>
                  <a:srgbClr val="FF0000"/>
                </a:solidFill>
              </a:rPr>
              <a:t>; is</a:t>
            </a:r>
          </a:p>
          <a:p>
            <a:r>
              <a:rPr lang="en-US" sz="1600" dirty="0" smtClean="0">
                <a:solidFill>
                  <a:srgbClr val="FF0000"/>
                </a:solidFill>
              </a:rPr>
              <a:t>2.  indicate</a:t>
            </a:r>
            <a:r>
              <a:rPr lang="en-US" sz="1600" dirty="0">
                <a:solidFill>
                  <a:srgbClr val="FF0000"/>
                </a:solidFill>
              </a:rPr>
              <a:t>; builds up (Notes: builds up </a:t>
            </a:r>
            <a:r>
              <a:rPr lang="th-TH" sz="1600" dirty="0" smtClean="0">
                <a:solidFill>
                  <a:srgbClr val="FF0000"/>
                </a:solidFill>
              </a:rPr>
              <a:t>เป็น</a:t>
            </a:r>
            <a:br>
              <a:rPr lang="th-TH" sz="1600" dirty="0" smtClean="0">
                <a:solidFill>
                  <a:srgbClr val="FF0000"/>
                </a:solidFill>
              </a:rPr>
            </a:br>
            <a:r>
              <a:rPr lang="th-TH" sz="1600" dirty="0" smtClean="0">
                <a:solidFill>
                  <a:srgbClr val="FF0000"/>
                </a:solidFill>
              </a:rPr>
              <a:t>               คำกริยา </a:t>
            </a:r>
            <a:r>
              <a:rPr lang="en-US" sz="1600" dirty="0" smtClean="0">
                <a:solidFill>
                  <a:srgbClr val="FF0000"/>
                </a:solidFill>
              </a:rPr>
              <a:t>Two-Word </a:t>
            </a:r>
            <a:r>
              <a:rPr lang="en-US" sz="1600" dirty="0">
                <a:solidFill>
                  <a:srgbClr val="FF0000"/>
                </a:solidFill>
              </a:rPr>
              <a:t>Verbs </a:t>
            </a:r>
            <a:r>
              <a:rPr lang="th-TH" sz="1600" dirty="0">
                <a:solidFill>
                  <a:srgbClr val="FF0000"/>
                </a:solidFill>
              </a:rPr>
              <a:t>หรือบางครั้ง</a:t>
            </a:r>
            <a:r>
              <a:rPr lang="th-TH" sz="1600" dirty="0" smtClean="0">
                <a:solidFill>
                  <a:srgbClr val="FF0000"/>
                </a:solidFill>
              </a:rPr>
              <a:t>เรียกว่า</a:t>
            </a:r>
            <a:br>
              <a:rPr lang="th-TH" sz="1600" dirty="0" smtClean="0">
                <a:solidFill>
                  <a:srgbClr val="FF0000"/>
                </a:solidFill>
              </a:rPr>
            </a:br>
            <a:r>
              <a:rPr lang="th-TH" sz="1600" dirty="0" smtClean="0">
                <a:solidFill>
                  <a:srgbClr val="FF0000"/>
                </a:solidFill>
              </a:rPr>
              <a:t>               </a:t>
            </a:r>
            <a:r>
              <a:rPr lang="en-US" sz="1600" dirty="0">
                <a:solidFill>
                  <a:srgbClr val="FF0000"/>
                </a:solidFill>
              </a:rPr>
              <a:t>Phrasal Verbs </a:t>
            </a:r>
            <a:r>
              <a:rPr lang="th-TH" sz="1600" dirty="0">
                <a:solidFill>
                  <a:srgbClr val="FF0000"/>
                </a:solidFill>
              </a:rPr>
              <a:t>คือ เป็น</a:t>
            </a:r>
            <a:r>
              <a:rPr lang="th-TH" sz="1600" dirty="0" smtClean="0">
                <a:solidFill>
                  <a:srgbClr val="FF0000"/>
                </a:solidFill>
              </a:rPr>
              <a:t>คำกริยาที่</a:t>
            </a:r>
            <a:r>
              <a:rPr lang="th-TH" sz="1600" dirty="0">
                <a:solidFill>
                  <a:srgbClr val="FF0000"/>
                </a:solidFill>
              </a:rPr>
              <a:t>เมื่อนำไปใช้</a:t>
            </a:r>
            <a:r>
              <a:rPr lang="th-TH" sz="1600" dirty="0" smtClean="0">
                <a:solidFill>
                  <a:srgbClr val="FF0000"/>
                </a:solidFill>
              </a:rPr>
              <a:t>ร่วมกับ</a:t>
            </a:r>
            <a:br>
              <a:rPr lang="th-TH" sz="1600" dirty="0" smtClean="0">
                <a:solidFill>
                  <a:srgbClr val="FF0000"/>
                </a:solidFill>
              </a:rPr>
            </a:br>
            <a:r>
              <a:rPr lang="th-TH" sz="1600" dirty="0" smtClean="0">
                <a:solidFill>
                  <a:srgbClr val="FF0000"/>
                </a:solidFill>
              </a:rPr>
              <a:t>               คำ</a:t>
            </a:r>
            <a:r>
              <a:rPr lang="th-TH" sz="1600" dirty="0">
                <a:solidFill>
                  <a:srgbClr val="FF0000"/>
                </a:solidFill>
              </a:rPr>
              <a:t>บุพบทแล้วจะมีความหมายต่างไปจากเดิม</a:t>
            </a:r>
            <a:r>
              <a:rPr lang="en-US" sz="1600" dirty="0">
                <a:solidFill>
                  <a:srgbClr val="FF0000"/>
                </a:solidFill>
              </a:rPr>
              <a:t>); </a:t>
            </a:r>
            <a:r>
              <a:rPr lang="en-US" sz="1600" dirty="0" smtClean="0">
                <a:solidFill>
                  <a:srgbClr val="FF0000"/>
                </a:solidFill>
              </a:rPr>
              <a:t>reduces;</a:t>
            </a:r>
          </a:p>
          <a:p>
            <a:r>
              <a:rPr lang="en-US" sz="1600" dirty="0" smtClean="0">
                <a:solidFill>
                  <a:srgbClr val="FF0000"/>
                </a:solidFill>
              </a:rPr>
              <a:t>     burns</a:t>
            </a:r>
            <a:r>
              <a:rPr lang="en-US" sz="1600" dirty="0">
                <a:solidFill>
                  <a:srgbClr val="FF0000"/>
                </a:solidFill>
              </a:rPr>
              <a:t>; improves</a:t>
            </a:r>
          </a:p>
          <a:p>
            <a:r>
              <a:rPr lang="en-US" sz="1600" dirty="0">
                <a:solidFill>
                  <a:srgbClr val="FF0000"/>
                </a:solidFill>
              </a:rPr>
              <a:t>3.  found; covered</a:t>
            </a:r>
          </a:p>
          <a:p>
            <a:r>
              <a:rPr lang="en-US" sz="1600" dirty="0">
                <a:solidFill>
                  <a:srgbClr val="FF0000"/>
                </a:solidFill>
              </a:rPr>
              <a:t>4.  lowers</a:t>
            </a:r>
          </a:p>
          <a:p>
            <a:pPr lvl="0"/>
            <a:r>
              <a:rPr lang="en-US" sz="1600" dirty="0" smtClean="0">
                <a:solidFill>
                  <a:srgbClr val="FF0000"/>
                </a:solidFill>
              </a:rPr>
              <a:t>5.  strengthen</a:t>
            </a:r>
            <a:endParaRPr lang="en-US" sz="1600" dirty="0">
              <a:solidFill>
                <a:srgbClr val="FF0000"/>
              </a:solidFill>
            </a:endParaRPr>
          </a:p>
          <a:p>
            <a:pPr lvl="0"/>
            <a:r>
              <a:rPr lang="en-US" sz="1600" dirty="0" smtClean="0">
                <a:solidFill>
                  <a:srgbClr val="FF0000"/>
                </a:solidFill>
              </a:rPr>
              <a:t>6.  </a:t>
            </a:r>
            <a:r>
              <a:rPr lang="en-US" sz="1600" dirty="0">
                <a:solidFill>
                  <a:srgbClr val="FF0000"/>
                </a:solidFill>
              </a:rPr>
              <a:t>r</a:t>
            </a:r>
            <a:r>
              <a:rPr lang="en-US" sz="1600" dirty="0" smtClean="0">
                <a:solidFill>
                  <a:srgbClr val="FF0000"/>
                </a:solidFill>
              </a:rPr>
              <a:t>efreshes</a:t>
            </a:r>
            <a:endParaRPr lang="en-US" sz="1600" dirty="0">
              <a:solidFill>
                <a:srgbClr val="FF0000"/>
              </a:solidFill>
            </a:endParaRPr>
          </a:p>
        </p:txBody>
      </p:sp>
      <p:grpSp>
        <p:nvGrpSpPr>
          <p:cNvPr id="11" name="Groupe 4"/>
          <p:cNvGrpSpPr/>
          <p:nvPr/>
        </p:nvGrpSpPr>
        <p:grpSpPr>
          <a:xfrm rot="639085">
            <a:off x="2372341" y="2936450"/>
            <a:ext cx="2403749" cy="2187542"/>
            <a:chOff x="1846263" y="112713"/>
            <a:chExt cx="2298700" cy="1908175"/>
          </a:xfrm>
        </p:grpSpPr>
        <p:sp>
          <p:nvSpPr>
            <p:cNvPr id="12" name="Freeform 11"/>
            <p:cNvSpPr>
              <a:spLocks/>
            </p:cNvSpPr>
            <p:nvPr/>
          </p:nvSpPr>
          <p:spPr bwMode="auto">
            <a:xfrm>
              <a:off x="1846263" y="112713"/>
              <a:ext cx="2298700" cy="1908175"/>
            </a:xfrm>
            <a:custGeom>
              <a:avLst/>
              <a:gdLst>
                <a:gd name="T0" fmla="*/ 736 w 1448"/>
                <a:gd name="T1" fmla="*/ 1202 h 1202"/>
                <a:gd name="T2" fmla="*/ 720 w 1448"/>
                <a:gd name="T3" fmla="*/ 1200 h 1202"/>
                <a:gd name="T4" fmla="*/ 712 w 1448"/>
                <a:gd name="T5" fmla="*/ 1196 h 1202"/>
                <a:gd name="T6" fmla="*/ 700 w 1448"/>
                <a:gd name="T7" fmla="*/ 1186 h 1202"/>
                <a:gd name="T8" fmla="*/ 692 w 1448"/>
                <a:gd name="T9" fmla="*/ 1174 h 1202"/>
                <a:gd name="T10" fmla="*/ 690 w 1448"/>
                <a:gd name="T11" fmla="*/ 1158 h 1202"/>
                <a:gd name="T12" fmla="*/ 700 w 1448"/>
                <a:gd name="T13" fmla="*/ 996 h 1202"/>
                <a:gd name="T14" fmla="*/ 630 w 1448"/>
                <a:gd name="T15" fmla="*/ 998 h 1202"/>
                <a:gd name="T16" fmla="*/ 566 w 1448"/>
                <a:gd name="T17" fmla="*/ 996 h 1202"/>
                <a:gd name="T18" fmla="*/ 424 w 1448"/>
                <a:gd name="T19" fmla="*/ 984 h 1202"/>
                <a:gd name="T20" fmla="*/ 350 w 1448"/>
                <a:gd name="T21" fmla="*/ 972 h 1202"/>
                <a:gd name="T22" fmla="*/ 280 w 1448"/>
                <a:gd name="T23" fmla="*/ 952 h 1202"/>
                <a:gd name="T24" fmla="*/ 212 w 1448"/>
                <a:gd name="T25" fmla="*/ 924 h 1202"/>
                <a:gd name="T26" fmla="*/ 150 w 1448"/>
                <a:gd name="T27" fmla="*/ 888 h 1202"/>
                <a:gd name="T28" fmla="*/ 96 w 1448"/>
                <a:gd name="T29" fmla="*/ 840 h 1202"/>
                <a:gd name="T30" fmla="*/ 72 w 1448"/>
                <a:gd name="T31" fmla="*/ 810 h 1202"/>
                <a:gd name="T32" fmla="*/ 32 w 1448"/>
                <a:gd name="T33" fmla="*/ 744 h 1202"/>
                <a:gd name="T34" fmla="*/ 8 w 1448"/>
                <a:gd name="T35" fmla="*/ 666 h 1202"/>
                <a:gd name="T36" fmla="*/ 0 w 1448"/>
                <a:gd name="T37" fmla="*/ 580 h 1202"/>
                <a:gd name="T38" fmla="*/ 2 w 1448"/>
                <a:gd name="T39" fmla="*/ 534 h 1202"/>
                <a:gd name="T40" fmla="*/ 14 w 1448"/>
                <a:gd name="T41" fmla="*/ 458 h 1202"/>
                <a:gd name="T42" fmla="*/ 44 w 1448"/>
                <a:gd name="T43" fmla="*/ 386 h 1202"/>
                <a:gd name="T44" fmla="*/ 92 w 1448"/>
                <a:gd name="T45" fmla="*/ 318 h 1202"/>
                <a:gd name="T46" fmla="*/ 154 w 1448"/>
                <a:gd name="T47" fmla="*/ 256 h 1202"/>
                <a:gd name="T48" fmla="*/ 234 w 1448"/>
                <a:gd name="T49" fmla="*/ 196 h 1202"/>
                <a:gd name="T50" fmla="*/ 328 w 1448"/>
                <a:gd name="T51" fmla="*/ 144 h 1202"/>
                <a:gd name="T52" fmla="*/ 438 w 1448"/>
                <a:gd name="T53" fmla="*/ 94 h 1202"/>
                <a:gd name="T54" fmla="*/ 562 w 1448"/>
                <a:gd name="T55" fmla="*/ 52 h 1202"/>
                <a:gd name="T56" fmla="*/ 604 w 1448"/>
                <a:gd name="T57" fmla="*/ 40 h 1202"/>
                <a:gd name="T58" fmla="*/ 686 w 1448"/>
                <a:gd name="T59" fmla="*/ 20 h 1202"/>
                <a:gd name="T60" fmla="*/ 766 w 1448"/>
                <a:gd name="T61" fmla="*/ 6 h 1202"/>
                <a:gd name="T62" fmla="*/ 840 w 1448"/>
                <a:gd name="T63" fmla="*/ 0 h 1202"/>
                <a:gd name="T64" fmla="*/ 876 w 1448"/>
                <a:gd name="T65" fmla="*/ 0 h 1202"/>
                <a:gd name="T66" fmla="*/ 938 w 1448"/>
                <a:gd name="T67" fmla="*/ 2 h 1202"/>
                <a:gd name="T68" fmla="*/ 996 w 1448"/>
                <a:gd name="T69" fmla="*/ 8 h 1202"/>
                <a:gd name="T70" fmla="*/ 1048 w 1448"/>
                <a:gd name="T71" fmla="*/ 20 h 1202"/>
                <a:gd name="T72" fmla="*/ 1140 w 1448"/>
                <a:gd name="T73" fmla="*/ 54 h 1202"/>
                <a:gd name="T74" fmla="*/ 1216 w 1448"/>
                <a:gd name="T75" fmla="*/ 100 h 1202"/>
                <a:gd name="T76" fmla="*/ 1278 w 1448"/>
                <a:gd name="T77" fmla="*/ 154 h 1202"/>
                <a:gd name="T78" fmla="*/ 1328 w 1448"/>
                <a:gd name="T79" fmla="*/ 212 h 1202"/>
                <a:gd name="T80" fmla="*/ 1366 w 1448"/>
                <a:gd name="T81" fmla="*/ 270 h 1202"/>
                <a:gd name="T82" fmla="*/ 1392 w 1448"/>
                <a:gd name="T83" fmla="*/ 326 h 1202"/>
                <a:gd name="T84" fmla="*/ 1402 w 1448"/>
                <a:gd name="T85" fmla="*/ 350 h 1202"/>
                <a:gd name="T86" fmla="*/ 1428 w 1448"/>
                <a:gd name="T87" fmla="*/ 430 h 1202"/>
                <a:gd name="T88" fmla="*/ 1442 w 1448"/>
                <a:gd name="T89" fmla="*/ 510 h 1202"/>
                <a:gd name="T90" fmla="*/ 1448 w 1448"/>
                <a:gd name="T91" fmla="*/ 590 h 1202"/>
                <a:gd name="T92" fmla="*/ 1446 w 1448"/>
                <a:gd name="T93" fmla="*/ 664 h 1202"/>
                <a:gd name="T94" fmla="*/ 1434 w 1448"/>
                <a:gd name="T95" fmla="*/ 732 h 1202"/>
                <a:gd name="T96" fmla="*/ 1418 w 1448"/>
                <a:gd name="T97" fmla="*/ 790 h 1202"/>
                <a:gd name="T98" fmla="*/ 1394 w 1448"/>
                <a:gd name="T99" fmla="*/ 840 h 1202"/>
                <a:gd name="T100" fmla="*/ 1366 w 1448"/>
                <a:gd name="T101" fmla="*/ 874 h 1202"/>
                <a:gd name="T102" fmla="*/ 1340 w 1448"/>
                <a:gd name="T103" fmla="*/ 896 h 1202"/>
                <a:gd name="T104" fmla="*/ 1280 w 1448"/>
                <a:gd name="T105" fmla="*/ 930 h 1202"/>
                <a:gd name="T106" fmla="*/ 1216 w 1448"/>
                <a:gd name="T107" fmla="*/ 956 h 1202"/>
                <a:gd name="T108" fmla="*/ 1150 w 1448"/>
                <a:gd name="T109" fmla="*/ 976 h 1202"/>
                <a:gd name="T110" fmla="*/ 1054 w 1448"/>
                <a:gd name="T111" fmla="*/ 994 h 1202"/>
                <a:gd name="T112" fmla="*/ 948 w 1448"/>
                <a:gd name="T113" fmla="*/ 1004 h 1202"/>
                <a:gd name="T114" fmla="*/ 774 w 1448"/>
                <a:gd name="T115" fmla="*/ 1184 h 1202"/>
                <a:gd name="T116" fmla="*/ 768 w 1448"/>
                <a:gd name="T117" fmla="*/ 1192 h 1202"/>
                <a:gd name="T118" fmla="*/ 748 w 1448"/>
                <a:gd name="T119" fmla="*/ 1200 h 1202"/>
                <a:gd name="T120" fmla="*/ 736 w 1448"/>
                <a:gd name="T121" fmla="*/ 1202 h 1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48" h="1202">
                  <a:moveTo>
                    <a:pt x="736" y="1202"/>
                  </a:moveTo>
                  <a:lnTo>
                    <a:pt x="736" y="1202"/>
                  </a:lnTo>
                  <a:lnTo>
                    <a:pt x="728" y="1202"/>
                  </a:lnTo>
                  <a:lnTo>
                    <a:pt x="720" y="1200"/>
                  </a:lnTo>
                  <a:lnTo>
                    <a:pt x="720" y="1200"/>
                  </a:lnTo>
                  <a:lnTo>
                    <a:pt x="712" y="1196"/>
                  </a:lnTo>
                  <a:lnTo>
                    <a:pt x="706" y="1192"/>
                  </a:lnTo>
                  <a:lnTo>
                    <a:pt x="700" y="1186"/>
                  </a:lnTo>
                  <a:lnTo>
                    <a:pt x="696" y="1180"/>
                  </a:lnTo>
                  <a:lnTo>
                    <a:pt x="692" y="1174"/>
                  </a:lnTo>
                  <a:lnTo>
                    <a:pt x="690" y="1166"/>
                  </a:lnTo>
                  <a:lnTo>
                    <a:pt x="690" y="1158"/>
                  </a:lnTo>
                  <a:lnTo>
                    <a:pt x="688" y="1150"/>
                  </a:lnTo>
                  <a:lnTo>
                    <a:pt x="700" y="996"/>
                  </a:lnTo>
                  <a:lnTo>
                    <a:pt x="700" y="996"/>
                  </a:lnTo>
                  <a:lnTo>
                    <a:pt x="630" y="998"/>
                  </a:lnTo>
                  <a:lnTo>
                    <a:pt x="630" y="998"/>
                  </a:lnTo>
                  <a:lnTo>
                    <a:pt x="566" y="996"/>
                  </a:lnTo>
                  <a:lnTo>
                    <a:pt x="496" y="992"/>
                  </a:lnTo>
                  <a:lnTo>
                    <a:pt x="424" y="984"/>
                  </a:lnTo>
                  <a:lnTo>
                    <a:pt x="386" y="980"/>
                  </a:lnTo>
                  <a:lnTo>
                    <a:pt x="350" y="972"/>
                  </a:lnTo>
                  <a:lnTo>
                    <a:pt x="314" y="962"/>
                  </a:lnTo>
                  <a:lnTo>
                    <a:pt x="280" y="952"/>
                  </a:lnTo>
                  <a:lnTo>
                    <a:pt x="246" y="940"/>
                  </a:lnTo>
                  <a:lnTo>
                    <a:pt x="212" y="924"/>
                  </a:lnTo>
                  <a:lnTo>
                    <a:pt x="180" y="908"/>
                  </a:lnTo>
                  <a:lnTo>
                    <a:pt x="150" y="888"/>
                  </a:lnTo>
                  <a:lnTo>
                    <a:pt x="122" y="866"/>
                  </a:lnTo>
                  <a:lnTo>
                    <a:pt x="96" y="840"/>
                  </a:lnTo>
                  <a:lnTo>
                    <a:pt x="96" y="840"/>
                  </a:lnTo>
                  <a:lnTo>
                    <a:pt x="72" y="810"/>
                  </a:lnTo>
                  <a:lnTo>
                    <a:pt x="50" y="778"/>
                  </a:lnTo>
                  <a:lnTo>
                    <a:pt x="32" y="744"/>
                  </a:lnTo>
                  <a:lnTo>
                    <a:pt x="18" y="706"/>
                  </a:lnTo>
                  <a:lnTo>
                    <a:pt x="8" y="666"/>
                  </a:lnTo>
                  <a:lnTo>
                    <a:pt x="2" y="624"/>
                  </a:lnTo>
                  <a:lnTo>
                    <a:pt x="0" y="580"/>
                  </a:lnTo>
                  <a:lnTo>
                    <a:pt x="2" y="534"/>
                  </a:lnTo>
                  <a:lnTo>
                    <a:pt x="2" y="534"/>
                  </a:lnTo>
                  <a:lnTo>
                    <a:pt x="6" y="494"/>
                  </a:lnTo>
                  <a:lnTo>
                    <a:pt x="14" y="458"/>
                  </a:lnTo>
                  <a:lnTo>
                    <a:pt x="28" y="422"/>
                  </a:lnTo>
                  <a:lnTo>
                    <a:pt x="44" y="386"/>
                  </a:lnTo>
                  <a:lnTo>
                    <a:pt x="66" y="352"/>
                  </a:lnTo>
                  <a:lnTo>
                    <a:pt x="92" y="318"/>
                  </a:lnTo>
                  <a:lnTo>
                    <a:pt x="120" y="286"/>
                  </a:lnTo>
                  <a:lnTo>
                    <a:pt x="154" y="256"/>
                  </a:lnTo>
                  <a:lnTo>
                    <a:pt x="192" y="226"/>
                  </a:lnTo>
                  <a:lnTo>
                    <a:pt x="234" y="196"/>
                  </a:lnTo>
                  <a:lnTo>
                    <a:pt x="278" y="170"/>
                  </a:lnTo>
                  <a:lnTo>
                    <a:pt x="328" y="144"/>
                  </a:lnTo>
                  <a:lnTo>
                    <a:pt x="380" y="118"/>
                  </a:lnTo>
                  <a:lnTo>
                    <a:pt x="438" y="94"/>
                  </a:lnTo>
                  <a:lnTo>
                    <a:pt x="498" y="72"/>
                  </a:lnTo>
                  <a:lnTo>
                    <a:pt x="562" y="52"/>
                  </a:lnTo>
                  <a:lnTo>
                    <a:pt x="562" y="52"/>
                  </a:lnTo>
                  <a:lnTo>
                    <a:pt x="604" y="40"/>
                  </a:lnTo>
                  <a:lnTo>
                    <a:pt x="646" y="28"/>
                  </a:lnTo>
                  <a:lnTo>
                    <a:pt x="686" y="20"/>
                  </a:lnTo>
                  <a:lnTo>
                    <a:pt x="726" y="12"/>
                  </a:lnTo>
                  <a:lnTo>
                    <a:pt x="766" y="6"/>
                  </a:lnTo>
                  <a:lnTo>
                    <a:pt x="804" y="2"/>
                  </a:lnTo>
                  <a:lnTo>
                    <a:pt x="840" y="0"/>
                  </a:lnTo>
                  <a:lnTo>
                    <a:pt x="876" y="0"/>
                  </a:lnTo>
                  <a:lnTo>
                    <a:pt x="876" y="0"/>
                  </a:lnTo>
                  <a:lnTo>
                    <a:pt x="908" y="0"/>
                  </a:lnTo>
                  <a:lnTo>
                    <a:pt x="938" y="2"/>
                  </a:lnTo>
                  <a:lnTo>
                    <a:pt x="968" y="4"/>
                  </a:lnTo>
                  <a:lnTo>
                    <a:pt x="996" y="8"/>
                  </a:lnTo>
                  <a:lnTo>
                    <a:pt x="1022" y="14"/>
                  </a:lnTo>
                  <a:lnTo>
                    <a:pt x="1048" y="20"/>
                  </a:lnTo>
                  <a:lnTo>
                    <a:pt x="1096" y="36"/>
                  </a:lnTo>
                  <a:lnTo>
                    <a:pt x="1140" y="54"/>
                  </a:lnTo>
                  <a:lnTo>
                    <a:pt x="1180" y="76"/>
                  </a:lnTo>
                  <a:lnTo>
                    <a:pt x="1216" y="100"/>
                  </a:lnTo>
                  <a:lnTo>
                    <a:pt x="1250" y="126"/>
                  </a:lnTo>
                  <a:lnTo>
                    <a:pt x="1278" y="154"/>
                  </a:lnTo>
                  <a:lnTo>
                    <a:pt x="1304" y="182"/>
                  </a:lnTo>
                  <a:lnTo>
                    <a:pt x="1328" y="212"/>
                  </a:lnTo>
                  <a:lnTo>
                    <a:pt x="1348" y="240"/>
                  </a:lnTo>
                  <a:lnTo>
                    <a:pt x="1366" y="270"/>
                  </a:lnTo>
                  <a:lnTo>
                    <a:pt x="1380" y="298"/>
                  </a:lnTo>
                  <a:lnTo>
                    <a:pt x="1392" y="326"/>
                  </a:lnTo>
                  <a:lnTo>
                    <a:pt x="1402" y="350"/>
                  </a:lnTo>
                  <a:lnTo>
                    <a:pt x="1402" y="350"/>
                  </a:lnTo>
                  <a:lnTo>
                    <a:pt x="1416" y="390"/>
                  </a:lnTo>
                  <a:lnTo>
                    <a:pt x="1428" y="430"/>
                  </a:lnTo>
                  <a:lnTo>
                    <a:pt x="1436" y="470"/>
                  </a:lnTo>
                  <a:lnTo>
                    <a:pt x="1442" y="510"/>
                  </a:lnTo>
                  <a:lnTo>
                    <a:pt x="1446" y="550"/>
                  </a:lnTo>
                  <a:lnTo>
                    <a:pt x="1448" y="590"/>
                  </a:lnTo>
                  <a:lnTo>
                    <a:pt x="1448" y="628"/>
                  </a:lnTo>
                  <a:lnTo>
                    <a:pt x="1446" y="664"/>
                  </a:lnTo>
                  <a:lnTo>
                    <a:pt x="1440" y="698"/>
                  </a:lnTo>
                  <a:lnTo>
                    <a:pt x="1434" y="732"/>
                  </a:lnTo>
                  <a:lnTo>
                    <a:pt x="1426" y="762"/>
                  </a:lnTo>
                  <a:lnTo>
                    <a:pt x="1418" y="790"/>
                  </a:lnTo>
                  <a:lnTo>
                    <a:pt x="1406" y="816"/>
                  </a:lnTo>
                  <a:lnTo>
                    <a:pt x="1394" y="840"/>
                  </a:lnTo>
                  <a:lnTo>
                    <a:pt x="1380" y="858"/>
                  </a:lnTo>
                  <a:lnTo>
                    <a:pt x="1366" y="874"/>
                  </a:lnTo>
                  <a:lnTo>
                    <a:pt x="1366" y="874"/>
                  </a:lnTo>
                  <a:lnTo>
                    <a:pt x="1340" y="896"/>
                  </a:lnTo>
                  <a:lnTo>
                    <a:pt x="1310" y="914"/>
                  </a:lnTo>
                  <a:lnTo>
                    <a:pt x="1280" y="930"/>
                  </a:lnTo>
                  <a:lnTo>
                    <a:pt x="1248" y="944"/>
                  </a:lnTo>
                  <a:lnTo>
                    <a:pt x="1216" y="956"/>
                  </a:lnTo>
                  <a:lnTo>
                    <a:pt x="1184" y="968"/>
                  </a:lnTo>
                  <a:lnTo>
                    <a:pt x="1150" y="976"/>
                  </a:lnTo>
                  <a:lnTo>
                    <a:pt x="1118" y="984"/>
                  </a:lnTo>
                  <a:lnTo>
                    <a:pt x="1054" y="994"/>
                  </a:lnTo>
                  <a:lnTo>
                    <a:pt x="996" y="1000"/>
                  </a:lnTo>
                  <a:lnTo>
                    <a:pt x="948" y="1004"/>
                  </a:lnTo>
                  <a:lnTo>
                    <a:pt x="914" y="1004"/>
                  </a:lnTo>
                  <a:lnTo>
                    <a:pt x="774" y="1184"/>
                  </a:lnTo>
                  <a:lnTo>
                    <a:pt x="774" y="1184"/>
                  </a:lnTo>
                  <a:lnTo>
                    <a:pt x="768" y="1192"/>
                  </a:lnTo>
                  <a:lnTo>
                    <a:pt x="758" y="1198"/>
                  </a:lnTo>
                  <a:lnTo>
                    <a:pt x="748" y="1200"/>
                  </a:lnTo>
                  <a:lnTo>
                    <a:pt x="736" y="1202"/>
                  </a:lnTo>
                  <a:lnTo>
                    <a:pt x="736" y="1202"/>
                  </a:lnTo>
                  <a:close/>
                </a:path>
              </a:pathLst>
            </a:custGeom>
            <a:solidFill>
              <a:srgbClr val="B1B3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4" name="Freeform 13"/>
            <p:cNvSpPr>
              <a:spLocks/>
            </p:cNvSpPr>
            <p:nvPr/>
          </p:nvSpPr>
          <p:spPr bwMode="auto">
            <a:xfrm>
              <a:off x="1852613" y="119063"/>
              <a:ext cx="2286000" cy="1895475"/>
            </a:xfrm>
            <a:custGeom>
              <a:avLst/>
              <a:gdLst>
                <a:gd name="T0" fmla="*/ 732 w 1440"/>
                <a:gd name="T1" fmla="*/ 1194 h 1194"/>
                <a:gd name="T2" fmla="*/ 718 w 1440"/>
                <a:gd name="T3" fmla="*/ 1192 h 1194"/>
                <a:gd name="T4" fmla="*/ 704 w 1440"/>
                <a:gd name="T5" fmla="*/ 1184 h 1194"/>
                <a:gd name="T6" fmla="*/ 690 w 1440"/>
                <a:gd name="T7" fmla="*/ 1162 h 1194"/>
                <a:gd name="T8" fmla="*/ 700 w 1440"/>
                <a:gd name="T9" fmla="*/ 988 h 1194"/>
                <a:gd name="T10" fmla="*/ 626 w 1440"/>
                <a:gd name="T11" fmla="*/ 990 h 1194"/>
                <a:gd name="T12" fmla="*/ 562 w 1440"/>
                <a:gd name="T13" fmla="*/ 988 h 1194"/>
                <a:gd name="T14" fmla="*/ 420 w 1440"/>
                <a:gd name="T15" fmla="*/ 978 h 1194"/>
                <a:gd name="T16" fmla="*/ 348 w 1440"/>
                <a:gd name="T17" fmla="*/ 964 h 1194"/>
                <a:gd name="T18" fmla="*/ 278 w 1440"/>
                <a:gd name="T19" fmla="*/ 944 h 1194"/>
                <a:gd name="T20" fmla="*/ 210 w 1440"/>
                <a:gd name="T21" fmla="*/ 918 h 1194"/>
                <a:gd name="T22" fmla="*/ 148 w 1440"/>
                <a:gd name="T23" fmla="*/ 880 h 1194"/>
                <a:gd name="T24" fmla="*/ 96 w 1440"/>
                <a:gd name="T25" fmla="*/ 834 h 1194"/>
                <a:gd name="T26" fmla="*/ 70 w 1440"/>
                <a:gd name="T27" fmla="*/ 804 h 1194"/>
                <a:gd name="T28" fmla="*/ 32 w 1440"/>
                <a:gd name="T29" fmla="*/ 738 h 1194"/>
                <a:gd name="T30" fmla="*/ 8 w 1440"/>
                <a:gd name="T31" fmla="*/ 662 h 1194"/>
                <a:gd name="T32" fmla="*/ 0 w 1440"/>
                <a:gd name="T33" fmla="*/ 576 h 1194"/>
                <a:gd name="T34" fmla="*/ 2 w 1440"/>
                <a:gd name="T35" fmla="*/ 530 h 1194"/>
                <a:gd name="T36" fmla="*/ 14 w 1440"/>
                <a:gd name="T37" fmla="*/ 454 h 1194"/>
                <a:gd name="T38" fmla="*/ 44 w 1440"/>
                <a:gd name="T39" fmla="*/ 384 h 1194"/>
                <a:gd name="T40" fmla="*/ 92 w 1440"/>
                <a:gd name="T41" fmla="*/ 316 h 1194"/>
                <a:gd name="T42" fmla="*/ 154 w 1440"/>
                <a:gd name="T43" fmla="*/ 254 h 1194"/>
                <a:gd name="T44" fmla="*/ 232 w 1440"/>
                <a:gd name="T45" fmla="*/ 196 h 1194"/>
                <a:gd name="T46" fmla="*/ 326 w 1440"/>
                <a:gd name="T47" fmla="*/ 142 h 1194"/>
                <a:gd name="T48" fmla="*/ 436 w 1440"/>
                <a:gd name="T49" fmla="*/ 94 h 1194"/>
                <a:gd name="T50" fmla="*/ 560 w 1440"/>
                <a:gd name="T51" fmla="*/ 52 h 1194"/>
                <a:gd name="T52" fmla="*/ 602 w 1440"/>
                <a:gd name="T53" fmla="*/ 40 h 1194"/>
                <a:gd name="T54" fmla="*/ 684 w 1440"/>
                <a:gd name="T55" fmla="*/ 20 h 1194"/>
                <a:gd name="T56" fmla="*/ 762 w 1440"/>
                <a:gd name="T57" fmla="*/ 6 h 1194"/>
                <a:gd name="T58" fmla="*/ 836 w 1440"/>
                <a:gd name="T59" fmla="*/ 0 h 1194"/>
                <a:gd name="T60" fmla="*/ 872 w 1440"/>
                <a:gd name="T61" fmla="*/ 0 h 1194"/>
                <a:gd name="T62" fmla="*/ 934 w 1440"/>
                <a:gd name="T63" fmla="*/ 2 h 1194"/>
                <a:gd name="T64" fmla="*/ 990 w 1440"/>
                <a:gd name="T65" fmla="*/ 8 h 1194"/>
                <a:gd name="T66" fmla="*/ 1042 w 1440"/>
                <a:gd name="T67" fmla="*/ 20 h 1194"/>
                <a:gd name="T68" fmla="*/ 1134 w 1440"/>
                <a:gd name="T69" fmla="*/ 54 h 1194"/>
                <a:gd name="T70" fmla="*/ 1210 w 1440"/>
                <a:gd name="T71" fmla="*/ 100 h 1194"/>
                <a:gd name="T72" fmla="*/ 1272 w 1440"/>
                <a:gd name="T73" fmla="*/ 152 h 1194"/>
                <a:gd name="T74" fmla="*/ 1320 w 1440"/>
                <a:gd name="T75" fmla="*/ 210 h 1194"/>
                <a:gd name="T76" fmla="*/ 1358 w 1440"/>
                <a:gd name="T77" fmla="*/ 268 h 1194"/>
                <a:gd name="T78" fmla="*/ 1384 w 1440"/>
                <a:gd name="T79" fmla="*/ 322 h 1194"/>
                <a:gd name="T80" fmla="*/ 1396 w 1440"/>
                <a:gd name="T81" fmla="*/ 348 h 1194"/>
                <a:gd name="T82" fmla="*/ 1420 w 1440"/>
                <a:gd name="T83" fmla="*/ 428 h 1194"/>
                <a:gd name="T84" fmla="*/ 1434 w 1440"/>
                <a:gd name="T85" fmla="*/ 508 h 1194"/>
                <a:gd name="T86" fmla="*/ 1440 w 1440"/>
                <a:gd name="T87" fmla="*/ 586 h 1194"/>
                <a:gd name="T88" fmla="*/ 1438 w 1440"/>
                <a:gd name="T89" fmla="*/ 658 h 1194"/>
                <a:gd name="T90" fmla="*/ 1428 w 1440"/>
                <a:gd name="T91" fmla="*/ 726 h 1194"/>
                <a:gd name="T92" fmla="*/ 1410 w 1440"/>
                <a:gd name="T93" fmla="*/ 784 h 1194"/>
                <a:gd name="T94" fmla="*/ 1388 w 1440"/>
                <a:gd name="T95" fmla="*/ 832 h 1194"/>
                <a:gd name="T96" fmla="*/ 1358 w 1440"/>
                <a:gd name="T97" fmla="*/ 868 h 1194"/>
                <a:gd name="T98" fmla="*/ 1332 w 1440"/>
                <a:gd name="T99" fmla="*/ 888 h 1194"/>
                <a:gd name="T100" fmla="*/ 1274 w 1440"/>
                <a:gd name="T101" fmla="*/ 922 h 1194"/>
                <a:gd name="T102" fmla="*/ 1212 w 1440"/>
                <a:gd name="T103" fmla="*/ 948 h 1194"/>
                <a:gd name="T104" fmla="*/ 1146 w 1440"/>
                <a:gd name="T105" fmla="*/ 968 h 1194"/>
                <a:gd name="T106" fmla="*/ 1050 w 1440"/>
                <a:gd name="T107" fmla="*/ 986 h 1194"/>
                <a:gd name="T108" fmla="*/ 944 w 1440"/>
                <a:gd name="T109" fmla="*/ 996 h 1194"/>
                <a:gd name="T110" fmla="*/ 768 w 1440"/>
                <a:gd name="T111" fmla="*/ 1178 h 1194"/>
                <a:gd name="T112" fmla="*/ 760 w 1440"/>
                <a:gd name="T113" fmla="*/ 1184 h 1194"/>
                <a:gd name="T114" fmla="*/ 742 w 1440"/>
                <a:gd name="T115" fmla="*/ 1194 h 1194"/>
                <a:gd name="T116" fmla="*/ 732 w 1440"/>
                <a:gd name="T117" fmla="*/ 1194 h 1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40" h="1194">
                  <a:moveTo>
                    <a:pt x="732" y="1194"/>
                  </a:moveTo>
                  <a:lnTo>
                    <a:pt x="732" y="1194"/>
                  </a:lnTo>
                  <a:lnTo>
                    <a:pt x="724" y="1194"/>
                  </a:lnTo>
                  <a:lnTo>
                    <a:pt x="718" y="1192"/>
                  </a:lnTo>
                  <a:lnTo>
                    <a:pt x="718" y="1192"/>
                  </a:lnTo>
                  <a:lnTo>
                    <a:pt x="704" y="1184"/>
                  </a:lnTo>
                  <a:lnTo>
                    <a:pt x="696" y="1174"/>
                  </a:lnTo>
                  <a:lnTo>
                    <a:pt x="690" y="1162"/>
                  </a:lnTo>
                  <a:lnTo>
                    <a:pt x="688" y="1148"/>
                  </a:lnTo>
                  <a:lnTo>
                    <a:pt x="700" y="988"/>
                  </a:lnTo>
                  <a:lnTo>
                    <a:pt x="700" y="988"/>
                  </a:lnTo>
                  <a:lnTo>
                    <a:pt x="626" y="990"/>
                  </a:lnTo>
                  <a:lnTo>
                    <a:pt x="626" y="990"/>
                  </a:lnTo>
                  <a:lnTo>
                    <a:pt x="562" y="988"/>
                  </a:lnTo>
                  <a:lnTo>
                    <a:pt x="492" y="984"/>
                  </a:lnTo>
                  <a:lnTo>
                    <a:pt x="420" y="978"/>
                  </a:lnTo>
                  <a:lnTo>
                    <a:pt x="384" y="972"/>
                  </a:lnTo>
                  <a:lnTo>
                    <a:pt x="348" y="964"/>
                  </a:lnTo>
                  <a:lnTo>
                    <a:pt x="312" y="956"/>
                  </a:lnTo>
                  <a:lnTo>
                    <a:pt x="278" y="944"/>
                  </a:lnTo>
                  <a:lnTo>
                    <a:pt x="244" y="932"/>
                  </a:lnTo>
                  <a:lnTo>
                    <a:pt x="210" y="918"/>
                  </a:lnTo>
                  <a:lnTo>
                    <a:pt x="178" y="900"/>
                  </a:lnTo>
                  <a:lnTo>
                    <a:pt x="148" y="880"/>
                  </a:lnTo>
                  <a:lnTo>
                    <a:pt x="120" y="858"/>
                  </a:lnTo>
                  <a:lnTo>
                    <a:pt x="96" y="834"/>
                  </a:lnTo>
                  <a:lnTo>
                    <a:pt x="96" y="834"/>
                  </a:lnTo>
                  <a:lnTo>
                    <a:pt x="70" y="804"/>
                  </a:lnTo>
                  <a:lnTo>
                    <a:pt x="50" y="772"/>
                  </a:lnTo>
                  <a:lnTo>
                    <a:pt x="32" y="738"/>
                  </a:lnTo>
                  <a:lnTo>
                    <a:pt x="18" y="700"/>
                  </a:lnTo>
                  <a:lnTo>
                    <a:pt x="8" y="662"/>
                  </a:lnTo>
                  <a:lnTo>
                    <a:pt x="2" y="620"/>
                  </a:lnTo>
                  <a:lnTo>
                    <a:pt x="0" y="576"/>
                  </a:lnTo>
                  <a:lnTo>
                    <a:pt x="2" y="530"/>
                  </a:lnTo>
                  <a:lnTo>
                    <a:pt x="2" y="530"/>
                  </a:lnTo>
                  <a:lnTo>
                    <a:pt x="6" y="492"/>
                  </a:lnTo>
                  <a:lnTo>
                    <a:pt x="14" y="454"/>
                  </a:lnTo>
                  <a:lnTo>
                    <a:pt x="28" y="418"/>
                  </a:lnTo>
                  <a:lnTo>
                    <a:pt x="44" y="384"/>
                  </a:lnTo>
                  <a:lnTo>
                    <a:pt x="66" y="350"/>
                  </a:lnTo>
                  <a:lnTo>
                    <a:pt x="92" y="316"/>
                  </a:lnTo>
                  <a:lnTo>
                    <a:pt x="120" y="284"/>
                  </a:lnTo>
                  <a:lnTo>
                    <a:pt x="154" y="254"/>
                  </a:lnTo>
                  <a:lnTo>
                    <a:pt x="190" y="224"/>
                  </a:lnTo>
                  <a:lnTo>
                    <a:pt x="232" y="196"/>
                  </a:lnTo>
                  <a:lnTo>
                    <a:pt x="278" y="168"/>
                  </a:lnTo>
                  <a:lnTo>
                    <a:pt x="326" y="142"/>
                  </a:lnTo>
                  <a:lnTo>
                    <a:pt x="378" y="118"/>
                  </a:lnTo>
                  <a:lnTo>
                    <a:pt x="436" y="94"/>
                  </a:lnTo>
                  <a:lnTo>
                    <a:pt x="496" y="72"/>
                  </a:lnTo>
                  <a:lnTo>
                    <a:pt x="560" y="52"/>
                  </a:lnTo>
                  <a:lnTo>
                    <a:pt x="560" y="52"/>
                  </a:lnTo>
                  <a:lnTo>
                    <a:pt x="602" y="40"/>
                  </a:lnTo>
                  <a:lnTo>
                    <a:pt x="644" y="28"/>
                  </a:lnTo>
                  <a:lnTo>
                    <a:pt x="684" y="20"/>
                  </a:lnTo>
                  <a:lnTo>
                    <a:pt x="724" y="12"/>
                  </a:lnTo>
                  <a:lnTo>
                    <a:pt x="762" y="6"/>
                  </a:lnTo>
                  <a:lnTo>
                    <a:pt x="800" y="2"/>
                  </a:lnTo>
                  <a:lnTo>
                    <a:pt x="836" y="0"/>
                  </a:lnTo>
                  <a:lnTo>
                    <a:pt x="872" y="0"/>
                  </a:lnTo>
                  <a:lnTo>
                    <a:pt x="872" y="0"/>
                  </a:lnTo>
                  <a:lnTo>
                    <a:pt x="904" y="0"/>
                  </a:lnTo>
                  <a:lnTo>
                    <a:pt x="934" y="2"/>
                  </a:lnTo>
                  <a:lnTo>
                    <a:pt x="964" y="4"/>
                  </a:lnTo>
                  <a:lnTo>
                    <a:pt x="990" y="8"/>
                  </a:lnTo>
                  <a:lnTo>
                    <a:pt x="1018" y="14"/>
                  </a:lnTo>
                  <a:lnTo>
                    <a:pt x="1042" y="20"/>
                  </a:lnTo>
                  <a:lnTo>
                    <a:pt x="1090" y="36"/>
                  </a:lnTo>
                  <a:lnTo>
                    <a:pt x="1134" y="54"/>
                  </a:lnTo>
                  <a:lnTo>
                    <a:pt x="1174" y="76"/>
                  </a:lnTo>
                  <a:lnTo>
                    <a:pt x="1210" y="100"/>
                  </a:lnTo>
                  <a:lnTo>
                    <a:pt x="1242" y="124"/>
                  </a:lnTo>
                  <a:lnTo>
                    <a:pt x="1272" y="152"/>
                  </a:lnTo>
                  <a:lnTo>
                    <a:pt x="1298" y="180"/>
                  </a:lnTo>
                  <a:lnTo>
                    <a:pt x="1320" y="210"/>
                  </a:lnTo>
                  <a:lnTo>
                    <a:pt x="1340" y="238"/>
                  </a:lnTo>
                  <a:lnTo>
                    <a:pt x="1358" y="268"/>
                  </a:lnTo>
                  <a:lnTo>
                    <a:pt x="1372" y="296"/>
                  </a:lnTo>
                  <a:lnTo>
                    <a:pt x="1384" y="322"/>
                  </a:lnTo>
                  <a:lnTo>
                    <a:pt x="1396" y="348"/>
                  </a:lnTo>
                  <a:lnTo>
                    <a:pt x="1396" y="348"/>
                  </a:lnTo>
                  <a:lnTo>
                    <a:pt x="1408" y="388"/>
                  </a:lnTo>
                  <a:lnTo>
                    <a:pt x="1420" y="428"/>
                  </a:lnTo>
                  <a:lnTo>
                    <a:pt x="1428" y="468"/>
                  </a:lnTo>
                  <a:lnTo>
                    <a:pt x="1434" y="508"/>
                  </a:lnTo>
                  <a:lnTo>
                    <a:pt x="1438" y="546"/>
                  </a:lnTo>
                  <a:lnTo>
                    <a:pt x="1440" y="586"/>
                  </a:lnTo>
                  <a:lnTo>
                    <a:pt x="1440" y="622"/>
                  </a:lnTo>
                  <a:lnTo>
                    <a:pt x="1438" y="658"/>
                  </a:lnTo>
                  <a:lnTo>
                    <a:pt x="1434" y="694"/>
                  </a:lnTo>
                  <a:lnTo>
                    <a:pt x="1428" y="726"/>
                  </a:lnTo>
                  <a:lnTo>
                    <a:pt x="1420" y="756"/>
                  </a:lnTo>
                  <a:lnTo>
                    <a:pt x="1410" y="784"/>
                  </a:lnTo>
                  <a:lnTo>
                    <a:pt x="1400" y="810"/>
                  </a:lnTo>
                  <a:lnTo>
                    <a:pt x="1388" y="832"/>
                  </a:lnTo>
                  <a:lnTo>
                    <a:pt x="1374" y="852"/>
                  </a:lnTo>
                  <a:lnTo>
                    <a:pt x="1358" y="868"/>
                  </a:lnTo>
                  <a:lnTo>
                    <a:pt x="1358" y="868"/>
                  </a:lnTo>
                  <a:lnTo>
                    <a:pt x="1332" y="888"/>
                  </a:lnTo>
                  <a:lnTo>
                    <a:pt x="1304" y="906"/>
                  </a:lnTo>
                  <a:lnTo>
                    <a:pt x="1274" y="922"/>
                  </a:lnTo>
                  <a:lnTo>
                    <a:pt x="1244" y="936"/>
                  </a:lnTo>
                  <a:lnTo>
                    <a:pt x="1212" y="948"/>
                  </a:lnTo>
                  <a:lnTo>
                    <a:pt x="1178" y="960"/>
                  </a:lnTo>
                  <a:lnTo>
                    <a:pt x="1146" y="968"/>
                  </a:lnTo>
                  <a:lnTo>
                    <a:pt x="1114" y="976"/>
                  </a:lnTo>
                  <a:lnTo>
                    <a:pt x="1050" y="986"/>
                  </a:lnTo>
                  <a:lnTo>
                    <a:pt x="992" y="992"/>
                  </a:lnTo>
                  <a:lnTo>
                    <a:pt x="944" y="996"/>
                  </a:lnTo>
                  <a:lnTo>
                    <a:pt x="908" y="996"/>
                  </a:lnTo>
                  <a:lnTo>
                    <a:pt x="768" y="1178"/>
                  </a:lnTo>
                  <a:lnTo>
                    <a:pt x="768" y="1178"/>
                  </a:lnTo>
                  <a:lnTo>
                    <a:pt x="760" y="1184"/>
                  </a:lnTo>
                  <a:lnTo>
                    <a:pt x="752" y="1190"/>
                  </a:lnTo>
                  <a:lnTo>
                    <a:pt x="742" y="1194"/>
                  </a:lnTo>
                  <a:lnTo>
                    <a:pt x="732" y="1194"/>
                  </a:lnTo>
                  <a:lnTo>
                    <a:pt x="732" y="1194"/>
                  </a:lnTo>
                  <a:close/>
                </a:path>
              </a:pathLst>
            </a:custGeom>
            <a:solidFill>
              <a:srgbClr val="ECED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5" name="Freeform 14"/>
            <p:cNvSpPr>
              <a:spLocks/>
            </p:cNvSpPr>
            <p:nvPr/>
          </p:nvSpPr>
          <p:spPr bwMode="auto">
            <a:xfrm>
              <a:off x="1922463" y="188913"/>
              <a:ext cx="2146300" cy="1755775"/>
            </a:xfrm>
            <a:custGeom>
              <a:avLst/>
              <a:gdLst>
                <a:gd name="T0" fmla="*/ 842 w 1352"/>
                <a:gd name="T1" fmla="*/ 908 h 1106"/>
                <a:gd name="T2" fmla="*/ 890 w 1352"/>
                <a:gd name="T3" fmla="*/ 908 h 1106"/>
                <a:gd name="T4" fmla="*/ 1010 w 1352"/>
                <a:gd name="T5" fmla="*/ 898 h 1106"/>
                <a:gd name="T6" fmla="*/ 1082 w 1352"/>
                <a:gd name="T7" fmla="*/ 884 h 1106"/>
                <a:gd name="T8" fmla="*/ 1154 w 1352"/>
                <a:gd name="T9" fmla="*/ 862 h 1106"/>
                <a:gd name="T10" fmla="*/ 1224 w 1352"/>
                <a:gd name="T11" fmla="*/ 832 h 1106"/>
                <a:gd name="T12" fmla="*/ 1286 w 1352"/>
                <a:gd name="T13" fmla="*/ 790 h 1106"/>
                <a:gd name="T14" fmla="*/ 1298 w 1352"/>
                <a:gd name="T15" fmla="*/ 776 h 1106"/>
                <a:gd name="T16" fmla="*/ 1322 w 1352"/>
                <a:gd name="T17" fmla="*/ 736 h 1106"/>
                <a:gd name="T18" fmla="*/ 1338 w 1352"/>
                <a:gd name="T19" fmla="*/ 682 h 1106"/>
                <a:gd name="T20" fmla="*/ 1350 w 1352"/>
                <a:gd name="T21" fmla="*/ 618 h 1106"/>
                <a:gd name="T22" fmla="*/ 1352 w 1352"/>
                <a:gd name="T23" fmla="*/ 546 h 1106"/>
                <a:gd name="T24" fmla="*/ 1346 w 1352"/>
                <a:gd name="T25" fmla="*/ 468 h 1106"/>
                <a:gd name="T26" fmla="*/ 1332 w 1352"/>
                <a:gd name="T27" fmla="*/ 390 h 1106"/>
                <a:gd name="T28" fmla="*/ 1306 w 1352"/>
                <a:gd name="T29" fmla="*/ 310 h 1106"/>
                <a:gd name="T30" fmla="*/ 1270 w 1352"/>
                <a:gd name="T31" fmla="*/ 234 h 1106"/>
                <a:gd name="T32" fmla="*/ 1220 w 1352"/>
                <a:gd name="T33" fmla="*/ 164 h 1106"/>
                <a:gd name="T34" fmla="*/ 1158 w 1352"/>
                <a:gd name="T35" fmla="*/ 104 h 1106"/>
                <a:gd name="T36" fmla="*/ 1100 w 1352"/>
                <a:gd name="T37" fmla="*/ 66 h 1106"/>
                <a:gd name="T38" fmla="*/ 1058 w 1352"/>
                <a:gd name="T39" fmla="*/ 44 h 1106"/>
                <a:gd name="T40" fmla="*/ 1012 w 1352"/>
                <a:gd name="T41" fmla="*/ 26 h 1106"/>
                <a:gd name="T42" fmla="*/ 962 w 1352"/>
                <a:gd name="T43" fmla="*/ 12 h 1106"/>
                <a:gd name="T44" fmla="*/ 908 w 1352"/>
                <a:gd name="T45" fmla="*/ 4 h 1106"/>
                <a:gd name="T46" fmla="*/ 848 w 1352"/>
                <a:gd name="T47" fmla="*/ 0 h 1106"/>
                <a:gd name="T48" fmla="*/ 786 w 1352"/>
                <a:gd name="T49" fmla="*/ 0 h 1106"/>
                <a:gd name="T50" fmla="*/ 718 w 1352"/>
                <a:gd name="T51" fmla="*/ 6 h 1106"/>
                <a:gd name="T52" fmla="*/ 646 w 1352"/>
                <a:gd name="T53" fmla="*/ 20 h 1106"/>
                <a:gd name="T54" fmla="*/ 570 w 1352"/>
                <a:gd name="T55" fmla="*/ 38 h 1106"/>
                <a:gd name="T56" fmla="*/ 528 w 1352"/>
                <a:gd name="T57" fmla="*/ 50 h 1106"/>
                <a:gd name="T58" fmla="*/ 406 w 1352"/>
                <a:gd name="T59" fmla="*/ 92 h 1106"/>
                <a:gd name="T60" fmla="*/ 318 w 1352"/>
                <a:gd name="T61" fmla="*/ 130 h 1106"/>
                <a:gd name="T62" fmla="*/ 234 w 1352"/>
                <a:gd name="T63" fmla="*/ 174 h 1106"/>
                <a:gd name="T64" fmla="*/ 156 w 1352"/>
                <a:gd name="T65" fmla="*/ 228 h 1106"/>
                <a:gd name="T66" fmla="*/ 90 w 1352"/>
                <a:gd name="T67" fmla="*/ 290 h 1106"/>
                <a:gd name="T68" fmla="*/ 62 w 1352"/>
                <a:gd name="T69" fmla="*/ 324 h 1106"/>
                <a:gd name="T70" fmla="*/ 38 w 1352"/>
                <a:gd name="T71" fmla="*/ 362 h 1106"/>
                <a:gd name="T72" fmla="*/ 20 w 1352"/>
                <a:gd name="T73" fmla="*/ 402 h 1106"/>
                <a:gd name="T74" fmla="*/ 8 w 1352"/>
                <a:gd name="T75" fmla="*/ 444 h 1106"/>
                <a:gd name="T76" fmla="*/ 2 w 1352"/>
                <a:gd name="T77" fmla="*/ 488 h 1106"/>
                <a:gd name="T78" fmla="*/ 0 w 1352"/>
                <a:gd name="T79" fmla="*/ 526 h 1106"/>
                <a:gd name="T80" fmla="*/ 6 w 1352"/>
                <a:gd name="T81" fmla="*/ 594 h 1106"/>
                <a:gd name="T82" fmla="*/ 20 w 1352"/>
                <a:gd name="T83" fmla="*/ 654 h 1106"/>
                <a:gd name="T84" fmla="*/ 44 w 1352"/>
                <a:gd name="T85" fmla="*/ 706 h 1106"/>
                <a:gd name="T86" fmla="*/ 74 w 1352"/>
                <a:gd name="T87" fmla="*/ 750 h 1106"/>
                <a:gd name="T88" fmla="*/ 112 w 1352"/>
                <a:gd name="T89" fmla="*/ 786 h 1106"/>
                <a:gd name="T90" fmla="*/ 156 w 1352"/>
                <a:gd name="T91" fmla="*/ 818 h 1106"/>
                <a:gd name="T92" fmla="*/ 204 w 1352"/>
                <a:gd name="T93" fmla="*/ 842 h 1106"/>
                <a:gd name="T94" fmla="*/ 258 w 1352"/>
                <a:gd name="T95" fmla="*/ 862 h 1106"/>
                <a:gd name="T96" fmla="*/ 344 w 1352"/>
                <a:gd name="T97" fmla="*/ 882 h 1106"/>
                <a:gd name="T98" fmla="*/ 464 w 1352"/>
                <a:gd name="T99" fmla="*/ 898 h 1106"/>
                <a:gd name="T100" fmla="*/ 586 w 1352"/>
                <a:gd name="T101" fmla="*/ 902 h 1106"/>
                <a:gd name="T102" fmla="*/ 704 w 1352"/>
                <a:gd name="T103" fmla="*/ 898 h 1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52" h="1106">
                  <a:moveTo>
                    <a:pt x="688" y="1106"/>
                  </a:moveTo>
                  <a:lnTo>
                    <a:pt x="842" y="908"/>
                  </a:lnTo>
                  <a:lnTo>
                    <a:pt x="842" y="908"/>
                  </a:lnTo>
                  <a:lnTo>
                    <a:pt x="890" y="908"/>
                  </a:lnTo>
                  <a:lnTo>
                    <a:pt x="944" y="904"/>
                  </a:lnTo>
                  <a:lnTo>
                    <a:pt x="1010" y="898"/>
                  </a:lnTo>
                  <a:lnTo>
                    <a:pt x="1044" y="892"/>
                  </a:lnTo>
                  <a:lnTo>
                    <a:pt x="1082" y="884"/>
                  </a:lnTo>
                  <a:lnTo>
                    <a:pt x="1118" y="874"/>
                  </a:lnTo>
                  <a:lnTo>
                    <a:pt x="1154" y="862"/>
                  </a:lnTo>
                  <a:lnTo>
                    <a:pt x="1190" y="848"/>
                  </a:lnTo>
                  <a:lnTo>
                    <a:pt x="1224" y="832"/>
                  </a:lnTo>
                  <a:lnTo>
                    <a:pt x="1256" y="812"/>
                  </a:lnTo>
                  <a:lnTo>
                    <a:pt x="1286" y="790"/>
                  </a:lnTo>
                  <a:lnTo>
                    <a:pt x="1286" y="790"/>
                  </a:lnTo>
                  <a:lnTo>
                    <a:pt x="1298" y="776"/>
                  </a:lnTo>
                  <a:lnTo>
                    <a:pt x="1310" y="758"/>
                  </a:lnTo>
                  <a:lnTo>
                    <a:pt x="1322" y="736"/>
                  </a:lnTo>
                  <a:lnTo>
                    <a:pt x="1330" y="710"/>
                  </a:lnTo>
                  <a:lnTo>
                    <a:pt x="1338" y="682"/>
                  </a:lnTo>
                  <a:lnTo>
                    <a:pt x="1344" y="652"/>
                  </a:lnTo>
                  <a:lnTo>
                    <a:pt x="1350" y="618"/>
                  </a:lnTo>
                  <a:lnTo>
                    <a:pt x="1352" y="582"/>
                  </a:lnTo>
                  <a:lnTo>
                    <a:pt x="1352" y="546"/>
                  </a:lnTo>
                  <a:lnTo>
                    <a:pt x="1350" y="508"/>
                  </a:lnTo>
                  <a:lnTo>
                    <a:pt x="1346" y="468"/>
                  </a:lnTo>
                  <a:lnTo>
                    <a:pt x="1340" y="428"/>
                  </a:lnTo>
                  <a:lnTo>
                    <a:pt x="1332" y="390"/>
                  </a:lnTo>
                  <a:lnTo>
                    <a:pt x="1320" y="350"/>
                  </a:lnTo>
                  <a:lnTo>
                    <a:pt x="1306" y="310"/>
                  </a:lnTo>
                  <a:lnTo>
                    <a:pt x="1290" y="272"/>
                  </a:lnTo>
                  <a:lnTo>
                    <a:pt x="1270" y="234"/>
                  </a:lnTo>
                  <a:lnTo>
                    <a:pt x="1246" y="198"/>
                  </a:lnTo>
                  <a:lnTo>
                    <a:pt x="1220" y="164"/>
                  </a:lnTo>
                  <a:lnTo>
                    <a:pt x="1190" y="132"/>
                  </a:lnTo>
                  <a:lnTo>
                    <a:pt x="1158" y="104"/>
                  </a:lnTo>
                  <a:lnTo>
                    <a:pt x="1120" y="78"/>
                  </a:lnTo>
                  <a:lnTo>
                    <a:pt x="1100" y="66"/>
                  </a:lnTo>
                  <a:lnTo>
                    <a:pt x="1080" y="54"/>
                  </a:lnTo>
                  <a:lnTo>
                    <a:pt x="1058" y="44"/>
                  </a:lnTo>
                  <a:lnTo>
                    <a:pt x="1036" y="34"/>
                  </a:lnTo>
                  <a:lnTo>
                    <a:pt x="1012" y="26"/>
                  </a:lnTo>
                  <a:lnTo>
                    <a:pt x="988" y="18"/>
                  </a:lnTo>
                  <a:lnTo>
                    <a:pt x="962" y="12"/>
                  </a:lnTo>
                  <a:lnTo>
                    <a:pt x="936" y="8"/>
                  </a:lnTo>
                  <a:lnTo>
                    <a:pt x="908" y="4"/>
                  </a:lnTo>
                  <a:lnTo>
                    <a:pt x="878" y="2"/>
                  </a:lnTo>
                  <a:lnTo>
                    <a:pt x="848" y="0"/>
                  </a:lnTo>
                  <a:lnTo>
                    <a:pt x="818" y="0"/>
                  </a:lnTo>
                  <a:lnTo>
                    <a:pt x="786" y="0"/>
                  </a:lnTo>
                  <a:lnTo>
                    <a:pt x="752" y="4"/>
                  </a:lnTo>
                  <a:lnTo>
                    <a:pt x="718" y="6"/>
                  </a:lnTo>
                  <a:lnTo>
                    <a:pt x="682" y="12"/>
                  </a:lnTo>
                  <a:lnTo>
                    <a:pt x="646" y="20"/>
                  </a:lnTo>
                  <a:lnTo>
                    <a:pt x="608" y="28"/>
                  </a:lnTo>
                  <a:lnTo>
                    <a:pt x="570" y="38"/>
                  </a:lnTo>
                  <a:lnTo>
                    <a:pt x="528" y="50"/>
                  </a:lnTo>
                  <a:lnTo>
                    <a:pt x="528" y="50"/>
                  </a:lnTo>
                  <a:lnTo>
                    <a:pt x="448" y="76"/>
                  </a:lnTo>
                  <a:lnTo>
                    <a:pt x="406" y="92"/>
                  </a:lnTo>
                  <a:lnTo>
                    <a:pt x="362" y="110"/>
                  </a:lnTo>
                  <a:lnTo>
                    <a:pt x="318" y="130"/>
                  </a:lnTo>
                  <a:lnTo>
                    <a:pt x="276" y="150"/>
                  </a:lnTo>
                  <a:lnTo>
                    <a:pt x="234" y="174"/>
                  </a:lnTo>
                  <a:lnTo>
                    <a:pt x="194" y="200"/>
                  </a:lnTo>
                  <a:lnTo>
                    <a:pt x="156" y="228"/>
                  </a:lnTo>
                  <a:lnTo>
                    <a:pt x="120" y="258"/>
                  </a:lnTo>
                  <a:lnTo>
                    <a:pt x="90" y="290"/>
                  </a:lnTo>
                  <a:lnTo>
                    <a:pt x="74" y="308"/>
                  </a:lnTo>
                  <a:lnTo>
                    <a:pt x="62" y="324"/>
                  </a:lnTo>
                  <a:lnTo>
                    <a:pt x="50" y="342"/>
                  </a:lnTo>
                  <a:lnTo>
                    <a:pt x="38" y="362"/>
                  </a:lnTo>
                  <a:lnTo>
                    <a:pt x="28" y="382"/>
                  </a:lnTo>
                  <a:lnTo>
                    <a:pt x="20" y="402"/>
                  </a:lnTo>
                  <a:lnTo>
                    <a:pt x="12" y="422"/>
                  </a:lnTo>
                  <a:lnTo>
                    <a:pt x="8" y="444"/>
                  </a:lnTo>
                  <a:lnTo>
                    <a:pt x="4" y="466"/>
                  </a:lnTo>
                  <a:lnTo>
                    <a:pt x="2" y="488"/>
                  </a:lnTo>
                  <a:lnTo>
                    <a:pt x="2" y="488"/>
                  </a:lnTo>
                  <a:lnTo>
                    <a:pt x="0" y="526"/>
                  </a:lnTo>
                  <a:lnTo>
                    <a:pt x="2" y="562"/>
                  </a:lnTo>
                  <a:lnTo>
                    <a:pt x="6" y="594"/>
                  </a:lnTo>
                  <a:lnTo>
                    <a:pt x="12" y="624"/>
                  </a:lnTo>
                  <a:lnTo>
                    <a:pt x="20" y="654"/>
                  </a:lnTo>
                  <a:lnTo>
                    <a:pt x="30" y="680"/>
                  </a:lnTo>
                  <a:lnTo>
                    <a:pt x="44" y="706"/>
                  </a:lnTo>
                  <a:lnTo>
                    <a:pt x="58" y="728"/>
                  </a:lnTo>
                  <a:lnTo>
                    <a:pt x="74" y="750"/>
                  </a:lnTo>
                  <a:lnTo>
                    <a:pt x="92" y="768"/>
                  </a:lnTo>
                  <a:lnTo>
                    <a:pt x="112" y="786"/>
                  </a:lnTo>
                  <a:lnTo>
                    <a:pt x="132" y="802"/>
                  </a:lnTo>
                  <a:lnTo>
                    <a:pt x="156" y="818"/>
                  </a:lnTo>
                  <a:lnTo>
                    <a:pt x="180" y="830"/>
                  </a:lnTo>
                  <a:lnTo>
                    <a:pt x="204" y="842"/>
                  </a:lnTo>
                  <a:lnTo>
                    <a:pt x="230" y="852"/>
                  </a:lnTo>
                  <a:lnTo>
                    <a:pt x="258" y="862"/>
                  </a:lnTo>
                  <a:lnTo>
                    <a:pt x="286" y="870"/>
                  </a:lnTo>
                  <a:lnTo>
                    <a:pt x="344" y="882"/>
                  </a:lnTo>
                  <a:lnTo>
                    <a:pt x="402" y="892"/>
                  </a:lnTo>
                  <a:lnTo>
                    <a:pt x="464" y="898"/>
                  </a:lnTo>
                  <a:lnTo>
                    <a:pt x="526" y="900"/>
                  </a:lnTo>
                  <a:lnTo>
                    <a:pt x="586" y="902"/>
                  </a:lnTo>
                  <a:lnTo>
                    <a:pt x="646" y="900"/>
                  </a:lnTo>
                  <a:lnTo>
                    <a:pt x="704" y="898"/>
                  </a:lnTo>
                  <a:lnTo>
                    <a:pt x="688" y="1106"/>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dirty="0">
                <a:solidFill>
                  <a:prstClr val="black"/>
                </a:solidFill>
              </a:endParaRPr>
            </a:p>
          </p:txBody>
        </p:sp>
      </p:grpSp>
      <p:graphicFrame>
        <p:nvGraphicFramePr>
          <p:cNvPr id="16" name="Group 119"/>
          <p:cNvGraphicFramePr>
            <a:graphicFrameLocks noGrp="1"/>
          </p:cNvGraphicFramePr>
          <p:nvPr>
            <p:extLst>
              <p:ext uri="{D42A27DB-BD31-4B8C-83A1-F6EECF244321}">
                <p14:modId xmlns:p14="http://schemas.microsoft.com/office/powerpoint/2010/main" val="83050637"/>
              </p:ext>
            </p:extLst>
          </p:nvPr>
        </p:nvGraphicFramePr>
        <p:xfrm>
          <a:off x="2511485" y="3306720"/>
          <a:ext cx="2301222" cy="1139940"/>
        </p:xfrm>
        <a:graphic>
          <a:graphicData uri="http://schemas.openxmlformats.org/drawingml/2006/table">
            <a:tbl>
              <a:tblPr/>
              <a:tblGrid>
                <a:gridCol w="2301222"/>
              </a:tblGrid>
              <a:tr h="1139940">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h-TH" sz="2000" b="1" i="0" u="none" strike="noStrike" cap="none" normalizeH="0" baseline="0" dirty="0" smtClean="0">
                          <a:ln>
                            <a:noFill/>
                          </a:ln>
                          <a:solidFill>
                            <a:schemeClr val="tx1"/>
                          </a:solidFill>
                          <a:effectLst/>
                          <a:latin typeface="Calibri Light" panose="020F0302020204030204" pitchFamily="34" charset="0"/>
                          <a:cs typeface="+mn-cs"/>
                        </a:rPr>
                        <a:t>ทำแบบฝึกหัดเพิ่ม</a:t>
                      </a:r>
                      <a:endParaRPr kumimoji="0" lang="en-US" sz="2000" b="1" i="0" u="none" strike="noStrike" cap="none" normalizeH="0" baseline="0" dirty="0" smtClean="0">
                        <a:ln>
                          <a:noFill/>
                        </a:ln>
                        <a:solidFill>
                          <a:schemeClr val="tx1"/>
                        </a:solidFill>
                        <a:effectLst/>
                        <a:latin typeface="Calibri Light" panose="020F0302020204030204" pitchFamily="34" charset="0"/>
                        <a:cs typeface="+mn-cs"/>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th-TH" sz="2000" b="1" i="0" u="none" strike="noStrike" cap="none" normalizeH="0" baseline="0" dirty="0" smtClean="0">
                          <a:ln>
                            <a:noFill/>
                          </a:ln>
                          <a:solidFill>
                            <a:schemeClr val="tx1"/>
                          </a:solidFill>
                          <a:effectLst/>
                          <a:latin typeface="Calibri Light" panose="020F0302020204030204" pitchFamily="34" charset="0"/>
                          <a:cs typeface="+mn-cs"/>
                        </a:rPr>
                        <a:t>ไหมครับ</a:t>
                      </a:r>
                      <a:r>
                        <a:rPr kumimoji="0" lang="en-US" sz="2000" b="1" i="0" u="none" strike="noStrike" cap="none" normalizeH="0" baseline="0" dirty="0" smtClean="0">
                          <a:ln>
                            <a:noFill/>
                          </a:ln>
                          <a:solidFill>
                            <a:schemeClr val="tx1"/>
                          </a:solidFill>
                          <a:effectLst/>
                          <a:latin typeface="Calibri Light" panose="020F0302020204030204" pitchFamily="34" charset="0"/>
                          <a:cs typeface="+mn-cs"/>
                        </a:rPr>
                        <a:t>? </a:t>
                      </a:r>
                      <a:r>
                        <a:rPr kumimoji="0" lang="th-TH" sz="2000" b="1" i="0" u="none" strike="noStrike" cap="none" normalizeH="0" baseline="0" dirty="0" smtClean="0">
                          <a:ln>
                            <a:noFill/>
                          </a:ln>
                          <a:solidFill>
                            <a:schemeClr val="tx1"/>
                          </a:solidFill>
                          <a:effectLst/>
                          <a:latin typeface="Calibri Light" panose="020F0302020204030204" pitchFamily="34" charset="0"/>
                          <a:cs typeface="+mn-cs"/>
                        </a:rPr>
                        <a:t>คำสั่ง</a:t>
                      </a:r>
                      <a:r>
                        <a:rPr kumimoji="0" lang="th-TH" sz="2000" b="1" i="0" u="none" strike="noStrike" cap="none" normalizeH="0" baseline="0" dirty="0" err="1" smtClean="0">
                          <a:ln>
                            <a:noFill/>
                          </a:ln>
                          <a:solidFill>
                            <a:schemeClr val="tx1"/>
                          </a:solidFill>
                          <a:effectLst/>
                          <a:latin typeface="Calibri Light" panose="020F0302020204030204" pitchFamily="34" charset="0"/>
                          <a:cs typeface="+mn-cs"/>
                        </a:rPr>
                        <a:t>เหมือนเดิมคร๊าบ</a:t>
                      </a:r>
                      <a:r>
                        <a:rPr kumimoji="0" lang="th-TH" sz="2400" b="1" i="0" u="none" strike="noStrike" cap="none" normalizeH="0" baseline="0" dirty="0" smtClean="0">
                          <a:ln>
                            <a:noFill/>
                          </a:ln>
                          <a:solidFill>
                            <a:schemeClr val="tx1"/>
                          </a:solidFill>
                          <a:effectLst/>
                          <a:latin typeface="Calibri Light" panose="020F0302020204030204" pitchFamily="34" charset="0"/>
                          <a:cs typeface="+mn-cs"/>
                        </a:rPr>
                        <a:t>.....</a:t>
                      </a:r>
                      <a:endParaRPr kumimoji="0" lang="en-US" sz="2000" b="0" i="0" u="none" strike="noStrike" cap="none" normalizeH="0" baseline="0" dirty="0" smtClean="0">
                        <a:ln>
                          <a:noFill/>
                        </a:ln>
                        <a:solidFill>
                          <a:schemeClr val="tx1"/>
                        </a:solidFill>
                        <a:effectLst/>
                        <a:latin typeface="Calibri Light" panose="020F0302020204030204" pitchFamily="34" charset="0"/>
                        <a:cs typeface="Cordia New" pitchFamily="34" charset="-34"/>
                      </a:endParaRPr>
                    </a:p>
                  </a:txBody>
                  <a:tcPr marT="45735" marB="45735" anchor="b" horzOverflow="overflow">
                    <a:lnL cap="flat">
                      <a:noFill/>
                    </a:lnL>
                    <a:lnR cap="flat">
                      <a:noFill/>
                    </a:lnR>
                    <a:lnT cap="flat">
                      <a:noFill/>
                    </a:lnT>
                    <a:lnB cap="flat">
                      <a:noFill/>
                    </a:lnB>
                    <a:lnTlToBr>
                      <a:noFill/>
                    </a:lnTlToBr>
                    <a:lnBlToTr>
                      <a:noFill/>
                    </a:lnBlToTr>
                    <a:noFill/>
                  </a:tcPr>
                </a:tc>
              </a:tr>
            </a:tbl>
          </a:graphicData>
        </a:graphic>
      </p:graphicFrame>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647581" y="4459816"/>
            <a:ext cx="2045537" cy="2239992"/>
          </a:xfrm>
          <a:prstGeom prst="rect">
            <a:avLst/>
          </a:prstGeom>
        </p:spPr>
      </p:pic>
      <p:sp>
        <p:nvSpPr>
          <p:cNvPr id="6" name="Text Box 2"/>
          <p:cNvSpPr txBox="1">
            <a:spLocks noChangeArrowheads="1"/>
          </p:cNvSpPr>
          <p:nvPr/>
        </p:nvSpPr>
        <p:spPr bwMode="auto">
          <a:xfrm>
            <a:off x="8255137" y="723831"/>
            <a:ext cx="3325177" cy="1600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ts val="800"/>
              </a:spcAft>
              <a:buClrTx/>
              <a:buSzTx/>
              <a:buFontTx/>
              <a:buNone/>
              <a:tabLst/>
            </a:pPr>
            <a:r>
              <a:rPr kumimoji="0" lang="en-US" altLang="th-TH" sz="1400" b="1" i="0" u="none" strike="noStrike" cap="none" normalizeH="0" baseline="0" dirty="0" smtClean="0">
                <a:ln>
                  <a:noFill/>
                </a:ln>
                <a:solidFill>
                  <a:srgbClr val="000000"/>
                </a:solidFill>
                <a:effectLst/>
                <a:latin typeface="Arial" panose="020B0604020202020204" pitchFamily="34" charset="0"/>
                <a:ea typeface="Angsana New" panose="02020603050405020304" pitchFamily="18" charset="-34"/>
                <a:cs typeface="Cordia New" panose="020B0304020202020204" pitchFamily="34" charset="-34"/>
              </a:rPr>
              <a:t>1. The</a:t>
            </a:r>
            <a:r>
              <a:rPr kumimoji="0" lang="en-US" altLang="th-TH" sz="1400" b="0" i="0" u="none" strike="noStrike" cap="none" normalizeH="0" baseline="0" dirty="0" smtClean="0">
                <a:ln>
                  <a:noFill/>
                </a:ln>
                <a:solidFill>
                  <a:srgbClr val="000000"/>
                </a:solidFill>
                <a:effectLst/>
                <a:latin typeface="Arial" panose="020B0604020202020204" pitchFamily="34" charset="0"/>
                <a:ea typeface="Angsana New" panose="02020603050405020304" pitchFamily="18" charset="-34"/>
                <a:cs typeface="Cordia New" panose="020B0304020202020204" pitchFamily="34" charset="-34"/>
              </a:rPr>
              <a:t> first kind of pencil was a bunch</a:t>
            </a:r>
            <a:br>
              <a:rPr kumimoji="0" lang="en-US" altLang="th-TH" sz="1400" b="0" i="0" u="none" strike="noStrike" cap="none" normalizeH="0" baseline="0" dirty="0" smtClean="0">
                <a:ln>
                  <a:noFill/>
                </a:ln>
                <a:solidFill>
                  <a:srgbClr val="000000"/>
                </a:solidFill>
                <a:effectLst/>
                <a:latin typeface="Arial" panose="020B0604020202020204" pitchFamily="34" charset="0"/>
                <a:ea typeface="Angsana New" panose="02020603050405020304" pitchFamily="18" charset="-34"/>
                <a:cs typeface="Cordia New" panose="020B0304020202020204" pitchFamily="34" charset="-34"/>
              </a:rPr>
            </a:br>
            <a:r>
              <a:rPr kumimoji="0" lang="en-US" altLang="th-TH" sz="1400" b="0" i="0" u="none" strike="noStrike" cap="none" normalizeH="0" baseline="0" dirty="0" smtClean="0">
                <a:ln>
                  <a:noFill/>
                </a:ln>
                <a:solidFill>
                  <a:srgbClr val="000000"/>
                </a:solidFill>
                <a:effectLst/>
                <a:latin typeface="Arial" panose="020B0604020202020204" pitchFamily="34" charset="0"/>
                <a:ea typeface="Angsana New" panose="02020603050405020304" pitchFamily="18" charset="-34"/>
                <a:cs typeface="Cordia New" panose="020B0304020202020204" pitchFamily="34" charset="-34"/>
              </a:rPr>
              <a:t>of graphite sticks which were held together by string. Then someone decided it would be better to push the graphite into the inside of a hollow wooden stick.</a:t>
            </a:r>
          </a:p>
          <a:p>
            <a:pPr marL="0" marR="0" lvl="0" indent="0" algn="thaiDist" defTabSz="914400" rtl="0" eaLnBrk="0" fontAlgn="base" latinLnBrk="0" hangingPunct="0">
              <a:lnSpc>
                <a:spcPct val="100000"/>
              </a:lnSpc>
              <a:spcBef>
                <a:spcPct val="0"/>
              </a:spcBef>
              <a:spcAft>
                <a:spcPts val="800"/>
              </a:spcAft>
              <a:buClrTx/>
              <a:buSzTx/>
              <a:buFontTx/>
              <a:buNone/>
              <a:tabLst/>
            </a:pPr>
            <a:endParaRPr kumimoji="0" lang="en-US" altLang="th-TH" sz="1400" b="0" i="0" u="none" strike="noStrike" cap="none" normalizeH="0" baseline="0" dirty="0"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th-TH" altLang="th-TH" sz="1400" b="0" i="0" u="none" strike="noStrike" cap="none" normalizeH="0" baseline="0" dirty="0" smtClean="0">
              <a:ln>
                <a:noFill/>
              </a:ln>
              <a:solidFill>
                <a:schemeClr val="tx1"/>
              </a:solidFill>
              <a:effectLst/>
              <a:latin typeface="Arial" panose="020B0604020202020204" pitchFamily="34" charset="0"/>
            </a:endParaRPr>
          </a:p>
        </p:txBody>
      </p:sp>
      <p:pic>
        <p:nvPicPr>
          <p:cNvPr id="8195" name="Picture 3" descr="pencil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4595" y="683285"/>
            <a:ext cx="1292225" cy="155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6500850" y="2517554"/>
            <a:ext cx="6096000" cy="707886"/>
          </a:xfrm>
          <a:prstGeom prst="rect">
            <a:avLst/>
          </a:prstGeom>
        </p:spPr>
        <p:txBody>
          <a:bodyPr>
            <a:spAutoFit/>
          </a:bodyPr>
          <a:lstStyle/>
          <a:p>
            <a:pPr indent="457200" algn="just">
              <a:lnSpc>
                <a:spcPts val="1800"/>
              </a:lnSpc>
              <a:spcAft>
                <a:spcPts val="0"/>
              </a:spcAft>
            </a:pPr>
            <a:r>
              <a:rPr lang="en-US" sz="1200" i="1" dirty="0">
                <a:latin typeface="Times New Roman" panose="02020603050405020304" pitchFamily="18" charset="0"/>
                <a:ea typeface="Cordia New" panose="020B0304020202020204" pitchFamily="34" charset="-34"/>
                <a:cs typeface="Angsana New" panose="02020603050405020304" pitchFamily="18" charset="-34"/>
              </a:rPr>
              <a:t>Excerpted  from: </a:t>
            </a:r>
            <a:endParaRPr lang="en-US" sz="1200" i="1" dirty="0" smtClean="0">
              <a:latin typeface="Times New Roman" panose="02020603050405020304" pitchFamily="18" charset="0"/>
              <a:ea typeface="Cordia New" panose="020B0304020202020204" pitchFamily="34" charset="-34"/>
              <a:cs typeface="Angsana New" panose="02020603050405020304" pitchFamily="18" charset="-34"/>
            </a:endParaRPr>
          </a:p>
          <a:p>
            <a:pPr indent="457200" algn="just">
              <a:lnSpc>
                <a:spcPts val="1800"/>
              </a:lnSpc>
              <a:spcAft>
                <a:spcPts val="0"/>
              </a:spcAft>
            </a:pPr>
            <a:r>
              <a:rPr lang="en-US" sz="1200" i="1" dirty="0" smtClean="0">
                <a:latin typeface="Times New Roman" panose="02020603050405020304" pitchFamily="18" charset="0"/>
                <a:ea typeface="Cordia New" panose="020B0304020202020204" pitchFamily="34" charset="-34"/>
                <a:cs typeface="Angsana New" panose="02020603050405020304" pitchFamily="18" charset="-34"/>
              </a:rPr>
              <a:t>http</a:t>
            </a:r>
            <a:r>
              <a:rPr lang="en-US" sz="1200" i="1" dirty="0">
                <a:latin typeface="Times New Roman" panose="02020603050405020304" pitchFamily="18" charset="0"/>
                <a:ea typeface="Cordia New" panose="020B0304020202020204" pitchFamily="34" charset="-34"/>
                <a:cs typeface="Angsana New" panose="02020603050405020304" pitchFamily="18" charset="-34"/>
              </a:rPr>
              <a:t>://www.indianchild.com/amazing_facts8.htm</a:t>
            </a:r>
            <a:endParaRPr lang="en-US" sz="1200" dirty="0">
              <a:latin typeface="Cordia New" panose="020B0304020202020204" pitchFamily="34" charset="-34"/>
              <a:ea typeface="Cordia New" panose="020B0304020202020204" pitchFamily="34" charset="-34"/>
              <a:cs typeface="Cordia New" panose="020B0304020202020204" pitchFamily="34" charset="-34"/>
            </a:endParaRPr>
          </a:p>
          <a:p>
            <a:pPr>
              <a:lnSpc>
                <a:spcPts val="1200"/>
              </a:lnSpc>
              <a:spcAft>
                <a:spcPts val="0"/>
              </a:spcAft>
              <a:tabLst>
                <a:tab pos="2637155" algn="ctr"/>
                <a:tab pos="5274310" algn="r"/>
                <a:tab pos="-270510" algn="l"/>
              </a:tabLst>
            </a:pPr>
            <a:r>
              <a:rPr lang="en-US" sz="1200" dirty="0">
                <a:latin typeface="Comic Sans MS" panose="030F0702030302020204" pitchFamily="66" charset="0"/>
                <a:ea typeface="Cordia New" panose="020B0304020202020204" pitchFamily="34" charset="-34"/>
                <a:cs typeface="Cordia New" panose="020B0304020202020204" pitchFamily="34" charset="-34"/>
              </a:rPr>
              <a:t>		</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p:txBody>
      </p:sp>
      <p:sp>
        <p:nvSpPr>
          <p:cNvPr id="8" name="Text Box 4"/>
          <p:cNvSpPr txBox="1">
            <a:spLocks noChangeArrowheads="1"/>
          </p:cNvSpPr>
          <p:nvPr/>
        </p:nvSpPr>
        <p:spPr bwMode="auto">
          <a:xfrm>
            <a:off x="8085505" y="3560594"/>
            <a:ext cx="3378679" cy="12969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ts val="800"/>
              </a:spcAft>
              <a:buClrTx/>
              <a:buSzTx/>
              <a:buFontTx/>
              <a:buNone/>
              <a:tabLst/>
            </a:pPr>
            <a:r>
              <a:rPr kumimoji="0" lang="en-US" altLang="th-TH" sz="1400" b="1" i="0" u="none" strike="noStrike" cap="none" normalizeH="0" baseline="0" dirty="0" smtClean="0">
                <a:ln>
                  <a:noFill/>
                </a:ln>
                <a:solidFill>
                  <a:srgbClr val="000000"/>
                </a:solidFill>
                <a:effectLst/>
                <a:latin typeface="Arial" panose="020B0604020202020204" pitchFamily="34" charset="0"/>
                <a:ea typeface="Angsana New" panose="02020603050405020304" pitchFamily="18" charset="-34"/>
                <a:cs typeface="Cordia New" panose="020B0304020202020204" pitchFamily="34" charset="-34"/>
              </a:rPr>
              <a:t>2. Did</a:t>
            </a:r>
            <a:r>
              <a:rPr kumimoji="0" lang="en-US" altLang="th-TH" sz="1400" b="0" i="0" u="none" strike="noStrike" cap="none" normalizeH="0" baseline="0" dirty="0" smtClean="0">
                <a:ln>
                  <a:noFill/>
                </a:ln>
                <a:solidFill>
                  <a:srgbClr val="000000"/>
                </a:solidFill>
                <a:effectLst/>
                <a:latin typeface="Arial" panose="020B0604020202020204" pitchFamily="34" charset="0"/>
                <a:ea typeface="Angsana New" panose="02020603050405020304" pitchFamily="18" charset="-34"/>
                <a:cs typeface="Cordia New" panose="020B0304020202020204" pitchFamily="34" charset="-34"/>
              </a:rPr>
              <a:t> you know there are two kinds of pandas? There is the long-tailed Himalayan carnivore that looks like a raccoon and there is the giant panda bear that lives in western China.</a:t>
            </a:r>
            <a:endParaRPr kumimoji="0" lang="th-TH" altLang="th-TH" sz="1400" b="0" i="0" u="none" strike="noStrike" cap="none" normalizeH="0" baseline="0" dirty="0" smtClean="0">
              <a:ln>
                <a:noFill/>
              </a:ln>
              <a:solidFill>
                <a:schemeClr val="tx1"/>
              </a:solidFill>
              <a:effectLst/>
              <a:latin typeface="Arial" panose="020B0604020202020204" pitchFamily="34" charset="0"/>
            </a:endParaRPr>
          </a:p>
        </p:txBody>
      </p:sp>
      <p:pic>
        <p:nvPicPr>
          <p:cNvPr id="8197" name="Picture 5" descr="pand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4595" y="3602457"/>
            <a:ext cx="1014326" cy="1115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7076146" y="5105262"/>
            <a:ext cx="4687436" cy="587340"/>
          </a:xfrm>
          <a:prstGeom prst="rect">
            <a:avLst/>
          </a:prstGeom>
        </p:spPr>
        <p:txBody>
          <a:bodyPr wrap="square">
            <a:spAutoFit/>
          </a:bodyPr>
          <a:lstStyle/>
          <a:p>
            <a:pPr>
              <a:lnSpc>
                <a:spcPts val="2000"/>
              </a:lnSpc>
              <a:spcAft>
                <a:spcPts val="0"/>
              </a:spcAft>
              <a:tabLst>
                <a:tab pos="2637155" algn="ctr"/>
                <a:tab pos="5274310" algn="r"/>
                <a:tab pos="-270510" algn="l"/>
              </a:tabLst>
            </a:pPr>
            <a:r>
              <a:rPr lang="en-US" sz="1200" i="1" dirty="0">
                <a:latin typeface="Times New Roman" panose="02020603050405020304" pitchFamily="18" charset="0"/>
                <a:ea typeface="Cordia New" panose="020B0304020202020204" pitchFamily="34" charset="-34"/>
                <a:cs typeface="Angsana New" panose="02020603050405020304" pitchFamily="18" charset="-34"/>
              </a:rPr>
              <a:t>Excerpted  from: </a:t>
            </a:r>
          </a:p>
          <a:p>
            <a:pPr>
              <a:lnSpc>
                <a:spcPts val="2000"/>
              </a:lnSpc>
              <a:spcAft>
                <a:spcPts val="0"/>
              </a:spcAft>
              <a:tabLst>
                <a:tab pos="2637155" algn="ctr"/>
                <a:tab pos="5274310" algn="r"/>
                <a:tab pos="-270510" algn="l"/>
              </a:tabLst>
            </a:pPr>
            <a:r>
              <a:rPr lang="en-US" sz="1200" i="1" dirty="0" smtClean="0">
                <a:latin typeface="Times New Roman" panose="02020603050405020304" pitchFamily="18" charset="0"/>
                <a:ea typeface="Cordia New" panose="020B0304020202020204" pitchFamily="34" charset="-34"/>
                <a:cs typeface="Angsana New" panose="02020603050405020304" pitchFamily="18" charset="-34"/>
              </a:rPr>
              <a:t>http</a:t>
            </a:r>
            <a:r>
              <a:rPr lang="en-US" sz="1200" i="1" dirty="0">
                <a:latin typeface="Times New Roman" panose="02020603050405020304" pitchFamily="18" charset="0"/>
                <a:ea typeface="Cordia New" panose="020B0304020202020204" pitchFamily="34" charset="-34"/>
                <a:cs typeface="Angsana New" panose="02020603050405020304" pitchFamily="18" charset="-34"/>
              </a:rPr>
              <a:t>://www. </a:t>
            </a:r>
            <a:r>
              <a:rPr lang="en-US" sz="1200" i="1" dirty="0" smtClean="0">
                <a:latin typeface="Times New Roman" panose="02020603050405020304" pitchFamily="18" charset="0"/>
                <a:ea typeface="Cordia New" panose="020B0304020202020204" pitchFamily="34" charset="-34"/>
                <a:cs typeface="Angsana New" panose="02020603050405020304" pitchFamily="18" charset="-34"/>
              </a:rPr>
              <a:t>indianchild.com/amazing_facts1.htm</a:t>
            </a:r>
            <a:endParaRPr lang="en-US" sz="1200" dirty="0">
              <a:latin typeface="Cordia New" panose="020B0304020202020204" pitchFamily="34" charset="-34"/>
              <a:ea typeface="Cordia New" panose="020B0304020202020204" pitchFamily="34" charset="-34"/>
              <a:cs typeface="Cordia New" panose="020B0304020202020204" pitchFamily="34" charset="-34"/>
            </a:endParaRPr>
          </a:p>
        </p:txBody>
      </p:sp>
    </p:spTree>
    <p:extLst>
      <p:ext uri="{BB962C8B-B14F-4D97-AF65-F5344CB8AC3E}">
        <p14:creationId xmlns:p14="http://schemas.microsoft.com/office/powerpoint/2010/main" val="23111432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3" name="Action Button: Forward or Next 12">
            <a:hlinkClick r:id="" action="ppaction://hlinkshowjump?jump=nextslide" highlightClick="1"/>
          </p:cNvPr>
          <p:cNvSpPr/>
          <p:nvPr/>
        </p:nvSpPr>
        <p:spPr>
          <a:xfrm>
            <a:off x="11289369" y="6270317"/>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2" name="Rectangle 1"/>
          <p:cNvSpPr/>
          <p:nvPr/>
        </p:nvSpPr>
        <p:spPr>
          <a:xfrm>
            <a:off x="1607798" y="3652062"/>
            <a:ext cx="3597499" cy="1600438"/>
          </a:xfrm>
          <a:prstGeom prst="rect">
            <a:avLst/>
          </a:prstGeom>
        </p:spPr>
        <p:txBody>
          <a:bodyPr wrap="square">
            <a:spAutoFit/>
          </a:bodyPr>
          <a:lstStyle/>
          <a:p>
            <a:pPr>
              <a:spcAft>
                <a:spcPts val="0"/>
              </a:spcAft>
            </a:pPr>
            <a:r>
              <a:rPr lang="en-US" sz="1400" b="1" dirty="0" smtClean="0">
                <a:latin typeface="Arial" panose="020B0604020202020204" pitchFamily="34" charset="0"/>
                <a:ea typeface="Cordia New" panose="020B0304020202020204" pitchFamily="34" charset="-34"/>
                <a:cs typeface="Angsana New" panose="02020603050405020304" pitchFamily="18" charset="-34"/>
              </a:rPr>
              <a:t>4. ‘Knur </a:t>
            </a:r>
            <a:r>
              <a:rPr lang="en-US" sz="1400" b="1" dirty="0">
                <a:latin typeface="Arial" panose="020B0604020202020204" pitchFamily="34" charset="0"/>
                <a:ea typeface="Cordia New" panose="020B0304020202020204" pitchFamily="34" charset="-34"/>
                <a:cs typeface="Angsana New" panose="02020603050405020304" pitchFamily="18" charset="-34"/>
              </a:rPr>
              <a:t>and spell’  </a:t>
            </a:r>
            <a:r>
              <a:rPr lang="en-US" sz="1400" dirty="0">
                <a:latin typeface="Arial" panose="020B0604020202020204" pitchFamily="34" charset="0"/>
                <a:ea typeface="Cordia New" panose="020B0304020202020204" pitchFamily="34" charset="-34"/>
                <a:cs typeface="Angsana New" panose="02020603050405020304" pitchFamily="18" charset="-34"/>
              </a:rPr>
              <a:t>is a game that has been played for the last 300 years in the </a:t>
            </a:r>
            <a:r>
              <a:rPr lang="en-US" sz="1400" dirty="0" err="1">
                <a:latin typeface="Arial" panose="020B0604020202020204" pitchFamily="34" charset="0"/>
                <a:ea typeface="Cordia New" panose="020B0304020202020204" pitchFamily="34" charset="-34"/>
                <a:cs typeface="Angsana New" panose="02020603050405020304" pitchFamily="18" charset="-34"/>
              </a:rPr>
              <a:t>Pennine</a:t>
            </a:r>
            <a:r>
              <a:rPr lang="en-US" sz="1400" dirty="0">
                <a:latin typeface="Arial" panose="020B0604020202020204" pitchFamily="34" charset="0"/>
                <a:ea typeface="Cordia New" panose="020B0304020202020204" pitchFamily="34" charset="-34"/>
                <a:cs typeface="Angsana New" panose="02020603050405020304" pitchFamily="18" charset="-34"/>
              </a:rPr>
              <a:t> area of Northern England! A ‘knur’ is a small clay ball and a ‘spell’ is a wooden structure from which the knur hangs. The players must hit the knur, and the player whose knur travels the farthest wins!</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p:txBody>
      </p:sp>
      <p:sp>
        <p:nvSpPr>
          <p:cNvPr id="3" name="Text Box 6"/>
          <p:cNvSpPr txBox="1">
            <a:spLocks noChangeArrowheads="1"/>
          </p:cNvSpPr>
          <p:nvPr/>
        </p:nvSpPr>
        <p:spPr bwMode="auto">
          <a:xfrm>
            <a:off x="8312150" y="1052642"/>
            <a:ext cx="3879850" cy="1438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ts val="800"/>
              </a:spcAft>
              <a:buClrTx/>
              <a:buSzTx/>
              <a:buFontTx/>
              <a:buNone/>
              <a:tabLst/>
            </a:pPr>
            <a:r>
              <a:rPr kumimoji="0" lang="en-US" altLang="th-TH" sz="1400" b="1" i="0" u="none" strike="noStrike" cap="none" normalizeH="0" baseline="0" dirty="0"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rPr>
              <a:t>5. The </a:t>
            </a:r>
            <a:r>
              <a:rPr kumimoji="0" lang="en-US" altLang="th-TH" sz="1400" b="0" i="0" u="none" strike="noStrike" cap="none" normalizeH="0" baseline="0" dirty="0"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rPr>
              <a:t>stone fish lives in warm seas. They usually hide themselves on coral reefs. </a:t>
            </a:r>
            <a:br>
              <a:rPr kumimoji="0" lang="en-US" altLang="th-TH" sz="1400" b="0" i="0" u="none" strike="noStrike" cap="none" normalizeH="0" baseline="0" dirty="0"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rPr>
            </a:br>
            <a:r>
              <a:rPr kumimoji="0" lang="en-US" altLang="th-TH" sz="1400" b="0" i="0" u="none" strike="noStrike" cap="none" normalizeH="0" baseline="0" dirty="0" smtClean="0">
                <a:ln>
                  <a:noFill/>
                </a:ln>
                <a:solidFill>
                  <a:schemeClr val="tx1"/>
                </a:solidFill>
                <a:effectLst/>
                <a:latin typeface="Arial" panose="020B0604020202020204" pitchFamily="34" charset="0"/>
                <a:ea typeface="Angsana New" panose="02020603050405020304" pitchFamily="18" charset="-34"/>
                <a:cs typeface="Cordia New" panose="020B0304020202020204" pitchFamily="34" charset="-34"/>
              </a:rPr>
              <a:t>If their spines are touched, they give out a poison which can kill a person in a few minutes. </a:t>
            </a:r>
            <a:endParaRPr kumimoji="0" lang="th-TH" altLang="th-TH" sz="1400" b="0" i="0" u="none" strike="noStrike" cap="none" normalizeH="0" baseline="0" dirty="0" smtClean="0">
              <a:ln>
                <a:noFill/>
              </a:ln>
              <a:solidFill>
                <a:schemeClr val="tx1"/>
              </a:solidFill>
              <a:effectLst/>
              <a:latin typeface="Arial" panose="020B0604020202020204" pitchFamily="34" charset="0"/>
            </a:endParaRPr>
          </a:p>
        </p:txBody>
      </p:sp>
      <p:sp>
        <p:nvSpPr>
          <p:cNvPr id="5" name="Rectangle 4"/>
          <p:cNvSpPr/>
          <p:nvPr/>
        </p:nvSpPr>
        <p:spPr>
          <a:xfrm>
            <a:off x="693840" y="5504683"/>
            <a:ext cx="4765183" cy="605294"/>
          </a:xfrm>
          <a:prstGeom prst="rect">
            <a:avLst/>
          </a:prstGeom>
        </p:spPr>
        <p:txBody>
          <a:bodyPr wrap="square">
            <a:spAutoFit/>
          </a:bodyPr>
          <a:lstStyle/>
          <a:p>
            <a:pPr>
              <a:lnSpc>
                <a:spcPts val="2000"/>
              </a:lnSpc>
              <a:spcAft>
                <a:spcPts val="0"/>
              </a:spcAft>
              <a:tabLst>
                <a:tab pos="2637155" algn="ctr"/>
                <a:tab pos="5274310" algn="r"/>
                <a:tab pos="-270510" algn="l"/>
              </a:tabLst>
            </a:pPr>
            <a:r>
              <a:rPr lang="en-US" sz="1200" i="1" dirty="0">
                <a:latin typeface="Times New Roman" panose="02020603050405020304" pitchFamily="18" charset="0"/>
                <a:ea typeface="Cordia New" panose="020B0304020202020204" pitchFamily="34" charset="-34"/>
                <a:cs typeface="Angsana New" panose="02020603050405020304" pitchFamily="18" charset="-34"/>
              </a:rPr>
              <a:t>Excerpted  from: </a:t>
            </a:r>
            <a:r>
              <a:rPr lang="en-US" sz="1200" i="1" dirty="0">
                <a:solidFill>
                  <a:srgbClr val="000000"/>
                </a:solidFill>
                <a:latin typeface="Times New Roman" panose="02020603050405020304" pitchFamily="18" charset="0"/>
                <a:ea typeface="Cordia New" panose="020B0304020202020204" pitchFamily="34" charset="-34"/>
                <a:cs typeface="Angsana New" panose="02020603050405020304" pitchFamily="18" charset="-34"/>
                <a:hlinkClick r:id="rId2"/>
              </a:rPr>
              <a:t>http://www.4to40.com/omg/default.asp?category=none&amp;counter=30</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p:txBody>
      </p:sp>
      <p:sp>
        <p:nvSpPr>
          <p:cNvPr id="6" name="Rectangle 5"/>
          <p:cNvSpPr/>
          <p:nvPr/>
        </p:nvSpPr>
        <p:spPr>
          <a:xfrm>
            <a:off x="7055994" y="2967335"/>
            <a:ext cx="4378844" cy="461665"/>
          </a:xfrm>
          <a:prstGeom prst="rect">
            <a:avLst/>
          </a:prstGeom>
        </p:spPr>
        <p:txBody>
          <a:bodyPr wrap="square">
            <a:spAutoFit/>
          </a:bodyPr>
          <a:lstStyle/>
          <a:p>
            <a:r>
              <a:rPr lang="en-US" sz="1200" i="1" dirty="0">
                <a:latin typeface="Times New Roman" panose="02020603050405020304" pitchFamily="18" charset="0"/>
                <a:ea typeface="Cordia New" panose="020B0304020202020204" pitchFamily="34" charset="-34"/>
                <a:cs typeface="Angsana New" panose="02020603050405020304" pitchFamily="18" charset="-34"/>
              </a:rPr>
              <a:t>Excerpted  from: </a:t>
            </a:r>
            <a:endParaRPr lang="en-US" sz="1200" i="1" dirty="0" smtClean="0">
              <a:latin typeface="Times New Roman" panose="02020603050405020304" pitchFamily="18" charset="0"/>
              <a:ea typeface="Cordia New" panose="020B0304020202020204" pitchFamily="34" charset="-34"/>
              <a:cs typeface="Angsana New" panose="02020603050405020304" pitchFamily="18" charset="-34"/>
            </a:endParaRPr>
          </a:p>
          <a:p>
            <a:r>
              <a:rPr lang="en-US" sz="1200" i="1" dirty="0" smtClean="0">
                <a:latin typeface="Times New Roman" panose="02020603050405020304" pitchFamily="18" charset="0"/>
                <a:ea typeface="Cordia New" panose="020B0304020202020204" pitchFamily="34" charset="-34"/>
                <a:cs typeface="Angsana New" panose="02020603050405020304" pitchFamily="18" charset="-34"/>
              </a:rPr>
              <a:t>http</a:t>
            </a:r>
            <a:r>
              <a:rPr lang="en-US" sz="1200" i="1" dirty="0">
                <a:latin typeface="Times New Roman" panose="02020603050405020304" pitchFamily="18" charset="0"/>
                <a:ea typeface="Cordia New" panose="020B0304020202020204" pitchFamily="34" charset="-34"/>
                <a:cs typeface="Angsana New" panose="02020603050405020304" pitchFamily="18" charset="-34"/>
              </a:rPr>
              <a:t>://www. 4to40.com/omg/</a:t>
            </a:r>
            <a:r>
              <a:rPr lang="en-US" sz="1200" i="1" dirty="0" err="1">
                <a:latin typeface="Times New Roman" panose="02020603050405020304" pitchFamily="18" charset="0"/>
                <a:ea typeface="Cordia New" panose="020B0304020202020204" pitchFamily="34" charset="-34"/>
                <a:cs typeface="Angsana New" panose="02020603050405020304" pitchFamily="18" charset="-34"/>
              </a:rPr>
              <a:t>default.asp?category</a:t>
            </a:r>
            <a:r>
              <a:rPr lang="en-US" sz="1200" i="1" dirty="0">
                <a:latin typeface="Times New Roman" panose="02020603050405020304" pitchFamily="18" charset="0"/>
                <a:ea typeface="Cordia New" panose="020B0304020202020204" pitchFamily="34" charset="-34"/>
                <a:cs typeface="Angsana New" panose="02020603050405020304" pitchFamily="18" charset="-34"/>
              </a:rPr>
              <a:t>=&amp;counter=180</a:t>
            </a:r>
            <a:endParaRPr lang="th-TH" sz="1200" dirty="0"/>
          </a:p>
        </p:txBody>
      </p:sp>
      <p:pic>
        <p:nvPicPr>
          <p:cNvPr id="16" name="Picture 7" descr="fish_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04306" y="800229"/>
            <a:ext cx="1365964" cy="1016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 Box 6"/>
          <p:cNvSpPr txBox="1">
            <a:spLocks noChangeArrowheads="1"/>
          </p:cNvSpPr>
          <p:nvPr/>
        </p:nvSpPr>
        <p:spPr bwMode="auto">
          <a:xfrm>
            <a:off x="485384" y="800230"/>
            <a:ext cx="3244666" cy="1295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ts val="800"/>
              </a:spcAft>
              <a:buClrTx/>
              <a:buSzTx/>
              <a:buFontTx/>
              <a:buNone/>
              <a:tabLst/>
            </a:pPr>
            <a:r>
              <a:rPr kumimoji="0" lang="en-US" altLang="th-TH" sz="1400" b="1" i="0" u="none" strike="noStrike" cap="none" normalizeH="0" baseline="0" dirty="0" smtClean="0">
                <a:ln>
                  <a:noFill/>
                </a:ln>
                <a:solidFill>
                  <a:srgbClr val="000000"/>
                </a:solidFill>
                <a:effectLst/>
                <a:latin typeface="Arial" panose="020B0604020202020204" pitchFamily="34" charset="0"/>
                <a:ea typeface="Angsana New" panose="02020603050405020304" pitchFamily="18" charset="-34"/>
                <a:cs typeface="Cordia New" panose="020B0304020202020204" pitchFamily="34" charset="-34"/>
              </a:rPr>
              <a:t>3. A</a:t>
            </a:r>
            <a:r>
              <a:rPr kumimoji="0" lang="en-US" altLang="th-TH" sz="1400" b="0" i="0" u="none" strike="noStrike" cap="none" normalizeH="0" baseline="0" dirty="0" smtClean="0">
                <a:ln>
                  <a:noFill/>
                </a:ln>
                <a:solidFill>
                  <a:srgbClr val="000000"/>
                </a:solidFill>
                <a:effectLst/>
                <a:latin typeface="Arial" panose="020B0604020202020204" pitchFamily="34" charset="0"/>
                <a:ea typeface="Angsana New" panose="02020603050405020304" pitchFamily="18" charset="-34"/>
                <a:cs typeface="Cordia New" panose="020B0304020202020204" pitchFamily="34" charset="-34"/>
              </a:rPr>
              <a:t> </a:t>
            </a:r>
            <a:r>
              <a:rPr kumimoji="0" lang="en-US" altLang="th-TH" sz="1400" b="1" i="0" u="none" strike="noStrike" cap="none" normalizeH="0" baseline="0" dirty="0" smtClean="0">
                <a:ln>
                  <a:noFill/>
                </a:ln>
                <a:solidFill>
                  <a:srgbClr val="000000"/>
                </a:solidFill>
                <a:effectLst/>
                <a:latin typeface="Arial" panose="020B0604020202020204" pitchFamily="34" charset="0"/>
                <a:ea typeface="Angsana New" panose="02020603050405020304" pitchFamily="18" charset="-34"/>
                <a:cs typeface="Cordia New" panose="020B0304020202020204" pitchFamily="34" charset="-34"/>
              </a:rPr>
              <a:t>parrotfish </a:t>
            </a:r>
            <a:r>
              <a:rPr kumimoji="0" lang="en-US" altLang="th-TH" sz="1400" b="0" i="0" u="none" strike="noStrike" cap="none" normalizeH="0" baseline="0" dirty="0" smtClean="0">
                <a:ln>
                  <a:noFill/>
                </a:ln>
                <a:solidFill>
                  <a:srgbClr val="000000"/>
                </a:solidFill>
                <a:effectLst/>
                <a:latin typeface="Arial" panose="020B0604020202020204" pitchFamily="34" charset="0"/>
                <a:ea typeface="Angsana New" panose="02020603050405020304" pitchFamily="18" charset="-34"/>
                <a:cs typeface="Cordia New" panose="020B0304020202020204" pitchFamily="34" charset="-34"/>
              </a:rPr>
              <a:t>makes its own bag to sleep in. It uses mucous (like spit) to make a see-through bag all around its body to protect it from attack by other creatures in the ocean.</a:t>
            </a:r>
            <a:endParaRPr kumimoji="0" lang="th-TH" altLang="th-TH" sz="1400" b="0" i="0" u="none" strike="noStrike" cap="none" normalizeH="0" baseline="0" dirty="0" smtClean="0">
              <a:ln>
                <a:noFill/>
              </a:ln>
              <a:solidFill>
                <a:schemeClr val="tx1"/>
              </a:solidFill>
              <a:effectLst/>
              <a:latin typeface="Arial" panose="020B0604020202020204" pitchFamily="34" charset="0"/>
            </a:endParaRPr>
          </a:p>
        </p:txBody>
      </p:sp>
      <p:sp>
        <p:nvSpPr>
          <p:cNvPr id="18" name="Rectangle 17"/>
          <p:cNvSpPr/>
          <p:nvPr/>
        </p:nvSpPr>
        <p:spPr>
          <a:xfrm>
            <a:off x="708338" y="2230772"/>
            <a:ext cx="4186832" cy="430887"/>
          </a:xfrm>
          <a:prstGeom prst="rect">
            <a:avLst/>
          </a:prstGeom>
        </p:spPr>
        <p:txBody>
          <a:bodyPr wrap="square">
            <a:spAutoFit/>
          </a:bodyPr>
          <a:lstStyle/>
          <a:p>
            <a:r>
              <a:rPr lang="en-US" sz="1100" i="1" dirty="0">
                <a:latin typeface="Times New Roman" panose="02020603050405020304" pitchFamily="18" charset="0"/>
                <a:ea typeface="Cordia New" panose="020B0304020202020204" pitchFamily="34" charset="-34"/>
                <a:cs typeface="Angsana New" panose="02020603050405020304" pitchFamily="18" charset="-34"/>
              </a:rPr>
              <a:t>Excerpted  from: </a:t>
            </a:r>
            <a:endParaRPr lang="en-US" sz="1100" i="1" dirty="0" smtClean="0">
              <a:latin typeface="Times New Roman" panose="02020603050405020304" pitchFamily="18" charset="0"/>
              <a:ea typeface="Cordia New" panose="020B0304020202020204" pitchFamily="34" charset="-34"/>
              <a:cs typeface="Angsana New" panose="02020603050405020304" pitchFamily="18" charset="-34"/>
            </a:endParaRPr>
          </a:p>
          <a:p>
            <a:r>
              <a:rPr lang="en-US" sz="1100" i="1" dirty="0" smtClean="0">
                <a:latin typeface="Times New Roman" panose="02020603050405020304" pitchFamily="18" charset="0"/>
                <a:ea typeface="Cordia New" panose="020B0304020202020204" pitchFamily="34" charset="-34"/>
                <a:cs typeface="Angsana New" panose="02020603050405020304" pitchFamily="18" charset="-34"/>
              </a:rPr>
              <a:t>http</a:t>
            </a:r>
            <a:r>
              <a:rPr lang="en-US" sz="1100" i="1" dirty="0">
                <a:latin typeface="Times New Roman" panose="02020603050405020304" pitchFamily="18" charset="0"/>
                <a:ea typeface="Cordia New" panose="020B0304020202020204" pitchFamily="34" charset="-34"/>
                <a:cs typeface="Angsana New" panose="02020603050405020304" pitchFamily="18" charset="-34"/>
              </a:rPr>
              <a:t>://www. . indianchild.com/amazing_facts1.htm</a:t>
            </a:r>
            <a:endParaRPr lang="th-TH" sz="1100" dirty="0"/>
          </a:p>
        </p:txBody>
      </p:sp>
      <p:pic>
        <p:nvPicPr>
          <p:cNvPr id="1026" name="Picture 2" descr="knur_spel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2954" y="3735806"/>
            <a:ext cx="1157716" cy="1157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SCOsynanceia-verrucosa-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71934" y="800230"/>
            <a:ext cx="1233487" cy="191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046261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6" name="Rectangle 5"/>
          <p:cNvSpPr>
            <a:spLocks noChangeArrowheads="1"/>
          </p:cNvSpPr>
          <p:nvPr/>
        </p:nvSpPr>
        <p:spPr bwMode="auto">
          <a:xfrm>
            <a:off x="461058" y="864915"/>
            <a:ext cx="4122155" cy="16927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227013" eaLnBrk="0" fontAlgn="base" hangingPunct="0">
              <a:spcBef>
                <a:spcPct val="0"/>
              </a:spcBef>
              <a:spcAft>
                <a:spcPct val="0"/>
              </a:spcAft>
              <a:defRPr sz="2800">
                <a:solidFill>
                  <a:schemeClr val="tx1"/>
                </a:solidFill>
                <a:latin typeface="Arial" panose="020B0604020202020204" pitchFamily="34" charset="0"/>
              </a:defRPr>
            </a:lvl1pPr>
            <a:lvl2pPr eaLnBrk="0" fontAlgn="base" hangingPunct="0">
              <a:spcBef>
                <a:spcPct val="0"/>
              </a:spcBef>
              <a:spcAft>
                <a:spcPct val="0"/>
              </a:spcAft>
              <a:defRPr sz="2800">
                <a:solidFill>
                  <a:schemeClr val="tx1"/>
                </a:solidFill>
                <a:latin typeface="Arial" panose="020B0604020202020204" pitchFamily="34" charset="0"/>
              </a:defRPr>
            </a:lvl2pPr>
            <a:lvl3pPr eaLnBrk="0" fontAlgn="base" hangingPunct="0">
              <a:spcBef>
                <a:spcPct val="0"/>
              </a:spcBef>
              <a:spcAft>
                <a:spcPct val="0"/>
              </a:spcAft>
              <a:defRPr sz="2800">
                <a:solidFill>
                  <a:schemeClr val="tx1"/>
                </a:solidFill>
                <a:latin typeface="Arial" panose="020B0604020202020204" pitchFamily="34" charset="0"/>
              </a:defRPr>
            </a:lvl3pPr>
            <a:lvl4pPr eaLnBrk="0" fontAlgn="base" hangingPunct="0">
              <a:spcBef>
                <a:spcPct val="0"/>
              </a:spcBef>
              <a:spcAft>
                <a:spcPct val="0"/>
              </a:spcAft>
              <a:defRPr sz="2800">
                <a:solidFill>
                  <a:schemeClr val="tx1"/>
                </a:solidFill>
                <a:latin typeface="Arial" panose="020B0604020202020204" pitchFamily="34" charset="0"/>
              </a:defRPr>
            </a:lvl4pPr>
            <a:lvl5pPr eaLnBrk="0" fontAlgn="base" hangingPunct="0">
              <a:spcBef>
                <a:spcPct val="0"/>
              </a:spcBef>
              <a:spcAft>
                <a:spcPct val="0"/>
              </a:spcAft>
              <a:defRPr sz="2800">
                <a:solidFill>
                  <a:schemeClr val="tx1"/>
                </a:solidFill>
                <a:latin typeface="Arial" panose="020B0604020202020204" pitchFamily="34" charset="0"/>
              </a:defRPr>
            </a:lvl5pPr>
            <a:lvl6pPr eaLnBrk="0" fontAlgn="base" hangingPunct="0">
              <a:spcBef>
                <a:spcPct val="0"/>
              </a:spcBef>
              <a:spcAft>
                <a:spcPct val="0"/>
              </a:spcAft>
              <a:defRPr sz="2800">
                <a:solidFill>
                  <a:schemeClr val="tx1"/>
                </a:solidFill>
                <a:latin typeface="Arial" panose="020B0604020202020204" pitchFamily="34" charset="0"/>
              </a:defRPr>
            </a:lvl6pPr>
            <a:lvl7pPr eaLnBrk="0" fontAlgn="base" hangingPunct="0">
              <a:spcBef>
                <a:spcPct val="0"/>
              </a:spcBef>
              <a:spcAft>
                <a:spcPct val="0"/>
              </a:spcAft>
              <a:defRPr sz="2800">
                <a:solidFill>
                  <a:schemeClr val="tx1"/>
                </a:solidFill>
                <a:latin typeface="Arial" panose="020B0604020202020204" pitchFamily="34" charset="0"/>
              </a:defRPr>
            </a:lvl7pPr>
            <a:lvl8pPr eaLnBrk="0" fontAlgn="base" hangingPunct="0">
              <a:spcBef>
                <a:spcPct val="0"/>
              </a:spcBef>
              <a:spcAft>
                <a:spcPct val="0"/>
              </a:spcAft>
              <a:defRPr sz="2800">
                <a:solidFill>
                  <a:schemeClr val="tx1"/>
                </a:solidFill>
                <a:latin typeface="Arial" panose="020B0604020202020204" pitchFamily="34" charset="0"/>
              </a:defRPr>
            </a:lvl8pPr>
            <a:lvl9pPr eaLnBrk="0" fontAlgn="base" hangingPunct="0">
              <a:spcBef>
                <a:spcPct val="0"/>
              </a:spcBef>
              <a:spcAft>
                <a:spcPct val="0"/>
              </a:spcAft>
              <a:defRPr sz="2800">
                <a:solidFill>
                  <a:schemeClr val="tx1"/>
                </a:solidFill>
                <a:latin typeface="Arial" panose="020B0604020202020204" pitchFamily="34" charset="0"/>
              </a:defRPr>
            </a:lvl9pPr>
          </a:lstStyle>
          <a:p>
            <a:pPr marL="0" marR="0" lvl="0" indent="227013"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tx1"/>
                </a:solidFill>
                <a:effectLst/>
                <a:latin typeface="Comic Sans MS" panose="030F0702030302020204" pitchFamily="66" charset="0"/>
                <a:ea typeface="Cordia New" panose="020B0304020202020204" pitchFamily="34" charset="-34"/>
                <a:cs typeface="Angsana New" panose="02020603050405020304" pitchFamily="18" charset="-34"/>
              </a:rPr>
              <a:t>Answer</a:t>
            </a:r>
          </a:p>
          <a:p>
            <a:r>
              <a:rPr lang="en-US" sz="1400" dirty="0">
                <a:solidFill>
                  <a:srgbClr val="FF0000"/>
                </a:solidFill>
              </a:rPr>
              <a:t>1.    was; held; decided, be</a:t>
            </a:r>
          </a:p>
          <a:p>
            <a:r>
              <a:rPr lang="en-US" sz="1400" dirty="0">
                <a:solidFill>
                  <a:srgbClr val="FF0000"/>
                </a:solidFill>
              </a:rPr>
              <a:t>2.   know; are; is; looks like; is; lives</a:t>
            </a:r>
          </a:p>
          <a:p>
            <a:r>
              <a:rPr lang="en-US" sz="1400" dirty="0">
                <a:solidFill>
                  <a:srgbClr val="FF0000"/>
                </a:solidFill>
              </a:rPr>
              <a:t>3.   makes; uses</a:t>
            </a:r>
          </a:p>
          <a:p>
            <a:r>
              <a:rPr lang="en-US" sz="1400" dirty="0">
                <a:solidFill>
                  <a:srgbClr val="FF0000"/>
                </a:solidFill>
              </a:rPr>
              <a:t>4.   is; played; is; is; hangs; hit; travels; wins</a:t>
            </a:r>
          </a:p>
          <a:p>
            <a:r>
              <a:rPr lang="en-US" sz="1400" dirty="0">
                <a:solidFill>
                  <a:srgbClr val="FF0000"/>
                </a:solidFill>
              </a:rPr>
              <a:t>5.   lives; hide; touched; give out; kill</a:t>
            </a:r>
          </a:p>
          <a:p>
            <a:pPr marL="0" marR="0" lvl="0" indent="227013"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chemeClr val="tx1"/>
                </a:solidFill>
                <a:effectLst/>
                <a:latin typeface="Comic Sans MS" panose="030F0702030302020204" pitchFamily="66" charset="0"/>
                <a:ea typeface="Cordia New" panose="020B0304020202020204" pitchFamily="34" charset="-34"/>
                <a:cs typeface="Angsana New" panose="02020603050405020304" pitchFamily="18" charset="-34"/>
              </a:rPr>
              <a:t>	</a:t>
            </a:r>
            <a:r>
              <a:rPr kumimoji="0" lang="en-US" altLang="zh-CN" sz="1400" b="0" i="0" u="none" strike="noStrike" cap="none" normalizeH="0" baseline="0" dirty="0" smtClean="0">
                <a:ln>
                  <a:noFill/>
                </a:ln>
                <a:solidFill>
                  <a:schemeClr val="tx1"/>
                </a:solidFill>
                <a:effectLst/>
              </a:rPr>
              <a:t> </a:t>
            </a:r>
          </a:p>
        </p:txBody>
      </p:sp>
      <p:sp>
        <p:nvSpPr>
          <p:cNvPr id="17" name="Text Box 42"/>
          <p:cNvSpPr txBox="1">
            <a:spLocks noChangeArrowheads="1"/>
          </p:cNvSpPr>
          <p:nvPr/>
        </p:nvSpPr>
        <p:spPr bwMode="auto">
          <a:xfrm>
            <a:off x="6823375" y="436983"/>
            <a:ext cx="4796679" cy="4616648"/>
          </a:xfrm>
          <a:prstGeom prst="rect">
            <a:avLst/>
          </a:prstGeom>
          <a:ln>
            <a:headEnd/>
            <a:tailEnd/>
          </a:ln>
        </p:spPr>
        <p:style>
          <a:lnRef idx="2">
            <a:schemeClr val="dk1"/>
          </a:lnRef>
          <a:fillRef idx="1">
            <a:schemeClr val="lt1"/>
          </a:fillRef>
          <a:effectRef idx="0">
            <a:schemeClr val="dk1"/>
          </a:effectRef>
          <a:fontRef idx="minor">
            <a:schemeClr val="dk1"/>
          </a:fontRef>
        </p:style>
        <p:txBody>
          <a:bodyPr wrap="square">
            <a:spAutoFit/>
          </a:bodyPr>
          <a:lstStyle>
            <a:lvl1pPr>
              <a:spcBef>
                <a:spcPct val="20000"/>
              </a:spcBef>
              <a:buClr>
                <a:schemeClr val="tx2"/>
              </a:buClr>
              <a:buSzPct val="70000"/>
              <a:buFont typeface="Wingdings" panose="05000000000000000000" pitchFamily="2" charset="2"/>
              <a:buChar char="l"/>
              <a:defRPr sz="3000">
                <a:solidFill>
                  <a:schemeClr val="tx1"/>
                </a:solidFill>
                <a:latin typeface="Arial" panose="020B0604020202020204" pitchFamily="34" charset="0"/>
                <a:cs typeface="Angsana New" panose="02020603050405020304" pitchFamily="18" charset="-34"/>
              </a:defRPr>
            </a:lvl1pPr>
            <a:lvl2pPr marL="742950" indent="-285750">
              <a:spcBef>
                <a:spcPct val="20000"/>
              </a:spcBef>
              <a:buClr>
                <a:schemeClr val="accent2"/>
              </a:buClr>
              <a:buSzPct val="70000"/>
              <a:buFont typeface="Wingdings" panose="05000000000000000000" pitchFamily="2" charset="2"/>
              <a:buChar char="l"/>
              <a:defRPr sz="2600">
                <a:solidFill>
                  <a:schemeClr val="tx1"/>
                </a:solidFill>
                <a:latin typeface="Arial" panose="020B0604020202020204" pitchFamily="34" charset="0"/>
                <a:cs typeface="Angsana New" panose="02020603050405020304" pitchFamily="18" charset="-34"/>
              </a:defRPr>
            </a:lvl2pPr>
            <a:lvl3pPr marL="1143000" indent="-228600">
              <a:spcBef>
                <a:spcPct val="20000"/>
              </a:spcBef>
              <a:buClr>
                <a:schemeClr val="accent1"/>
              </a:buClr>
              <a:buSzPct val="70000"/>
              <a:buFont typeface="Wingdings" panose="05000000000000000000" pitchFamily="2" charset="2"/>
              <a:buChar char="l"/>
              <a:defRPr sz="2300">
                <a:solidFill>
                  <a:schemeClr val="tx1"/>
                </a:solidFill>
                <a:latin typeface="Arial" panose="020B0604020202020204" pitchFamily="34" charset="0"/>
                <a:cs typeface="Angsana New" panose="02020603050405020304" pitchFamily="18" charset="-34"/>
              </a:defRPr>
            </a:lvl3pPr>
            <a:lvl4pPr marL="1600200" indent="-228600">
              <a:spcBef>
                <a:spcPct val="20000"/>
              </a:spcBef>
              <a:buClr>
                <a:schemeClr val="tx2"/>
              </a:buClr>
              <a:buSzPct val="75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4pPr>
            <a:lvl5pPr marL="2057400" indent="-228600">
              <a:spcBef>
                <a:spcPct val="20000"/>
              </a:spcBef>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Arial" panose="020B0604020202020204" pitchFamily="34" charset="0"/>
                <a:cs typeface="Angsana New" panose="02020603050405020304" pitchFamily="18" charset="-34"/>
              </a:defRPr>
            </a:lvl9pPr>
          </a:lstStyle>
          <a:p>
            <a:pPr algn="ctr" eaLnBrk="1" hangingPunct="1">
              <a:spcBef>
                <a:spcPct val="50000"/>
              </a:spcBef>
              <a:buClrTx/>
              <a:buSzTx/>
              <a:buFont typeface="Wingdings" panose="05000000000000000000" pitchFamily="2" charset="2"/>
              <a:buNone/>
              <a:defRPr/>
            </a:pPr>
            <a:r>
              <a:rPr lang="th-TH" altLang="en-US" sz="2800" dirty="0" smtClean="0">
                <a:latin typeface="Cordia New" panose="020B0304020202020204" pitchFamily="34" charset="-34"/>
                <a:cs typeface="Cordia New" panose="020B0304020202020204" pitchFamily="34" charset="-34"/>
              </a:rPr>
              <a:t>สำหรับนักศึกษาและพนักงาน </a:t>
            </a:r>
            <a:r>
              <a:rPr lang="th-TH" altLang="en-US" sz="2800" dirty="0" err="1" smtClean="0">
                <a:latin typeface="Cordia New" panose="020B0304020202020204" pitchFamily="34" charset="-34"/>
                <a:cs typeface="Cordia New" panose="020B0304020202020204" pitchFamily="34" charset="-34"/>
              </a:rPr>
              <a:t>มจธ</a:t>
            </a:r>
            <a:r>
              <a:rPr lang="th-TH" altLang="en-US" sz="2800" dirty="0" smtClean="0">
                <a:latin typeface="Cordia New" panose="020B0304020202020204" pitchFamily="34" charset="-34"/>
                <a:cs typeface="Cordia New" panose="020B0304020202020204" pitchFamily="34" charset="-34"/>
              </a:rPr>
              <a:t>. ถ้าต้องการคำปรึกษาเพิ่มเติมเกี่ยวกับการพัฒนาภาษาอังกฤษ ติดต่อ</a:t>
            </a: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smtClean="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th-TH" sz="2800" dirty="0">
              <a:latin typeface="Cordia New" panose="020B0304020202020204" pitchFamily="34" charset="-34"/>
              <a:cs typeface="Cordia New" panose="020B0304020202020204" pitchFamily="34" charset="-34"/>
            </a:endParaRPr>
          </a:p>
          <a:p>
            <a:pPr algn="ctr" eaLnBrk="1" hangingPunct="1">
              <a:spcBef>
                <a:spcPct val="50000"/>
              </a:spcBef>
              <a:buClrTx/>
              <a:buSzTx/>
              <a:buFont typeface="Wingdings" panose="05000000000000000000" pitchFamily="2" charset="2"/>
              <a:buNone/>
              <a:defRPr/>
            </a:pPr>
            <a:endParaRPr lang="en-US" sz="2800" dirty="0">
              <a:latin typeface="Cordia New" panose="020B0304020202020204" pitchFamily="34" charset="-34"/>
              <a:cs typeface="Cordia New" panose="020B0304020202020204" pitchFamily="34" charset="-34"/>
            </a:endParaRPr>
          </a:p>
        </p:txBody>
      </p:sp>
      <p:pic>
        <p:nvPicPr>
          <p:cNvPr id="18"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463332" y="1967697"/>
            <a:ext cx="1516764" cy="180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Rectangle 3"/>
          <p:cNvSpPr>
            <a:spLocks noChangeArrowheads="1"/>
          </p:cNvSpPr>
          <p:nvPr/>
        </p:nvSpPr>
        <p:spPr bwMode="auto">
          <a:xfrm>
            <a:off x="6823375" y="4284664"/>
            <a:ext cx="4884662" cy="218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100">
                <a:solidFill>
                  <a:schemeClr val="tx1"/>
                </a:solidFill>
                <a:latin typeface="Arial" panose="020B0604020202020204" pitchFamily="34" charset="0"/>
                <a:cs typeface="Angsana New" panose="02020603050405020304" pitchFamily="18" charset="-34"/>
              </a:defRPr>
            </a:lvl1pPr>
            <a:lvl2pPr marL="742950" indent="-285750">
              <a:defRPr sz="2100">
                <a:solidFill>
                  <a:schemeClr val="tx1"/>
                </a:solidFill>
                <a:latin typeface="Arial" panose="020B0604020202020204" pitchFamily="34" charset="0"/>
                <a:cs typeface="Angsana New" panose="02020603050405020304" pitchFamily="18" charset="-34"/>
              </a:defRPr>
            </a:lvl2pPr>
            <a:lvl3pPr marL="1143000" indent="-228600">
              <a:defRPr sz="2100">
                <a:solidFill>
                  <a:schemeClr val="tx1"/>
                </a:solidFill>
                <a:latin typeface="Arial" panose="020B0604020202020204" pitchFamily="34" charset="0"/>
                <a:cs typeface="Angsana New" panose="02020603050405020304" pitchFamily="18" charset="-34"/>
              </a:defRPr>
            </a:lvl3pPr>
            <a:lvl4pPr marL="1600200" indent="-228600">
              <a:defRPr sz="2100">
                <a:solidFill>
                  <a:schemeClr val="tx1"/>
                </a:solidFill>
                <a:latin typeface="Arial" panose="020B0604020202020204" pitchFamily="34" charset="0"/>
                <a:cs typeface="Angsana New" panose="02020603050405020304" pitchFamily="18" charset="-34"/>
              </a:defRPr>
            </a:lvl4pPr>
            <a:lvl5pPr marL="2057400" indent="-228600">
              <a:defRPr sz="21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0"/>
              </a:spcBef>
              <a:spcAft>
                <a:spcPct val="0"/>
              </a:spcAft>
              <a:defRPr sz="2100">
                <a:solidFill>
                  <a:schemeClr val="tx1"/>
                </a:solidFill>
                <a:latin typeface="Arial" panose="020B0604020202020204" pitchFamily="34" charset="0"/>
                <a:cs typeface="Angsana New" panose="02020603050405020304" pitchFamily="18" charset="-34"/>
              </a:defRPr>
            </a:lvl9pPr>
          </a:lstStyle>
          <a:p>
            <a:pPr algn="ctr"/>
            <a:r>
              <a:rPr lang="th-TH" altLang="en-US" sz="2000" i="1" dirty="0">
                <a:latin typeface="Cordia New" panose="020B0304020202020204" pitchFamily="34" charset="-34"/>
                <a:cs typeface="Cordia New" panose="020B0304020202020204" pitchFamily="34" charset="-34"/>
              </a:rPr>
              <a:t>ที่ปรึกษาประจำศูนย์การเรียนรู้แบบพึ่งตนเอง </a:t>
            </a:r>
            <a:r>
              <a:rPr lang="th-TH" altLang="en-US" sz="2000" i="1" dirty="0" smtClean="0">
                <a:latin typeface="Cordia New" panose="020B0304020202020204" pitchFamily="34" charset="-34"/>
                <a:cs typeface="Cordia New" panose="020B0304020202020204" pitchFamily="34" charset="-34"/>
              </a:rPr>
              <a:t>คณะ</a:t>
            </a:r>
            <a:r>
              <a:rPr lang="th-TH" altLang="en-US" sz="2000" i="1" dirty="0" err="1">
                <a:latin typeface="Cordia New" panose="020B0304020202020204" pitchFamily="34" charset="-34"/>
                <a:cs typeface="Cordia New" panose="020B0304020202020204" pitchFamily="34" charset="-34"/>
              </a:rPr>
              <a:t>ศิลป</a:t>
            </a:r>
            <a:r>
              <a:rPr lang="th-TH" altLang="en-US" sz="2000" i="1" dirty="0">
                <a:latin typeface="Cordia New" panose="020B0304020202020204" pitchFamily="34" charset="-34"/>
                <a:cs typeface="Cordia New" panose="020B0304020202020204" pitchFamily="34" charset="-34"/>
              </a:rPr>
              <a:t>ศาสตร์ </a:t>
            </a:r>
            <a:r>
              <a:rPr lang="th-TH" altLang="en-US" sz="2000" i="1" dirty="0" err="1" smtClean="0">
                <a:latin typeface="Cordia New" panose="020B0304020202020204" pitchFamily="34" charset="-34"/>
                <a:cs typeface="Cordia New" panose="020B0304020202020204" pitchFamily="34" charset="-34"/>
              </a:rPr>
              <a:t>มจธ</a:t>
            </a:r>
            <a:r>
              <a:rPr lang="en-US" altLang="en-US" sz="2000" i="1" dirty="0" smtClean="0">
                <a:latin typeface="Cordia New" panose="020B0304020202020204" pitchFamily="34" charset="-34"/>
                <a:cs typeface="Cordia New" panose="020B0304020202020204" pitchFamily="34" charset="-34"/>
              </a:rPr>
              <a:t>.</a:t>
            </a:r>
            <a:r>
              <a:rPr lang="th-TH" altLang="en-US" sz="2000" i="1" dirty="0" smtClean="0">
                <a:latin typeface="Cordia New" panose="020B0304020202020204" pitchFamily="34" charset="-34"/>
                <a:cs typeface="Cordia New" panose="020B0304020202020204" pitchFamily="34" charset="-34"/>
              </a:rPr>
              <a:t> </a:t>
            </a:r>
          </a:p>
          <a:p>
            <a:pPr algn="ctr"/>
            <a:r>
              <a:rPr lang="th-TH" altLang="en-US" sz="2000" i="1" dirty="0" smtClean="0">
                <a:latin typeface="Cordia New" panose="020B0304020202020204" pitchFamily="34" charset="-34"/>
                <a:cs typeface="Cordia New" panose="020B0304020202020204" pitchFamily="34" charset="-34"/>
              </a:rPr>
              <a:t>อาคารภาษาและสังคม ชั้น 4 ห้อง </a:t>
            </a:r>
            <a:r>
              <a:rPr lang="en-US" altLang="en-US" sz="2000" i="1" dirty="0" smtClean="0">
                <a:latin typeface="Cordia New" panose="020B0304020202020204" pitchFamily="34" charset="-34"/>
                <a:cs typeface="Cordia New" panose="020B0304020202020204" pitchFamily="34" charset="-34"/>
              </a:rPr>
              <a:t>SOLA 401</a:t>
            </a:r>
          </a:p>
          <a:p>
            <a:pPr algn="ctr"/>
            <a:endParaRPr lang="th-TH" altLang="en-US" sz="2400" i="1" dirty="0" smtClean="0">
              <a:latin typeface="Cordia New" panose="020B0304020202020204" pitchFamily="34" charset="-34"/>
              <a:cs typeface="Cordia New" panose="020B0304020202020204" pitchFamily="34" charset="-34"/>
            </a:endParaRPr>
          </a:p>
          <a:p>
            <a:pPr algn="ctr"/>
            <a:endParaRPr lang="en-US" altLang="en-US" sz="2400" i="1" dirty="0">
              <a:latin typeface="Cordia New" panose="020B0304020202020204" pitchFamily="34" charset="-34"/>
              <a:cs typeface="Cordia New" panose="020B0304020202020204" pitchFamily="34" charset="-34"/>
            </a:endParaRPr>
          </a:p>
          <a:p>
            <a:pPr algn="ctr"/>
            <a:r>
              <a:rPr lang="en-US" altLang="en-US" sz="2400" i="1" dirty="0" smtClean="0">
                <a:latin typeface="Cordia New" panose="020B0304020202020204" pitchFamily="34" charset="-34"/>
                <a:cs typeface="Cordia New" panose="020B0304020202020204" pitchFamily="34" charset="-34"/>
              </a:rPr>
              <a:t>Download </a:t>
            </a:r>
            <a:r>
              <a:rPr lang="th-TH" altLang="en-US" sz="2400" i="1" dirty="0" smtClean="0">
                <a:latin typeface="Cordia New" panose="020B0304020202020204" pitchFamily="34" charset="-34"/>
                <a:cs typeface="Cordia New" panose="020B0304020202020204" pitchFamily="34" charset="-34"/>
              </a:rPr>
              <a:t>สื่อการเรียนรู้ด้วยตัวเองชุดอื่นๆ</a:t>
            </a:r>
          </a:p>
          <a:p>
            <a:pPr algn="ctr"/>
            <a:r>
              <a:rPr lang="th-TH" altLang="en-US" sz="2400" i="1" dirty="0" smtClean="0">
                <a:latin typeface="Cordia New" panose="020B0304020202020204" pitchFamily="34" charset="-34"/>
                <a:cs typeface="Cordia New" panose="020B0304020202020204" pitchFamily="34" charset="-34"/>
              </a:rPr>
              <a:t>ของศูนย์ </a:t>
            </a:r>
            <a:r>
              <a:rPr lang="en-US" altLang="en-US" sz="2400" i="1" dirty="0" smtClean="0">
                <a:latin typeface="Cordia New" panose="020B0304020202020204" pitchFamily="34" charset="-34"/>
                <a:cs typeface="Cordia New" panose="020B0304020202020204" pitchFamily="34" charset="-34"/>
              </a:rPr>
              <a:t>SALC </a:t>
            </a:r>
            <a:r>
              <a:rPr lang="th-TH" altLang="en-US" sz="2400" i="1" dirty="0" smtClean="0">
                <a:latin typeface="Cordia New" panose="020B0304020202020204" pitchFamily="34" charset="-34"/>
                <a:cs typeface="Cordia New" panose="020B0304020202020204" pitchFamily="34" charset="-34"/>
              </a:rPr>
              <a:t>ที่ </a:t>
            </a:r>
            <a:r>
              <a:rPr lang="en-US" altLang="en-US" sz="2400" i="1" dirty="0" smtClean="0">
                <a:latin typeface="Cordia New" panose="020B0304020202020204" pitchFamily="34" charset="-34"/>
                <a:cs typeface="Cordia New" panose="020B0304020202020204" pitchFamily="34" charset="-34"/>
              </a:rPr>
              <a:t>http://kmuttsalc.wikispaces.com</a:t>
            </a:r>
            <a:endParaRPr lang="en-US" altLang="en-US" sz="2400" dirty="0"/>
          </a:p>
        </p:txBody>
      </p:sp>
      <p:pic>
        <p:nvPicPr>
          <p:cNvPr id="9" name="Picture 3" descr="4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22591" y="4588260"/>
            <a:ext cx="2282825" cy="950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184030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35510" y="9793"/>
            <a:ext cx="645649"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22" name="Text Box 73"/>
          <p:cNvSpPr txBox="1">
            <a:spLocks noChangeArrowheads="1"/>
          </p:cNvSpPr>
          <p:nvPr/>
        </p:nvSpPr>
        <p:spPr bwMode="auto">
          <a:xfrm>
            <a:off x="6912455" y="138440"/>
            <a:ext cx="2975672" cy="1396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spcBef>
                <a:spcPct val="0"/>
              </a:spcBef>
              <a:buNone/>
            </a:pPr>
            <a:r>
              <a:rPr lang="th-TH" altLang="en-US" sz="2800" b="1" dirty="0" smtClean="0">
                <a:latin typeface="Calibri" panose="020F0502020204030204" pitchFamily="34" charset="0"/>
                <a:cs typeface="Cordia New" panose="020B0304020202020204" pitchFamily="34" charset="-34"/>
              </a:rPr>
              <a:t>การใช้สื่อชิ้นนี้เพื่อพัฒนาตัวคุณเองให้ประสบความสำเร็จ</a:t>
            </a:r>
            <a:endParaRPr lang="en-US" altLang="en-US" sz="2800" b="1" dirty="0">
              <a:latin typeface="Calibri" panose="020F0502020204030204" pitchFamily="34" charset="0"/>
              <a:cs typeface="Cordia New" panose="020B0304020202020204" pitchFamily="34" charset="-34"/>
            </a:endParaRPr>
          </a:p>
        </p:txBody>
      </p:sp>
      <p:sp>
        <p:nvSpPr>
          <p:cNvPr id="24" name="Rectangle 119"/>
          <p:cNvSpPr>
            <a:spLocks noChangeArrowheads="1"/>
          </p:cNvSpPr>
          <p:nvPr/>
        </p:nvSpPr>
        <p:spPr bwMode="auto">
          <a:xfrm>
            <a:off x="339339" y="1264439"/>
            <a:ext cx="4758283" cy="5022914"/>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th-TH" sz="1800" dirty="0">
                <a:cs typeface="+mn-cs"/>
              </a:rPr>
              <a:t>ในการเรียนภาษาอังกฤษ มีคนจำนวนมากที่คิดว่าการรู้</a:t>
            </a:r>
            <a:endParaRPr lang="en-US" sz="1800" dirty="0">
              <a:cs typeface="+mn-cs"/>
            </a:endParaRPr>
          </a:p>
          <a:p>
            <a:pPr>
              <a:buNone/>
            </a:pPr>
            <a:r>
              <a:rPr lang="th-TH" sz="1800" dirty="0">
                <a:cs typeface="+mn-cs"/>
              </a:rPr>
              <a:t>คำศัพท์มากๆ จะช่วยให้</a:t>
            </a:r>
            <a:r>
              <a:rPr lang="th-TH" sz="1800" dirty="0" smtClean="0">
                <a:cs typeface="+mn-cs"/>
              </a:rPr>
              <a:t>เข้าใจได้</a:t>
            </a:r>
            <a:r>
              <a:rPr lang="th-TH" sz="1800" dirty="0">
                <a:cs typeface="+mn-cs"/>
              </a:rPr>
              <a:t>ดีขึ้น </a:t>
            </a:r>
            <a:r>
              <a:rPr lang="en-US" sz="1800" dirty="0" smtClean="0">
                <a:cs typeface="+mn-cs"/>
              </a:rPr>
              <a:t>…</a:t>
            </a:r>
            <a:r>
              <a:rPr lang="th-TH" sz="1800" dirty="0" smtClean="0">
                <a:cs typeface="+mn-cs"/>
              </a:rPr>
              <a:t>ความคิด</a:t>
            </a:r>
            <a:r>
              <a:rPr lang="th-TH" sz="1800" dirty="0">
                <a:cs typeface="+mn-cs"/>
              </a:rPr>
              <a:t>นี้มี</a:t>
            </a:r>
            <a:r>
              <a:rPr lang="th-TH" sz="1800" dirty="0" smtClean="0">
                <a:cs typeface="+mn-cs"/>
              </a:rPr>
              <a:t>ส่วน</a:t>
            </a:r>
          </a:p>
          <a:p>
            <a:pPr>
              <a:buNone/>
            </a:pPr>
            <a:r>
              <a:rPr lang="th-TH" sz="1800" dirty="0" smtClean="0">
                <a:cs typeface="+mn-cs"/>
              </a:rPr>
              <a:t>ถูก</a:t>
            </a:r>
            <a:r>
              <a:rPr lang="th-TH" sz="1800" dirty="0">
                <a:cs typeface="+mn-cs"/>
              </a:rPr>
              <a:t>อยู่บ้างแต่ไม่ถูกทั้งหมดทีเดียว </a:t>
            </a:r>
            <a:r>
              <a:rPr lang="en-US" sz="1800" dirty="0">
                <a:cs typeface="+mn-cs"/>
              </a:rPr>
              <a:t>….</a:t>
            </a:r>
          </a:p>
          <a:p>
            <a:endParaRPr lang="en-US" sz="1800" dirty="0">
              <a:cs typeface="+mn-cs"/>
            </a:endParaRPr>
          </a:p>
          <a:p>
            <a:pPr>
              <a:buNone/>
            </a:pPr>
            <a:r>
              <a:rPr lang="th-TH" sz="1800" dirty="0">
                <a:cs typeface="+mn-cs"/>
              </a:rPr>
              <a:t>ถ้าเราสังเกตเวลาที่เราอ่านประโยคภาษาอังกฤษ บางครั้งเราจะ</a:t>
            </a:r>
            <a:endParaRPr lang="en-US" sz="1800" dirty="0">
              <a:cs typeface="+mn-cs"/>
            </a:endParaRPr>
          </a:p>
          <a:p>
            <a:pPr>
              <a:buNone/>
            </a:pPr>
            <a:r>
              <a:rPr lang="th-TH" sz="1800" dirty="0">
                <a:cs typeface="+mn-cs"/>
              </a:rPr>
              <a:t>พบว่า ถึงแม้จะรู้ความหมายของคำทุกคำในประโยคก็ยังไม่อาจเข้าใจประโยคที่อ่าน</a:t>
            </a:r>
            <a:r>
              <a:rPr lang="th-TH" sz="1800" dirty="0" smtClean="0">
                <a:cs typeface="+mn-cs"/>
              </a:rPr>
              <a:t>ได้ด้วย</a:t>
            </a:r>
            <a:r>
              <a:rPr lang="th-TH" sz="1800" dirty="0">
                <a:cs typeface="+mn-cs"/>
              </a:rPr>
              <a:t>เหตุนี้เราจึงควรให้ความสนใจกับโครงสร้างทางไวยากรณ์ ซึ่งมีความสำคัญเท่ากับความหมายของคำที่นำมาประกอบกันเป็นประโยคด้วย</a:t>
            </a:r>
            <a:endParaRPr lang="en-US" sz="1800" dirty="0">
              <a:cs typeface="+mn-cs"/>
            </a:endParaRPr>
          </a:p>
          <a:p>
            <a:r>
              <a:rPr lang="th-TH" sz="1800" dirty="0">
                <a:cs typeface="+mn-cs"/>
              </a:rPr>
              <a:t>ส่วนสำคัญของโครงสร้างทางไวยากรณ์ที่เราควรจะรู้จัก ได้แก่</a:t>
            </a:r>
            <a:endParaRPr lang="en-US" sz="1800" dirty="0">
              <a:cs typeface="+mn-cs"/>
            </a:endParaRPr>
          </a:p>
          <a:p>
            <a:pPr lvl="0">
              <a:buNone/>
            </a:pPr>
            <a:r>
              <a:rPr lang="th-TH" sz="1800" dirty="0">
                <a:cs typeface="+mn-cs"/>
              </a:rPr>
              <a:t>ชนิดของคำ หรือ </a:t>
            </a:r>
            <a:r>
              <a:rPr lang="en-US" sz="1800" dirty="0">
                <a:cs typeface="+mn-cs"/>
              </a:rPr>
              <a:t>Parts of Speech</a:t>
            </a:r>
          </a:p>
          <a:p>
            <a:pPr lvl="0">
              <a:buNone/>
            </a:pPr>
            <a:endParaRPr lang="en-US" sz="1800" dirty="0">
              <a:cs typeface="+mn-cs"/>
            </a:endParaRPr>
          </a:p>
          <a:p>
            <a:r>
              <a:rPr lang="th-TH" sz="1800" dirty="0">
                <a:cs typeface="+mn-cs"/>
              </a:rPr>
              <a:t>บทเรียนนี้จะเป็นการอธิบายชนิดของคำ โดยเน้นการเข้าใจเกี่ยวกับคำกริยาแท้</a:t>
            </a:r>
            <a:r>
              <a:rPr lang="en-US" sz="1800" dirty="0">
                <a:cs typeface="+mn-cs"/>
              </a:rPr>
              <a:t> (Finite Verbs)</a:t>
            </a:r>
            <a:r>
              <a:rPr lang="th-TH" sz="1800" dirty="0">
                <a:cs typeface="+mn-cs"/>
              </a:rPr>
              <a:t> ถ้าเราสามารถวิเคราะห์ได้ว่าคำใดในประโยคเป็นคำกริยาแท้ โดยดูจากรูปแบบและตำแหน่งที่ปรากฏในประโยคได้ ก็จะทำให้เราเข้าใจประโยคดีขึ้นได้อย่าง</a:t>
            </a:r>
            <a:r>
              <a:rPr lang="th-TH" sz="1800" dirty="0" smtClean="0">
                <a:cs typeface="+mn-cs"/>
              </a:rPr>
              <a:t>แน่นอน</a:t>
            </a:r>
            <a:endParaRPr lang="en-US" sz="1800" dirty="0">
              <a:cs typeface="+mn-cs"/>
            </a:endParaRPr>
          </a:p>
        </p:txBody>
      </p:sp>
      <p:pic>
        <p:nvPicPr>
          <p:cNvPr id="25" name="Picture 7" descr="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8125" y="282939"/>
            <a:ext cx="1127663" cy="1642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73"/>
          <p:cNvSpPr txBox="1">
            <a:spLocks noChangeArrowheads="1"/>
          </p:cNvSpPr>
          <p:nvPr/>
        </p:nvSpPr>
        <p:spPr bwMode="auto">
          <a:xfrm>
            <a:off x="359172" y="428141"/>
            <a:ext cx="4350740" cy="534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02870" tIns="51435" rIns="102870" bIns="51435">
            <a:spAutoFit/>
          </a:bodyPr>
          <a:lstStyle>
            <a:lvl1pPr defTabSz="1028700">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defTabSz="102870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defTabSz="10287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defTabSz="10287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defTabSz="10287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spcBef>
                <a:spcPct val="0"/>
              </a:spcBef>
              <a:buNone/>
            </a:pPr>
            <a:r>
              <a:rPr lang="th-TH" altLang="en-US" sz="2800" b="1" dirty="0" smtClean="0">
                <a:latin typeface="Calibri" panose="020F0502020204030204" pitchFamily="34" charset="0"/>
                <a:cs typeface="Cordia New" panose="020B0304020202020204" pitchFamily="34" charset="-34"/>
              </a:rPr>
              <a:t>เกี่ยวกับสื่อชิ้นนี้</a:t>
            </a:r>
            <a:endParaRPr lang="en-US" altLang="en-US" sz="2800" b="1" dirty="0">
              <a:latin typeface="Calibri" panose="020F0502020204030204" pitchFamily="34" charset="0"/>
              <a:cs typeface="Cordia New" panose="020B0304020202020204" pitchFamily="34" charset="-34"/>
            </a:endParaRPr>
          </a:p>
        </p:txBody>
      </p:sp>
      <p:sp>
        <p:nvSpPr>
          <p:cNvPr id="12" name="Rectangle 119"/>
          <p:cNvSpPr>
            <a:spLocks noChangeArrowheads="1"/>
          </p:cNvSpPr>
          <p:nvPr/>
        </p:nvSpPr>
        <p:spPr bwMode="auto">
          <a:xfrm>
            <a:off x="6799214" y="1719642"/>
            <a:ext cx="4719216" cy="4659737"/>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th-TH" altLang="th-TH" sz="2000" dirty="0" smtClean="0">
                <a:latin typeface="Cordia New" panose="020B0304020202020204" pitchFamily="34" charset="-34"/>
                <a:cs typeface="+mn-cs"/>
              </a:rPr>
              <a:t>สื่อ</a:t>
            </a:r>
            <a:r>
              <a:rPr lang="th-TH" altLang="th-TH" sz="2000" dirty="0">
                <a:latin typeface="Cordia New" panose="020B0304020202020204" pitchFamily="34" charset="-34"/>
                <a:cs typeface="+mn-cs"/>
              </a:rPr>
              <a:t>ชิ้นนี้ประกอบด้วย</a:t>
            </a:r>
            <a:r>
              <a:rPr lang="en-US" altLang="th-TH" sz="2000" dirty="0">
                <a:latin typeface="Cordia New" panose="020B0304020202020204" pitchFamily="34" charset="-34"/>
                <a:cs typeface="+mn-cs"/>
              </a:rPr>
              <a:t> 2 </a:t>
            </a:r>
            <a:r>
              <a:rPr lang="th-TH" altLang="th-TH" sz="2000" dirty="0">
                <a:latin typeface="Cordia New" panose="020B0304020202020204" pitchFamily="34" charset="-34"/>
                <a:cs typeface="+mn-cs"/>
              </a:rPr>
              <a:t>ส่วนหลัก</a:t>
            </a:r>
          </a:p>
          <a:p>
            <a:pPr>
              <a:buNone/>
            </a:pPr>
            <a:r>
              <a:rPr lang="th-TH" altLang="th-TH" sz="2000" dirty="0">
                <a:latin typeface="Cordia New" panose="020B0304020202020204" pitchFamily="34" charset="-34"/>
                <a:cs typeface="+mn-cs"/>
              </a:rPr>
              <a:t>      </a:t>
            </a:r>
            <a:r>
              <a:rPr lang="th-TH" altLang="th-TH" sz="2000" u="sng" dirty="0">
                <a:latin typeface="Cordia New" panose="020B0304020202020204" pitchFamily="34" charset="-34"/>
                <a:cs typeface="+mn-cs"/>
              </a:rPr>
              <a:t>ส่วนที่ 1 </a:t>
            </a:r>
            <a:r>
              <a:rPr lang="th-TH" altLang="th-TH" sz="2000" dirty="0">
                <a:latin typeface="Cordia New" panose="020B0304020202020204" pitchFamily="34" charset="-34"/>
                <a:cs typeface="+mn-cs"/>
              </a:rPr>
              <a:t>– การทบทวนความรู้เกี่ยวกับคำกริยา</a:t>
            </a:r>
          </a:p>
          <a:p>
            <a:pPr>
              <a:buNone/>
            </a:pPr>
            <a:r>
              <a:rPr lang="th-TH" altLang="th-TH" sz="2000" dirty="0">
                <a:latin typeface="Cordia New" panose="020B0304020202020204" pitchFamily="34" charset="-34"/>
                <a:cs typeface="+mn-cs"/>
              </a:rPr>
              <a:t>      </a:t>
            </a:r>
            <a:r>
              <a:rPr lang="th-TH" altLang="th-TH" sz="2000" u="sng" dirty="0">
                <a:latin typeface="Cordia New" panose="020B0304020202020204" pitchFamily="34" charset="-34"/>
                <a:cs typeface="+mn-cs"/>
              </a:rPr>
              <a:t>ส่วนที่ 2 </a:t>
            </a:r>
            <a:r>
              <a:rPr lang="th-TH" altLang="th-TH" sz="2000" dirty="0">
                <a:latin typeface="Cordia New" panose="020B0304020202020204" pitchFamily="34" charset="-34"/>
                <a:cs typeface="+mn-cs"/>
              </a:rPr>
              <a:t>– การฝึกวิเคราะห์คำกริยาในประโยค</a:t>
            </a:r>
          </a:p>
          <a:p>
            <a:pPr marL="457200" indent="-457200"/>
            <a:r>
              <a:rPr lang="th-TH" altLang="th-TH" sz="2000" dirty="0" smtClean="0">
                <a:latin typeface="Cordia New" panose="020B0304020202020204" pitchFamily="34" charset="-34"/>
                <a:cs typeface="+mn-cs"/>
              </a:rPr>
              <a:t>เตรียม</a:t>
            </a:r>
            <a:r>
              <a:rPr lang="th-TH" altLang="th-TH" sz="2000" dirty="0">
                <a:latin typeface="Cordia New" panose="020B0304020202020204" pitchFamily="34" charset="-34"/>
                <a:cs typeface="+mn-cs"/>
              </a:rPr>
              <a:t>กระดาษและดินสอหรือ</a:t>
            </a:r>
            <a:r>
              <a:rPr lang="th-TH" altLang="th-TH" sz="2000" dirty="0" smtClean="0">
                <a:latin typeface="Cordia New" panose="020B0304020202020204" pitchFamily="34" charset="-34"/>
                <a:cs typeface="+mn-cs"/>
              </a:rPr>
              <a:t>ปากกา</a:t>
            </a:r>
            <a:r>
              <a:rPr lang="en-US" altLang="th-TH" sz="2000" dirty="0" smtClean="0">
                <a:latin typeface="Cordia New" panose="020B0304020202020204" pitchFamily="34" charset="-34"/>
                <a:cs typeface="+mn-cs"/>
              </a:rPr>
              <a:t> </a:t>
            </a:r>
            <a:r>
              <a:rPr lang="en-US" altLang="th-TH" sz="2400" b="1" dirty="0" smtClean="0">
                <a:latin typeface="Cordia New" panose="020B0304020202020204" pitchFamily="34" charset="-34"/>
                <a:cs typeface="+mn-cs"/>
              </a:rPr>
              <a:t>+ </a:t>
            </a:r>
            <a:r>
              <a:rPr lang="th-TH" altLang="th-TH" sz="2400" b="1" dirty="0" smtClean="0">
                <a:latin typeface="Cordia New" panose="020B0304020202020204" pitchFamily="34" charset="-34"/>
                <a:cs typeface="+mn-cs"/>
              </a:rPr>
              <a:t>ใจ </a:t>
            </a:r>
            <a:r>
              <a:rPr lang="th-TH" altLang="th-TH" sz="2000" dirty="0" smtClean="0">
                <a:latin typeface="Cordia New" panose="020B0304020202020204" pitchFamily="34" charset="-34"/>
                <a:cs typeface="+mn-cs"/>
              </a:rPr>
              <a:t>ให้พร้อม</a:t>
            </a:r>
          </a:p>
          <a:p>
            <a:pPr marL="457200" indent="-457200"/>
            <a:r>
              <a:rPr lang="th-TH" altLang="th-TH" sz="2000" dirty="0" smtClean="0">
                <a:latin typeface="Cordia New" panose="020B0304020202020204" pitchFamily="34" charset="-34"/>
                <a:cs typeface="+mn-cs"/>
              </a:rPr>
              <a:t>สำรวจสื่อคราวๆ เพื่อวางแผนการฝึก</a:t>
            </a:r>
          </a:p>
          <a:p>
            <a:pPr marL="457200" indent="-457200"/>
            <a:r>
              <a:rPr lang="th-TH" altLang="th-TH" sz="2000" dirty="0" smtClean="0">
                <a:latin typeface="Cordia New" panose="020B0304020202020204" pitchFamily="34" charset="-34"/>
                <a:cs typeface="+mn-cs"/>
              </a:rPr>
              <a:t>คุณอาจแบ่งเวลาเรียนรู้เป็นส่วนๆ เพื่อให้เป้าหมายสำเร็จได้ง่ายขึ้น</a:t>
            </a:r>
          </a:p>
          <a:p>
            <a:pPr marL="457200" indent="-457200"/>
            <a:r>
              <a:rPr lang="th-TH" altLang="th-TH" sz="2000" dirty="0" smtClean="0">
                <a:latin typeface="Cordia New" panose="020B0304020202020204" pitchFamily="34" charset="-34"/>
                <a:cs typeface="+mn-cs"/>
              </a:rPr>
              <a:t>อย่ากังวลถ้าไม่สามารถทำแบบฝึกหัดได้ถูกหมด ลองหาความรู้เพิ่มเติมจากแหล่งข้อมูลต่างๆ แล้วค่อยกลับมาทำแบบฝึกหัดซ้ำ</a:t>
            </a:r>
          </a:p>
          <a:p>
            <a:pPr marL="457200" indent="-457200"/>
            <a:endParaRPr lang="th-TH" altLang="th-TH" sz="2000" dirty="0" smtClean="0">
              <a:latin typeface="Cordia New" panose="020B0304020202020204" pitchFamily="34" charset="-34"/>
              <a:cs typeface="+mn-cs"/>
            </a:endParaRPr>
          </a:p>
          <a:p>
            <a:pPr>
              <a:buNone/>
            </a:pPr>
            <a:r>
              <a:rPr lang="th-TH" altLang="th-TH" sz="2000" dirty="0" smtClean="0">
                <a:latin typeface="Cordia New" panose="020B0304020202020204" pitchFamily="34" charset="-34"/>
                <a:cs typeface="+mn-cs"/>
              </a:rPr>
              <a:t>........ เป้าหมายของที่แท้จริงการเรียนรู้คือ การค้นคว้าเพื่อให้เกิดความใจมากขึ้น.....และมากขึ้นนั่นเอง</a:t>
            </a:r>
            <a:endParaRPr lang="th-TH" altLang="th-TH" sz="2000" dirty="0" smtClean="0">
              <a:solidFill>
                <a:srgbClr val="FF0000"/>
              </a:solidFill>
              <a:latin typeface="Cordia New" panose="020B0304020202020204" pitchFamily="34" charset="-34"/>
              <a:cs typeface="+mn-cs"/>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04945" y="93099"/>
            <a:ext cx="936128" cy="1534210"/>
          </a:xfrm>
          <a:prstGeom prst="rect">
            <a:avLst/>
          </a:prstGeom>
        </p:spPr>
      </p:pic>
    </p:spTree>
    <p:extLst>
      <p:ext uri="{BB962C8B-B14F-4D97-AF65-F5344CB8AC3E}">
        <p14:creationId xmlns:p14="http://schemas.microsoft.com/office/powerpoint/2010/main" val="28720943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657340"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4" name="Rectangle 119"/>
          <p:cNvSpPr>
            <a:spLocks noChangeArrowheads="1"/>
          </p:cNvSpPr>
          <p:nvPr/>
        </p:nvSpPr>
        <p:spPr bwMode="auto">
          <a:xfrm>
            <a:off x="401742" y="552757"/>
            <a:ext cx="3492568" cy="104028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buNone/>
            </a:pPr>
            <a:r>
              <a:rPr lang="th-TH" sz="2800" b="1" dirty="0" smtClean="0">
                <a:cs typeface="+mn-cs"/>
              </a:rPr>
              <a:t>ส่วนที่ </a:t>
            </a:r>
            <a:r>
              <a:rPr lang="en-US" sz="2800" b="1" dirty="0" smtClean="0">
                <a:cs typeface="+mn-cs"/>
              </a:rPr>
              <a:t>1:</a:t>
            </a:r>
          </a:p>
          <a:p>
            <a:pPr algn="ctr">
              <a:buNone/>
            </a:pPr>
            <a:r>
              <a:rPr lang="th-TH" sz="2800" b="1" dirty="0" smtClean="0">
                <a:cs typeface="+mn-cs"/>
              </a:rPr>
              <a:t>มา</a:t>
            </a:r>
            <a:r>
              <a:rPr lang="th-TH" sz="2800" b="1" dirty="0">
                <a:cs typeface="+mn-cs"/>
              </a:rPr>
              <a:t>รู้จัก </a:t>
            </a:r>
            <a:r>
              <a:rPr lang="en-US" sz="2800" b="1" dirty="0" smtClean="0">
                <a:cs typeface="+mn-cs"/>
              </a:rPr>
              <a:t>“Verbs”</a:t>
            </a:r>
            <a:r>
              <a:rPr lang="th-TH" sz="2800" b="1" dirty="0" smtClean="0">
                <a:cs typeface="+mn-cs"/>
              </a:rPr>
              <a:t> </a:t>
            </a:r>
            <a:endParaRPr lang="th-TH" altLang="th-TH" sz="2800" b="1" dirty="0">
              <a:latin typeface="Calibri Light" panose="020F0302020204030204" pitchFamily="34" charset="0"/>
              <a:cs typeface="+mn-cs"/>
            </a:endParaRPr>
          </a:p>
        </p:txBody>
      </p:sp>
      <p:pic>
        <p:nvPicPr>
          <p:cNvPr id="2049" name="Picture 1" descr="2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16953" y="332724"/>
            <a:ext cx="1373747" cy="1751570"/>
          </a:xfrm>
          <a:prstGeom prst="rect">
            <a:avLst/>
          </a:prstGeom>
          <a:noFill/>
          <a:extLst>
            <a:ext uri="{909E8E84-426E-40DD-AFC4-6F175D3DCCD1}">
              <a14:hiddenFill xmlns:a14="http://schemas.microsoft.com/office/drawing/2010/main">
                <a:solidFill>
                  <a:srgbClr val="FFFFFF"/>
                </a:solidFill>
              </a14:hiddenFill>
            </a:ext>
          </a:extLst>
        </p:spPr>
      </p:pic>
      <p:sp>
        <p:nvSpPr>
          <p:cNvPr id="3" name="Text Box 6"/>
          <p:cNvSpPr txBox="1">
            <a:spLocks noChangeArrowheads="1"/>
          </p:cNvSpPr>
          <p:nvPr/>
        </p:nvSpPr>
        <p:spPr bwMode="auto">
          <a:xfrm>
            <a:off x="1955912" y="3207335"/>
            <a:ext cx="1554163" cy="365125"/>
          </a:xfrm>
          <a:prstGeom prst="rect">
            <a:avLst/>
          </a:prstGeom>
          <a:solidFill>
            <a:srgbClr val="FFFFFF"/>
          </a:solidFill>
          <a:ln w="9525">
            <a:solidFill>
              <a:srgbClr val="000000"/>
            </a:solidFill>
            <a:miter lim="800000"/>
            <a:headEnd/>
            <a:tailEnd/>
          </a:ln>
        </p:spPr>
        <p:txBody>
          <a:bodyPr vert="horz" wrap="square" lIns="91440" tIns="45720" rIns="91440" bIns="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ordia New" panose="020B0304020202020204" pitchFamily="34" charset="-34"/>
                <a:cs typeface="Angsana New" panose="02020603050405020304" pitchFamily="18" charset="-34"/>
              </a:rPr>
              <a:t>Words</a:t>
            </a:r>
            <a:endParaRPr kumimoji="0" lang="en-US" altLang="zh-CN" sz="1800" b="0" i="0" u="none" strike="noStrike" cap="none" normalizeH="0" baseline="0" smtClean="0">
              <a:ln>
                <a:noFill/>
              </a:ln>
              <a:solidFill>
                <a:schemeClr val="tx1"/>
              </a:solidFill>
              <a:effectLst/>
              <a:latin typeface="Cordia New" panose="020B0304020202020204" pitchFamily="34"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2800" b="0" i="0" u="none" strike="noStrike" cap="none" normalizeH="0" baseline="0" smtClean="0">
              <a:ln>
                <a:noFill/>
              </a:ln>
              <a:solidFill>
                <a:schemeClr val="tx1"/>
              </a:solidFill>
              <a:effectLst/>
              <a:latin typeface="Arial" panose="020B0604020202020204" pitchFamily="34" charset="0"/>
            </a:endParaRPr>
          </a:p>
        </p:txBody>
      </p:sp>
      <p:sp>
        <p:nvSpPr>
          <p:cNvPr id="5" name="Text Box 1"/>
          <p:cNvSpPr txBox="1">
            <a:spLocks noChangeArrowheads="1"/>
          </p:cNvSpPr>
          <p:nvPr/>
        </p:nvSpPr>
        <p:spPr bwMode="auto">
          <a:xfrm>
            <a:off x="3344907" y="3886718"/>
            <a:ext cx="2025954" cy="365125"/>
          </a:xfrm>
          <a:prstGeom prst="rect">
            <a:avLst/>
          </a:prstGeom>
          <a:solidFill>
            <a:srgbClr val="FFFFFF"/>
          </a:solidFill>
          <a:ln w="9525">
            <a:solidFill>
              <a:srgbClr val="000000"/>
            </a:solidFill>
            <a:miter lim="800000"/>
            <a:headEnd/>
            <a:tailEnd/>
          </a:ln>
        </p:spPr>
        <p:txBody>
          <a:bodyPr vert="horz" wrap="square" lIns="91440" tIns="45720" rIns="91440" bIns="0" numCol="1" anchor="t" anchorCtr="0" compatLnSpc="1">
            <a:prstTxWarp prst="textNoShape">
              <a:avLst/>
            </a:prstTxWarp>
          </a:bodyPr>
          <a:lstStyle/>
          <a:p>
            <a:pPr marL="0" marR="0" lvl="0" indent="457200" defTabSz="914400" rtl="0" eaLnBrk="0" fontAlgn="base" latinLnBrk="0" hangingPunct="0">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tx1"/>
                </a:solidFill>
                <a:effectLst/>
                <a:latin typeface="Cordia New" panose="020B0304020202020204" pitchFamily="34" charset="-34"/>
                <a:cs typeface="Angsana New" panose="02020603050405020304" pitchFamily="18" charset="-34"/>
              </a:rPr>
              <a:t>Grammar Words</a:t>
            </a:r>
            <a:endParaRPr kumimoji="0" lang="en-US" altLang="zh-CN" sz="1800" b="0" i="0" u="none" strike="noStrike" cap="none" normalizeH="0" baseline="0" dirty="0" smtClean="0">
              <a:ln>
                <a:noFill/>
              </a:ln>
              <a:solidFill>
                <a:schemeClr val="tx1"/>
              </a:solidFill>
              <a:effectLst/>
              <a:latin typeface="Cordia New" panose="020B0304020202020204" pitchFamily="34" charset="-34"/>
              <a:cs typeface="Angsana New" panose="02020603050405020304" pitchFamily="18" charset="-34"/>
            </a:endParaRPr>
          </a:p>
          <a:p>
            <a:pPr marL="0" marR="0" lvl="0" indent="457200" defTabSz="914400" rtl="0" eaLnBrk="0" fontAlgn="base" latinLnBrk="0" hangingPunct="0">
              <a:lnSpc>
                <a:spcPct val="100000"/>
              </a:lnSpc>
              <a:spcBef>
                <a:spcPct val="0"/>
              </a:spcBef>
              <a:spcAft>
                <a:spcPct val="0"/>
              </a:spcAft>
              <a:buClrTx/>
              <a:buSzTx/>
              <a:buFontTx/>
              <a:buNone/>
              <a:tabLst/>
            </a:pPr>
            <a:endParaRPr kumimoji="0" lang="en-US" altLang="zh-CN" sz="2800" b="0" i="0" u="none" strike="noStrike" cap="none" normalizeH="0" baseline="0" dirty="0" smtClean="0">
              <a:ln>
                <a:noFill/>
              </a:ln>
              <a:solidFill>
                <a:schemeClr val="tx1"/>
              </a:solidFill>
              <a:effectLst/>
              <a:latin typeface="Arial" panose="020B0604020202020204" pitchFamily="34" charset="0"/>
            </a:endParaRPr>
          </a:p>
        </p:txBody>
      </p:sp>
      <p:sp>
        <p:nvSpPr>
          <p:cNvPr id="8" name="Text Box 4"/>
          <p:cNvSpPr txBox="1">
            <a:spLocks noChangeArrowheads="1"/>
          </p:cNvSpPr>
          <p:nvPr/>
        </p:nvSpPr>
        <p:spPr bwMode="auto">
          <a:xfrm>
            <a:off x="532803" y="3930089"/>
            <a:ext cx="1554163" cy="365125"/>
          </a:xfrm>
          <a:prstGeom prst="rect">
            <a:avLst/>
          </a:prstGeom>
          <a:solidFill>
            <a:srgbClr val="FFFFFF"/>
          </a:solidFill>
          <a:ln w="9525">
            <a:solidFill>
              <a:srgbClr val="000000"/>
            </a:solidFill>
            <a:miter lim="800000"/>
            <a:headEnd/>
            <a:tailEnd/>
          </a:ln>
        </p:spPr>
        <p:txBody>
          <a:bodyPr vert="horz" wrap="square" lIns="91440" tIns="45720" rIns="91440" bIns="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ordia New" panose="020B0304020202020204" pitchFamily="34" charset="-34"/>
                <a:cs typeface="Angsana New" panose="02020603050405020304" pitchFamily="18" charset="-34"/>
              </a:rPr>
              <a:t>Content Words</a:t>
            </a:r>
            <a:endParaRPr kumimoji="0" lang="en-US" altLang="zh-CN" sz="1800" b="0" i="0" u="none" strike="noStrike" cap="none" normalizeH="0" baseline="0" smtClean="0">
              <a:ln>
                <a:noFill/>
              </a:ln>
              <a:solidFill>
                <a:schemeClr val="tx1"/>
              </a:solidFill>
              <a:effectLst/>
              <a:latin typeface="Cordia New" panose="020B0304020202020204" pitchFamily="34" charset="-34"/>
              <a:cs typeface="Angsana New" panose="02020603050405020304" pitchFamily="18" charset="-34"/>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2800" b="0" i="0" u="none" strike="noStrike" cap="none" normalizeH="0" baseline="0" smtClean="0">
              <a:ln>
                <a:noFill/>
              </a:ln>
              <a:solidFill>
                <a:schemeClr val="tx1"/>
              </a:solidFill>
              <a:effectLst/>
              <a:latin typeface="Arial" panose="020B0604020202020204" pitchFamily="34" charset="0"/>
            </a:endParaRPr>
          </a:p>
        </p:txBody>
      </p:sp>
      <p:sp>
        <p:nvSpPr>
          <p:cNvPr id="10" name="Line 3"/>
          <p:cNvSpPr>
            <a:spLocks noChangeShapeType="1"/>
          </p:cNvSpPr>
          <p:nvPr/>
        </p:nvSpPr>
        <p:spPr bwMode="auto">
          <a:xfrm flipH="1">
            <a:off x="928333" y="3609954"/>
            <a:ext cx="1362075" cy="2159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th-TH"/>
          </a:p>
        </p:txBody>
      </p:sp>
      <p:sp>
        <p:nvSpPr>
          <p:cNvPr id="11" name="Line 7"/>
          <p:cNvSpPr>
            <a:spLocks noChangeShapeType="1"/>
          </p:cNvSpPr>
          <p:nvPr/>
        </p:nvSpPr>
        <p:spPr bwMode="auto">
          <a:xfrm>
            <a:off x="3263221" y="3609954"/>
            <a:ext cx="1277938" cy="23177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th-TH"/>
          </a:p>
        </p:txBody>
      </p:sp>
      <p:sp>
        <p:nvSpPr>
          <p:cNvPr id="12" name="Line 2"/>
          <p:cNvSpPr>
            <a:spLocks noChangeShapeType="1"/>
          </p:cNvSpPr>
          <p:nvPr/>
        </p:nvSpPr>
        <p:spPr bwMode="auto">
          <a:xfrm>
            <a:off x="1309884" y="4343037"/>
            <a:ext cx="0" cy="16033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th-TH"/>
          </a:p>
        </p:txBody>
      </p:sp>
      <p:sp>
        <p:nvSpPr>
          <p:cNvPr id="13" name="Line 5"/>
          <p:cNvSpPr>
            <a:spLocks noChangeShapeType="1"/>
          </p:cNvSpPr>
          <p:nvPr/>
        </p:nvSpPr>
        <p:spPr bwMode="auto">
          <a:xfrm>
            <a:off x="4048014" y="4341450"/>
            <a:ext cx="0" cy="16192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th-TH"/>
          </a:p>
        </p:txBody>
      </p:sp>
      <p:sp>
        <p:nvSpPr>
          <p:cNvPr id="18" name="Rectangle 11"/>
          <p:cNvSpPr>
            <a:spLocks noChangeArrowheads="1"/>
          </p:cNvSpPr>
          <p:nvPr/>
        </p:nvSpPr>
        <p:spPr bwMode="auto">
          <a:xfrm>
            <a:off x="8977" y="350571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Arial" panose="020B0604020202020204" pitchFamily="34" charset="0"/>
                <a:ea typeface="Cordia New" panose="020B0304020202020204" pitchFamily="34" charset="-34"/>
                <a:cs typeface="Angsana New" panose="02020603050405020304" pitchFamily="18" charset="-34"/>
              </a:rPr>
              <a:t/>
            </a:r>
            <a:br>
              <a:rPr kumimoji="0" lang="en-US" altLang="zh-CN" sz="1400" b="0" i="0" u="none" strike="noStrike" cap="none" normalizeH="0" baseline="0" smtClean="0">
                <a:ln>
                  <a:noFill/>
                </a:ln>
                <a:solidFill>
                  <a:schemeClr val="tx1"/>
                </a:solidFill>
                <a:effectLst/>
                <a:latin typeface="Arial" panose="020B0604020202020204" pitchFamily="34" charset="0"/>
                <a:ea typeface="Cordia New" panose="020B0304020202020204" pitchFamily="34" charset="-34"/>
                <a:cs typeface="Angsana New" panose="02020603050405020304" pitchFamily="18" charset="-34"/>
              </a:rPr>
            </a:br>
            <a:endParaRPr kumimoji="0" lang="en-US" altLang="zh-CN" sz="2800" b="0" i="0" u="none" strike="noStrike" cap="none" normalizeH="0" baseline="0" smtClean="0">
              <a:ln>
                <a:noFill/>
              </a:ln>
              <a:solidFill>
                <a:schemeClr val="tx1"/>
              </a:solidFill>
              <a:effectLst/>
              <a:latin typeface="Arial" panose="020B0604020202020204" pitchFamily="34" charset="0"/>
            </a:endParaRPr>
          </a:p>
        </p:txBody>
      </p:sp>
      <p:sp>
        <p:nvSpPr>
          <p:cNvPr id="19" name="Rectangle 12"/>
          <p:cNvSpPr>
            <a:spLocks noChangeArrowheads="1"/>
          </p:cNvSpPr>
          <p:nvPr/>
        </p:nvSpPr>
        <p:spPr bwMode="auto">
          <a:xfrm>
            <a:off x="-448223" y="350571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57056" tIns="4572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th-TH" sz="1100" b="0" i="0" u="none" strike="noStrike" cap="none" normalizeH="0" baseline="0" smtClean="0">
                <a:ln>
                  <a:noFill/>
                </a:ln>
                <a:solidFill>
                  <a:schemeClr val="tx1"/>
                </a:solidFill>
                <a:effectLst/>
              </a:rPr>
              <a:t/>
            </a:r>
            <a:br>
              <a:rPr kumimoji="0" lang="en-US" altLang="th-TH" sz="1100" b="0" i="0" u="none" strike="noStrike" cap="none" normalizeH="0" baseline="0" smtClean="0">
                <a:ln>
                  <a:noFill/>
                </a:ln>
                <a:solidFill>
                  <a:schemeClr val="tx1"/>
                </a:solidFill>
                <a:effectLst/>
              </a:rPr>
            </a:br>
            <a:endParaRPr kumimoji="0" lang="en-US" altLang="th-TH" sz="2800" b="0" i="0" u="none" strike="noStrike" cap="none" normalizeH="0" baseline="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th-TH" sz="2800" b="0" i="0" u="none" strike="noStrike" cap="none" normalizeH="0" baseline="0" smtClean="0">
              <a:ln>
                <a:noFill/>
              </a:ln>
              <a:solidFill>
                <a:schemeClr val="tx1"/>
              </a:solidFill>
              <a:effectLst/>
              <a:latin typeface="Arial" panose="020B0604020202020204" pitchFamily="34" charset="0"/>
            </a:endParaRPr>
          </a:p>
        </p:txBody>
      </p:sp>
      <p:sp>
        <p:nvSpPr>
          <p:cNvPr id="20" name="Rectangle 13"/>
          <p:cNvSpPr>
            <a:spLocks noChangeArrowheads="1"/>
          </p:cNvSpPr>
          <p:nvPr/>
        </p:nvSpPr>
        <p:spPr bwMode="auto">
          <a:xfrm>
            <a:off x="-448223" y="350571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457200" algn="l" defTabSz="914400" rtl="0" eaLnBrk="0" fontAlgn="base" latinLnBrk="0" hangingPunct="0">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Comic Sans MS" panose="030F0702030302020204" pitchFamily="66" charset="0"/>
              </a:rPr>
              <a:t/>
            </a:r>
            <a:br>
              <a:rPr kumimoji="0" lang="en-US" altLang="zh-CN" sz="2000" b="0" i="0" u="none" strike="noStrike" cap="none" normalizeH="0" baseline="0" smtClean="0">
                <a:ln>
                  <a:noFill/>
                </a:ln>
                <a:solidFill>
                  <a:schemeClr val="tx1"/>
                </a:solidFill>
                <a:effectLst/>
                <a:latin typeface="Comic Sans MS" panose="030F0702030302020204" pitchFamily="66" charset="0"/>
              </a:rPr>
            </a:br>
            <a:endParaRPr kumimoji="0" lang="en-US" altLang="zh-CN" sz="2800" b="0" i="0" u="none" strike="noStrike" cap="none" normalizeH="0" baseline="0" smtClean="0">
              <a:ln>
                <a:noFill/>
              </a:ln>
              <a:solidFill>
                <a:schemeClr val="tx1"/>
              </a:solidFill>
              <a:effectLst/>
              <a:latin typeface="Arial" panose="020B0604020202020204" pitchFamily="34" charset="0"/>
            </a:endParaRPr>
          </a:p>
        </p:txBody>
      </p:sp>
      <p:sp>
        <p:nvSpPr>
          <p:cNvPr id="23" name="Rectangle 14"/>
          <p:cNvSpPr>
            <a:spLocks noChangeArrowheads="1"/>
          </p:cNvSpPr>
          <p:nvPr/>
        </p:nvSpPr>
        <p:spPr bwMode="auto">
          <a:xfrm>
            <a:off x="-178693" y="1989457"/>
            <a:ext cx="5275128" cy="938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056" tIns="45720" rIns="91440" bIns="0" numCol="1" anchor="ctr" anchorCtr="0" compatLnSpc="1">
            <a:prstTxWarp prst="textNoShape">
              <a:avLst/>
            </a:prstTxWarp>
            <a:spAutoFit/>
          </a:bodyPr>
          <a:lstStyle>
            <a:lvl1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1pPr>
            <a:lvl2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2pPr>
            <a:lvl3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3pPr>
            <a:lvl4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4pPr>
            <a:lvl5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5pPr>
            <a:lvl6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6pPr>
            <a:lvl7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7pPr>
            <a:lvl8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8pPr>
            <a:lvl9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9pPr>
          </a:lstStyle>
          <a:p>
            <a:pPr lvl="0"/>
            <a:r>
              <a:rPr kumimoji="0" lang="en-US" altLang="zh-CN" sz="2000" b="0" i="0" u="none" strike="noStrike" cap="none" normalizeH="0" baseline="0" dirty="0" smtClean="0">
                <a:ln>
                  <a:noFill/>
                </a:ln>
                <a:solidFill>
                  <a:schemeClr val="tx1"/>
                </a:solidFill>
                <a:effectLst/>
              </a:rPr>
              <a:t/>
            </a:r>
            <a:br>
              <a:rPr kumimoji="0" lang="en-US" altLang="zh-CN" sz="2000" b="0" i="0" u="none" strike="noStrike" cap="none" normalizeH="0" baseline="0" dirty="0" smtClean="0">
                <a:ln>
                  <a:noFill/>
                </a:ln>
                <a:solidFill>
                  <a:schemeClr val="tx1"/>
                </a:solidFill>
                <a:effectLst/>
              </a:rPr>
            </a:br>
            <a:r>
              <a:rPr lang="en-US" altLang="zh-CN" sz="2000" b="1" dirty="0">
                <a:latin typeface="Cordia New" panose="020B0304020202020204" pitchFamily="34" charset="-34"/>
                <a:cs typeface="Cordia New" panose="020B0304020202020204" pitchFamily="34" charset="-34"/>
              </a:rPr>
              <a:t>Parts of Speech </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endParaRPr kumimoji="0" lang="en-US" altLang="zh-CN" sz="11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แผนภูมิข้างบนนี้แสดงให้เราเห็นว่าคำ</a:t>
            </a:r>
            <a:r>
              <a:rPr kumimoji="0" lang="th-TH"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(Words)</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แบ่งเป็น </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2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กลุ่มใหญ่ๆ คือ </a:t>
            </a:r>
            <a:endParaRPr kumimoji="0" lang="th-TH" altLang="zh-CN" sz="2800" b="0" i="0" u="none" strike="noStrike" cap="none" normalizeH="0" baseline="0" dirty="0" smtClean="0">
              <a:ln>
                <a:noFill/>
              </a:ln>
              <a:solidFill>
                <a:schemeClr val="tx1"/>
              </a:solidFill>
              <a:effectLst/>
              <a:latin typeface="Arial" panose="020B0604020202020204" pitchFamily="34" charset="0"/>
            </a:endParaRPr>
          </a:p>
        </p:txBody>
      </p:sp>
      <p:sp>
        <p:nvSpPr>
          <p:cNvPr id="22" name="Text Box 15"/>
          <p:cNvSpPr txBox="1">
            <a:spLocks noChangeArrowheads="1"/>
          </p:cNvSpPr>
          <p:nvPr/>
        </p:nvSpPr>
        <p:spPr bwMode="auto">
          <a:xfrm>
            <a:off x="795107" y="4589982"/>
            <a:ext cx="1029553" cy="142178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2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ordia New" panose="020B0304020202020204" pitchFamily="34" charset="-34"/>
                <a:ea typeface="Cordia New" panose="020B0304020202020204" pitchFamily="34" charset="-34"/>
                <a:cs typeface="Angsana New" panose="02020603050405020304" pitchFamily="18" charset="-34"/>
              </a:rPr>
              <a:t>-Nouns </a:t>
            </a:r>
          </a:p>
          <a:p>
            <a:pPr marL="0" marR="0" lvl="0" indent="0" algn="l" defTabSz="914400" rtl="0" eaLnBrk="0" fontAlgn="base" latinLnBrk="0" hangingPunct="0">
              <a:lnSpc>
                <a:spcPct val="12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ordia New" panose="020B0304020202020204" pitchFamily="34" charset="-34"/>
                <a:ea typeface="Cordia New" panose="020B0304020202020204" pitchFamily="34" charset="-34"/>
                <a:cs typeface="Angsana New" panose="02020603050405020304" pitchFamily="18" charset="-34"/>
              </a:rPr>
              <a:t>-Verbs </a:t>
            </a:r>
          </a:p>
          <a:p>
            <a:pPr marL="0" marR="0" lvl="0" indent="0" algn="l" defTabSz="914400" rtl="0" eaLnBrk="0" fontAlgn="base" latinLnBrk="0" hangingPunct="0">
              <a:lnSpc>
                <a:spcPct val="12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ordia New" panose="020B0304020202020204" pitchFamily="34" charset="-34"/>
                <a:ea typeface="Cordia New" panose="020B0304020202020204" pitchFamily="34" charset="-34"/>
                <a:cs typeface="Angsana New" panose="02020603050405020304" pitchFamily="18" charset="-34"/>
              </a:rPr>
              <a:t>-Adjectives </a:t>
            </a:r>
          </a:p>
          <a:p>
            <a:pPr marL="0" marR="0" lvl="0" indent="0" algn="l" defTabSz="914400" rtl="0" eaLnBrk="0" fontAlgn="base" latinLnBrk="0" hangingPunct="0">
              <a:lnSpc>
                <a:spcPct val="12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ordia New" panose="020B0304020202020204" pitchFamily="34" charset="-34"/>
                <a:ea typeface="Cordia New" panose="020B0304020202020204" pitchFamily="34" charset="-34"/>
                <a:cs typeface="Angsana New" panose="02020603050405020304" pitchFamily="18" charset="-34"/>
              </a:rPr>
              <a:t>-Adverbs</a:t>
            </a:r>
            <a:endParaRPr kumimoji="0" lang="th-TH" altLang="th-TH" sz="2800" b="0" i="0" u="none" strike="noStrike" cap="none" normalizeH="0" baseline="0" smtClean="0">
              <a:ln>
                <a:noFill/>
              </a:ln>
              <a:solidFill>
                <a:schemeClr val="tx1"/>
              </a:solidFill>
              <a:effectLst/>
              <a:latin typeface="Arial" panose="020B0604020202020204" pitchFamily="34" charset="0"/>
            </a:endParaRPr>
          </a:p>
        </p:txBody>
      </p:sp>
      <p:sp>
        <p:nvSpPr>
          <p:cNvPr id="24" name="Text Box 16"/>
          <p:cNvSpPr txBox="1">
            <a:spLocks noChangeArrowheads="1"/>
          </p:cNvSpPr>
          <p:nvPr/>
        </p:nvSpPr>
        <p:spPr bwMode="auto">
          <a:xfrm>
            <a:off x="3487759" y="4600734"/>
            <a:ext cx="1301750" cy="17082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28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ordia New" panose="020B0304020202020204" pitchFamily="34" charset="-34"/>
                <a:ea typeface="Cordia New" panose="020B0304020202020204" pitchFamily="34" charset="-34"/>
                <a:cs typeface="Angsana New" panose="02020603050405020304" pitchFamily="18" charset="-34"/>
              </a:rPr>
              <a:t>-Auxiliary Verbs </a:t>
            </a:r>
          </a:p>
          <a:p>
            <a:pPr marL="0" marR="0" lvl="0" indent="0" algn="l" defTabSz="914400" rtl="0" eaLnBrk="0" fontAlgn="base" latinLnBrk="0" hangingPunct="0">
              <a:lnSpc>
                <a:spcPct val="128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ordia New" panose="020B0304020202020204" pitchFamily="34" charset="-34"/>
                <a:ea typeface="Cordia New" panose="020B0304020202020204" pitchFamily="34" charset="-34"/>
                <a:cs typeface="Angsana New" panose="02020603050405020304" pitchFamily="18" charset="-34"/>
              </a:rPr>
              <a:t>-Determiners </a:t>
            </a:r>
          </a:p>
          <a:p>
            <a:pPr marL="0" marR="0" lvl="0" indent="0" algn="l" defTabSz="914400" rtl="0" eaLnBrk="0" fontAlgn="base" latinLnBrk="0" hangingPunct="0">
              <a:lnSpc>
                <a:spcPct val="128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ordia New" panose="020B0304020202020204" pitchFamily="34" charset="-34"/>
                <a:ea typeface="Cordia New" panose="020B0304020202020204" pitchFamily="34" charset="-34"/>
                <a:cs typeface="Angsana New" panose="02020603050405020304" pitchFamily="18" charset="-34"/>
              </a:rPr>
              <a:t>-Pronouns</a:t>
            </a:r>
          </a:p>
          <a:p>
            <a:pPr marL="0" marR="0" lvl="0" indent="0" algn="l" defTabSz="914400" rtl="0" eaLnBrk="0" fontAlgn="base" latinLnBrk="0" hangingPunct="0">
              <a:lnSpc>
                <a:spcPct val="128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ordia New" panose="020B0304020202020204" pitchFamily="34" charset="-34"/>
                <a:ea typeface="Cordia New" panose="020B0304020202020204" pitchFamily="34" charset="-34"/>
                <a:cs typeface="Angsana New" panose="02020603050405020304" pitchFamily="18" charset="-34"/>
              </a:rPr>
              <a:t>-Prepositions</a:t>
            </a:r>
          </a:p>
          <a:p>
            <a:pPr marL="0" marR="0" lvl="0" indent="0" algn="l" defTabSz="914400" rtl="0" eaLnBrk="0" fontAlgn="base" latinLnBrk="0" hangingPunct="0">
              <a:lnSpc>
                <a:spcPct val="128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Cordia New" panose="020B0304020202020204" pitchFamily="34" charset="-34"/>
                <a:ea typeface="Cordia New" panose="020B0304020202020204" pitchFamily="34" charset="-34"/>
                <a:cs typeface="Angsana New" panose="02020603050405020304" pitchFamily="18" charset="-34"/>
              </a:rPr>
              <a:t>-Conjunctions</a:t>
            </a:r>
            <a:endParaRPr kumimoji="0" lang="th-TH" altLang="th-TH" sz="2800" b="0" i="0" u="none" strike="noStrike" cap="none" normalizeH="0" baseline="0" smtClean="0">
              <a:ln>
                <a:noFill/>
              </a:ln>
              <a:solidFill>
                <a:schemeClr val="tx1"/>
              </a:solidFill>
              <a:effectLst/>
              <a:latin typeface="Arial" panose="020B0604020202020204" pitchFamily="34" charset="0"/>
            </a:endParaRPr>
          </a:p>
        </p:txBody>
      </p:sp>
      <p:sp>
        <p:nvSpPr>
          <p:cNvPr id="25" name="Rectangle 24"/>
          <p:cNvSpPr/>
          <p:nvPr/>
        </p:nvSpPr>
        <p:spPr>
          <a:xfrm>
            <a:off x="6582033" y="790768"/>
            <a:ext cx="5258743" cy="3970318"/>
          </a:xfrm>
          <a:prstGeom prst="rect">
            <a:avLst/>
          </a:prstGeom>
        </p:spPr>
        <p:txBody>
          <a:bodyPr wrap="square">
            <a:spAutoFit/>
          </a:bodyPr>
          <a:lstStyle/>
          <a:p>
            <a:pPr>
              <a:spcAft>
                <a:spcPts val="0"/>
              </a:spcAft>
            </a:pPr>
            <a:r>
              <a:rPr lang="th-TH" sz="1800" dirty="0" smtClean="0">
                <a:latin typeface="Cordia New" panose="020B0304020202020204" pitchFamily="34" charset="-34"/>
                <a:ea typeface="Cordia New" panose="020B0304020202020204" pitchFamily="34" charset="-34"/>
              </a:rPr>
              <a:t>แผนภูมินี้</a:t>
            </a:r>
            <a:r>
              <a:rPr lang="th-TH" sz="1800" dirty="0">
                <a:latin typeface="Cordia New" panose="020B0304020202020204" pitchFamily="34" charset="-34"/>
                <a:ea typeface="Cordia New" panose="020B0304020202020204" pitchFamily="34" charset="-34"/>
              </a:rPr>
              <a:t>แสดงให้เราเห็นว่า</a:t>
            </a:r>
            <a:r>
              <a:rPr lang="th-TH" sz="1800" dirty="0" smtClean="0">
                <a:latin typeface="Cordia New" panose="020B0304020202020204" pitchFamily="34" charset="-34"/>
                <a:ea typeface="Cordia New" panose="020B0304020202020204" pitchFamily="34" charset="-34"/>
              </a:rPr>
              <a:t>คำแบ่งเป็น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2 </a:t>
            </a:r>
            <a:r>
              <a:rPr lang="th-TH" sz="1800" dirty="0">
                <a:latin typeface="Cordia New" panose="020B0304020202020204" pitchFamily="34" charset="-34"/>
                <a:ea typeface="Cordia New" panose="020B0304020202020204" pitchFamily="34" charset="-34"/>
              </a:rPr>
              <a:t>กลุ่มใหญ่ๆ คือ </a:t>
            </a:r>
            <a:endParaRPr lang="th-TH" sz="1800" dirty="0" smtClean="0">
              <a:latin typeface="Cordia New" panose="020B0304020202020204" pitchFamily="34" charset="-34"/>
              <a:ea typeface="Cordia New" panose="020B0304020202020204" pitchFamily="34" charset="-34"/>
            </a:endParaRPr>
          </a:p>
          <a:p>
            <a:pPr>
              <a:spcAft>
                <a:spcPts val="0"/>
              </a:spcAft>
            </a:pP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marL="342900" indent="-342900">
              <a:spcAft>
                <a:spcPts val="0"/>
              </a:spcAft>
              <a:buAutoNum type="arabicPeriod"/>
            </a:pPr>
            <a:r>
              <a:rPr lang="en-US" sz="1800" b="1" dirty="0" smtClean="0">
                <a:latin typeface="Cordia New" panose="020B0304020202020204" pitchFamily="34" charset="-34"/>
                <a:ea typeface="Cordia New" panose="020B0304020202020204" pitchFamily="34" charset="-34"/>
                <a:cs typeface="Cordia New" panose="020B0304020202020204" pitchFamily="34" charset="-34"/>
              </a:rPr>
              <a:t>Content </a:t>
            </a:r>
            <a:r>
              <a:rPr lang="en-US" sz="1800" b="1" dirty="0">
                <a:latin typeface="Cordia New" panose="020B0304020202020204" pitchFamily="34" charset="-34"/>
                <a:ea typeface="Cordia New" panose="020B0304020202020204" pitchFamily="34" charset="-34"/>
                <a:cs typeface="Cordia New" panose="020B0304020202020204" pitchFamily="34" charset="-34"/>
              </a:rPr>
              <a:t>Words</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หมายถึงคำที่แสดงเนื้อหาเพื่อใช้เรียกสิ่งต่างๆ  บอกลักษณะ และบรรยายกริยาการกระทำ กลุ่มคำพวกนี้มีการเปลี่ยนแปลง หรือสร้างใหม่เพิ่มขึ้นเรื่อยๆ บางทีก็เป็นการยืมคำจากภาษาอื่นก็มี  </a:t>
            </a:r>
            <a:endParaRPr lang="th-TH" sz="1800" dirty="0" smtClean="0">
              <a:latin typeface="Cordia New" panose="020B0304020202020204" pitchFamily="34" charset="-34"/>
              <a:ea typeface="Cordia New" panose="020B0304020202020204" pitchFamily="34" charset="-34"/>
            </a:endParaRPr>
          </a:p>
          <a:p>
            <a:pPr marL="342900" indent="-342900">
              <a:spcAft>
                <a:spcPts val="0"/>
              </a:spcAft>
              <a:buAutoNum type="arabicPeriod"/>
            </a:pP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marL="342900" indent="-342900">
              <a:spcAft>
                <a:spcPts val="0"/>
              </a:spcAft>
              <a:buAutoNum type="arabicPeriod" startAt="2"/>
              <a:tabLst>
                <a:tab pos="180340" algn="l"/>
              </a:tabLst>
            </a:pPr>
            <a:r>
              <a:rPr lang="en-US" sz="1800" b="1" dirty="0" smtClean="0">
                <a:latin typeface="Cordia New" panose="020B0304020202020204" pitchFamily="34" charset="-34"/>
                <a:ea typeface="Cordia New" panose="020B0304020202020204" pitchFamily="34" charset="-34"/>
                <a:cs typeface="Cordia New" panose="020B0304020202020204" pitchFamily="34" charset="-34"/>
              </a:rPr>
              <a:t>Grammar </a:t>
            </a:r>
            <a:r>
              <a:rPr lang="en-US" sz="1800" b="1" dirty="0">
                <a:latin typeface="Cordia New" panose="020B0304020202020204" pitchFamily="34" charset="-34"/>
                <a:ea typeface="Cordia New" panose="020B0304020202020204" pitchFamily="34" charset="-34"/>
                <a:cs typeface="Cordia New" panose="020B0304020202020204" pitchFamily="34" charset="-34"/>
              </a:rPr>
              <a:t>Words</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หมายถึงคำที่ไม่ได้ให้เนื้อหา แต่ทำหน้าที่ทางไวยากรณ์ จำนวนคำกลุ่มนี้ค่อนข้างคงที่ </a:t>
            </a:r>
            <a:endParaRPr lang="th-TH" sz="1800" dirty="0" smtClean="0">
              <a:latin typeface="Cordia New" panose="020B0304020202020204" pitchFamily="34" charset="-34"/>
              <a:ea typeface="Cordia New" panose="020B0304020202020204" pitchFamily="34" charset="-34"/>
            </a:endParaRPr>
          </a:p>
          <a:p>
            <a:pPr marL="342900" indent="-342900">
              <a:spcAft>
                <a:spcPts val="0"/>
              </a:spcAft>
              <a:buAutoNum type="arabicPeriod" startAt="2"/>
              <a:tabLst>
                <a:tab pos="180340" algn="l"/>
              </a:tabLst>
            </a:pP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tabLst>
                <a:tab pos="180340" algn="l"/>
              </a:tabLst>
            </a:pPr>
            <a:r>
              <a:rPr lang="th-TH" sz="1800" dirty="0" smtClean="0">
                <a:latin typeface="Cordia New" panose="020B0304020202020204" pitchFamily="34" charset="-34"/>
                <a:ea typeface="Cordia New" panose="020B0304020202020204" pitchFamily="34" charset="-34"/>
              </a:rPr>
              <a:t>กลุ่มคำ</a:t>
            </a:r>
            <a:r>
              <a:rPr lang="th-TH" sz="1800" dirty="0">
                <a:latin typeface="Cordia New" panose="020B0304020202020204" pitchFamily="34" charset="-34"/>
                <a:ea typeface="Cordia New" panose="020B0304020202020204" pitchFamily="34" charset="-34"/>
              </a:rPr>
              <a:t>ทั้งสองประเภทนี้เมื่อรวมกันเข้า จะจัดเป็น </a:t>
            </a:r>
            <a:r>
              <a:rPr lang="en-US" sz="1800" b="1" dirty="0">
                <a:latin typeface="Cordia New" panose="020B0304020202020204" pitchFamily="34" charset="-34"/>
                <a:ea typeface="Cordia New" panose="020B0304020202020204" pitchFamily="34" charset="-34"/>
                <a:cs typeface="Cordia New" panose="020B0304020202020204" pitchFamily="34" charset="-34"/>
              </a:rPr>
              <a:t>Parts of Speech</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หรือชนิดของคำต่างๆนั่นเอง เมื่ออ่านพบข้อความหรือประโยคที่เต็มไปด้วยคำศัพท์ยาก เราควรฝึกวิเคราะห์</a:t>
            </a:r>
            <a:r>
              <a:rPr lang="th-TH" sz="1800" dirty="0" smtClean="0">
                <a:latin typeface="Cordia New" panose="020B0304020202020204" pitchFamily="34" charset="-34"/>
                <a:ea typeface="Cordia New" panose="020B0304020202020204" pitchFamily="34" charset="-34"/>
              </a:rPr>
              <a:t>และทำ</a:t>
            </a:r>
            <a:r>
              <a:rPr lang="th-TH" sz="1800" dirty="0">
                <a:latin typeface="Cordia New" panose="020B0304020202020204" pitchFamily="34" charset="-34"/>
                <a:ea typeface="Cordia New" panose="020B0304020202020204" pitchFamily="34" charset="-34"/>
              </a:rPr>
              <a:t>ความเข้าใจชนิดและหน้าที่ของคำเป็นอันดับแรก การแปลความหมายของคำให้ตรงกับชนิดหน้าที่ของคำจะทำให้เข้าใจสิ่งที่อ่านได้อย่างถูกต้อง</a:t>
            </a:r>
            <a:endParaRPr lang="en-US" sz="1800" dirty="0">
              <a:effectLst/>
              <a:latin typeface="Cordia New" panose="020B0304020202020204" pitchFamily="34" charset="-34"/>
              <a:ea typeface="Cordia New" panose="020B0304020202020204" pitchFamily="34" charset="-34"/>
              <a:cs typeface="Cordia New" panose="020B0304020202020204" pitchFamily="34" charset="-34"/>
            </a:endParaRPr>
          </a:p>
        </p:txBody>
      </p:sp>
    </p:spTree>
    <p:extLst>
      <p:ext uri="{BB962C8B-B14F-4D97-AF65-F5344CB8AC3E}">
        <p14:creationId xmlns:p14="http://schemas.microsoft.com/office/powerpoint/2010/main" val="29583408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761569"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0" name="Rectangle 119"/>
          <p:cNvSpPr>
            <a:spLocks noChangeArrowheads="1"/>
          </p:cNvSpPr>
          <p:nvPr/>
        </p:nvSpPr>
        <p:spPr bwMode="auto">
          <a:xfrm>
            <a:off x="788343" y="478972"/>
            <a:ext cx="1253516" cy="46166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lgn="ctr">
              <a:spcAft>
                <a:spcPts val="0"/>
              </a:spcAft>
              <a:buNone/>
            </a:pPr>
            <a:r>
              <a:rPr lang="en-US" sz="2400" dirty="0" smtClean="0">
                <a:latin typeface="Comic Sans MS" panose="030F0702030302020204" pitchFamily="66" charset="0"/>
                <a:ea typeface="Cordia New" panose="020B0304020202020204" pitchFamily="34" charset="-34"/>
                <a:cs typeface="Cordia New" panose="020B0304020202020204" pitchFamily="34" charset="-34"/>
              </a:rPr>
              <a:t>Verbs</a:t>
            </a:r>
            <a:endParaRPr lang="en-US" sz="2400" dirty="0">
              <a:latin typeface="Cordia New" panose="020B0304020202020204" pitchFamily="34" charset="-34"/>
              <a:ea typeface="Cordia New" panose="020B0304020202020204" pitchFamily="34" charset="-34"/>
              <a:cs typeface="Cordia New" panose="020B0304020202020204" pitchFamily="34" charset="-34"/>
            </a:endParaRPr>
          </a:p>
        </p:txBody>
      </p:sp>
      <p:sp>
        <p:nvSpPr>
          <p:cNvPr id="11" name="Rectangle 17"/>
          <p:cNvSpPr>
            <a:spLocks noChangeArrowheads="1"/>
          </p:cNvSpPr>
          <p:nvPr/>
        </p:nvSpPr>
        <p:spPr bwMode="auto">
          <a:xfrm>
            <a:off x="267360" y="1294580"/>
            <a:ext cx="5380417"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1pPr>
            <a:lvl2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2pPr>
            <a:lvl3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3pPr>
            <a:lvl4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4pPr>
            <a:lvl5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5pPr>
            <a:lvl6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6pPr>
            <a:lvl7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7pPr>
            <a:lvl8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8pPr>
            <a:lvl9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kumimoji="0" lang="en-US" altLang="zh-CN" sz="1800" b="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Verbs (</a:t>
            </a:r>
            <a:r>
              <a:rPr kumimoji="0" lang="th-TH" altLang="zh-CN" sz="1800" b="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คำกริยา</a:t>
            </a:r>
            <a:r>
              <a:rPr kumimoji="0" lang="en-US" altLang="zh-CN" sz="1800" b="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  </a:t>
            </a:r>
            <a:r>
              <a:rPr kumimoji="0" lang="th-TH" altLang="zh-CN" sz="1800" b="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ถือเป็น </a:t>
            </a:r>
            <a:r>
              <a:rPr kumimoji="0" lang="en-US" altLang="zh-CN" sz="1800" b="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Content Words </a:t>
            </a:r>
            <a:r>
              <a:rPr kumimoji="0" lang="th-TH" altLang="zh-CN" sz="1800" b="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ที่สำคัญของประโยคซึ่งจะขาดเสียมิได้ </a:t>
            </a:r>
            <a:endParaRPr kumimoji="0" lang="en-US" altLang="zh-CN" sz="1800" b="0" i="0" u="none" strike="noStrike" cap="none" normalizeH="0" baseline="0" dirty="0" smtClean="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tabLst>
                <a:tab pos="457200" algn="r"/>
                <a:tab pos="2636838" algn="ctr"/>
                <a:tab pos="5273675" algn="r"/>
              </a:tabLst>
            </a:pPr>
            <a:endParaRPr kumimoji="0" lang="en-US" altLang="zh-CN" sz="1800" b="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endParaRPr>
          </a:p>
          <a:p>
            <a:pPr marL="0" marR="0" lvl="0" indent="0" algn="l" defTabSz="914400" rtl="0" eaLnBrk="0" fontAlgn="base" latinLnBrk="0" hangingPunct="0">
              <a:lnSpc>
                <a:spcPct val="100000"/>
              </a:lnSpc>
              <a:spcBef>
                <a:spcPct val="0"/>
              </a:spcBef>
              <a:spcAft>
                <a:spcPct val="0"/>
              </a:spcAft>
              <a:buClrTx/>
              <a:buSzTx/>
              <a:tabLst>
                <a:tab pos="457200" algn="r"/>
                <a:tab pos="2636838" algn="ctr"/>
                <a:tab pos="5273675" algn="r"/>
              </a:tabLst>
            </a:pPr>
            <a:r>
              <a:rPr kumimoji="0" lang="en-US" altLang="zh-CN" sz="1800" b="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Verbs </a:t>
            </a:r>
            <a:r>
              <a:rPr kumimoji="0" lang="th-TH" altLang="zh-CN" sz="1800" b="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เป็นคำที่บอกอาการหรือการกระทำ </a:t>
            </a:r>
            <a:r>
              <a:rPr kumimoji="0" lang="en-US" altLang="zh-CN" sz="1800" b="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(action) </a:t>
            </a:r>
            <a:r>
              <a:rPr kumimoji="0" lang="th-TH" altLang="zh-CN" sz="1800" b="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หรือความเป็นอยู่ </a:t>
            </a:r>
            <a:r>
              <a:rPr kumimoji="0" lang="en-US" altLang="zh-CN" sz="1800" b="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(being) </a:t>
            </a:r>
            <a:r>
              <a:rPr kumimoji="0" lang="th-TH" altLang="zh-CN" sz="1800" b="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หรือสภาวะความเป็นอยู่ </a:t>
            </a:r>
            <a:r>
              <a:rPr kumimoji="0" lang="en-US" altLang="zh-CN" sz="1800" b="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(state of being)  </a:t>
            </a:r>
            <a:r>
              <a:rPr kumimoji="0" lang="th-TH" altLang="zh-CN" sz="1800" b="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เช่น</a:t>
            </a:r>
            <a:endParaRPr kumimoji="0" lang="th-TH" altLang="zh-CN" sz="1800" b="0" i="0" u="none" strike="noStrike" cap="none" normalizeH="0" baseline="0" dirty="0" smtClean="0">
              <a:ln>
                <a:noFill/>
              </a:ln>
              <a:solidFill>
                <a:schemeClr val="tx1"/>
              </a:solidFill>
              <a:effectLst/>
              <a:latin typeface="+mj-lt"/>
            </a:endParaRPr>
          </a:p>
        </p:txBody>
      </p:sp>
      <p:graphicFrame>
        <p:nvGraphicFramePr>
          <p:cNvPr id="13" name="Table 12"/>
          <p:cNvGraphicFramePr>
            <a:graphicFrameLocks noGrp="1"/>
          </p:cNvGraphicFramePr>
          <p:nvPr>
            <p:extLst>
              <p:ext uri="{D42A27DB-BD31-4B8C-83A1-F6EECF244321}">
                <p14:modId xmlns:p14="http://schemas.microsoft.com/office/powerpoint/2010/main" val="2187484776"/>
              </p:ext>
            </p:extLst>
          </p:nvPr>
        </p:nvGraphicFramePr>
        <p:xfrm>
          <a:off x="1058864" y="2860394"/>
          <a:ext cx="3693440" cy="669884"/>
        </p:xfrm>
        <a:graphic>
          <a:graphicData uri="http://schemas.openxmlformats.org/drawingml/2006/table">
            <a:tbl>
              <a:tblPr>
                <a:tableStyleId>{5C22544A-7EE6-4342-B048-85BDC9FD1C3A}</a:tableStyleId>
              </a:tblPr>
              <a:tblGrid>
                <a:gridCol w="1967522"/>
                <a:gridCol w="1725918"/>
              </a:tblGrid>
              <a:tr h="669884">
                <a:tc>
                  <a:txBody>
                    <a:bodyPr/>
                    <a:lstStyle/>
                    <a:p>
                      <a:pPr>
                        <a:lnSpc>
                          <a:spcPts val="1600"/>
                        </a:lnSpc>
                        <a:spcAft>
                          <a:spcPts val="0"/>
                        </a:spcAft>
                        <a:tabLst>
                          <a:tab pos="2637155" algn="ctr"/>
                          <a:tab pos="5274310" algn="r"/>
                          <a:tab pos="457200" algn="l"/>
                        </a:tabLst>
                      </a:pPr>
                      <a:r>
                        <a:rPr lang="th-TH" sz="1600" dirty="0">
                          <a:effectLst/>
                        </a:rPr>
                        <a:t>บอกการกระทำ</a:t>
                      </a:r>
                      <a:endParaRPr lang="en-US" sz="1400" dirty="0">
                        <a:effectLst/>
                      </a:endParaRPr>
                    </a:p>
                    <a:p>
                      <a:pPr>
                        <a:lnSpc>
                          <a:spcPts val="1600"/>
                        </a:lnSpc>
                        <a:spcAft>
                          <a:spcPts val="0"/>
                        </a:spcAft>
                        <a:tabLst>
                          <a:tab pos="2637155" algn="ctr"/>
                          <a:tab pos="5274310" algn="r"/>
                          <a:tab pos="457200" algn="l"/>
                        </a:tabLst>
                      </a:pPr>
                      <a:r>
                        <a:rPr lang="th-TH" sz="1600" dirty="0">
                          <a:effectLst/>
                        </a:rPr>
                        <a:t>บอกความเป็นอยู่</a:t>
                      </a:r>
                      <a:endParaRPr lang="en-US" sz="1400" dirty="0">
                        <a:effectLst/>
                      </a:endParaRPr>
                    </a:p>
                    <a:p>
                      <a:pPr>
                        <a:lnSpc>
                          <a:spcPts val="1600"/>
                        </a:lnSpc>
                        <a:spcAft>
                          <a:spcPts val="0"/>
                        </a:spcAft>
                        <a:tabLst>
                          <a:tab pos="2637155" algn="ctr"/>
                          <a:tab pos="5274310" algn="r"/>
                          <a:tab pos="457200" algn="l"/>
                        </a:tabLst>
                      </a:pPr>
                      <a:r>
                        <a:rPr lang="th-TH" sz="1600" dirty="0">
                          <a:effectLst/>
                        </a:rPr>
                        <a:t>บอกสภาวะความเป็นอยู่</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tabLst>
                          <a:tab pos="2637155" algn="ctr"/>
                          <a:tab pos="5274310" algn="r"/>
                          <a:tab pos="457200" algn="l"/>
                        </a:tabLst>
                      </a:pPr>
                      <a:r>
                        <a:rPr lang="en-US" sz="1600" dirty="0">
                          <a:effectLst/>
                        </a:rPr>
                        <a:t>Birds </a:t>
                      </a:r>
                      <a:r>
                        <a:rPr lang="en-US" sz="1600" u="sng" dirty="0">
                          <a:effectLst/>
                        </a:rPr>
                        <a:t>fly</a:t>
                      </a:r>
                      <a:r>
                        <a:rPr lang="en-US" sz="1600" dirty="0">
                          <a:effectLst/>
                        </a:rPr>
                        <a:t>.</a:t>
                      </a:r>
                      <a:endParaRPr lang="en-US" sz="1400" dirty="0">
                        <a:effectLst/>
                      </a:endParaRPr>
                    </a:p>
                    <a:p>
                      <a:pPr>
                        <a:lnSpc>
                          <a:spcPts val="1600"/>
                        </a:lnSpc>
                        <a:spcAft>
                          <a:spcPts val="0"/>
                        </a:spcAft>
                        <a:tabLst>
                          <a:tab pos="2637155" algn="ctr"/>
                          <a:tab pos="5274310" algn="r"/>
                          <a:tab pos="457200" algn="l"/>
                        </a:tabLst>
                      </a:pPr>
                      <a:r>
                        <a:rPr lang="en-US" sz="1600" dirty="0">
                          <a:effectLst/>
                        </a:rPr>
                        <a:t>Dave </a:t>
                      </a:r>
                      <a:r>
                        <a:rPr lang="en-US" sz="1600" u="sng" dirty="0">
                          <a:effectLst/>
                        </a:rPr>
                        <a:t>is</a:t>
                      </a:r>
                      <a:r>
                        <a:rPr lang="en-US" sz="1600" dirty="0">
                          <a:effectLst/>
                        </a:rPr>
                        <a:t> a pilot.</a:t>
                      </a:r>
                      <a:endParaRPr lang="en-US" sz="1400" dirty="0">
                        <a:effectLst/>
                      </a:endParaRPr>
                    </a:p>
                    <a:p>
                      <a:pPr>
                        <a:lnSpc>
                          <a:spcPts val="1600"/>
                        </a:lnSpc>
                        <a:spcAft>
                          <a:spcPts val="0"/>
                        </a:spcAft>
                        <a:tabLst>
                          <a:tab pos="2637155" algn="ctr"/>
                          <a:tab pos="5274310" algn="r"/>
                          <a:tab pos="457200" algn="l"/>
                        </a:tabLst>
                      </a:pPr>
                      <a:r>
                        <a:rPr lang="en-US" sz="1600" dirty="0">
                          <a:effectLst/>
                        </a:rPr>
                        <a:t>He </a:t>
                      </a:r>
                      <a:r>
                        <a:rPr lang="en-US" sz="1600" u="sng" dirty="0">
                          <a:effectLst/>
                        </a:rPr>
                        <a:t>looks</a:t>
                      </a:r>
                      <a:r>
                        <a:rPr lang="en-US" sz="1600" dirty="0">
                          <a:effectLst/>
                        </a:rPr>
                        <a:t> good.</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bl>
          </a:graphicData>
        </a:graphic>
      </p:graphicFrame>
      <p:sp>
        <p:nvSpPr>
          <p:cNvPr id="5" name="Rectangle 4"/>
          <p:cNvSpPr/>
          <p:nvPr/>
        </p:nvSpPr>
        <p:spPr>
          <a:xfrm>
            <a:off x="267360" y="3848490"/>
            <a:ext cx="4844570" cy="2585323"/>
          </a:xfrm>
          <a:prstGeom prst="rect">
            <a:avLst/>
          </a:prstGeom>
        </p:spPr>
        <p:txBody>
          <a:bodyPr wrap="square">
            <a:spAutoFit/>
          </a:bodyPr>
          <a:lstStyle/>
          <a:p>
            <a:pPr lvl="0">
              <a:spcAft>
                <a:spcPts val="0"/>
              </a:spcAft>
              <a:buSzPts val="1200"/>
              <a:tabLst>
                <a:tab pos="2637155" algn="ctr"/>
                <a:tab pos="5274310" algn="r"/>
                <a:tab pos="228600" algn="l"/>
              </a:tabLst>
            </a:pPr>
            <a:r>
              <a:rPr lang="th-TH" sz="1800" dirty="0">
                <a:latin typeface="Cordia New" panose="020B0304020202020204" pitchFamily="34" charset="-34"/>
                <a:ea typeface="Cordia New" panose="020B0304020202020204" pitchFamily="34" charset="-34"/>
              </a:rPr>
              <a:t>บางครั้งเราใช้ </a:t>
            </a:r>
            <a:r>
              <a:rPr lang="en-US" sz="1800" dirty="0">
                <a:latin typeface="Cordia New" panose="020B0304020202020204" pitchFamily="34" charset="-34"/>
                <a:ea typeface="Cordia New" panose="020B0304020202020204" pitchFamily="34" charset="-34"/>
                <a:cs typeface="Cordia New" panose="020B0304020202020204" pitchFamily="34" charset="-34"/>
              </a:rPr>
              <a:t>Verb 2 </a:t>
            </a:r>
            <a:r>
              <a:rPr lang="th-TH" sz="1800" dirty="0">
                <a:latin typeface="Cordia New" panose="020B0304020202020204" pitchFamily="34" charset="-34"/>
                <a:ea typeface="Cordia New" panose="020B0304020202020204" pitchFamily="34" charset="-34"/>
              </a:rPr>
              <a:t>คำ หรือมากกว่า </a:t>
            </a:r>
            <a:r>
              <a:rPr lang="en-US" sz="1800" dirty="0">
                <a:latin typeface="Cordia New" panose="020B0304020202020204" pitchFamily="34" charset="-34"/>
                <a:ea typeface="Cordia New" panose="020B0304020202020204" pitchFamily="34" charset="-34"/>
                <a:cs typeface="Cordia New" panose="020B0304020202020204" pitchFamily="34" charset="-34"/>
              </a:rPr>
              <a:t>2 </a:t>
            </a:r>
            <a:r>
              <a:rPr lang="th-TH" sz="1800" dirty="0">
                <a:latin typeface="Cordia New" panose="020B0304020202020204" pitchFamily="34" charset="-34"/>
                <a:ea typeface="Cordia New" panose="020B0304020202020204" pitchFamily="34" charset="-34"/>
              </a:rPr>
              <a:t>คำมารวมกัน ทำให้เกิดเป็นกลุ่มคำกริยาที่มีความซับซ้อนยิ่งขึ้นเรียกว่า กริยาวลี </a:t>
            </a:r>
            <a:r>
              <a:rPr lang="en-US" sz="1800" dirty="0">
                <a:latin typeface="Cordia New" panose="020B0304020202020204" pitchFamily="34" charset="-34"/>
                <a:ea typeface="Cordia New" panose="020B0304020202020204" pitchFamily="34" charset="-34"/>
                <a:cs typeface="Cordia New" panose="020B0304020202020204" pitchFamily="34" charset="-34"/>
              </a:rPr>
              <a:t>(Verb Phrases) </a:t>
            </a:r>
            <a:r>
              <a:rPr lang="th-TH" sz="1800" dirty="0">
                <a:latin typeface="Cordia New" panose="020B0304020202020204" pitchFamily="34" charset="-34"/>
                <a:ea typeface="Cordia New" panose="020B0304020202020204" pitchFamily="34" charset="-34"/>
              </a:rPr>
              <a:t>ลองศึกษาตัวอย่างกลุ่มคำกริยา  </a:t>
            </a:r>
            <a:r>
              <a:rPr lang="en-US" sz="1800" dirty="0">
                <a:latin typeface="Cordia New" panose="020B0304020202020204" pitchFamily="34" charset="-34"/>
                <a:ea typeface="Cordia New" panose="020B0304020202020204" pitchFamily="34" charset="-34"/>
                <a:cs typeface="Cordia New" panose="020B0304020202020204" pitchFamily="34" charset="-34"/>
              </a:rPr>
              <a:t>say  </a:t>
            </a:r>
            <a:r>
              <a:rPr lang="th-TH" sz="1800" dirty="0" smtClean="0">
                <a:latin typeface="Cordia New" panose="020B0304020202020204" pitchFamily="34" charset="-34"/>
                <a:ea typeface="Cordia New" panose="020B0304020202020204" pitchFamily="34" charset="-34"/>
              </a:rPr>
              <a:t>ดังนี้</a:t>
            </a:r>
          </a:p>
          <a:p>
            <a:pPr lvl="0">
              <a:spcAft>
                <a:spcPts val="0"/>
              </a:spcAft>
              <a:buSzPts val="1200"/>
              <a:tabLst>
                <a:tab pos="2637155" algn="ctr"/>
                <a:tab pos="5274310" algn="r"/>
                <a:tab pos="228600" algn="l"/>
              </a:tabLst>
            </a:pP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marL="228600">
              <a:spcAft>
                <a:spcPts val="0"/>
              </a:spcAft>
              <a:tabLst>
                <a:tab pos="2637155" algn="ctr"/>
                <a:tab pos="5274310" algn="r"/>
                <a:tab pos="457200" algn="l"/>
              </a:tabLst>
            </a:pPr>
            <a:r>
              <a:rPr lang="en-US" sz="1800" dirty="0">
                <a:latin typeface="Cordia New" panose="020B0304020202020204" pitchFamily="34" charset="-34"/>
                <a:ea typeface="Cordia New" panose="020B0304020202020204" pitchFamily="34" charset="-34"/>
                <a:cs typeface="Cordia New" panose="020B0304020202020204" pitchFamily="34" charset="-34"/>
              </a:rPr>
              <a:t>has said, is being said, has been said, will be said, could have been said, may have said, had been said </a:t>
            </a:r>
            <a:r>
              <a:rPr lang="th-TH" sz="1800" dirty="0">
                <a:latin typeface="Cordia New" panose="020B0304020202020204" pitchFamily="34" charset="-34"/>
                <a:ea typeface="Cordia New" panose="020B0304020202020204" pitchFamily="34" charset="-34"/>
              </a:rPr>
              <a:t>เป็นต้น  สำหรับตัวอย่างประโยค เช่น</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marL="228600">
              <a:spcAft>
                <a:spcPts val="0"/>
              </a:spcAft>
              <a:tabLst>
                <a:tab pos="2637155" algn="ctr"/>
                <a:tab pos="5274310" algn="r"/>
                <a:tab pos="457200" algn="l"/>
              </a:tabLst>
            </a:pPr>
            <a:r>
              <a:rPr lang="en-US" sz="1800" dirty="0">
                <a:latin typeface="Cordia New" panose="020B0304020202020204" pitchFamily="34" charset="-34"/>
                <a:ea typeface="Cordia New" panose="020B0304020202020204" pitchFamily="34" charset="-34"/>
                <a:cs typeface="Cordia New" panose="020B0304020202020204" pitchFamily="34" charset="-34"/>
              </a:rPr>
              <a:t>-I </a:t>
            </a:r>
            <a:r>
              <a:rPr lang="en-US" sz="1800" b="1" u="sng" dirty="0">
                <a:latin typeface="Cordia New" panose="020B0304020202020204" pitchFamily="34" charset="-34"/>
                <a:ea typeface="Cordia New" panose="020B0304020202020204" pitchFamily="34" charset="-34"/>
                <a:cs typeface="Cordia New" panose="020B0304020202020204" pitchFamily="34" charset="-34"/>
              </a:rPr>
              <a:t>have lost</a:t>
            </a:r>
            <a:r>
              <a:rPr lang="en-US" sz="1800" dirty="0">
                <a:latin typeface="Cordia New" panose="020B0304020202020204" pitchFamily="34" charset="-34"/>
                <a:ea typeface="Cordia New" panose="020B0304020202020204" pitchFamily="34" charset="-34"/>
                <a:cs typeface="Cordia New" panose="020B0304020202020204" pitchFamily="34" charset="-34"/>
              </a:rPr>
              <a:t> my mobile phone.           -The game </a:t>
            </a:r>
            <a:r>
              <a:rPr lang="en-US" sz="1800" b="1" u="sng" dirty="0">
                <a:latin typeface="Cordia New" panose="020B0304020202020204" pitchFamily="34" charset="-34"/>
                <a:ea typeface="Cordia New" panose="020B0304020202020204" pitchFamily="34" charset="-34"/>
                <a:cs typeface="Cordia New" panose="020B0304020202020204" pitchFamily="34" charset="-34"/>
              </a:rPr>
              <a:t>will be finished</a:t>
            </a:r>
            <a:r>
              <a:rPr lang="en-US" sz="1800" dirty="0">
                <a:latin typeface="Cordia New" panose="020B0304020202020204" pitchFamily="34" charset="-34"/>
                <a:ea typeface="Cordia New" panose="020B0304020202020204" pitchFamily="34" charset="-34"/>
                <a:cs typeface="Cordia New" panose="020B0304020202020204" pitchFamily="34" charset="-34"/>
              </a:rPr>
              <a:t> within an hour.</a:t>
            </a:r>
            <a:endParaRPr lang="en-US" sz="1800" dirty="0">
              <a:effectLst/>
              <a:latin typeface="Cordia New" panose="020B0304020202020204" pitchFamily="34" charset="-34"/>
              <a:ea typeface="Cordia New" panose="020B0304020202020204" pitchFamily="34" charset="-34"/>
              <a:cs typeface="Cordia New" panose="020B0304020202020204" pitchFamily="34" charset="-34"/>
            </a:endParaRPr>
          </a:p>
        </p:txBody>
      </p:sp>
      <p:sp>
        <p:nvSpPr>
          <p:cNvPr id="2" name="Rectangle 1"/>
          <p:cNvSpPr/>
          <p:nvPr/>
        </p:nvSpPr>
        <p:spPr>
          <a:xfrm>
            <a:off x="6695931" y="494305"/>
            <a:ext cx="4822499" cy="2862322"/>
          </a:xfrm>
          <a:prstGeom prst="rect">
            <a:avLst/>
          </a:prstGeom>
        </p:spPr>
        <p:txBody>
          <a:bodyPr wrap="square">
            <a:spAutoFit/>
          </a:bodyPr>
          <a:lstStyle/>
          <a:p>
            <a:pPr marL="342900" lvl="0" indent="-342900">
              <a:spcAft>
                <a:spcPts val="0"/>
              </a:spcAft>
              <a:buSzPts val="1200"/>
              <a:buFont typeface="Times New Roman" panose="02020603050405020304" pitchFamily="18" charset="0"/>
              <a:buChar char=""/>
              <a:tabLst>
                <a:tab pos="2637155" algn="ctr"/>
                <a:tab pos="5274310" algn="r"/>
                <a:tab pos="228600" algn="l"/>
              </a:tabLst>
            </a:pPr>
            <a:r>
              <a:rPr lang="en-US" sz="1800" dirty="0">
                <a:latin typeface="Cordia New" panose="020B0304020202020204" pitchFamily="34" charset="-34"/>
                <a:ea typeface="Cordia New" panose="020B0304020202020204" pitchFamily="34" charset="-34"/>
                <a:cs typeface="Cordia New" panose="020B0304020202020204" pitchFamily="34" charset="-34"/>
              </a:rPr>
              <a:t>Verbs  </a:t>
            </a:r>
            <a:r>
              <a:rPr lang="th-TH" sz="1800" dirty="0">
                <a:latin typeface="Cordia New" panose="020B0304020202020204" pitchFamily="34" charset="-34"/>
                <a:ea typeface="Cordia New" panose="020B0304020202020204" pitchFamily="34" charset="-34"/>
              </a:rPr>
              <a:t>บางคำไม่ได้แสดงการกระทำ </a:t>
            </a:r>
            <a:r>
              <a:rPr lang="en-US" sz="1800" dirty="0">
                <a:latin typeface="Cordia New" panose="020B0304020202020204" pitchFamily="34" charset="-34"/>
                <a:ea typeface="Cordia New" panose="020B0304020202020204" pitchFamily="34" charset="-34"/>
                <a:cs typeface="Cordia New" panose="020B0304020202020204" pitchFamily="34" charset="-34"/>
              </a:rPr>
              <a:t>(action) </a:t>
            </a:r>
            <a:r>
              <a:rPr lang="th-TH" sz="1800" dirty="0">
                <a:latin typeface="Cordia New" panose="020B0304020202020204" pitchFamily="34" charset="-34"/>
                <a:ea typeface="Cordia New" panose="020B0304020202020204" pitchFamily="34" charset="-34"/>
              </a:rPr>
              <a:t>โดยตรง กริยาเหล่านี้ต้องใช้ร่วมกับ </a:t>
            </a:r>
            <a:r>
              <a:rPr lang="en-US" sz="1800" dirty="0">
                <a:latin typeface="Cordia New" panose="020B0304020202020204" pitchFamily="34" charset="-34"/>
                <a:ea typeface="Cordia New" panose="020B0304020202020204" pitchFamily="34" charset="-34"/>
                <a:cs typeface="Cordia New" panose="020B0304020202020204" pitchFamily="34" charset="-34"/>
              </a:rPr>
              <a:t>Adjectives (</a:t>
            </a:r>
            <a:r>
              <a:rPr lang="th-TH" sz="1800" dirty="0">
                <a:latin typeface="Cordia New" panose="020B0304020202020204" pitchFamily="34" charset="-34"/>
                <a:ea typeface="Cordia New" panose="020B0304020202020204" pitchFamily="34" charset="-34"/>
              </a:rPr>
              <a:t>คำคุณศัพท์</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จึงจะสื่อความหมาย แบ่งเป็น </a:t>
            </a:r>
            <a:r>
              <a:rPr lang="en-US" sz="1800" dirty="0">
                <a:latin typeface="Cordia New" panose="020B0304020202020204" pitchFamily="34" charset="-34"/>
                <a:ea typeface="Cordia New" panose="020B0304020202020204" pitchFamily="34" charset="-34"/>
                <a:cs typeface="Cordia New" panose="020B0304020202020204" pitchFamily="34" charset="-34"/>
              </a:rPr>
              <a:t>2 </a:t>
            </a:r>
            <a:r>
              <a:rPr lang="th-TH" sz="1800" dirty="0">
                <a:latin typeface="Cordia New" panose="020B0304020202020204" pitchFamily="34" charset="-34"/>
                <a:ea typeface="Cordia New" panose="020B0304020202020204" pitchFamily="34" charset="-34"/>
              </a:rPr>
              <a:t>ประเภทคือ </a:t>
            </a:r>
            <a:r>
              <a:rPr lang="en-US" sz="1800" dirty="0">
                <a:latin typeface="Cordia New" panose="020B0304020202020204" pitchFamily="34" charset="-34"/>
                <a:ea typeface="Cordia New" panose="020B0304020202020204" pitchFamily="34" charset="-34"/>
                <a:cs typeface="Cordia New" panose="020B0304020202020204" pitchFamily="34" charset="-34"/>
              </a:rPr>
              <a:t>Verb to be (is, am, are, was, were) </a:t>
            </a:r>
            <a:r>
              <a:rPr lang="th-TH" sz="1800" dirty="0">
                <a:latin typeface="Cordia New" panose="020B0304020202020204" pitchFamily="34" charset="-34"/>
                <a:ea typeface="Cordia New" panose="020B0304020202020204" pitchFamily="34" charset="-34"/>
              </a:rPr>
              <a:t>และ </a:t>
            </a:r>
            <a:r>
              <a:rPr lang="en-US" sz="1800" dirty="0">
                <a:latin typeface="Cordia New" panose="020B0304020202020204" pitchFamily="34" charset="-34"/>
                <a:ea typeface="Cordia New" panose="020B0304020202020204" pitchFamily="34" charset="-34"/>
                <a:cs typeface="Cordia New" panose="020B0304020202020204" pitchFamily="34" charset="-34"/>
              </a:rPr>
              <a:t>Linking Verbs (</a:t>
            </a:r>
            <a:r>
              <a:rPr lang="th-TH" sz="1800" dirty="0">
                <a:latin typeface="Cordia New" panose="020B0304020202020204" pitchFamily="34" charset="-34"/>
                <a:ea typeface="Cordia New" panose="020B0304020202020204" pitchFamily="34" charset="-34"/>
              </a:rPr>
              <a:t>คำกริยาที่ใช้เชื่อมประธานกับคำอื่นให้สัมพันธ์กัน เพื่อช่วยขยายประธานของประโยคให้ได้ใจความสมบูรณ์ที่นอกเหนือไปจาก </a:t>
            </a:r>
            <a:r>
              <a:rPr lang="en-US" sz="1800" dirty="0">
                <a:latin typeface="Cordia New" panose="020B0304020202020204" pitchFamily="34" charset="-34"/>
                <a:ea typeface="Cordia New" panose="020B0304020202020204" pitchFamily="34" charset="-34"/>
                <a:cs typeface="Cordia New" panose="020B0304020202020204" pitchFamily="34" charset="-34"/>
              </a:rPr>
              <a:t>Verb to be </a:t>
            </a:r>
            <a:r>
              <a:rPr lang="th-TH" sz="1800" dirty="0">
                <a:latin typeface="Cordia New" panose="020B0304020202020204" pitchFamily="34" charset="-34"/>
                <a:ea typeface="Cordia New" panose="020B0304020202020204" pitchFamily="34" charset="-34"/>
              </a:rPr>
              <a:t>เช่น </a:t>
            </a:r>
            <a:r>
              <a:rPr lang="en-US" sz="1800" dirty="0">
                <a:latin typeface="Cordia New" panose="020B0304020202020204" pitchFamily="34" charset="-34"/>
                <a:ea typeface="Cordia New" panose="020B0304020202020204" pitchFamily="34" charset="-34"/>
                <a:cs typeface="Cordia New" panose="020B0304020202020204" pitchFamily="34" charset="-34"/>
              </a:rPr>
              <a:t>appear, become, feel, get, grow, keep, look, go, remain, seem, smell, sound, taste, turn) </a:t>
            </a:r>
            <a:r>
              <a:rPr lang="th-TH" sz="1800" dirty="0">
                <a:latin typeface="Cordia New" panose="020B0304020202020204" pitchFamily="34" charset="-34"/>
                <a:ea typeface="Cordia New" panose="020B0304020202020204" pitchFamily="34" charset="-34"/>
              </a:rPr>
              <a:t>ลองศึกษาตัวอย่างประโยคต่อไปนี้</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marL="228600">
              <a:spcAft>
                <a:spcPts val="0"/>
              </a:spcAft>
              <a:tabLst>
                <a:tab pos="2637155" algn="ctr"/>
                <a:tab pos="5274310" algn="r"/>
                <a:tab pos="457200" algn="l"/>
              </a:tabLst>
            </a:pPr>
            <a:r>
              <a:rPr lang="en-US" sz="1800" dirty="0">
                <a:latin typeface="Cordia New" panose="020B0304020202020204" pitchFamily="34" charset="-34"/>
                <a:ea typeface="Cordia New" panose="020B0304020202020204" pitchFamily="34" charset="-34"/>
                <a:cs typeface="Cordia New" panose="020B0304020202020204" pitchFamily="34" charset="-34"/>
              </a:rPr>
              <a:t>-The lecturer </a:t>
            </a:r>
            <a:r>
              <a:rPr lang="en-US" sz="1800" b="1" u="sng" dirty="0">
                <a:latin typeface="Cordia New" panose="020B0304020202020204" pitchFamily="34" charset="-34"/>
                <a:ea typeface="Cordia New" panose="020B0304020202020204" pitchFamily="34" charset="-34"/>
                <a:cs typeface="Cordia New" panose="020B0304020202020204" pitchFamily="34" charset="-34"/>
              </a:rPr>
              <a:t>was</a:t>
            </a:r>
            <a:r>
              <a:rPr lang="en-US" sz="1800" dirty="0">
                <a:latin typeface="Cordia New" panose="020B0304020202020204" pitchFamily="34" charset="-34"/>
                <a:ea typeface="Cordia New" panose="020B0304020202020204" pitchFamily="34" charset="-34"/>
                <a:cs typeface="Cordia New" panose="020B0304020202020204" pitchFamily="34" charset="-34"/>
              </a:rPr>
              <a:t> (Verb) very </a:t>
            </a:r>
            <a:r>
              <a:rPr lang="en-US" sz="1800" b="1" u="sng" dirty="0">
                <a:latin typeface="Cordia New" panose="020B0304020202020204" pitchFamily="34" charset="-34"/>
                <a:ea typeface="Cordia New" panose="020B0304020202020204" pitchFamily="34" charset="-34"/>
                <a:cs typeface="Cordia New" panose="020B0304020202020204" pitchFamily="34" charset="-34"/>
              </a:rPr>
              <a:t>serious</a:t>
            </a:r>
            <a:r>
              <a:rPr lang="en-US" sz="1800" dirty="0">
                <a:latin typeface="Cordia New" panose="020B0304020202020204" pitchFamily="34" charset="-34"/>
                <a:ea typeface="Cordia New" panose="020B0304020202020204" pitchFamily="34" charset="-34"/>
                <a:cs typeface="Cordia New" panose="020B0304020202020204" pitchFamily="34" charset="-34"/>
              </a:rPr>
              <a:t> (Adjective).</a:t>
            </a:r>
          </a:p>
          <a:p>
            <a:pPr>
              <a:spcAft>
                <a:spcPts val="0"/>
              </a:spcAft>
              <a:tabLst>
                <a:tab pos="2637155" algn="ctr"/>
                <a:tab pos="5274310" algn="r"/>
                <a:tab pos="457200" algn="l"/>
              </a:tabLst>
            </a:pPr>
            <a:r>
              <a:rPr lang="en-US" sz="1800" dirty="0">
                <a:latin typeface="Cordia New" panose="020B0304020202020204" pitchFamily="34" charset="-34"/>
                <a:ea typeface="Cordia New" panose="020B0304020202020204" pitchFamily="34" charset="-34"/>
                <a:cs typeface="Cordia New" panose="020B0304020202020204" pitchFamily="34" charset="-34"/>
              </a:rPr>
              <a:t>      -The food </a:t>
            </a:r>
            <a:r>
              <a:rPr lang="en-US" sz="1800" b="1" u="sng" dirty="0">
                <a:latin typeface="Cordia New" panose="020B0304020202020204" pitchFamily="34" charset="-34"/>
                <a:ea typeface="Cordia New" panose="020B0304020202020204" pitchFamily="34" charset="-34"/>
                <a:cs typeface="Cordia New" panose="020B0304020202020204" pitchFamily="34" charset="-34"/>
              </a:rPr>
              <a:t>tasted</a:t>
            </a:r>
            <a:r>
              <a:rPr lang="en-US" sz="1800" dirty="0">
                <a:latin typeface="Cordia New" panose="020B0304020202020204" pitchFamily="34" charset="-34"/>
                <a:ea typeface="Cordia New" panose="020B0304020202020204" pitchFamily="34" charset="-34"/>
                <a:cs typeface="Cordia New" panose="020B0304020202020204" pitchFamily="34" charset="-34"/>
              </a:rPr>
              <a:t> (Verb) </a:t>
            </a:r>
            <a:r>
              <a:rPr lang="en-US" sz="1800" b="1" u="sng" dirty="0">
                <a:latin typeface="Cordia New" panose="020B0304020202020204" pitchFamily="34" charset="-34"/>
                <a:ea typeface="Cordia New" panose="020B0304020202020204" pitchFamily="34" charset="-34"/>
                <a:cs typeface="Cordia New" panose="020B0304020202020204" pitchFamily="34" charset="-34"/>
              </a:rPr>
              <a:t>excellent</a:t>
            </a:r>
            <a:r>
              <a:rPr lang="en-US" sz="1800" dirty="0">
                <a:latin typeface="Cordia New" panose="020B0304020202020204" pitchFamily="34" charset="-34"/>
                <a:ea typeface="Cordia New" panose="020B0304020202020204" pitchFamily="34" charset="-34"/>
                <a:cs typeface="Cordia New" panose="020B0304020202020204" pitchFamily="34" charset="-34"/>
              </a:rPr>
              <a:t>  (Adjective).</a:t>
            </a:r>
            <a:endParaRPr lang="en-US" sz="1800" dirty="0">
              <a:effectLst/>
              <a:latin typeface="Cordia New" panose="020B0304020202020204" pitchFamily="34" charset="-34"/>
              <a:ea typeface="Cordia New" panose="020B0304020202020204" pitchFamily="34" charset="-34"/>
              <a:cs typeface="Cordia New" panose="020B0304020202020204" pitchFamily="34" charset="-34"/>
            </a:endParaRPr>
          </a:p>
        </p:txBody>
      </p:sp>
    </p:spTree>
    <p:extLst>
      <p:ext uri="{BB962C8B-B14F-4D97-AF65-F5344CB8AC3E}">
        <p14:creationId xmlns:p14="http://schemas.microsoft.com/office/powerpoint/2010/main" val="27232656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ction Button: Forward or Next 6">
            <a:hlinkClick r:id="" action="ppaction://hlinkshowjump?jump=nextslide" highlightClick="1"/>
          </p:cNvPr>
          <p:cNvSpPr/>
          <p:nvPr/>
        </p:nvSpPr>
        <p:spPr>
          <a:xfrm>
            <a:off x="11518430" y="6308954"/>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6" name="Rectangle 5"/>
          <p:cNvSpPr/>
          <p:nvPr/>
        </p:nvSpPr>
        <p:spPr>
          <a:xfrm>
            <a:off x="5647777" y="0"/>
            <a:ext cx="761569"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9" name="Rectangle 119"/>
          <p:cNvSpPr>
            <a:spLocks noChangeArrowheads="1"/>
          </p:cNvSpPr>
          <p:nvPr/>
        </p:nvSpPr>
        <p:spPr bwMode="auto">
          <a:xfrm>
            <a:off x="1737915" y="613645"/>
            <a:ext cx="2353967" cy="46166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spcAft>
                <a:spcPts val="0"/>
              </a:spcAft>
              <a:buNone/>
            </a:pPr>
            <a:r>
              <a:rPr lang="en-US" sz="2400" dirty="0"/>
              <a:t>Types of Verbs</a:t>
            </a:r>
            <a:endParaRPr lang="en-US" sz="2400" dirty="0">
              <a:latin typeface="Cordia New" panose="020B0304020202020204" pitchFamily="34" charset="-34"/>
              <a:ea typeface="Cordia New" panose="020B0304020202020204" pitchFamily="34" charset="-34"/>
              <a:cs typeface="Cordia New" panose="020B0304020202020204" pitchFamily="34" charset="-34"/>
            </a:endParaRPr>
          </a:p>
        </p:txBody>
      </p:sp>
      <p:sp>
        <p:nvSpPr>
          <p:cNvPr id="3" name="Rectangle 2"/>
          <p:cNvSpPr/>
          <p:nvPr/>
        </p:nvSpPr>
        <p:spPr>
          <a:xfrm>
            <a:off x="497097" y="1319790"/>
            <a:ext cx="4645020" cy="2585323"/>
          </a:xfrm>
          <a:prstGeom prst="rect">
            <a:avLst/>
          </a:prstGeom>
        </p:spPr>
        <p:txBody>
          <a:bodyPr wrap="square">
            <a:spAutoFit/>
          </a:bodyPr>
          <a:lstStyle/>
          <a:p>
            <a:pPr>
              <a:spcAft>
                <a:spcPts val="0"/>
              </a:spcAft>
            </a:pPr>
            <a:r>
              <a:rPr lang="th-TH" sz="1800" dirty="0">
                <a:latin typeface="Cordia New" panose="020B0304020202020204" pitchFamily="34" charset="-34"/>
                <a:ea typeface="Cordia New" panose="020B0304020202020204" pitchFamily="34" charset="-34"/>
              </a:rPr>
              <a:t>ในการที่เราจะสามารถหาคำกริยา </a:t>
            </a:r>
            <a:r>
              <a:rPr lang="en-US" sz="1800" dirty="0">
                <a:latin typeface="Cordia New" panose="020B0304020202020204" pitchFamily="34" charset="-34"/>
                <a:ea typeface="Cordia New" panose="020B0304020202020204" pitchFamily="34" charset="-34"/>
                <a:cs typeface="Cordia New" panose="020B0304020202020204" pitchFamily="34" charset="-34"/>
              </a:rPr>
              <a:t>(Verbs) </a:t>
            </a:r>
            <a:r>
              <a:rPr lang="th-TH" sz="1800" dirty="0">
                <a:latin typeface="Cordia New" panose="020B0304020202020204" pitchFamily="34" charset="-34"/>
                <a:ea typeface="Cordia New" panose="020B0304020202020204" pitchFamily="34" charset="-34"/>
              </a:rPr>
              <a:t>ในประโยคได้ ก่อนอื่นเราจะต้องทราบเกี่ยวกับประเภทของคำกริยาก่อน </a:t>
            </a:r>
            <a:endParaRPr lang="th-TH" sz="1800" dirty="0" smtClean="0">
              <a:latin typeface="Cordia New" panose="020B0304020202020204" pitchFamily="34" charset="-34"/>
              <a:ea typeface="Cordia New" panose="020B0304020202020204" pitchFamily="34" charset="-34"/>
            </a:endParaRPr>
          </a:p>
          <a:p>
            <a:pPr>
              <a:spcAft>
                <a:spcPts val="0"/>
              </a:spcAft>
            </a:pPr>
            <a:r>
              <a:rPr lang="th-TH" sz="1800" dirty="0" smtClean="0">
                <a:latin typeface="Cordia New" panose="020B0304020202020204" pitchFamily="34" charset="-34"/>
                <a:ea typeface="Cordia New" panose="020B0304020202020204" pitchFamily="34" charset="-34"/>
              </a:rPr>
              <a:t>การ</a:t>
            </a:r>
            <a:r>
              <a:rPr lang="th-TH" sz="1800" dirty="0">
                <a:latin typeface="Cordia New" panose="020B0304020202020204" pitchFamily="34" charset="-34"/>
                <a:ea typeface="Cordia New" panose="020B0304020202020204" pitchFamily="34" charset="-34"/>
              </a:rPr>
              <a:t>จำแนกมีหลายวิธี</a:t>
            </a:r>
            <a:r>
              <a:rPr lang="th-TH" sz="1800" dirty="0" smtClean="0">
                <a:latin typeface="Cordia New" panose="020B0304020202020204" pitchFamily="34" charset="-34"/>
                <a:ea typeface="Cordia New" panose="020B0304020202020204" pitchFamily="34" charset="-34"/>
              </a:rPr>
              <a:t>ดังนี้</a:t>
            </a:r>
          </a:p>
          <a:p>
            <a:pPr>
              <a:spcAft>
                <a:spcPts val="0"/>
              </a:spcAft>
            </a:pP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marL="342900" lvl="0" indent="-342900">
              <a:spcAft>
                <a:spcPts val="0"/>
              </a:spcAft>
              <a:buFont typeface="+mj-lt"/>
              <a:buAutoNum type="arabicPeriod"/>
              <a:tabLst>
                <a:tab pos="228600" algn="l"/>
              </a:tabLst>
            </a:pPr>
            <a:r>
              <a:rPr lang="th-TH" sz="1800" b="1" dirty="0">
                <a:latin typeface="Cordia New" panose="020B0304020202020204" pitchFamily="34" charset="-34"/>
                <a:ea typeface="Cordia New" panose="020B0304020202020204" pitchFamily="34" charset="-34"/>
              </a:rPr>
              <a:t>แบ่งตามหน้าที่โดยยึดกรรม </a:t>
            </a:r>
            <a:r>
              <a:rPr lang="en-US" sz="1800" b="1" dirty="0">
                <a:latin typeface="Cordia New" panose="020B0304020202020204" pitchFamily="34" charset="-34"/>
                <a:ea typeface="Cordia New" panose="020B0304020202020204" pitchFamily="34" charset="-34"/>
                <a:cs typeface="Cordia New" panose="020B0304020202020204" pitchFamily="34" charset="-34"/>
              </a:rPr>
              <a:t>(Objects) </a:t>
            </a:r>
            <a:r>
              <a:rPr lang="th-TH" sz="1800" b="1" dirty="0">
                <a:latin typeface="Cordia New" panose="020B0304020202020204" pitchFamily="34" charset="-34"/>
                <a:ea typeface="Cordia New" panose="020B0304020202020204" pitchFamily="34" charset="-34"/>
              </a:rPr>
              <a:t>เป็นเกณฑ์</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มี </a:t>
            </a:r>
            <a:r>
              <a:rPr lang="en-US" sz="1800" dirty="0">
                <a:latin typeface="Cordia New" panose="020B0304020202020204" pitchFamily="34" charset="-34"/>
                <a:ea typeface="Cordia New" panose="020B0304020202020204" pitchFamily="34" charset="-34"/>
                <a:cs typeface="Cordia New" panose="020B0304020202020204" pitchFamily="34" charset="-34"/>
              </a:rPr>
              <a:t>2 </a:t>
            </a:r>
            <a:r>
              <a:rPr lang="th-TH" sz="1800" dirty="0">
                <a:latin typeface="Cordia New" panose="020B0304020202020204" pitchFamily="34" charset="-34"/>
                <a:ea typeface="Cordia New" panose="020B0304020202020204" pitchFamily="34" charset="-34"/>
              </a:rPr>
              <a:t>ชนิด</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marL="285750" lvl="0" indent="-285750">
              <a:spcAft>
                <a:spcPts val="0"/>
              </a:spcAft>
              <a:buFont typeface="Arial" panose="020B0604020202020204" pitchFamily="34" charset="0"/>
              <a:buChar char="•"/>
            </a:pPr>
            <a:r>
              <a:rPr lang="en-US" sz="1800" dirty="0">
                <a:latin typeface="Cordia New" panose="020B0304020202020204" pitchFamily="34" charset="-34"/>
                <a:ea typeface="Cordia New" panose="020B0304020202020204" pitchFamily="34" charset="-34"/>
                <a:cs typeface="Cordia New" panose="020B0304020202020204" pitchFamily="34" charset="-34"/>
              </a:rPr>
              <a:t>Transitive Verbs (</a:t>
            </a:r>
            <a:r>
              <a:rPr lang="th-TH" sz="1800" dirty="0">
                <a:latin typeface="Cordia New" panose="020B0304020202020204" pitchFamily="34" charset="-34"/>
                <a:ea typeface="Cordia New" panose="020B0304020202020204" pitchFamily="34" charset="-34"/>
              </a:rPr>
              <a:t>สกรรมกริยา</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คำกริยาที่ต้องมีกรรมมารับ เช่น </a:t>
            </a:r>
            <a:r>
              <a:rPr lang="en-US" sz="1800" dirty="0">
                <a:latin typeface="Cordia New" panose="020B0304020202020204" pitchFamily="34" charset="-34"/>
                <a:ea typeface="Cordia New" panose="020B0304020202020204" pitchFamily="34" charset="-34"/>
                <a:cs typeface="Cordia New" panose="020B0304020202020204" pitchFamily="34" charset="-34"/>
              </a:rPr>
              <a:t/>
            </a:r>
            <a:br>
              <a:rPr lang="en-US" sz="1800" dirty="0">
                <a:latin typeface="Cordia New" panose="020B0304020202020204" pitchFamily="34" charset="-34"/>
                <a:ea typeface="Cordia New" panose="020B0304020202020204" pitchFamily="34" charset="-34"/>
                <a:cs typeface="Cordia New" panose="020B0304020202020204" pitchFamily="34" charset="-34"/>
              </a:rPr>
            </a:br>
            <a:r>
              <a:rPr lang="en-US" sz="1800"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He</a:t>
            </a:r>
            <a:r>
              <a:rPr lang="en-US" sz="1800" b="1"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 </a:t>
            </a:r>
            <a:r>
              <a:rPr lang="en-US" sz="1800" b="1" i="1" u="sng"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bought</a:t>
            </a:r>
            <a:r>
              <a:rPr lang="en-US" sz="1800"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 a book. </a:t>
            </a:r>
            <a:r>
              <a:rPr lang="en-US" sz="1800" dirty="0">
                <a:latin typeface="Cordia New" panose="020B0304020202020204" pitchFamily="34" charset="-34"/>
                <a:ea typeface="Cordia New" panose="020B0304020202020204" pitchFamily="34" charset="-34"/>
                <a:cs typeface="Cordia New" panose="020B0304020202020204" pitchFamily="34" charset="-34"/>
              </a:rPr>
              <a:t>(a book </a:t>
            </a:r>
            <a:r>
              <a:rPr lang="th-TH" sz="1800" dirty="0">
                <a:latin typeface="Cordia New" panose="020B0304020202020204" pitchFamily="34" charset="-34"/>
                <a:ea typeface="Cordia New" panose="020B0304020202020204" pitchFamily="34" charset="-34"/>
              </a:rPr>
              <a:t>เป็นกรรม</a:t>
            </a:r>
            <a:r>
              <a:rPr lang="en-US" sz="1800" dirty="0">
                <a:latin typeface="Cordia New" panose="020B0304020202020204" pitchFamily="34" charset="-34"/>
                <a:ea typeface="Cordia New" panose="020B0304020202020204" pitchFamily="34" charset="-34"/>
                <a:cs typeface="Cordia New" panose="020B0304020202020204" pitchFamily="34" charset="-34"/>
              </a:rPr>
              <a:t>) </a:t>
            </a:r>
          </a:p>
          <a:p>
            <a:pPr marL="285750" lvl="0" indent="-285750">
              <a:spcAft>
                <a:spcPts val="0"/>
              </a:spcAft>
              <a:buFont typeface="Arial" panose="020B0604020202020204" pitchFamily="34" charset="0"/>
              <a:buChar char="•"/>
            </a:pPr>
            <a:r>
              <a:rPr lang="en-US" sz="1800" dirty="0">
                <a:latin typeface="Cordia New" panose="020B0304020202020204" pitchFamily="34" charset="-34"/>
                <a:ea typeface="Cordia New" panose="020B0304020202020204" pitchFamily="34" charset="-34"/>
                <a:cs typeface="Cordia New" panose="020B0304020202020204" pitchFamily="34" charset="-34"/>
              </a:rPr>
              <a:t>Intransitive Verbs (</a:t>
            </a:r>
            <a:r>
              <a:rPr lang="th-TH" sz="1800" dirty="0">
                <a:latin typeface="Cordia New" panose="020B0304020202020204" pitchFamily="34" charset="-34"/>
                <a:ea typeface="Cordia New" panose="020B0304020202020204" pitchFamily="34" charset="-34"/>
              </a:rPr>
              <a:t>อกรรมกริยา</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คำกริยาที่ไม่ต้องมีกรรม เช่น </a:t>
            </a:r>
            <a:r>
              <a:rPr lang="en-US" sz="1800" b="1" dirty="0">
                <a:latin typeface="Cordia New" panose="020B0304020202020204" pitchFamily="34" charset="-34"/>
                <a:ea typeface="Cordia New" panose="020B0304020202020204" pitchFamily="34" charset="-34"/>
                <a:cs typeface="Cordia New" panose="020B0304020202020204" pitchFamily="34" charset="-34"/>
              </a:rPr>
              <a:t>  </a:t>
            </a:r>
            <a:r>
              <a:rPr lang="en-US" sz="1800"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He </a:t>
            </a:r>
            <a:r>
              <a:rPr lang="en-US" sz="1800" b="1" i="1" u="sng"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arrived</a:t>
            </a:r>
            <a:r>
              <a:rPr lang="en-US" sz="1800"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 late.</a:t>
            </a:r>
            <a:endParaRPr lang="en-US" sz="1800" i="1" dirty="0">
              <a:solidFill>
                <a:srgbClr val="FF0000"/>
              </a:solidFill>
              <a:effectLst/>
              <a:latin typeface="Cordia New" panose="020B0304020202020204" pitchFamily="34" charset="-34"/>
              <a:ea typeface="Cordia New" panose="020B0304020202020204" pitchFamily="34" charset="-34"/>
              <a:cs typeface="Cordia New" panose="020B0304020202020204" pitchFamily="34" charset="-34"/>
            </a:endParaRPr>
          </a:p>
        </p:txBody>
      </p:sp>
      <p:sp>
        <p:nvSpPr>
          <p:cNvPr id="5" name="Rectangle 1"/>
          <p:cNvSpPr>
            <a:spLocks noChangeArrowheads="1"/>
          </p:cNvSpPr>
          <p:nvPr/>
        </p:nvSpPr>
        <p:spPr bwMode="auto">
          <a:xfrm>
            <a:off x="497097" y="4149593"/>
            <a:ext cx="4608140"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sz="2800">
                <a:solidFill>
                  <a:schemeClr val="tx1"/>
                </a:solidFill>
                <a:latin typeface="Arial" panose="020B0604020202020204" pitchFamily="34" charset="0"/>
              </a:defRPr>
            </a:lvl1pPr>
            <a:lvl2pPr eaLnBrk="0" fontAlgn="base" hangingPunct="0">
              <a:spcBef>
                <a:spcPct val="0"/>
              </a:spcBef>
              <a:spcAft>
                <a:spcPct val="0"/>
              </a:spcAft>
              <a:defRPr sz="2800">
                <a:solidFill>
                  <a:schemeClr val="tx1"/>
                </a:solidFill>
                <a:latin typeface="Arial" panose="020B0604020202020204" pitchFamily="34" charset="0"/>
              </a:defRPr>
            </a:lvl2pPr>
            <a:lvl3pPr eaLnBrk="0" fontAlgn="base" hangingPunct="0">
              <a:spcBef>
                <a:spcPct val="0"/>
              </a:spcBef>
              <a:spcAft>
                <a:spcPct val="0"/>
              </a:spcAft>
              <a:defRPr sz="2800">
                <a:solidFill>
                  <a:schemeClr val="tx1"/>
                </a:solidFill>
                <a:latin typeface="Arial" panose="020B0604020202020204" pitchFamily="34" charset="0"/>
              </a:defRPr>
            </a:lvl3pPr>
            <a:lvl4pPr eaLnBrk="0" fontAlgn="base" hangingPunct="0">
              <a:spcBef>
                <a:spcPct val="0"/>
              </a:spcBef>
              <a:spcAft>
                <a:spcPct val="0"/>
              </a:spcAft>
              <a:defRPr sz="2800">
                <a:solidFill>
                  <a:schemeClr val="tx1"/>
                </a:solidFill>
                <a:latin typeface="Arial" panose="020B0604020202020204" pitchFamily="34" charset="0"/>
              </a:defRPr>
            </a:lvl4pPr>
            <a:lvl5pPr eaLnBrk="0" fontAlgn="base" hangingPunct="0">
              <a:spcBef>
                <a:spcPct val="0"/>
              </a:spcBef>
              <a:spcAft>
                <a:spcPct val="0"/>
              </a:spcAft>
              <a:defRPr sz="2800">
                <a:solidFill>
                  <a:schemeClr val="tx1"/>
                </a:solidFill>
                <a:latin typeface="Arial" panose="020B0604020202020204" pitchFamily="34" charset="0"/>
              </a:defRPr>
            </a:lvl5pPr>
            <a:lvl6pPr eaLnBrk="0" fontAlgn="base" hangingPunct="0">
              <a:spcBef>
                <a:spcPct val="0"/>
              </a:spcBef>
              <a:spcAft>
                <a:spcPct val="0"/>
              </a:spcAft>
              <a:defRPr sz="2800">
                <a:solidFill>
                  <a:schemeClr val="tx1"/>
                </a:solidFill>
                <a:latin typeface="Arial" panose="020B0604020202020204" pitchFamily="34" charset="0"/>
              </a:defRPr>
            </a:lvl6pPr>
            <a:lvl7pPr eaLnBrk="0" fontAlgn="base" hangingPunct="0">
              <a:spcBef>
                <a:spcPct val="0"/>
              </a:spcBef>
              <a:spcAft>
                <a:spcPct val="0"/>
              </a:spcAft>
              <a:defRPr sz="2800">
                <a:solidFill>
                  <a:schemeClr val="tx1"/>
                </a:solidFill>
                <a:latin typeface="Arial" panose="020B0604020202020204" pitchFamily="34" charset="0"/>
              </a:defRPr>
            </a:lvl7pPr>
            <a:lvl8pPr eaLnBrk="0" fontAlgn="base" hangingPunct="0">
              <a:spcBef>
                <a:spcPct val="0"/>
              </a:spcBef>
              <a:spcAft>
                <a:spcPct val="0"/>
              </a:spcAft>
              <a:defRPr sz="2800">
                <a:solidFill>
                  <a:schemeClr val="tx1"/>
                </a:solidFill>
                <a:latin typeface="Arial" panose="020B0604020202020204" pitchFamily="34" charset="0"/>
              </a:defRPr>
            </a:lvl8pPr>
            <a:lvl9pPr eaLnBrk="0" fontAlgn="base" hangingPunct="0">
              <a:spcBef>
                <a:spcPct val="0"/>
              </a:spcBef>
              <a:spcAft>
                <a:spcPct val="0"/>
              </a:spcAft>
              <a:defRPr sz="2800">
                <a:solidFill>
                  <a:schemeClr val="tx1"/>
                </a:solidFill>
                <a:latin typeface="Arial" panose="020B0604020202020204" pitchFamily="34" charset="0"/>
              </a:defRPr>
            </a:lvl9pPr>
          </a:lstStyle>
          <a:p>
            <a:pPr marL="342900" marR="0" lvl="0" indent="-342900" algn="l" defTabSz="914400" rtl="0" eaLnBrk="0" fontAlgn="base" latinLnBrk="0" hangingPunct="0">
              <a:lnSpc>
                <a:spcPct val="100000"/>
              </a:lnSpc>
              <a:spcBef>
                <a:spcPct val="0"/>
              </a:spcBef>
              <a:spcAft>
                <a:spcPct val="0"/>
              </a:spcAft>
              <a:buClrTx/>
              <a:buSzTx/>
              <a:buFontTx/>
              <a:buAutoNum type="arabicPeriod" startAt="2"/>
              <a:tabLst/>
            </a:pPr>
            <a:r>
              <a:rPr kumimoji="0" lang="th-TH" altLang="zh-CN" sz="1800" b="1"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แบ่งตามหน้าที่ โดยเป็นคำกริยาหลัก </a:t>
            </a:r>
            <a:r>
              <a:rPr kumimoji="0" lang="en-US" altLang="zh-CN" sz="1400" b="1"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(Main Verbs) </a:t>
            </a:r>
            <a:r>
              <a:rPr kumimoji="0" lang="th-TH" altLang="zh-CN" sz="1800" b="1"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และคำกริยาช่วย</a:t>
            </a:r>
            <a:r>
              <a:rPr kumimoji="0" lang="en-US" altLang="zh-CN" sz="1800" b="1"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 </a:t>
            </a:r>
            <a:r>
              <a:rPr kumimoji="0" lang="en-US" altLang="zh-CN" sz="1400" b="1"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(Auxiliary Verbs)</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zh-CN" sz="140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Main Verbs </a:t>
            </a:r>
            <a:r>
              <a:rPr kumimoji="0" lang="th-TH" altLang="zh-CN" sz="180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เป็นคำกริยาที่ทำหน้าที่ได้อย่างอิสระในประโยค เช่น </a:t>
            </a:r>
            <a:r>
              <a:rPr kumimoji="0" lang="en-US" altLang="zh-CN" sz="180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
            </a:r>
            <a:br>
              <a:rPr kumimoji="0" lang="en-US" altLang="zh-CN" sz="180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br>
            <a:r>
              <a:rPr kumimoji="0" lang="en-US" altLang="zh-CN" sz="180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	</a:t>
            </a:r>
            <a:r>
              <a:rPr kumimoji="0" lang="en-US" altLang="zh-CN" sz="1400" i="1" u="none" strike="noStrike" cap="none" normalizeH="0" baseline="0" dirty="0" smtClean="0">
                <a:ln>
                  <a:noFill/>
                </a:ln>
                <a:solidFill>
                  <a:srgbClr val="FF0000"/>
                </a:solidFill>
                <a:effectLst/>
                <a:latin typeface="+mj-lt"/>
                <a:ea typeface="Cordia New" panose="020B0304020202020204" pitchFamily="34" charset="-34"/>
                <a:cs typeface="Cordia New" panose="020B0304020202020204" pitchFamily="34" charset="-34"/>
              </a:rPr>
              <a:t>-He </a:t>
            </a:r>
            <a:r>
              <a:rPr kumimoji="0" lang="en-US" altLang="zh-CN" sz="1400" i="1" u="sng" strike="noStrike" cap="none" normalizeH="0" baseline="0" dirty="0" smtClean="0">
                <a:ln>
                  <a:noFill/>
                </a:ln>
                <a:solidFill>
                  <a:srgbClr val="FF0000"/>
                </a:solidFill>
                <a:effectLst/>
                <a:latin typeface="+mj-lt"/>
                <a:ea typeface="Cordia New" panose="020B0304020202020204" pitchFamily="34" charset="-34"/>
                <a:cs typeface="Cordia New" panose="020B0304020202020204" pitchFamily="34" charset="-34"/>
              </a:rPr>
              <a:t>went</a:t>
            </a:r>
            <a:r>
              <a:rPr kumimoji="0" lang="en-US" altLang="zh-CN" sz="1400" i="1" u="none" strike="noStrike" cap="none" normalizeH="0" baseline="0" dirty="0" smtClean="0">
                <a:ln>
                  <a:noFill/>
                </a:ln>
                <a:solidFill>
                  <a:srgbClr val="FF0000"/>
                </a:solidFill>
                <a:effectLst/>
                <a:latin typeface="+mj-lt"/>
                <a:ea typeface="Cordia New" panose="020B0304020202020204" pitchFamily="34" charset="-34"/>
                <a:cs typeface="Cordia New" panose="020B0304020202020204" pitchFamily="34" charset="-34"/>
              </a:rPr>
              <a:t> to Australia last year. </a:t>
            </a:r>
            <a:endParaRPr kumimoji="0" lang="en-US" altLang="zh-CN" sz="1400" i="1" u="none" strike="noStrike" cap="none" normalizeH="0" baseline="0" dirty="0" smtClean="0">
              <a:ln>
                <a:noFill/>
              </a:ln>
              <a:solidFill>
                <a:srgbClr val="FF0000"/>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zh-CN" sz="140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Auxiliary Verbs </a:t>
            </a:r>
            <a:r>
              <a:rPr kumimoji="0" lang="th-TH" altLang="zh-CN" sz="180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ทำหน้าที่ช่วยคำกริยาหลัก เช่น</a:t>
            </a:r>
            <a:r>
              <a:rPr kumimoji="0" lang="en-US" altLang="zh-CN" sz="180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
            </a:r>
            <a:br>
              <a:rPr kumimoji="0" lang="en-US" altLang="zh-CN" sz="180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br>
            <a:r>
              <a:rPr kumimoji="0" lang="en-US" altLang="zh-CN" sz="180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	</a:t>
            </a:r>
            <a:r>
              <a:rPr kumimoji="0" lang="en-US" altLang="zh-CN" sz="1400" i="1" u="none" strike="noStrike" cap="none" normalizeH="0" baseline="0" dirty="0" smtClean="0">
                <a:ln>
                  <a:noFill/>
                </a:ln>
                <a:solidFill>
                  <a:srgbClr val="FF0000"/>
                </a:solidFill>
                <a:effectLst/>
                <a:latin typeface="+mj-lt"/>
                <a:ea typeface="Cordia New" panose="020B0304020202020204" pitchFamily="34" charset="-34"/>
                <a:cs typeface="Cordia New" panose="020B0304020202020204" pitchFamily="34" charset="-34"/>
              </a:rPr>
              <a:t>-He </a:t>
            </a:r>
            <a:r>
              <a:rPr kumimoji="0" lang="en-US" altLang="zh-CN" sz="1400" i="1" u="sng" strike="noStrike" cap="none" normalizeH="0" baseline="0" dirty="0" smtClean="0">
                <a:ln>
                  <a:noFill/>
                </a:ln>
                <a:solidFill>
                  <a:srgbClr val="FF0000"/>
                </a:solidFill>
                <a:effectLst/>
                <a:latin typeface="+mj-lt"/>
                <a:ea typeface="Cordia New" panose="020B0304020202020204" pitchFamily="34" charset="-34"/>
                <a:cs typeface="Cordia New" panose="020B0304020202020204" pitchFamily="34" charset="-34"/>
              </a:rPr>
              <a:t>has</a:t>
            </a:r>
            <a:r>
              <a:rPr kumimoji="0" lang="en-US" altLang="zh-CN" sz="1400" i="1" u="none" strike="noStrike" cap="none" normalizeH="0" baseline="0" dirty="0" smtClean="0">
                <a:ln>
                  <a:noFill/>
                </a:ln>
                <a:solidFill>
                  <a:srgbClr val="FF0000"/>
                </a:solidFill>
                <a:effectLst/>
                <a:latin typeface="+mj-lt"/>
                <a:ea typeface="Cordia New" panose="020B0304020202020204" pitchFamily="34" charset="-34"/>
                <a:cs typeface="Cordia New" panose="020B0304020202020204" pitchFamily="34" charset="-34"/>
              </a:rPr>
              <a:t> gone to Australia. </a:t>
            </a:r>
          </a:p>
          <a:p>
            <a:pPr marL="0" marR="0" lvl="0" indent="0" algn="l" defTabSz="914400" rtl="0" eaLnBrk="0" fontAlgn="base" latinLnBrk="0" hangingPunct="0">
              <a:lnSpc>
                <a:spcPct val="100000"/>
              </a:lnSpc>
              <a:spcBef>
                <a:spcPct val="0"/>
              </a:spcBef>
              <a:spcAft>
                <a:spcPct val="0"/>
              </a:spcAft>
              <a:buClrTx/>
              <a:buSzTx/>
              <a:tabLst/>
            </a:pPr>
            <a:r>
              <a:rPr kumimoji="0" lang="en-US" altLang="zh-CN" sz="140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(has </a:t>
            </a:r>
            <a:r>
              <a:rPr kumimoji="0" lang="th-TH" altLang="zh-CN" sz="180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เป็นคำกริยาช่วย</a:t>
            </a:r>
            <a:r>
              <a:rPr kumimoji="0" lang="en-US" altLang="zh-CN" sz="180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 </a:t>
            </a:r>
            <a:r>
              <a:rPr kumimoji="0" lang="en-US" altLang="zh-CN" sz="140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gone</a:t>
            </a:r>
            <a:r>
              <a:rPr kumimoji="0" lang="en-US" altLang="zh-CN" sz="180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 </a:t>
            </a:r>
            <a:r>
              <a:rPr kumimoji="0" lang="th-TH" altLang="zh-CN" sz="180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ซึ่งเป็น </a:t>
            </a:r>
            <a:r>
              <a:rPr kumimoji="0" lang="en-US" altLang="zh-CN" sz="140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V3</a:t>
            </a:r>
            <a:r>
              <a:rPr kumimoji="0" lang="en-US" altLang="zh-CN" sz="180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 </a:t>
            </a:r>
            <a:r>
              <a:rPr kumimoji="0" lang="th-TH" altLang="zh-CN" sz="180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ของ </a:t>
            </a:r>
            <a:r>
              <a:rPr kumimoji="0" lang="en-US" altLang="zh-CN" sz="140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go </a:t>
            </a:r>
            <a:r>
              <a:rPr kumimoji="0" lang="en-US" altLang="zh-CN" sz="180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
            </a:r>
            <a:br>
              <a:rPr kumimoji="0" lang="en-US" altLang="zh-CN" sz="180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br>
            <a:r>
              <a:rPr kumimoji="0" lang="th-TH" altLang="zh-CN" sz="1800" i="0" u="none" strike="noStrike" cap="none" normalizeH="0" baseline="0" dirty="0" smtClean="0">
                <a:ln>
                  <a:noFill/>
                </a:ln>
                <a:solidFill>
                  <a:schemeClr val="tx1"/>
                </a:solidFill>
                <a:effectLst/>
                <a:latin typeface="+mj-lt"/>
                <a:ea typeface="Cordia New" panose="020B0304020202020204" pitchFamily="34" charset="-34"/>
                <a:cs typeface="Cordia New" panose="020B0304020202020204" pitchFamily="34" charset="-34"/>
              </a:rPr>
              <a:t>เป็นคำกริยาหลัก)</a:t>
            </a:r>
            <a:endParaRPr kumimoji="0" lang="th-TH" altLang="zh-CN" sz="2800" i="0" u="none" strike="noStrike" cap="none" normalizeH="0" baseline="0" dirty="0" smtClean="0">
              <a:ln>
                <a:noFill/>
              </a:ln>
              <a:solidFill>
                <a:schemeClr val="tx1"/>
              </a:solidFill>
              <a:effectLst/>
              <a:latin typeface="+mj-lt"/>
            </a:endParaRPr>
          </a:p>
        </p:txBody>
      </p:sp>
      <p:sp>
        <p:nvSpPr>
          <p:cNvPr id="11" name="Rectangle 10"/>
          <p:cNvSpPr/>
          <p:nvPr/>
        </p:nvSpPr>
        <p:spPr>
          <a:xfrm>
            <a:off x="7113931" y="304127"/>
            <a:ext cx="4308024" cy="2031325"/>
          </a:xfrm>
          <a:prstGeom prst="rect">
            <a:avLst/>
          </a:prstGeom>
        </p:spPr>
        <p:txBody>
          <a:bodyPr wrap="square">
            <a:spAutoFit/>
          </a:bodyPr>
          <a:lstStyle/>
          <a:p>
            <a:pPr>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3.   </a:t>
            </a:r>
            <a:r>
              <a:rPr lang="th-TH" sz="1800" b="1" dirty="0">
                <a:latin typeface="Cordia New" panose="020B0304020202020204" pitchFamily="34" charset="-34"/>
                <a:ea typeface="Cordia New" panose="020B0304020202020204" pitchFamily="34" charset="-34"/>
              </a:rPr>
              <a:t>แบ่งตามหน้าที่ โดยเป็นคำกริยาแท้ </a:t>
            </a:r>
            <a:r>
              <a:rPr lang="en-US" sz="1800" b="1" dirty="0">
                <a:latin typeface="Cordia New" panose="020B0304020202020204" pitchFamily="34" charset="-34"/>
                <a:ea typeface="Cordia New" panose="020B0304020202020204" pitchFamily="34" charset="-34"/>
                <a:cs typeface="Cordia New" panose="020B0304020202020204" pitchFamily="34" charset="-34"/>
              </a:rPr>
              <a:t>(Finite Verbs) </a:t>
            </a:r>
            <a:r>
              <a:rPr lang="th-TH" sz="1800" b="1" dirty="0" smtClean="0">
                <a:latin typeface="Cordia New" panose="020B0304020202020204" pitchFamily="34" charset="-34"/>
                <a:ea typeface="Cordia New" panose="020B0304020202020204" pitchFamily="34" charset="-34"/>
              </a:rPr>
              <a:t>และ</a:t>
            </a:r>
            <a:br>
              <a:rPr lang="th-TH" sz="1800" b="1" dirty="0" smtClean="0">
                <a:latin typeface="Cordia New" panose="020B0304020202020204" pitchFamily="34" charset="-34"/>
                <a:ea typeface="Cordia New" panose="020B0304020202020204" pitchFamily="34" charset="-34"/>
              </a:rPr>
            </a:br>
            <a:r>
              <a:rPr lang="th-TH" sz="1800" b="1" dirty="0" smtClean="0">
                <a:latin typeface="Cordia New" panose="020B0304020202020204" pitchFamily="34" charset="-34"/>
                <a:ea typeface="Cordia New" panose="020B0304020202020204" pitchFamily="34" charset="-34"/>
              </a:rPr>
              <a:t>     คำกริยา</a:t>
            </a:r>
            <a:r>
              <a:rPr lang="th-TH" sz="1800" b="1" dirty="0">
                <a:latin typeface="Cordia New" panose="020B0304020202020204" pitchFamily="34" charset="-34"/>
                <a:ea typeface="Cordia New" panose="020B0304020202020204" pitchFamily="34" charset="-34"/>
              </a:rPr>
              <a:t>ไม่แท้ </a:t>
            </a:r>
            <a:r>
              <a:rPr lang="en-US" sz="1800" b="1" dirty="0">
                <a:latin typeface="Cordia New" panose="020B0304020202020204" pitchFamily="34" charset="-34"/>
                <a:ea typeface="Cordia New" panose="020B0304020202020204" pitchFamily="34" charset="-34"/>
                <a:cs typeface="Cordia New" panose="020B0304020202020204" pitchFamily="34" charset="-34"/>
              </a:rPr>
              <a:t>(Non-finite</a:t>
            </a:r>
            <a:br>
              <a:rPr lang="en-US" sz="1800" b="1" dirty="0">
                <a:latin typeface="Cordia New" panose="020B0304020202020204" pitchFamily="34" charset="-34"/>
                <a:ea typeface="Cordia New" panose="020B0304020202020204" pitchFamily="34" charset="-34"/>
                <a:cs typeface="Cordia New" panose="020B0304020202020204" pitchFamily="34" charset="-34"/>
              </a:rPr>
            </a:br>
            <a:r>
              <a:rPr lang="en-US" sz="1800" b="1" dirty="0">
                <a:latin typeface="Cordia New" panose="020B0304020202020204" pitchFamily="34" charset="-34"/>
                <a:ea typeface="Cordia New" panose="020B0304020202020204" pitchFamily="34" charset="-34"/>
                <a:cs typeface="Cordia New" panose="020B0304020202020204" pitchFamily="34" charset="-34"/>
              </a:rPr>
              <a:t>     Verbs</a:t>
            </a:r>
            <a:r>
              <a:rPr lang="en-US" sz="1800" dirty="0">
                <a:latin typeface="Cordia New" panose="020B0304020202020204" pitchFamily="34" charset="-34"/>
                <a:ea typeface="Cordia New" panose="020B0304020202020204" pitchFamily="34" charset="-34"/>
                <a:cs typeface="Cordia New" panose="020B0304020202020204" pitchFamily="34" charset="-34"/>
              </a:rPr>
              <a:t>)</a:t>
            </a:r>
          </a:p>
          <a:p>
            <a:pPr marL="342900" lvl="0" indent="-342900">
              <a:spcAft>
                <a:spcPts val="0"/>
              </a:spcAft>
              <a:buFont typeface="+mj-lt"/>
              <a:buAutoNum type="arabicPeriod"/>
            </a:pPr>
            <a:endParaRPr lang="en-US" sz="1800" dirty="0" smtClean="0">
              <a:latin typeface="Cordia New" panose="020B0304020202020204" pitchFamily="34" charset="-34"/>
              <a:ea typeface="Cordia New" panose="020B0304020202020204" pitchFamily="34" charset="-34"/>
              <a:cs typeface="Cordia New" panose="020B0304020202020204" pitchFamily="34" charset="-34"/>
            </a:endParaRPr>
          </a:p>
          <a:p>
            <a:pPr lvl="0">
              <a:spcAft>
                <a:spcPts val="0"/>
              </a:spcAft>
            </a:pPr>
            <a:r>
              <a:rPr lang="en-US" sz="1800" dirty="0" smtClean="0">
                <a:latin typeface="Cordia New" panose="020B0304020202020204" pitchFamily="34" charset="-34"/>
                <a:ea typeface="Cordia New" panose="020B0304020202020204" pitchFamily="34" charset="-34"/>
                <a:cs typeface="Cordia New" panose="020B0304020202020204" pitchFamily="34" charset="-34"/>
              </a:rPr>
              <a:t>3.1  Finite </a:t>
            </a:r>
            <a:r>
              <a:rPr lang="en-US" sz="1800" dirty="0">
                <a:latin typeface="Cordia New" panose="020B0304020202020204" pitchFamily="34" charset="-34"/>
                <a:ea typeface="Cordia New" panose="020B0304020202020204" pitchFamily="34" charset="-34"/>
                <a:cs typeface="Cordia New" panose="020B0304020202020204" pitchFamily="34" charset="-34"/>
              </a:rPr>
              <a:t>Verbs (</a:t>
            </a:r>
            <a:r>
              <a:rPr lang="th-TH" sz="1800" dirty="0">
                <a:latin typeface="Cordia New" panose="020B0304020202020204" pitchFamily="34" charset="-34"/>
                <a:ea typeface="Cordia New" panose="020B0304020202020204" pitchFamily="34" charset="-34"/>
              </a:rPr>
              <a:t>คำกริยาแท้</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ทำหน้าที่แสดงกริยาอาการที่แท้จริงของประธานในประโยคมีการเปลี่ยนรูปไปตาม </a:t>
            </a:r>
            <a:r>
              <a:rPr lang="en-US" sz="1800" dirty="0">
                <a:latin typeface="Cordia New" panose="020B0304020202020204" pitchFamily="34" charset="-34"/>
                <a:ea typeface="Cordia New" panose="020B0304020202020204" pitchFamily="34" charset="-34"/>
                <a:cs typeface="Cordia New" panose="020B0304020202020204" pitchFamily="34" charset="-34"/>
              </a:rPr>
              <a:t>Subject , Tense, Voice </a:t>
            </a:r>
            <a:r>
              <a:rPr lang="th-TH" sz="1800" dirty="0">
                <a:latin typeface="Cordia New" panose="020B0304020202020204" pitchFamily="34" charset="-34"/>
                <a:ea typeface="Cordia New" panose="020B0304020202020204" pitchFamily="34" charset="-34"/>
              </a:rPr>
              <a:t>และ </a:t>
            </a:r>
            <a:r>
              <a:rPr lang="en-US" sz="1800" dirty="0">
                <a:latin typeface="Cordia New" panose="020B0304020202020204" pitchFamily="34" charset="-34"/>
                <a:ea typeface="Cordia New" panose="020B0304020202020204" pitchFamily="34" charset="-34"/>
                <a:cs typeface="Cordia New" panose="020B0304020202020204" pitchFamily="34" charset="-34"/>
              </a:rPr>
              <a:t>Mood </a:t>
            </a:r>
            <a:r>
              <a:rPr lang="th-TH" sz="1800" dirty="0">
                <a:latin typeface="Cordia New" panose="020B0304020202020204" pitchFamily="34" charset="-34"/>
                <a:ea typeface="Cordia New" panose="020B0304020202020204" pitchFamily="34" charset="-34"/>
              </a:rPr>
              <a:t>เช่น </a:t>
            </a:r>
            <a:endParaRPr lang="en-US" sz="1800" dirty="0">
              <a:effectLst/>
              <a:latin typeface="Cordia New" panose="020B0304020202020204" pitchFamily="34" charset="-34"/>
              <a:ea typeface="Cordia New" panose="020B0304020202020204" pitchFamily="34" charset="-34"/>
              <a:cs typeface="Cordia New" panose="020B0304020202020204" pitchFamily="34" charset="-34"/>
            </a:endParaRPr>
          </a:p>
        </p:txBody>
      </p:sp>
      <p:sp>
        <p:nvSpPr>
          <p:cNvPr id="9" name="Rectangle 1"/>
          <p:cNvSpPr>
            <a:spLocks noChangeArrowheads="1"/>
          </p:cNvSpPr>
          <p:nvPr/>
        </p:nvSpPr>
        <p:spPr bwMode="auto">
          <a:xfrm>
            <a:off x="7151045" y="2782669"/>
            <a:ext cx="4367385"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sz="2800">
                <a:solidFill>
                  <a:schemeClr val="tx1"/>
                </a:solidFill>
                <a:latin typeface="Arial" panose="020B0604020202020204" pitchFamily="34" charset="0"/>
              </a:defRPr>
            </a:lvl1pPr>
            <a:lvl2pPr eaLnBrk="0" fontAlgn="base" hangingPunct="0">
              <a:spcBef>
                <a:spcPct val="0"/>
              </a:spcBef>
              <a:spcAft>
                <a:spcPct val="0"/>
              </a:spcAft>
              <a:defRPr sz="2800">
                <a:solidFill>
                  <a:schemeClr val="tx1"/>
                </a:solidFill>
                <a:latin typeface="Arial" panose="020B0604020202020204" pitchFamily="34" charset="0"/>
              </a:defRPr>
            </a:lvl2pPr>
            <a:lvl3pPr eaLnBrk="0" fontAlgn="base" hangingPunct="0">
              <a:spcBef>
                <a:spcPct val="0"/>
              </a:spcBef>
              <a:spcAft>
                <a:spcPct val="0"/>
              </a:spcAft>
              <a:defRPr sz="2800">
                <a:solidFill>
                  <a:schemeClr val="tx1"/>
                </a:solidFill>
                <a:latin typeface="Arial" panose="020B0604020202020204" pitchFamily="34" charset="0"/>
              </a:defRPr>
            </a:lvl3pPr>
            <a:lvl4pPr eaLnBrk="0" fontAlgn="base" hangingPunct="0">
              <a:spcBef>
                <a:spcPct val="0"/>
              </a:spcBef>
              <a:spcAft>
                <a:spcPct val="0"/>
              </a:spcAft>
              <a:defRPr sz="2800">
                <a:solidFill>
                  <a:schemeClr val="tx1"/>
                </a:solidFill>
                <a:latin typeface="Arial" panose="020B0604020202020204" pitchFamily="34" charset="0"/>
              </a:defRPr>
            </a:lvl4pPr>
            <a:lvl5pPr eaLnBrk="0" fontAlgn="base" hangingPunct="0">
              <a:spcBef>
                <a:spcPct val="0"/>
              </a:spcBef>
              <a:spcAft>
                <a:spcPct val="0"/>
              </a:spcAft>
              <a:defRPr sz="2800">
                <a:solidFill>
                  <a:schemeClr val="tx1"/>
                </a:solidFill>
                <a:latin typeface="Arial" panose="020B0604020202020204" pitchFamily="34" charset="0"/>
              </a:defRPr>
            </a:lvl5pPr>
            <a:lvl6pPr eaLnBrk="0" fontAlgn="base" hangingPunct="0">
              <a:spcBef>
                <a:spcPct val="0"/>
              </a:spcBef>
              <a:spcAft>
                <a:spcPct val="0"/>
              </a:spcAft>
              <a:defRPr sz="2800">
                <a:solidFill>
                  <a:schemeClr val="tx1"/>
                </a:solidFill>
                <a:latin typeface="Arial" panose="020B0604020202020204" pitchFamily="34" charset="0"/>
              </a:defRPr>
            </a:lvl6pPr>
            <a:lvl7pPr eaLnBrk="0" fontAlgn="base" hangingPunct="0">
              <a:spcBef>
                <a:spcPct val="0"/>
              </a:spcBef>
              <a:spcAft>
                <a:spcPct val="0"/>
              </a:spcAft>
              <a:defRPr sz="2800">
                <a:solidFill>
                  <a:schemeClr val="tx1"/>
                </a:solidFill>
                <a:latin typeface="Arial" panose="020B0604020202020204" pitchFamily="34" charset="0"/>
              </a:defRPr>
            </a:lvl7pPr>
            <a:lvl8pPr eaLnBrk="0" fontAlgn="base" hangingPunct="0">
              <a:spcBef>
                <a:spcPct val="0"/>
              </a:spcBef>
              <a:spcAft>
                <a:spcPct val="0"/>
              </a:spcAft>
              <a:defRPr sz="2800">
                <a:solidFill>
                  <a:schemeClr val="tx1"/>
                </a:solidFill>
                <a:latin typeface="Arial" panose="020B0604020202020204" pitchFamily="34" charset="0"/>
              </a:defRPr>
            </a:lvl8pPr>
            <a:lvl9pPr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tabLst/>
            </a:pPr>
            <a:r>
              <a:rPr lang="en-US" altLang="zh-CN" sz="1400" dirty="0" smtClean="0">
                <a:ea typeface="Cordia New" panose="020B0304020202020204" pitchFamily="34" charset="-34"/>
                <a:cs typeface="Cordia New" panose="020B0304020202020204" pitchFamily="34" charset="-34"/>
              </a:rPr>
              <a:t>3.2 </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Non-finite Verbs </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คำกริยาไม่แท้ </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เป็นคำที่มีรูปมาจากคำกริยาแต่ไม่ได้ทำหน้าที่คำกริยาแท้ มี </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3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รูปคือ </a:t>
            </a:r>
            <a:endParaRPr kumimoji="0" lang="th-TH" altLang="zh-CN" sz="28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12" name="Table 11"/>
          <p:cNvGraphicFramePr>
            <a:graphicFrameLocks noGrp="1"/>
          </p:cNvGraphicFramePr>
          <p:nvPr>
            <p:extLst>
              <p:ext uri="{D42A27DB-BD31-4B8C-83A1-F6EECF244321}">
                <p14:modId xmlns:p14="http://schemas.microsoft.com/office/powerpoint/2010/main" val="3306442616"/>
              </p:ext>
            </p:extLst>
          </p:nvPr>
        </p:nvGraphicFramePr>
        <p:xfrm>
          <a:off x="6807156" y="3653352"/>
          <a:ext cx="4969728" cy="2032000"/>
        </p:xfrm>
        <a:graphic>
          <a:graphicData uri="http://schemas.openxmlformats.org/drawingml/2006/table">
            <a:tbl>
              <a:tblPr>
                <a:tableStyleId>{5C22544A-7EE6-4342-B048-85BDC9FD1C3A}</a:tableStyleId>
              </a:tblPr>
              <a:tblGrid>
                <a:gridCol w="2473918"/>
                <a:gridCol w="2495810"/>
              </a:tblGrid>
              <a:tr h="0">
                <a:tc>
                  <a:txBody>
                    <a:bodyPr/>
                    <a:lstStyle/>
                    <a:p>
                      <a:pPr>
                        <a:lnSpc>
                          <a:spcPts val="1600"/>
                        </a:lnSpc>
                        <a:spcAft>
                          <a:spcPts val="0"/>
                        </a:spcAft>
                      </a:pPr>
                      <a:r>
                        <a:rPr lang="en-US" sz="1600" b="1" u="sng" dirty="0">
                          <a:solidFill>
                            <a:srgbClr val="FF0000"/>
                          </a:solidFill>
                          <a:effectLst/>
                        </a:rPr>
                        <a:t>Subject</a:t>
                      </a:r>
                      <a:r>
                        <a:rPr lang="en-US" sz="1400" dirty="0">
                          <a:effectLst/>
                        </a:rPr>
                        <a:t/>
                      </a:r>
                      <a:br>
                        <a:rPr lang="en-US" sz="1400" dirty="0">
                          <a:effectLst/>
                        </a:rPr>
                      </a:br>
                      <a:r>
                        <a:rPr lang="en-US" sz="1400" dirty="0">
                          <a:effectLst/>
                        </a:rPr>
                        <a:t>I </a:t>
                      </a:r>
                      <a:r>
                        <a:rPr lang="en-US" sz="1400" u="sng" dirty="0">
                          <a:effectLst/>
                        </a:rPr>
                        <a:t>go</a:t>
                      </a:r>
                      <a:r>
                        <a:rPr lang="en-US" sz="1400" dirty="0">
                          <a:effectLst/>
                        </a:rPr>
                        <a:t> to school every day. </a:t>
                      </a:r>
                      <a:br>
                        <a:rPr lang="en-US" sz="1400" dirty="0">
                          <a:effectLst/>
                        </a:rPr>
                      </a:br>
                      <a:r>
                        <a:rPr lang="en-US" sz="1400" dirty="0">
                          <a:effectLst/>
                        </a:rPr>
                        <a:t>He </a:t>
                      </a:r>
                      <a:r>
                        <a:rPr lang="en-US" sz="1400" u="sng" dirty="0">
                          <a:effectLst/>
                        </a:rPr>
                        <a:t>goes</a:t>
                      </a:r>
                      <a:r>
                        <a:rPr lang="en-US" sz="1400" dirty="0">
                          <a:effectLst/>
                        </a:rPr>
                        <a:t> to school every day. </a:t>
                      </a:r>
                      <a:br>
                        <a:rPr lang="en-US" sz="1400" dirty="0">
                          <a:effectLst/>
                        </a:rPr>
                      </a:br>
                      <a:r>
                        <a:rPr lang="en-US" sz="1400" dirty="0">
                          <a:effectLst/>
                        </a:rPr>
                        <a:t>They </a:t>
                      </a:r>
                      <a:r>
                        <a:rPr lang="en-US" sz="1400" u="sng" dirty="0">
                          <a:effectLst/>
                        </a:rPr>
                        <a:t>go</a:t>
                      </a:r>
                      <a:r>
                        <a:rPr lang="en-US" sz="1400" dirty="0">
                          <a:effectLst/>
                        </a:rPr>
                        <a:t> to school every day.</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en-US" sz="1600" b="1" u="sng" dirty="0">
                          <a:solidFill>
                            <a:srgbClr val="FF0000"/>
                          </a:solidFill>
                          <a:effectLst/>
                        </a:rPr>
                        <a:t>Tense </a:t>
                      </a:r>
                      <a:r>
                        <a:rPr lang="en-US" sz="1400" dirty="0">
                          <a:effectLst/>
                        </a:rPr>
                        <a:t/>
                      </a:r>
                      <a:br>
                        <a:rPr lang="en-US" sz="1400" dirty="0">
                          <a:effectLst/>
                        </a:rPr>
                      </a:br>
                      <a:r>
                        <a:rPr lang="en-US" sz="1400" dirty="0">
                          <a:effectLst/>
                        </a:rPr>
                        <a:t>He </a:t>
                      </a:r>
                      <a:r>
                        <a:rPr lang="en-US" sz="1400" u="sng" dirty="0">
                          <a:effectLst/>
                        </a:rPr>
                        <a:t>goes</a:t>
                      </a:r>
                      <a:r>
                        <a:rPr lang="en-US" sz="1400" dirty="0">
                          <a:effectLst/>
                        </a:rPr>
                        <a:t> to school every day. </a:t>
                      </a:r>
                      <a:br>
                        <a:rPr lang="en-US" sz="1400" dirty="0">
                          <a:effectLst/>
                        </a:rPr>
                      </a:br>
                      <a:r>
                        <a:rPr lang="en-US" sz="1400" dirty="0">
                          <a:effectLst/>
                        </a:rPr>
                        <a:t>He </a:t>
                      </a:r>
                      <a:r>
                        <a:rPr lang="en-US" sz="1400" u="sng" dirty="0">
                          <a:effectLst/>
                        </a:rPr>
                        <a:t>went</a:t>
                      </a:r>
                      <a:r>
                        <a:rPr lang="en-US" sz="1400" dirty="0">
                          <a:effectLst/>
                        </a:rPr>
                        <a:t> to school yesterday. </a:t>
                      </a:r>
                      <a:br>
                        <a:rPr lang="en-US" sz="1400" dirty="0">
                          <a:effectLst/>
                        </a:rPr>
                      </a:br>
                      <a:r>
                        <a:rPr lang="en-US" sz="1400" dirty="0">
                          <a:effectLst/>
                        </a:rPr>
                        <a:t>He's </a:t>
                      </a:r>
                      <a:r>
                        <a:rPr lang="en-US" sz="1400" u="sng" dirty="0">
                          <a:effectLst/>
                        </a:rPr>
                        <a:t>going</a:t>
                      </a:r>
                      <a:r>
                        <a:rPr lang="en-US" sz="1400" dirty="0">
                          <a:effectLst/>
                        </a:rPr>
                        <a:t> to school tomorrow</a:t>
                      </a:r>
                      <a:r>
                        <a:rPr lang="en-US" sz="1400" dirty="0" smtClean="0">
                          <a:effectLst/>
                        </a:rPr>
                        <a:t>.</a:t>
                      </a:r>
                    </a:p>
                    <a:p>
                      <a:pPr>
                        <a:lnSpc>
                          <a:spcPts val="1600"/>
                        </a:lnSpc>
                        <a:spcAft>
                          <a:spcPts val="0"/>
                        </a:spcAft>
                      </a:pP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600"/>
                        </a:lnSpc>
                        <a:spcAft>
                          <a:spcPts val="0"/>
                        </a:spcAft>
                      </a:pPr>
                      <a:r>
                        <a:rPr lang="en-US" sz="1600" b="1" i="0" u="sng" dirty="0">
                          <a:solidFill>
                            <a:srgbClr val="FF0000"/>
                          </a:solidFill>
                          <a:effectLst/>
                        </a:rPr>
                        <a:t>Voice</a:t>
                      </a:r>
                      <a:r>
                        <a:rPr lang="en-US" sz="1400" dirty="0">
                          <a:effectLst/>
                        </a:rPr>
                        <a:t/>
                      </a:r>
                      <a:br>
                        <a:rPr lang="en-US" sz="1400" dirty="0">
                          <a:effectLst/>
                        </a:rPr>
                      </a:br>
                      <a:r>
                        <a:rPr lang="en-US" sz="1400" dirty="0">
                          <a:effectLst/>
                        </a:rPr>
                        <a:t>Someone </a:t>
                      </a:r>
                      <a:r>
                        <a:rPr lang="en-US" sz="1400" u="sng" dirty="0">
                          <a:effectLst/>
                        </a:rPr>
                        <a:t>killed</a:t>
                      </a:r>
                      <a:r>
                        <a:rPr lang="en-US" sz="1400" dirty="0">
                          <a:effectLst/>
                        </a:rPr>
                        <a:t> the snake. (Active) </a:t>
                      </a:r>
                      <a:br>
                        <a:rPr lang="en-US" sz="1400" dirty="0">
                          <a:effectLst/>
                        </a:rPr>
                      </a:br>
                      <a:r>
                        <a:rPr lang="en-US" sz="1400" dirty="0">
                          <a:effectLst/>
                        </a:rPr>
                        <a:t>The snake </a:t>
                      </a:r>
                      <a:r>
                        <a:rPr lang="en-US" sz="1400" u="sng" dirty="0">
                          <a:effectLst/>
                        </a:rPr>
                        <a:t>was killed</a:t>
                      </a:r>
                      <a:r>
                        <a:rPr lang="en-US" sz="1400" dirty="0">
                          <a:effectLst/>
                        </a:rPr>
                        <a:t>. (Passive)</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en-US" sz="1600" b="1" dirty="0">
                          <a:solidFill>
                            <a:srgbClr val="FF0000"/>
                          </a:solidFill>
                          <a:effectLst/>
                        </a:rPr>
                        <a:t>Mood</a:t>
                      </a:r>
                      <a:r>
                        <a:rPr lang="en-US" sz="1400" dirty="0">
                          <a:effectLst/>
                        </a:rPr>
                        <a:t/>
                      </a:r>
                      <a:br>
                        <a:rPr lang="en-US" sz="1400" dirty="0">
                          <a:effectLst/>
                        </a:rPr>
                      </a:br>
                      <a:r>
                        <a:rPr lang="en-US" sz="1400" dirty="0">
                          <a:effectLst/>
                        </a:rPr>
                        <a:t>I recommend that he </a:t>
                      </a:r>
                      <a:r>
                        <a:rPr lang="en-US" sz="1400" u="sng" dirty="0">
                          <a:effectLst/>
                        </a:rPr>
                        <a:t>see</a:t>
                      </a:r>
                      <a:r>
                        <a:rPr lang="en-US" sz="1400" dirty="0">
                          <a:effectLst/>
                        </a:rPr>
                        <a:t> a doctor. (</a:t>
                      </a:r>
                      <a:r>
                        <a:rPr lang="th-TH" sz="1400" dirty="0">
                          <a:effectLst/>
                        </a:rPr>
                        <a:t>ไม่ใช่ </a:t>
                      </a:r>
                      <a:r>
                        <a:rPr lang="en-US" sz="1400" dirty="0">
                          <a:effectLst/>
                        </a:rPr>
                        <a:t>he sees)</a:t>
                      </a:r>
                      <a:br>
                        <a:rPr lang="en-US" sz="1400" dirty="0">
                          <a:effectLst/>
                        </a:rPr>
                      </a:br>
                      <a:r>
                        <a:rPr lang="en-US" sz="1400" dirty="0">
                          <a:effectLst/>
                        </a:rPr>
                        <a:t>If I </a:t>
                      </a:r>
                      <a:r>
                        <a:rPr lang="en-US" sz="1400" u="sng" dirty="0">
                          <a:effectLst/>
                        </a:rPr>
                        <a:t>were</a:t>
                      </a:r>
                      <a:r>
                        <a:rPr lang="en-US" sz="1400" dirty="0">
                          <a:effectLst/>
                        </a:rPr>
                        <a:t> you, I would not do it. (</a:t>
                      </a:r>
                      <a:r>
                        <a:rPr lang="th-TH" sz="1400" dirty="0">
                          <a:effectLst/>
                        </a:rPr>
                        <a:t>ไม่ใช่ </a:t>
                      </a:r>
                      <a:r>
                        <a:rPr lang="en-US" sz="1400" dirty="0">
                          <a:effectLst/>
                        </a:rPr>
                        <a:t>I was)</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bl>
          </a:graphicData>
        </a:graphic>
      </p:graphicFrame>
    </p:spTree>
    <p:extLst>
      <p:ext uri="{BB962C8B-B14F-4D97-AF65-F5344CB8AC3E}">
        <p14:creationId xmlns:p14="http://schemas.microsoft.com/office/powerpoint/2010/main" val="24490949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70174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3" name="Action Button: Forward or Next 12">
            <a:hlinkClick r:id="" action="ppaction://hlinkshowjump?jump=nextslide" highlightClick="1"/>
          </p:cNvPr>
          <p:cNvSpPr/>
          <p:nvPr/>
        </p:nvSpPr>
        <p:spPr>
          <a:xfrm>
            <a:off x="11289369" y="6270317"/>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8" name="Rectangle 7"/>
          <p:cNvSpPr/>
          <p:nvPr/>
        </p:nvSpPr>
        <p:spPr>
          <a:xfrm>
            <a:off x="420425" y="532162"/>
            <a:ext cx="4938654" cy="2285241"/>
          </a:xfrm>
          <a:prstGeom prst="rect">
            <a:avLst/>
          </a:prstGeom>
        </p:spPr>
        <p:txBody>
          <a:bodyPr wrap="square">
            <a:spAutoFit/>
          </a:bodyPr>
          <a:lstStyle/>
          <a:p>
            <a:pPr lvl="0">
              <a:lnSpc>
                <a:spcPts val="2300"/>
              </a:lnSpc>
              <a:spcAft>
                <a:spcPts val="0"/>
              </a:spcAft>
            </a:pPr>
            <a:r>
              <a:rPr lang="en-US" sz="1800" dirty="0" smtClean="0">
                <a:latin typeface="Cordia New" panose="020B0304020202020204" pitchFamily="34" charset="-34"/>
                <a:ea typeface="Cordia New" panose="020B0304020202020204" pitchFamily="34" charset="-34"/>
              </a:rPr>
              <a:t>3.2.1 Non-finite </a:t>
            </a:r>
            <a:r>
              <a:rPr lang="en-US" sz="1800" dirty="0">
                <a:latin typeface="Cordia New" panose="020B0304020202020204" pitchFamily="34" charset="-34"/>
                <a:ea typeface="Cordia New" panose="020B0304020202020204" pitchFamily="34" charset="-34"/>
              </a:rPr>
              <a:t>Verbs </a:t>
            </a:r>
            <a:r>
              <a:rPr lang="en-US" sz="1800" dirty="0" smtClean="0">
                <a:latin typeface="Cordia New" panose="020B0304020202020204" pitchFamily="34" charset="-34"/>
                <a:ea typeface="Cordia New" panose="020B0304020202020204" pitchFamily="34" charset="-34"/>
              </a:rPr>
              <a:t>(</a:t>
            </a:r>
            <a:r>
              <a:rPr lang="th-TH" sz="1800" dirty="0" smtClean="0">
                <a:latin typeface="Cordia New" panose="020B0304020202020204" pitchFamily="34" charset="-34"/>
                <a:ea typeface="Cordia New" panose="020B0304020202020204" pitchFamily="34" charset="-34"/>
              </a:rPr>
              <a:t>เป็น</a:t>
            </a:r>
            <a:r>
              <a:rPr lang="th-TH" sz="1800" dirty="0">
                <a:latin typeface="Cordia New" panose="020B0304020202020204" pitchFamily="34" charset="-34"/>
                <a:ea typeface="Cordia New" panose="020B0304020202020204" pitchFamily="34" charset="-34"/>
              </a:rPr>
              <a:t>คำที่มีรูปมาจากคำกริยาแต่ไม่ได้ทำ</a:t>
            </a:r>
            <a:r>
              <a:rPr lang="th-TH" sz="1800" dirty="0" smtClean="0">
                <a:latin typeface="Cordia New" panose="020B0304020202020204" pitchFamily="34" charset="-34"/>
                <a:ea typeface="Cordia New" panose="020B0304020202020204" pitchFamily="34" charset="-34"/>
              </a:rPr>
              <a:t>หน้าที่คำกริยา</a:t>
            </a:r>
            <a:r>
              <a:rPr lang="th-TH" sz="1800" dirty="0">
                <a:latin typeface="Cordia New" panose="020B0304020202020204" pitchFamily="34" charset="-34"/>
                <a:ea typeface="Cordia New" panose="020B0304020202020204" pitchFamily="34" charset="-34"/>
              </a:rPr>
              <a:t>แท้ มี </a:t>
            </a:r>
            <a:r>
              <a:rPr lang="en-US" sz="1800" dirty="0">
                <a:latin typeface="Cordia New" panose="020B0304020202020204" pitchFamily="34" charset="-34"/>
                <a:ea typeface="Cordia New" panose="020B0304020202020204" pitchFamily="34" charset="-34"/>
              </a:rPr>
              <a:t>3 </a:t>
            </a:r>
            <a:r>
              <a:rPr lang="th-TH" sz="1800" dirty="0">
                <a:latin typeface="Cordia New" panose="020B0304020202020204" pitchFamily="34" charset="-34"/>
                <a:ea typeface="Cordia New" panose="020B0304020202020204" pitchFamily="34" charset="-34"/>
              </a:rPr>
              <a:t>รูปคือ </a:t>
            </a:r>
            <a:endParaRPr lang="en-US" sz="1800" dirty="0">
              <a:latin typeface="Cordia New" panose="020B0304020202020204" pitchFamily="34" charset="-34"/>
              <a:ea typeface="Cordia New" panose="020B0304020202020204" pitchFamily="34" charset="-34"/>
            </a:endParaRPr>
          </a:p>
          <a:p>
            <a:pPr marL="228600" marR="228600">
              <a:lnSpc>
                <a:spcPts val="2200"/>
              </a:lnSpc>
              <a:spcBef>
                <a:spcPts val="500"/>
              </a:spcBef>
              <a:spcAft>
                <a:spcPts val="500"/>
              </a:spcAft>
            </a:pPr>
            <a:r>
              <a:rPr lang="en-US" sz="1800" dirty="0">
                <a:latin typeface="Cordia New" panose="020B0304020202020204" pitchFamily="34" charset="-34"/>
                <a:ea typeface="Cordia New" panose="020B0304020202020204" pitchFamily="34" charset="-34"/>
              </a:rPr>
              <a:t>a. </a:t>
            </a:r>
            <a:r>
              <a:rPr lang="en-US" sz="1800" u="sng" dirty="0">
                <a:latin typeface="Cordia New" panose="020B0304020202020204" pitchFamily="34" charset="-34"/>
                <a:ea typeface="Cordia New" panose="020B0304020202020204" pitchFamily="34" charset="-34"/>
              </a:rPr>
              <a:t>Infinitives</a:t>
            </a:r>
            <a:r>
              <a:rPr lang="en-US" sz="1800" dirty="0">
                <a:latin typeface="Cordia New" panose="020B0304020202020204" pitchFamily="34" charset="-34"/>
                <a:ea typeface="Cordia New" panose="020B0304020202020204" pitchFamily="34" charset="-34"/>
              </a:rPr>
              <a:t> </a:t>
            </a:r>
            <a:r>
              <a:rPr lang="th-TH" sz="1800" dirty="0">
                <a:latin typeface="Cordia New" panose="020B0304020202020204" pitchFamily="34" charset="-34"/>
                <a:ea typeface="Cordia New" panose="020B0304020202020204" pitchFamily="34" charset="-34"/>
              </a:rPr>
              <a:t>เป็นคำกริยาที่อยู่ในรูปกริยาช่องที่ </a:t>
            </a:r>
            <a:r>
              <a:rPr lang="en-US" sz="1800" dirty="0">
                <a:latin typeface="Cordia New" panose="020B0304020202020204" pitchFamily="34" charset="-34"/>
                <a:ea typeface="Cordia New" panose="020B0304020202020204" pitchFamily="34" charset="-34"/>
              </a:rPr>
              <a:t>1 </a:t>
            </a:r>
            <a:r>
              <a:rPr lang="th-TH" sz="1800" dirty="0">
                <a:latin typeface="Cordia New" panose="020B0304020202020204" pitchFamily="34" charset="-34"/>
                <a:ea typeface="Cordia New" panose="020B0304020202020204" pitchFamily="34" charset="-34"/>
              </a:rPr>
              <a:t>นำหน้าด้วย </a:t>
            </a:r>
            <a:r>
              <a:rPr lang="en-US" sz="1800" dirty="0">
                <a:solidFill>
                  <a:srgbClr val="000000"/>
                </a:solidFill>
                <a:latin typeface="Cordia New" panose="020B0304020202020204" pitchFamily="34" charset="-34"/>
                <a:ea typeface="Cordia New" panose="020B0304020202020204" pitchFamily="34" charset="-34"/>
              </a:rPr>
              <a:t>to</a:t>
            </a:r>
            <a:r>
              <a:rPr lang="en-US" sz="1800" dirty="0">
                <a:solidFill>
                  <a:srgbClr val="0000FF"/>
                </a:solidFill>
                <a:latin typeface="Cordia New" panose="020B0304020202020204" pitchFamily="34" charset="-34"/>
                <a:ea typeface="Cordia New" panose="020B0304020202020204" pitchFamily="34" charset="-34"/>
              </a:rPr>
              <a:t> </a:t>
            </a:r>
            <a:r>
              <a:rPr lang="th-TH" sz="1800" dirty="0">
                <a:latin typeface="Cordia New" panose="020B0304020202020204" pitchFamily="34" charset="-34"/>
                <a:ea typeface="Cordia New" panose="020B0304020202020204" pitchFamily="34" charset="-34"/>
              </a:rPr>
              <a:t>ทำหน้าที่ </a:t>
            </a:r>
            <a:r>
              <a:rPr lang="en-US" sz="1800" dirty="0">
                <a:latin typeface="Cordia New" panose="020B0304020202020204" pitchFamily="34" charset="-34"/>
                <a:ea typeface="Cordia New" panose="020B0304020202020204" pitchFamily="34" charset="-34"/>
              </a:rPr>
              <a:t>Noun,  </a:t>
            </a:r>
            <a:r>
              <a:rPr lang="en-US" sz="1800" dirty="0" smtClean="0">
                <a:latin typeface="Cordia New" panose="020B0304020202020204" pitchFamily="34" charset="-34"/>
                <a:ea typeface="Cordia New" panose="020B0304020202020204" pitchFamily="34" charset="-34"/>
              </a:rPr>
              <a:t>Adjective </a:t>
            </a:r>
            <a:r>
              <a:rPr lang="th-TH" sz="1800" dirty="0">
                <a:latin typeface="Cordia New" panose="020B0304020202020204" pitchFamily="34" charset="-34"/>
                <a:ea typeface="Cordia New" panose="020B0304020202020204" pitchFamily="34" charset="-34"/>
              </a:rPr>
              <a:t>และ </a:t>
            </a:r>
            <a:r>
              <a:rPr lang="en-US" sz="1800" dirty="0">
                <a:latin typeface="Cordia New" panose="020B0304020202020204" pitchFamily="34" charset="-34"/>
                <a:ea typeface="Cordia New" panose="020B0304020202020204" pitchFamily="34" charset="-34"/>
              </a:rPr>
              <a:t>Adverb </a:t>
            </a:r>
            <a:r>
              <a:rPr lang="th-TH" sz="1800" dirty="0">
                <a:latin typeface="Cordia New" panose="020B0304020202020204" pitchFamily="34" charset="-34"/>
                <a:ea typeface="Cordia New" panose="020B0304020202020204" pitchFamily="34" charset="-34"/>
              </a:rPr>
              <a:t>เช่น</a:t>
            </a:r>
            <a:endParaRPr lang="en-US" sz="1800" dirty="0">
              <a:latin typeface="Times New Roman" panose="02020603050405020304" pitchFamily="18" charset="0"/>
              <a:ea typeface="Cordia New" panose="020B0304020202020204" pitchFamily="34" charset="-34"/>
            </a:endParaRPr>
          </a:p>
          <a:p>
            <a:pPr marL="457200" marR="226695">
              <a:lnSpc>
                <a:spcPts val="2200"/>
              </a:lnSpc>
              <a:spcBef>
                <a:spcPts val="500"/>
              </a:spcBef>
              <a:spcAft>
                <a:spcPts val="500"/>
              </a:spcAft>
            </a:pPr>
            <a:r>
              <a:rPr lang="en-US" sz="1800" i="1" dirty="0">
                <a:solidFill>
                  <a:srgbClr val="FF0000"/>
                </a:solidFill>
                <a:latin typeface="Cordia New" panose="020B0304020202020204" pitchFamily="34" charset="-34"/>
                <a:ea typeface="Cordia New" panose="020B0304020202020204" pitchFamily="34" charset="-34"/>
              </a:rPr>
              <a:t>-He lacked the strength </a:t>
            </a:r>
            <a:r>
              <a:rPr lang="en-US" sz="1800" b="1" i="1" u="sng" dirty="0">
                <a:solidFill>
                  <a:srgbClr val="FF0000"/>
                </a:solidFill>
                <a:latin typeface="Cordia New" panose="020B0304020202020204" pitchFamily="34" charset="-34"/>
                <a:ea typeface="Cordia New" panose="020B0304020202020204" pitchFamily="34" charset="-34"/>
              </a:rPr>
              <a:t>to resist</a:t>
            </a:r>
            <a:r>
              <a:rPr lang="en-US" sz="1800" b="1" i="1" dirty="0">
                <a:solidFill>
                  <a:srgbClr val="FF0000"/>
                </a:solidFill>
                <a:latin typeface="Cordia New" panose="020B0304020202020204" pitchFamily="34" charset="-34"/>
                <a:ea typeface="Cordia New" panose="020B0304020202020204" pitchFamily="34" charset="-34"/>
              </a:rPr>
              <a:t>.</a:t>
            </a:r>
            <a:r>
              <a:rPr lang="en-US" sz="1800" i="1" dirty="0">
                <a:solidFill>
                  <a:srgbClr val="FF0000"/>
                </a:solidFill>
                <a:latin typeface="Cordia New" panose="020B0304020202020204" pitchFamily="34" charset="-34"/>
                <a:ea typeface="Cordia New" panose="020B0304020202020204" pitchFamily="34" charset="-34"/>
              </a:rPr>
              <a:t> </a:t>
            </a:r>
            <a:r>
              <a:rPr lang="en-US" sz="1800" dirty="0" smtClean="0">
                <a:latin typeface="Cordia New" panose="020B0304020202020204" pitchFamily="34" charset="-34"/>
                <a:ea typeface="Cordia New" panose="020B0304020202020204" pitchFamily="34" charset="-34"/>
              </a:rPr>
              <a:t>(</a:t>
            </a:r>
            <a:r>
              <a:rPr lang="en-US" sz="1800" dirty="0">
                <a:latin typeface="Cordia New" panose="020B0304020202020204" pitchFamily="34" charset="-34"/>
                <a:ea typeface="Cordia New" panose="020B0304020202020204" pitchFamily="34" charset="-34"/>
              </a:rPr>
              <a:t>to resist </a:t>
            </a:r>
            <a:r>
              <a:rPr lang="th-TH" sz="1800" dirty="0">
                <a:latin typeface="Cordia New" panose="020B0304020202020204" pitchFamily="34" charset="-34"/>
                <a:ea typeface="Cordia New" panose="020B0304020202020204" pitchFamily="34" charset="-34"/>
              </a:rPr>
              <a:t>ทำหน้าที่ </a:t>
            </a:r>
            <a:r>
              <a:rPr lang="en-US" sz="1800" dirty="0">
                <a:latin typeface="Cordia New" panose="020B0304020202020204" pitchFamily="34" charset="-34"/>
                <a:ea typeface="Cordia New" panose="020B0304020202020204" pitchFamily="34" charset="-34"/>
              </a:rPr>
              <a:t>Adjective)</a:t>
            </a:r>
            <a:br>
              <a:rPr lang="en-US" sz="1800" dirty="0">
                <a:latin typeface="Cordia New" panose="020B0304020202020204" pitchFamily="34" charset="-34"/>
                <a:ea typeface="Cordia New" panose="020B0304020202020204" pitchFamily="34" charset="-34"/>
              </a:rPr>
            </a:br>
            <a:r>
              <a:rPr lang="en-US" sz="1800" i="1" dirty="0">
                <a:solidFill>
                  <a:srgbClr val="FF0000"/>
                </a:solidFill>
                <a:latin typeface="Cordia New" panose="020B0304020202020204" pitchFamily="34" charset="-34"/>
                <a:ea typeface="Cordia New" panose="020B0304020202020204" pitchFamily="34" charset="-34"/>
              </a:rPr>
              <a:t>-We must study </a:t>
            </a:r>
            <a:r>
              <a:rPr lang="en-US" sz="1800" b="1" i="1" u="sng" dirty="0">
                <a:solidFill>
                  <a:srgbClr val="FF0000"/>
                </a:solidFill>
                <a:latin typeface="Cordia New" panose="020B0304020202020204" pitchFamily="34" charset="-34"/>
                <a:ea typeface="Cordia New" panose="020B0304020202020204" pitchFamily="34" charset="-34"/>
              </a:rPr>
              <a:t>to learn</a:t>
            </a:r>
            <a:r>
              <a:rPr lang="en-US" sz="1800" i="1" dirty="0">
                <a:solidFill>
                  <a:srgbClr val="FF0000"/>
                </a:solidFill>
                <a:latin typeface="Cordia New" panose="020B0304020202020204" pitchFamily="34" charset="-34"/>
                <a:ea typeface="Cordia New" panose="020B0304020202020204" pitchFamily="34" charset="-34"/>
              </a:rPr>
              <a:t>. </a:t>
            </a:r>
            <a:r>
              <a:rPr lang="en-US" sz="1800" dirty="0" smtClean="0">
                <a:latin typeface="Cordia New" panose="020B0304020202020204" pitchFamily="34" charset="-34"/>
                <a:ea typeface="Cordia New" panose="020B0304020202020204" pitchFamily="34" charset="-34"/>
              </a:rPr>
              <a:t>(</a:t>
            </a:r>
            <a:r>
              <a:rPr lang="en-US" sz="1800" dirty="0">
                <a:latin typeface="Cordia New" panose="020B0304020202020204" pitchFamily="34" charset="-34"/>
                <a:ea typeface="Cordia New" panose="020B0304020202020204" pitchFamily="34" charset="-34"/>
              </a:rPr>
              <a:t>to learn </a:t>
            </a:r>
            <a:r>
              <a:rPr lang="th-TH" sz="1800" dirty="0">
                <a:latin typeface="Cordia New" panose="020B0304020202020204" pitchFamily="34" charset="-34"/>
                <a:ea typeface="Cordia New" panose="020B0304020202020204" pitchFamily="34" charset="-34"/>
              </a:rPr>
              <a:t>ทำหน้าที่ </a:t>
            </a:r>
            <a:r>
              <a:rPr lang="en-US" sz="1800" dirty="0">
                <a:latin typeface="Cordia New" panose="020B0304020202020204" pitchFamily="34" charset="-34"/>
                <a:ea typeface="Cordia New" panose="020B0304020202020204" pitchFamily="34" charset="-34"/>
              </a:rPr>
              <a:t>Adverb) </a:t>
            </a:r>
            <a:endParaRPr lang="en-US" sz="1800" dirty="0">
              <a:effectLst/>
              <a:latin typeface="Times New Roman" panose="02020603050405020304" pitchFamily="18" charset="0"/>
              <a:ea typeface="Cordia New" panose="020B0304020202020204" pitchFamily="34" charset="-34"/>
            </a:endParaRPr>
          </a:p>
        </p:txBody>
      </p:sp>
      <p:sp>
        <p:nvSpPr>
          <p:cNvPr id="11" name="Rectangle 10"/>
          <p:cNvSpPr/>
          <p:nvPr/>
        </p:nvSpPr>
        <p:spPr>
          <a:xfrm>
            <a:off x="5903855" y="2204470"/>
            <a:ext cx="3575018" cy="461665"/>
          </a:xfrm>
          <a:prstGeom prst="rect">
            <a:avLst/>
          </a:prstGeom>
        </p:spPr>
        <p:txBody>
          <a:bodyPr wrap="none">
            <a:spAutoFit/>
          </a:bodyPr>
          <a:lstStyle/>
          <a:p>
            <a:pPr marL="457200" indent="457200">
              <a:spcAft>
                <a:spcPts val="0"/>
              </a:spcAft>
            </a:pPr>
            <a:r>
              <a:rPr lang="en-US" sz="2400" b="1" dirty="0">
                <a:latin typeface="Comic Sans MS" panose="030F0702030302020204" pitchFamily="66" charset="0"/>
              </a:rPr>
              <a:t>Two-word Verbs</a:t>
            </a:r>
            <a:endParaRPr lang="en-US" sz="2400" b="1" dirty="0">
              <a:effectLst/>
              <a:latin typeface="Comic Sans MS" panose="030F0702030302020204" pitchFamily="66" charset="0"/>
            </a:endParaRPr>
          </a:p>
        </p:txBody>
      </p:sp>
      <p:sp>
        <p:nvSpPr>
          <p:cNvPr id="12" name="Rectangle 11"/>
          <p:cNvSpPr/>
          <p:nvPr/>
        </p:nvSpPr>
        <p:spPr>
          <a:xfrm>
            <a:off x="6894301" y="2902354"/>
            <a:ext cx="4395068" cy="2585323"/>
          </a:xfrm>
          <a:prstGeom prst="rect">
            <a:avLst/>
          </a:prstGeom>
        </p:spPr>
        <p:txBody>
          <a:bodyPr wrap="square">
            <a:spAutoFit/>
          </a:bodyPr>
          <a:lstStyle/>
          <a:p>
            <a:pPr>
              <a:spcAft>
                <a:spcPts val="0"/>
              </a:spcAft>
            </a:pPr>
            <a:r>
              <a:rPr lang="th-TH" sz="1800" dirty="0">
                <a:latin typeface="Cordia New" panose="020B0304020202020204" pitchFamily="34" charset="-34"/>
                <a:ea typeface="Cordia New" panose="020B0304020202020204" pitchFamily="34" charset="-34"/>
              </a:rPr>
              <a:t>บางครั้งเราจะพบว่ามีกริยาที่ตามด้วย </a:t>
            </a:r>
            <a:r>
              <a:rPr lang="en-US" sz="1800" dirty="0">
                <a:latin typeface="Cordia New" panose="020B0304020202020204" pitchFamily="34" charset="-34"/>
                <a:ea typeface="Cordia New" panose="020B0304020202020204" pitchFamily="34" charset="-34"/>
                <a:cs typeface="Cordia New" panose="020B0304020202020204" pitchFamily="34" charset="-34"/>
              </a:rPr>
              <a:t>Adverbs (</a:t>
            </a:r>
            <a:r>
              <a:rPr lang="th-TH" sz="1800" dirty="0">
                <a:latin typeface="Cordia New" panose="020B0304020202020204" pitchFamily="34" charset="-34"/>
                <a:ea typeface="Cordia New" panose="020B0304020202020204" pitchFamily="34" charset="-34"/>
              </a:rPr>
              <a:t>คำวิเศษณ์</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เช่น </a:t>
            </a:r>
            <a:r>
              <a:rPr lang="en-US" sz="1800" dirty="0">
                <a:latin typeface="Cordia New" panose="020B0304020202020204" pitchFamily="34" charset="-34"/>
                <a:ea typeface="Cordia New" panose="020B0304020202020204" pitchFamily="34" charset="-34"/>
                <a:cs typeface="Cordia New" panose="020B0304020202020204" pitchFamily="34" charset="-34"/>
              </a:rPr>
              <a:t>in,</a:t>
            </a:r>
            <a:r>
              <a:rPr lang="th-TH" sz="1800" dirty="0">
                <a:latin typeface="Cordia New" panose="020B0304020202020204" pitchFamily="34" charset="-34"/>
                <a:ea typeface="Cordia New" panose="020B0304020202020204" pitchFamily="34" charset="-34"/>
              </a:rPr>
              <a:t> </a:t>
            </a:r>
            <a:r>
              <a:rPr lang="en-US" sz="1800" dirty="0">
                <a:latin typeface="Cordia New" panose="020B0304020202020204" pitchFamily="34" charset="-34"/>
                <a:ea typeface="Cordia New" panose="020B0304020202020204" pitchFamily="34" charset="-34"/>
                <a:cs typeface="Cordia New" panose="020B0304020202020204" pitchFamily="34" charset="-34"/>
              </a:rPr>
              <a:t>on, about </a:t>
            </a:r>
            <a:r>
              <a:rPr lang="th-TH" sz="1800" dirty="0">
                <a:latin typeface="Cordia New" panose="020B0304020202020204" pitchFamily="34" charset="-34"/>
                <a:ea typeface="Cordia New" panose="020B0304020202020204" pitchFamily="34" charset="-34"/>
              </a:rPr>
              <a:t>เป็นต้น ซึ่ง ส่วนใหญ่มักนำมาใช้เป็นคำบุพบทและเมื่อนำ</a:t>
            </a:r>
            <a:r>
              <a:rPr lang="en-US" sz="1800" dirty="0">
                <a:latin typeface="Cordia New" panose="020B0304020202020204" pitchFamily="34" charset="-34"/>
                <a:ea typeface="Cordia New" panose="020B0304020202020204" pitchFamily="34" charset="-34"/>
                <a:cs typeface="Cordia New" panose="020B0304020202020204" pitchFamily="34" charset="-34"/>
              </a:rPr>
              <a:t> Adverbs </a:t>
            </a:r>
            <a:r>
              <a:rPr lang="th-TH" sz="1800" dirty="0">
                <a:latin typeface="Cordia New" panose="020B0304020202020204" pitchFamily="34" charset="-34"/>
                <a:ea typeface="Cordia New" panose="020B0304020202020204" pitchFamily="34" charset="-34"/>
              </a:rPr>
              <a:t>เหล่านี้ไปใช้ร่วมกับคำกริยาก็จะทำให้คำกริยานั้นๆเกิดความหมายที่แตกต่างไปจากเดิม กริยาประเภทนี้เรียกว่า </a:t>
            </a:r>
            <a:r>
              <a:rPr lang="en-US" sz="1800" dirty="0">
                <a:latin typeface="Cordia New" panose="020B0304020202020204" pitchFamily="34" charset="-34"/>
                <a:ea typeface="Cordia New" panose="020B0304020202020204" pitchFamily="34" charset="-34"/>
                <a:cs typeface="Cordia New" panose="020B0304020202020204" pitchFamily="34" charset="-34"/>
              </a:rPr>
              <a:t>Two-word Verbs</a:t>
            </a:r>
            <a:r>
              <a:rPr lang="th-TH" sz="1800" dirty="0">
                <a:latin typeface="Cordia New" panose="020B0304020202020204" pitchFamily="34" charset="-34"/>
                <a:ea typeface="Cordia New" panose="020B0304020202020204" pitchFamily="34" charset="-34"/>
              </a:rPr>
              <a:t> (กริยาผสม) บางครั้งเรียกว่า </a:t>
            </a:r>
            <a:r>
              <a:rPr lang="en-US" sz="1800" dirty="0">
                <a:latin typeface="Cordia New" panose="020B0304020202020204" pitchFamily="34" charset="-34"/>
                <a:ea typeface="Cordia New" panose="020B0304020202020204" pitchFamily="34" charset="-34"/>
                <a:cs typeface="Cordia New" panose="020B0304020202020204" pitchFamily="34" charset="-34"/>
              </a:rPr>
              <a:t>Phrasal Verbs </a:t>
            </a:r>
            <a:r>
              <a:rPr lang="th-TH" sz="1800" dirty="0">
                <a:latin typeface="Cordia New" panose="020B0304020202020204" pitchFamily="34" charset="-34"/>
                <a:ea typeface="Cordia New" panose="020B0304020202020204" pitchFamily="34" charset="-34"/>
              </a:rPr>
              <a:t>หรือ </a:t>
            </a:r>
            <a:r>
              <a:rPr lang="en-US" sz="1800" dirty="0">
                <a:latin typeface="Cordia New" panose="020B0304020202020204" pitchFamily="34" charset="-34"/>
                <a:ea typeface="Cordia New" panose="020B0304020202020204" pitchFamily="34" charset="-34"/>
                <a:cs typeface="Cordia New" panose="020B0304020202020204" pitchFamily="34" charset="-34"/>
              </a:rPr>
              <a:t>Idioms </a:t>
            </a:r>
            <a:r>
              <a:rPr lang="th-TH" sz="1800" dirty="0">
                <a:latin typeface="Cordia New" panose="020B0304020202020204" pitchFamily="34" charset="-34"/>
                <a:ea typeface="Cordia New" panose="020B0304020202020204" pitchFamily="34" charset="-34"/>
              </a:rPr>
              <a:t>ตัวอย่าง เช่น </a:t>
            </a: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th-TH" sz="1800" dirty="0">
                <a:latin typeface="Cordia New" panose="020B0304020202020204" pitchFamily="34" charset="-34"/>
                <a:ea typeface="Cordia New" panose="020B0304020202020204" pitchFamily="34" charset="-34"/>
              </a:rPr>
              <a:t>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blow </a:t>
            </a:r>
            <a:r>
              <a:rPr lang="en-US" sz="1800" dirty="0">
                <a:latin typeface="Cordia New" panose="020B0304020202020204" pitchFamily="34" charset="-34"/>
                <a:ea typeface="Cordia New" panose="020B0304020202020204" pitchFamily="34" charset="-34"/>
                <a:cs typeface="Cordia New" panose="020B0304020202020204" pitchFamily="34" charset="-34"/>
              </a:rPr>
              <a:t>up = </a:t>
            </a:r>
            <a:r>
              <a:rPr lang="th-TH" sz="1800" dirty="0">
                <a:latin typeface="Cordia New" panose="020B0304020202020204" pitchFamily="34" charset="-34"/>
                <a:ea typeface="Cordia New" panose="020B0304020202020204" pitchFamily="34" charset="-34"/>
              </a:rPr>
              <a:t>ระเบิด	</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    </a:t>
            </a:r>
            <a:endParaRPr lang="en-US" sz="1800" dirty="0" smtClean="0">
              <a:latin typeface="Cordia New" panose="020B0304020202020204" pitchFamily="34" charset="-34"/>
              <a:ea typeface="Cordia New" panose="020B0304020202020204" pitchFamily="34" charset="-34"/>
            </a:endParaRPr>
          </a:p>
          <a:p>
            <a:pPr>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 </a:t>
            </a:r>
            <a:r>
              <a:rPr lang="en-US" sz="1800" dirty="0">
                <a:latin typeface="Cordia New" panose="020B0304020202020204" pitchFamily="34" charset="-34"/>
                <a:ea typeface="Cordia New" panose="020B0304020202020204" pitchFamily="34" charset="-34"/>
                <a:cs typeface="Cordia New" panose="020B0304020202020204" pitchFamily="34" charset="-34"/>
              </a:rPr>
              <a:t>leave off = </a:t>
            </a:r>
            <a:r>
              <a:rPr lang="th-TH" sz="1800" dirty="0">
                <a:latin typeface="Cordia New" panose="020B0304020202020204" pitchFamily="34" charset="-34"/>
                <a:ea typeface="Cordia New" panose="020B0304020202020204" pitchFamily="34" charset="-34"/>
              </a:rPr>
              <a:t>หยุด</a:t>
            </a: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	</a:t>
            </a:r>
            <a:endParaRPr lang="en-US" sz="1800" dirty="0" smtClean="0">
              <a:latin typeface="Cordia New" panose="020B0304020202020204" pitchFamily="34" charset="-34"/>
              <a:ea typeface="Cordia New" panose="020B0304020202020204" pitchFamily="34" charset="-34"/>
            </a:endParaRPr>
          </a:p>
          <a:p>
            <a:pPr>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en-US" sz="1800" dirty="0" smtClean="0">
                <a:latin typeface="Cordia New" panose="020B0304020202020204" pitchFamily="34" charset="-34"/>
                <a:ea typeface="Cordia New" panose="020B0304020202020204" pitchFamily="34" charset="-34"/>
                <a:cs typeface="Cordia New" panose="020B0304020202020204" pitchFamily="34" charset="-34"/>
              </a:rPr>
              <a:t>go </a:t>
            </a:r>
            <a:r>
              <a:rPr lang="en-US" sz="1800" dirty="0">
                <a:latin typeface="Cordia New" panose="020B0304020202020204" pitchFamily="34" charset="-34"/>
                <a:ea typeface="Cordia New" panose="020B0304020202020204" pitchFamily="34" charset="-34"/>
                <a:cs typeface="Cordia New" panose="020B0304020202020204" pitchFamily="34" charset="-34"/>
              </a:rPr>
              <a:t>on = </a:t>
            </a:r>
            <a:r>
              <a:rPr lang="th-TH" sz="1800" dirty="0">
                <a:latin typeface="Cordia New" panose="020B0304020202020204" pitchFamily="34" charset="-34"/>
                <a:ea typeface="Cordia New" panose="020B0304020202020204" pitchFamily="34" charset="-34"/>
              </a:rPr>
              <a:t>ทำต่อไป	</a:t>
            </a:r>
            <a:endParaRPr lang="en-US" sz="1800" dirty="0">
              <a:effectLst/>
              <a:latin typeface="Cordia New" panose="020B0304020202020204" pitchFamily="34" charset="-34"/>
              <a:ea typeface="Cordia New" panose="020B0304020202020204" pitchFamily="34" charset="-34"/>
              <a:cs typeface="Cordia New" panose="020B0304020202020204" pitchFamily="34" charset="-34"/>
            </a:endParaRPr>
          </a:p>
        </p:txBody>
      </p:sp>
      <p:sp>
        <p:nvSpPr>
          <p:cNvPr id="2" name="Rectangle 1"/>
          <p:cNvSpPr/>
          <p:nvPr/>
        </p:nvSpPr>
        <p:spPr>
          <a:xfrm>
            <a:off x="253525" y="3067698"/>
            <a:ext cx="5499093" cy="1066959"/>
          </a:xfrm>
          <a:prstGeom prst="rect">
            <a:avLst/>
          </a:prstGeom>
        </p:spPr>
        <p:txBody>
          <a:bodyPr wrap="square">
            <a:spAutoFit/>
          </a:bodyPr>
          <a:lstStyle/>
          <a:p>
            <a:pPr marL="228600" marR="226695">
              <a:lnSpc>
                <a:spcPts val="2200"/>
              </a:lnSpc>
              <a:spcBef>
                <a:spcPts val="500"/>
              </a:spcBef>
              <a:spcAft>
                <a:spcPts val="500"/>
              </a:spcAft>
            </a:pPr>
            <a:r>
              <a:rPr lang="en-US" sz="1400" dirty="0">
                <a:latin typeface="+mj-lt"/>
                <a:ea typeface="Cordia New" panose="020B0304020202020204" pitchFamily="34" charset="-34"/>
              </a:rPr>
              <a:t>b. </a:t>
            </a:r>
            <a:r>
              <a:rPr lang="en-US" sz="1400" u="sng" dirty="0">
                <a:latin typeface="+mj-lt"/>
                <a:ea typeface="Cordia New" panose="020B0304020202020204" pitchFamily="34" charset="-34"/>
              </a:rPr>
              <a:t>Gerunds</a:t>
            </a:r>
            <a:r>
              <a:rPr lang="en-US" sz="1400" b="1" dirty="0">
                <a:latin typeface="+mj-lt"/>
                <a:ea typeface="Cordia New" panose="020B0304020202020204" pitchFamily="34" charset="-34"/>
              </a:rPr>
              <a:t> </a:t>
            </a:r>
            <a:r>
              <a:rPr lang="th-TH" sz="1800" dirty="0">
                <a:latin typeface="+mj-lt"/>
                <a:ea typeface="Cordia New" panose="020B0304020202020204" pitchFamily="34" charset="-34"/>
              </a:rPr>
              <a:t>เป็นคำกริยาที่เติม</a:t>
            </a:r>
            <a:r>
              <a:rPr lang="en-US" sz="1800" b="1" dirty="0">
                <a:latin typeface="+mj-lt"/>
                <a:ea typeface="Cordia New" panose="020B0304020202020204" pitchFamily="34" charset="-34"/>
                <a:cs typeface="Angsana New" panose="02020603050405020304" pitchFamily="18" charset="-34"/>
              </a:rPr>
              <a:t> </a:t>
            </a:r>
            <a:r>
              <a:rPr lang="en-US" sz="1400" b="1" dirty="0">
                <a:latin typeface="+mj-lt"/>
                <a:ea typeface="Cordia New" panose="020B0304020202020204" pitchFamily="34" charset="-34"/>
                <a:cs typeface="Angsana New" panose="02020603050405020304" pitchFamily="18" charset="-34"/>
              </a:rPr>
              <a:t>-</a:t>
            </a:r>
            <a:r>
              <a:rPr lang="en-US" sz="1400" dirty="0" err="1">
                <a:solidFill>
                  <a:srgbClr val="000000"/>
                </a:solidFill>
                <a:latin typeface="+mj-lt"/>
                <a:ea typeface="Cordia New" panose="020B0304020202020204" pitchFamily="34" charset="-34"/>
                <a:cs typeface="Angsana New" panose="02020603050405020304" pitchFamily="18" charset="-34"/>
              </a:rPr>
              <a:t>ing</a:t>
            </a:r>
            <a:r>
              <a:rPr lang="en-US" sz="1400" dirty="0">
                <a:solidFill>
                  <a:srgbClr val="000000"/>
                </a:solidFill>
                <a:latin typeface="+mj-lt"/>
                <a:ea typeface="Cordia New" panose="020B0304020202020204" pitchFamily="34" charset="-34"/>
                <a:cs typeface="Angsana New" panose="02020603050405020304" pitchFamily="18" charset="-34"/>
              </a:rPr>
              <a:t> </a:t>
            </a:r>
            <a:r>
              <a:rPr lang="th-TH" sz="1800" dirty="0">
                <a:latin typeface="+mj-lt"/>
                <a:ea typeface="Cordia New" panose="020B0304020202020204" pitchFamily="34" charset="-34"/>
              </a:rPr>
              <a:t>และทำหน้าที่เป็นคำนาม </a:t>
            </a:r>
            <a:r>
              <a:rPr lang="en-US" sz="1400" dirty="0">
                <a:latin typeface="+mj-lt"/>
                <a:ea typeface="Cordia New" panose="020B0304020202020204" pitchFamily="34" charset="-34"/>
                <a:cs typeface="Angsana New" panose="02020603050405020304" pitchFamily="18" charset="-34"/>
              </a:rPr>
              <a:t>(Noun) </a:t>
            </a:r>
            <a:r>
              <a:rPr lang="th-TH" sz="1800" dirty="0">
                <a:latin typeface="+mj-lt"/>
                <a:ea typeface="Cordia New" panose="020B0304020202020204" pitchFamily="34" charset="-34"/>
                <a:cs typeface="Angsana New" panose="02020603050405020304" pitchFamily="18" charset="-34"/>
              </a:rPr>
              <a:t>เช่น</a:t>
            </a:r>
            <a:endParaRPr lang="en-US" sz="1800" dirty="0">
              <a:latin typeface="+mj-lt"/>
              <a:ea typeface="Cordia New" panose="020B0304020202020204" pitchFamily="34" charset="-34"/>
              <a:cs typeface="Angsana New" panose="02020603050405020304" pitchFamily="18" charset="-34"/>
            </a:endParaRPr>
          </a:p>
          <a:p>
            <a:pPr marL="228600" marR="226695">
              <a:lnSpc>
                <a:spcPts val="2200"/>
              </a:lnSpc>
              <a:spcBef>
                <a:spcPts val="500"/>
              </a:spcBef>
              <a:spcAft>
                <a:spcPts val="500"/>
              </a:spcAft>
            </a:pPr>
            <a:r>
              <a:rPr lang="en-US" sz="1400" i="1" dirty="0">
                <a:solidFill>
                  <a:srgbClr val="FF0000"/>
                </a:solidFill>
                <a:latin typeface="+mj-lt"/>
                <a:ea typeface="Cordia New" panose="020B0304020202020204" pitchFamily="34" charset="-34"/>
                <a:cs typeface="Angsana New" panose="02020603050405020304" pitchFamily="18" charset="-34"/>
              </a:rPr>
              <a:t>-They do not appreciate my</a:t>
            </a:r>
            <a:r>
              <a:rPr lang="en-US" sz="1400" b="1" i="1" dirty="0">
                <a:solidFill>
                  <a:srgbClr val="FF0000"/>
                </a:solidFill>
                <a:latin typeface="+mj-lt"/>
                <a:ea typeface="Cordia New" panose="020B0304020202020204" pitchFamily="34" charset="-34"/>
                <a:cs typeface="Angsana New" panose="02020603050405020304" pitchFamily="18" charset="-34"/>
              </a:rPr>
              <a:t> </a:t>
            </a:r>
            <a:r>
              <a:rPr lang="en-US" sz="1400" b="1" i="1" u="sng" dirty="0">
                <a:solidFill>
                  <a:srgbClr val="FF0000"/>
                </a:solidFill>
                <a:latin typeface="+mj-lt"/>
                <a:ea typeface="Cordia New" panose="020B0304020202020204" pitchFamily="34" charset="-34"/>
                <a:cs typeface="Angsana New" panose="02020603050405020304" pitchFamily="18" charset="-34"/>
              </a:rPr>
              <a:t>singing</a:t>
            </a:r>
            <a:r>
              <a:rPr lang="en-US" sz="1400" i="1" dirty="0">
                <a:solidFill>
                  <a:srgbClr val="FF0000"/>
                </a:solidFill>
                <a:latin typeface="+mj-lt"/>
                <a:ea typeface="Cordia New" panose="020B0304020202020204" pitchFamily="34" charset="-34"/>
                <a:cs typeface="Angsana New" panose="02020603050405020304" pitchFamily="18" charset="-34"/>
              </a:rPr>
              <a:t>. </a:t>
            </a:r>
            <a:r>
              <a:rPr lang="en-US" sz="1400" dirty="0">
                <a:latin typeface="+mj-lt"/>
                <a:ea typeface="Cordia New" panose="020B0304020202020204" pitchFamily="34" charset="-34"/>
                <a:cs typeface="Angsana New" panose="02020603050405020304" pitchFamily="18" charset="-34"/>
              </a:rPr>
              <a:t>(singing </a:t>
            </a:r>
            <a:r>
              <a:rPr lang="th-TH" sz="1400" dirty="0">
                <a:latin typeface="+mj-lt"/>
                <a:ea typeface="Cordia New" panose="020B0304020202020204" pitchFamily="34" charset="-34"/>
              </a:rPr>
              <a:t>เป็นคำนามที่ทำหน้าที่เป็นกรรม</a:t>
            </a:r>
            <a:r>
              <a:rPr lang="en-US" sz="1400" dirty="0">
                <a:latin typeface="+mj-lt"/>
                <a:ea typeface="Cordia New" panose="020B0304020202020204" pitchFamily="34" charset="-34"/>
                <a:cs typeface="Angsana New" panose="02020603050405020304" pitchFamily="18" charset="-34"/>
              </a:rPr>
              <a:t>)</a:t>
            </a:r>
            <a:br>
              <a:rPr lang="en-US" sz="1400" dirty="0">
                <a:latin typeface="+mj-lt"/>
                <a:ea typeface="Cordia New" panose="020B0304020202020204" pitchFamily="34" charset="-34"/>
                <a:cs typeface="Angsana New" panose="02020603050405020304" pitchFamily="18" charset="-34"/>
              </a:rPr>
            </a:br>
            <a:r>
              <a:rPr lang="en-US" sz="1400" i="1" dirty="0">
                <a:solidFill>
                  <a:srgbClr val="FF0000"/>
                </a:solidFill>
                <a:latin typeface="+mj-lt"/>
                <a:ea typeface="Cordia New" panose="020B0304020202020204" pitchFamily="34" charset="-34"/>
                <a:cs typeface="Angsana New" panose="02020603050405020304" pitchFamily="18" charset="-34"/>
              </a:rPr>
              <a:t>-I like </a:t>
            </a:r>
            <a:r>
              <a:rPr lang="en-US" sz="1400" b="1" i="1" u="sng" dirty="0">
                <a:solidFill>
                  <a:srgbClr val="FF0000"/>
                </a:solidFill>
                <a:latin typeface="+mj-lt"/>
                <a:ea typeface="Cordia New" panose="020B0304020202020204" pitchFamily="34" charset="-34"/>
                <a:cs typeface="Angsana New" panose="02020603050405020304" pitchFamily="18" charset="-34"/>
              </a:rPr>
              <a:t>swimming</a:t>
            </a:r>
            <a:r>
              <a:rPr lang="en-US" sz="1400" i="1" dirty="0">
                <a:solidFill>
                  <a:srgbClr val="FF0000"/>
                </a:solidFill>
                <a:latin typeface="+mj-lt"/>
                <a:ea typeface="Cordia New" panose="020B0304020202020204" pitchFamily="34" charset="-34"/>
                <a:cs typeface="Angsana New" panose="02020603050405020304" pitchFamily="18" charset="-34"/>
              </a:rPr>
              <a:t>. </a:t>
            </a:r>
            <a:r>
              <a:rPr lang="th-TH" sz="1400" i="1" dirty="0">
                <a:solidFill>
                  <a:srgbClr val="FF0000"/>
                </a:solidFill>
                <a:latin typeface="+mj-lt"/>
                <a:ea typeface="Cordia New" panose="020B0304020202020204" pitchFamily="34" charset="-34"/>
                <a:cs typeface="Angsana New" panose="02020603050405020304" pitchFamily="18" charset="-34"/>
              </a:rPr>
              <a:t>ฉันชอบว่ายน้ำ</a:t>
            </a:r>
            <a:r>
              <a:rPr lang="en-US" sz="1400" i="1" dirty="0">
                <a:solidFill>
                  <a:srgbClr val="FF0000"/>
                </a:solidFill>
                <a:latin typeface="+mj-lt"/>
                <a:ea typeface="Cordia New" panose="020B0304020202020204" pitchFamily="34" charset="-34"/>
                <a:cs typeface="Angsana New" panose="02020603050405020304" pitchFamily="18" charset="-34"/>
              </a:rPr>
              <a:t>. </a:t>
            </a:r>
            <a:r>
              <a:rPr lang="en-US" sz="1400" dirty="0">
                <a:latin typeface="+mj-lt"/>
                <a:ea typeface="Cordia New" panose="020B0304020202020204" pitchFamily="34" charset="-34"/>
                <a:cs typeface="Angsana New" panose="02020603050405020304" pitchFamily="18" charset="-34"/>
              </a:rPr>
              <a:t>(swimming </a:t>
            </a:r>
            <a:r>
              <a:rPr lang="th-TH" sz="1400" dirty="0">
                <a:latin typeface="Cordia New" panose="020B0304020202020204" pitchFamily="34" charset="-34"/>
                <a:ea typeface="Cordia New" panose="020B0304020202020204" pitchFamily="34" charset="-34"/>
                <a:cs typeface="Cordia New" panose="020B0304020202020204" pitchFamily="34" charset="-34"/>
              </a:rPr>
              <a:t>เป็นคำนามทำหน้าที่เป็นกรรมของ </a:t>
            </a:r>
            <a:r>
              <a:rPr lang="en-US" sz="1400" dirty="0">
                <a:latin typeface="+mj-lt"/>
                <a:ea typeface="Cordia New" panose="020B0304020202020204" pitchFamily="34" charset="-34"/>
                <a:cs typeface="Angsana New" panose="02020603050405020304" pitchFamily="18" charset="-34"/>
              </a:rPr>
              <a:t>like)</a:t>
            </a:r>
            <a:endParaRPr lang="en-US" sz="1400" dirty="0">
              <a:effectLst/>
              <a:latin typeface="+mj-lt"/>
              <a:ea typeface="Cordia New" panose="020B0304020202020204" pitchFamily="34" charset="-34"/>
              <a:cs typeface="Angsana New" panose="02020603050405020304" pitchFamily="18" charset="-34"/>
            </a:endParaRPr>
          </a:p>
        </p:txBody>
      </p:sp>
      <p:sp>
        <p:nvSpPr>
          <p:cNvPr id="3" name="Rectangle 2"/>
          <p:cNvSpPr/>
          <p:nvPr/>
        </p:nvSpPr>
        <p:spPr>
          <a:xfrm>
            <a:off x="253525" y="4418800"/>
            <a:ext cx="4849476" cy="1887696"/>
          </a:xfrm>
          <a:prstGeom prst="rect">
            <a:avLst/>
          </a:prstGeom>
        </p:spPr>
        <p:txBody>
          <a:bodyPr wrap="square">
            <a:spAutoFit/>
          </a:bodyPr>
          <a:lstStyle/>
          <a:p>
            <a:pPr marL="228600" marR="226695">
              <a:lnSpc>
                <a:spcPts val="2200"/>
              </a:lnSpc>
              <a:spcBef>
                <a:spcPts val="500"/>
              </a:spcBef>
              <a:spcAft>
                <a:spcPts val="500"/>
              </a:spcAft>
            </a:pPr>
            <a:r>
              <a:rPr lang="en-US" sz="1800" dirty="0">
                <a:latin typeface="Cordia New" panose="020B0304020202020204" pitchFamily="34" charset="-34"/>
                <a:ea typeface="Cordia New" panose="020B0304020202020204" pitchFamily="34" charset="-34"/>
                <a:cs typeface="Angsana New" panose="02020603050405020304" pitchFamily="18" charset="-34"/>
              </a:rPr>
              <a:t>c. </a:t>
            </a:r>
            <a:r>
              <a:rPr lang="en-US" sz="1800" u="sng" dirty="0">
                <a:latin typeface="Cordia New" panose="020B0304020202020204" pitchFamily="34" charset="-34"/>
                <a:ea typeface="Cordia New" panose="020B0304020202020204" pitchFamily="34" charset="-34"/>
                <a:cs typeface="Angsana New" panose="02020603050405020304" pitchFamily="18" charset="-34"/>
              </a:rPr>
              <a:t>Participles</a:t>
            </a:r>
            <a:r>
              <a:rPr lang="en-US" sz="1800" b="1" u="sng" dirty="0">
                <a:latin typeface="Cordia New" panose="020B0304020202020204" pitchFamily="34" charset="-34"/>
                <a:ea typeface="Cordia New" panose="020B0304020202020204" pitchFamily="34" charset="-34"/>
                <a:cs typeface="Angsana New" panose="02020603050405020304" pitchFamily="18" charset="-34"/>
              </a:rPr>
              <a:t> </a:t>
            </a:r>
            <a:r>
              <a:rPr lang="th-TH" sz="1800" dirty="0">
                <a:latin typeface="Cordia New" panose="020B0304020202020204" pitchFamily="34" charset="-34"/>
                <a:ea typeface="Cordia New" panose="020B0304020202020204" pitchFamily="34" charset="-34"/>
                <a:cs typeface="Angsana New" panose="02020603050405020304" pitchFamily="18" charset="-34"/>
              </a:rPr>
              <a:t>คำกริยาที่เติม</a:t>
            </a:r>
            <a:r>
              <a:rPr lang="th-TH" sz="1800" b="1" dirty="0">
                <a:solidFill>
                  <a:srgbClr val="0000FF"/>
                </a:solidFill>
                <a:latin typeface="Cordia New" panose="020B0304020202020204" pitchFamily="34" charset="-34"/>
                <a:ea typeface="Cordia New" panose="020B0304020202020204" pitchFamily="34" charset="-34"/>
                <a:cs typeface="Angsana New" panose="02020603050405020304" pitchFamily="18" charset="-34"/>
              </a:rPr>
              <a:t> </a:t>
            </a:r>
            <a:r>
              <a:rPr lang="en-US" sz="1800" dirty="0">
                <a:solidFill>
                  <a:srgbClr val="000000"/>
                </a:solidFill>
                <a:latin typeface="Cordia New" panose="020B0304020202020204" pitchFamily="34" charset="-34"/>
                <a:ea typeface="Cordia New" panose="020B0304020202020204" pitchFamily="34" charset="-34"/>
                <a:cs typeface="Angsana New" panose="02020603050405020304" pitchFamily="18" charset="-34"/>
              </a:rPr>
              <a:t>-</a:t>
            </a:r>
            <a:r>
              <a:rPr lang="en-US" sz="1800" dirty="0" err="1">
                <a:solidFill>
                  <a:srgbClr val="000000"/>
                </a:solidFill>
                <a:latin typeface="Cordia New" panose="020B0304020202020204" pitchFamily="34" charset="-34"/>
                <a:ea typeface="Cordia New" panose="020B0304020202020204" pitchFamily="34" charset="-34"/>
                <a:cs typeface="Angsana New" panose="02020603050405020304" pitchFamily="18" charset="-34"/>
              </a:rPr>
              <a:t>ing</a:t>
            </a:r>
            <a:r>
              <a:rPr lang="en-US" sz="1800" dirty="0">
                <a:latin typeface="Cordia New" panose="020B0304020202020204" pitchFamily="34" charset="-34"/>
                <a:ea typeface="Cordia New" panose="020B0304020202020204" pitchFamily="34" charset="-34"/>
                <a:cs typeface="Angsana New" panose="02020603050405020304" pitchFamily="18" charset="-34"/>
              </a:rPr>
              <a:t> </a:t>
            </a:r>
            <a:r>
              <a:rPr lang="th-TH" sz="1800" dirty="0">
                <a:latin typeface="Cordia New" panose="020B0304020202020204" pitchFamily="34" charset="-34"/>
                <a:ea typeface="Cordia New" panose="020B0304020202020204" pitchFamily="34" charset="-34"/>
                <a:cs typeface="Angsana New" panose="02020603050405020304" pitchFamily="18" charset="-34"/>
              </a:rPr>
              <a:t>หรือ </a:t>
            </a:r>
            <a:r>
              <a:rPr lang="th-TH" sz="1800" dirty="0">
                <a:solidFill>
                  <a:srgbClr val="000000"/>
                </a:solidFill>
                <a:latin typeface="Cordia New" panose="020B0304020202020204" pitchFamily="34" charset="-34"/>
                <a:ea typeface="Cordia New" panose="020B0304020202020204" pitchFamily="34" charset="-34"/>
                <a:cs typeface="Angsana New" panose="02020603050405020304" pitchFamily="18" charset="-34"/>
              </a:rPr>
              <a:t>กริยาช่องที่ </a:t>
            </a:r>
            <a:r>
              <a:rPr lang="en-US" sz="1800" dirty="0">
                <a:solidFill>
                  <a:srgbClr val="000000"/>
                </a:solidFill>
                <a:latin typeface="Cordia New" panose="020B0304020202020204" pitchFamily="34" charset="-34"/>
                <a:ea typeface="Cordia New" panose="020B0304020202020204" pitchFamily="34" charset="-34"/>
                <a:cs typeface="Angsana New" panose="02020603050405020304" pitchFamily="18" charset="-34"/>
              </a:rPr>
              <a:t>3</a:t>
            </a:r>
            <a:r>
              <a:rPr lang="en-US" sz="1800" b="1" dirty="0">
                <a:solidFill>
                  <a:srgbClr val="000000"/>
                </a:solidFill>
                <a:latin typeface="Cordia New" panose="020B0304020202020204" pitchFamily="34" charset="-34"/>
                <a:ea typeface="Cordia New" panose="020B0304020202020204" pitchFamily="34" charset="-34"/>
                <a:cs typeface="Angsana New" panose="02020603050405020304" pitchFamily="18" charset="-34"/>
              </a:rPr>
              <a:t> </a:t>
            </a:r>
            <a:r>
              <a:rPr lang="th-TH" sz="1800" dirty="0">
                <a:latin typeface="Cordia New" panose="020B0304020202020204" pitchFamily="34" charset="-34"/>
                <a:ea typeface="Cordia New" panose="020B0304020202020204" pitchFamily="34" charset="-34"/>
                <a:cs typeface="Angsana New" panose="02020603050405020304" pitchFamily="18" charset="-34"/>
              </a:rPr>
              <a:t>ที่ทำหน้าที่เป็นคำคุณศัพท์ </a:t>
            </a:r>
            <a:r>
              <a:rPr lang="en-US" sz="1800" dirty="0">
                <a:latin typeface="Cordia New" panose="020B0304020202020204" pitchFamily="34" charset="-34"/>
                <a:ea typeface="Cordia New" panose="020B0304020202020204" pitchFamily="34" charset="-34"/>
                <a:cs typeface="Angsana New" panose="02020603050405020304" pitchFamily="18" charset="-34"/>
              </a:rPr>
              <a:t>(Adjective) </a:t>
            </a:r>
            <a:r>
              <a:rPr lang="th-TH" sz="1800" dirty="0">
                <a:latin typeface="Cordia New" panose="020B0304020202020204" pitchFamily="34" charset="-34"/>
                <a:ea typeface="Cordia New" panose="020B0304020202020204" pitchFamily="34" charset="-34"/>
                <a:cs typeface="Angsana New" panose="02020603050405020304" pitchFamily="18" charset="-34"/>
              </a:rPr>
              <a:t>มี </a:t>
            </a:r>
            <a:r>
              <a:rPr lang="en-US" sz="1800" dirty="0">
                <a:latin typeface="Cordia New" panose="020B0304020202020204" pitchFamily="34" charset="-34"/>
                <a:ea typeface="Cordia New" panose="020B0304020202020204" pitchFamily="34" charset="-34"/>
                <a:cs typeface="Angsana New" panose="02020603050405020304" pitchFamily="18" charset="-34"/>
              </a:rPr>
              <a:t>2 </a:t>
            </a:r>
            <a:r>
              <a:rPr lang="th-TH" sz="1800" dirty="0">
                <a:latin typeface="Cordia New" panose="020B0304020202020204" pitchFamily="34" charset="-34"/>
                <a:ea typeface="Cordia New" panose="020B0304020202020204" pitchFamily="34" charset="-34"/>
                <a:cs typeface="Angsana New" panose="02020603050405020304" pitchFamily="18" charset="-34"/>
              </a:rPr>
              <a:t>รูปแบบคือ</a:t>
            </a:r>
            <a:endParaRPr lang="en-US" sz="1800" dirty="0">
              <a:latin typeface="Times New Roman" panose="02020603050405020304" pitchFamily="18" charset="0"/>
              <a:ea typeface="Cordia New" panose="020B0304020202020204" pitchFamily="34" charset="-34"/>
              <a:cs typeface="Angsana New" panose="02020603050405020304" pitchFamily="18" charset="-34"/>
            </a:endParaRPr>
          </a:p>
          <a:p>
            <a:pPr marL="514350" marR="228600" indent="-285750">
              <a:lnSpc>
                <a:spcPts val="2200"/>
              </a:lnSpc>
              <a:spcBef>
                <a:spcPts val="500"/>
              </a:spcBef>
              <a:spcAft>
                <a:spcPts val="500"/>
              </a:spcAft>
              <a:buFont typeface="Arial" panose="020B0604020202020204" pitchFamily="34" charset="0"/>
              <a:buChar char="•"/>
            </a:pPr>
            <a:r>
              <a:rPr lang="en-US" sz="1800" u="sng" dirty="0" smtClean="0">
                <a:latin typeface="Cordia New" panose="020B0304020202020204" pitchFamily="34" charset="-34"/>
                <a:ea typeface="Cordia New" panose="020B0304020202020204" pitchFamily="34" charset="-34"/>
                <a:cs typeface="Angsana New" panose="02020603050405020304" pitchFamily="18" charset="-34"/>
              </a:rPr>
              <a:t>Present </a:t>
            </a:r>
            <a:r>
              <a:rPr lang="en-US" sz="1800" u="sng" dirty="0">
                <a:latin typeface="Cordia New" panose="020B0304020202020204" pitchFamily="34" charset="-34"/>
                <a:ea typeface="Cordia New" panose="020B0304020202020204" pitchFamily="34" charset="-34"/>
                <a:cs typeface="Angsana New" panose="02020603050405020304" pitchFamily="18" charset="-34"/>
              </a:rPr>
              <a:t>Participles</a:t>
            </a:r>
            <a:r>
              <a:rPr lang="en-US" sz="1800" dirty="0">
                <a:latin typeface="Cordia New" panose="020B0304020202020204" pitchFamily="34" charset="-34"/>
                <a:ea typeface="Cordia New" panose="020B0304020202020204" pitchFamily="34" charset="-34"/>
                <a:cs typeface="Angsana New" panose="02020603050405020304" pitchFamily="18" charset="-34"/>
              </a:rPr>
              <a:t> </a:t>
            </a:r>
            <a:r>
              <a:rPr lang="th-TH" sz="1800" dirty="0">
                <a:latin typeface="Cordia New" panose="020B0304020202020204" pitchFamily="34" charset="-34"/>
                <a:ea typeface="Cordia New" panose="020B0304020202020204" pitchFamily="34" charset="-34"/>
                <a:cs typeface="Angsana New" panose="02020603050405020304" pitchFamily="18" charset="-34"/>
              </a:rPr>
              <a:t>เป็นคำกริยาที่เติม</a:t>
            </a:r>
            <a:r>
              <a:rPr lang="en-US" sz="1800" dirty="0">
                <a:latin typeface="Cordia New" panose="020B0304020202020204" pitchFamily="34" charset="-34"/>
                <a:ea typeface="Cordia New" panose="020B0304020202020204" pitchFamily="34" charset="-34"/>
                <a:cs typeface="Angsana New" panose="02020603050405020304" pitchFamily="18" charset="-34"/>
              </a:rPr>
              <a:t>- </a:t>
            </a:r>
            <a:r>
              <a:rPr lang="en-US" sz="1800" dirty="0" err="1">
                <a:latin typeface="Cordia New" panose="020B0304020202020204" pitchFamily="34" charset="-34"/>
                <a:ea typeface="Cordia New" panose="020B0304020202020204" pitchFamily="34" charset="-34"/>
                <a:cs typeface="Angsana New" panose="02020603050405020304" pitchFamily="18" charset="-34"/>
              </a:rPr>
              <a:t>ing</a:t>
            </a:r>
            <a:r>
              <a:rPr lang="en-US" sz="1800" dirty="0">
                <a:latin typeface="Cordia New" panose="020B0304020202020204" pitchFamily="34" charset="-34"/>
                <a:ea typeface="Cordia New" panose="020B0304020202020204" pitchFamily="34" charset="-34"/>
                <a:cs typeface="Angsana New" panose="02020603050405020304" pitchFamily="18" charset="-34"/>
              </a:rPr>
              <a:t> </a:t>
            </a:r>
            <a:r>
              <a:rPr lang="th-TH" sz="1800" dirty="0">
                <a:latin typeface="Cordia New" panose="020B0304020202020204" pitchFamily="34" charset="-34"/>
                <a:ea typeface="Cordia New" panose="020B0304020202020204" pitchFamily="34" charset="-34"/>
                <a:cs typeface="Angsana New" panose="02020603050405020304" pitchFamily="18" charset="-34"/>
              </a:rPr>
              <a:t>เช่น</a:t>
            </a:r>
            <a:r>
              <a:rPr lang="en-US" sz="1800" dirty="0">
                <a:latin typeface="Cordia New" panose="020B0304020202020204" pitchFamily="34" charset="-34"/>
                <a:ea typeface="Cordia New" panose="020B0304020202020204" pitchFamily="34" charset="-34"/>
                <a:cs typeface="Angsana New" panose="02020603050405020304" pitchFamily="18" charset="-34"/>
              </a:rPr>
              <a:t>   </a:t>
            </a:r>
            <a:endParaRPr lang="en-US" sz="1800" dirty="0" smtClean="0">
              <a:latin typeface="Cordia New" panose="020B0304020202020204" pitchFamily="34" charset="-34"/>
              <a:ea typeface="Cordia New" panose="020B0304020202020204" pitchFamily="34" charset="-34"/>
              <a:cs typeface="Angsana New" panose="02020603050405020304" pitchFamily="18" charset="-34"/>
            </a:endParaRPr>
          </a:p>
          <a:p>
            <a:pPr marL="228600" marR="228600">
              <a:lnSpc>
                <a:spcPts val="2200"/>
              </a:lnSpc>
              <a:spcBef>
                <a:spcPts val="500"/>
              </a:spcBef>
              <a:spcAft>
                <a:spcPts val="500"/>
              </a:spcAft>
            </a:pPr>
            <a:r>
              <a:rPr lang="en-US" sz="1800" i="1" dirty="0" smtClean="0">
                <a:solidFill>
                  <a:srgbClr val="FF0000"/>
                </a:solidFill>
                <a:latin typeface="Cordia New" panose="020B0304020202020204" pitchFamily="34" charset="-34"/>
                <a:ea typeface="Cordia New" panose="020B0304020202020204" pitchFamily="34" charset="-34"/>
                <a:cs typeface="Angsana New" panose="02020603050405020304" pitchFamily="18" charset="-34"/>
              </a:rPr>
              <a:t>	The </a:t>
            </a:r>
            <a:r>
              <a:rPr lang="en-US" sz="1800" b="1" i="1" u="sng" dirty="0">
                <a:solidFill>
                  <a:srgbClr val="FF0000"/>
                </a:solidFill>
                <a:latin typeface="Cordia New" panose="020B0304020202020204" pitchFamily="34" charset="-34"/>
                <a:ea typeface="Cordia New" panose="020B0304020202020204" pitchFamily="34" charset="-34"/>
                <a:cs typeface="Angsana New" panose="02020603050405020304" pitchFamily="18" charset="-34"/>
              </a:rPr>
              <a:t>crying</a:t>
            </a:r>
            <a:r>
              <a:rPr lang="en-US" sz="1800" i="1" dirty="0">
                <a:solidFill>
                  <a:srgbClr val="FF0000"/>
                </a:solidFill>
                <a:latin typeface="Cordia New" panose="020B0304020202020204" pitchFamily="34" charset="-34"/>
                <a:ea typeface="Cordia New" panose="020B0304020202020204" pitchFamily="34" charset="-34"/>
                <a:cs typeface="Angsana New" panose="02020603050405020304" pitchFamily="18" charset="-34"/>
              </a:rPr>
              <a:t> baby had a wet </a:t>
            </a:r>
            <a:r>
              <a:rPr lang="en-US" sz="1800" i="1" dirty="0" smtClean="0">
                <a:solidFill>
                  <a:srgbClr val="FF0000"/>
                </a:solidFill>
                <a:latin typeface="Cordia New" panose="020B0304020202020204" pitchFamily="34" charset="-34"/>
                <a:ea typeface="Cordia New" panose="020B0304020202020204" pitchFamily="34" charset="-34"/>
                <a:cs typeface="Angsana New" panose="02020603050405020304" pitchFamily="18" charset="-34"/>
              </a:rPr>
              <a:t>diaper.</a:t>
            </a:r>
          </a:p>
          <a:p>
            <a:pPr marL="228600" marR="228600">
              <a:lnSpc>
                <a:spcPts val="2200"/>
              </a:lnSpc>
              <a:spcBef>
                <a:spcPts val="500"/>
              </a:spcBef>
              <a:spcAft>
                <a:spcPts val="500"/>
              </a:spcAft>
            </a:pPr>
            <a:r>
              <a:rPr lang="en-US" sz="1800" dirty="0" smtClean="0">
                <a:latin typeface="Cordia New" panose="020B0304020202020204" pitchFamily="34" charset="-34"/>
                <a:ea typeface="Cordia New" panose="020B0304020202020204" pitchFamily="34" charset="-34"/>
                <a:cs typeface="Angsana New" panose="02020603050405020304" pitchFamily="18" charset="-34"/>
              </a:rPr>
              <a:t> </a:t>
            </a:r>
            <a:r>
              <a:rPr lang="th-TH" sz="1800" dirty="0">
                <a:latin typeface="Cordia New" panose="020B0304020202020204" pitchFamily="34" charset="-34"/>
                <a:ea typeface="Cordia New" panose="020B0304020202020204" pitchFamily="34" charset="-34"/>
                <a:cs typeface="Angsana New" panose="02020603050405020304" pitchFamily="18" charset="-34"/>
              </a:rPr>
              <a:t>เด็กที่ร้องอยู่นั้นผ้าอ้อมเปียก </a:t>
            </a:r>
            <a:r>
              <a:rPr lang="en-US" sz="1800" dirty="0">
                <a:latin typeface="Cordia New" panose="020B0304020202020204" pitchFamily="34" charset="-34"/>
                <a:ea typeface="Cordia New" panose="020B0304020202020204" pitchFamily="34" charset="-34"/>
                <a:cs typeface="Angsana New" panose="02020603050405020304" pitchFamily="18" charset="-34"/>
              </a:rPr>
              <a:t>(crying </a:t>
            </a:r>
            <a:r>
              <a:rPr lang="th-TH" sz="1800" dirty="0">
                <a:latin typeface="Cordia New" panose="020B0304020202020204" pitchFamily="34" charset="-34"/>
                <a:ea typeface="Cordia New" panose="020B0304020202020204" pitchFamily="34" charset="-34"/>
                <a:cs typeface="Angsana New" panose="02020603050405020304" pitchFamily="18" charset="-34"/>
              </a:rPr>
              <a:t>เป็นคำคุณศัพท์ขยาย </a:t>
            </a:r>
            <a:r>
              <a:rPr lang="en-US" sz="1800" dirty="0">
                <a:latin typeface="Cordia New" panose="020B0304020202020204" pitchFamily="34" charset="-34"/>
                <a:ea typeface="Cordia New" panose="020B0304020202020204" pitchFamily="34" charset="-34"/>
                <a:cs typeface="Angsana New" panose="02020603050405020304" pitchFamily="18" charset="-34"/>
              </a:rPr>
              <a:t>baby</a:t>
            </a:r>
            <a:r>
              <a:rPr lang="en-US" sz="1800" dirty="0" smtClean="0">
                <a:latin typeface="Cordia New" panose="020B0304020202020204" pitchFamily="34" charset="-34"/>
                <a:ea typeface="Cordia New" panose="020B0304020202020204" pitchFamily="34" charset="-34"/>
                <a:cs typeface="Angsana New" panose="02020603050405020304" pitchFamily="18" charset="-34"/>
              </a:rPr>
              <a:t>)</a:t>
            </a:r>
            <a:endParaRPr lang="en-US" sz="1800" dirty="0">
              <a:latin typeface="Times New Roman" panose="02020603050405020304" pitchFamily="18" charset="0"/>
              <a:ea typeface="Cordia New" panose="020B0304020202020204" pitchFamily="34" charset="-34"/>
              <a:cs typeface="Angsana New" panose="02020603050405020304" pitchFamily="18" charset="-34"/>
            </a:endParaRPr>
          </a:p>
        </p:txBody>
      </p:sp>
      <p:sp>
        <p:nvSpPr>
          <p:cNvPr id="5" name="Rectangle 4"/>
          <p:cNvSpPr/>
          <p:nvPr/>
        </p:nvSpPr>
        <p:spPr>
          <a:xfrm>
            <a:off x="6754436" y="774828"/>
            <a:ext cx="4267200" cy="938719"/>
          </a:xfrm>
          <a:prstGeom prst="rect">
            <a:avLst/>
          </a:prstGeom>
        </p:spPr>
        <p:txBody>
          <a:bodyPr wrap="square">
            <a:spAutoFit/>
          </a:bodyPr>
          <a:lstStyle/>
          <a:p>
            <a:pPr marL="514350" indent="-285750">
              <a:lnSpc>
                <a:spcPts val="2200"/>
              </a:lnSpc>
              <a:spcAft>
                <a:spcPts val="0"/>
              </a:spcAft>
              <a:buFont typeface="Arial" panose="020B0604020202020204" pitchFamily="34" charset="0"/>
              <a:buChar char="•"/>
            </a:pPr>
            <a:r>
              <a:rPr lang="en-US" sz="1800" u="sng" dirty="0" smtClean="0">
                <a:latin typeface="Cordia New" panose="020B0304020202020204" pitchFamily="34" charset="-34"/>
                <a:ea typeface="Cordia New" panose="020B0304020202020204" pitchFamily="34" charset="-34"/>
                <a:cs typeface="Cordia New" panose="020B0304020202020204" pitchFamily="34" charset="-34"/>
              </a:rPr>
              <a:t>Past </a:t>
            </a:r>
            <a:r>
              <a:rPr lang="en-US" sz="1800" u="sng" dirty="0">
                <a:latin typeface="Cordia New" panose="020B0304020202020204" pitchFamily="34" charset="-34"/>
                <a:ea typeface="Cordia New" panose="020B0304020202020204" pitchFamily="34" charset="-34"/>
                <a:cs typeface="Cordia New" panose="020B0304020202020204" pitchFamily="34" charset="-34"/>
              </a:rPr>
              <a:t>Participles</a:t>
            </a:r>
            <a:r>
              <a:rPr lang="en-US" sz="1800" b="1"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เป็นคำกริยาช่องที่ </a:t>
            </a:r>
            <a:r>
              <a:rPr lang="en-US" sz="1800" dirty="0">
                <a:latin typeface="Cordia New" panose="020B0304020202020204" pitchFamily="34" charset="-34"/>
                <a:ea typeface="Cordia New" panose="020B0304020202020204" pitchFamily="34" charset="-34"/>
                <a:cs typeface="Cordia New" panose="020B0304020202020204" pitchFamily="34" charset="-34"/>
              </a:rPr>
              <a:t>3 </a:t>
            </a:r>
            <a:r>
              <a:rPr lang="th-TH" sz="1800" dirty="0">
                <a:latin typeface="Cordia New" panose="020B0304020202020204" pitchFamily="34" charset="-34"/>
                <a:ea typeface="Cordia New" panose="020B0304020202020204" pitchFamily="34" charset="-34"/>
              </a:rPr>
              <a:t>เช่น</a:t>
            </a:r>
            <a:r>
              <a:rPr lang="en-US" sz="1800" dirty="0">
                <a:latin typeface="Cordia New" panose="020B0304020202020204" pitchFamily="34" charset="-34"/>
                <a:ea typeface="Cordia New" panose="020B0304020202020204" pitchFamily="34" charset="-34"/>
                <a:cs typeface="Cordia New" panose="020B0304020202020204" pitchFamily="34" charset="-34"/>
              </a:rPr>
              <a:t>  </a:t>
            </a:r>
            <a:endParaRPr lang="en-US" sz="1800" dirty="0" smtClean="0">
              <a:latin typeface="Cordia New" panose="020B0304020202020204" pitchFamily="34" charset="-34"/>
              <a:ea typeface="Cordia New" panose="020B0304020202020204" pitchFamily="34" charset="-34"/>
              <a:cs typeface="Cordia New" panose="020B0304020202020204" pitchFamily="34" charset="-34"/>
            </a:endParaRPr>
          </a:p>
          <a:p>
            <a:pPr marL="228600">
              <a:lnSpc>
                <a:spcPts val="2200"/>
              </a:lnSpc>
              <a:spcAft>
                <a:spcPts val="0"/>
              </a:spcAft>
            </a:pPr>
            <a:r>
              <a:rPr lang="en-US" sz="1800" dirty="0" smtClean="0">
                <a:latin typeface="Cordia New" panose="020B0304020202020204" pitchFamily="34" charset="-34"/>
                <a:ea typeface="Cordia New" panose="020B0304020202020204" pitchFamily="34" charset="-34"/>
                <a:cs typeface="Cordia New" panose="020B0304020202020204" pitchFamily="34" charset="-34"/>
              </a:rPr>
              <a:t>	</a:t>
            </a:r>
            <a:r>
              <a:rPr lang="en-US" sz="1800" i="1" dirty="0" smtClean="0">
                <a:solidFill>
                  <a:srgbClr val="FF0000"/>
                </a:solidFill>
                <a:latin typeface="Cordia New" panose="020B0304020202020204" pitchFamily="34" charset="-34"/>
                <a:ea typeface="Cordia New" panose="020B0304020202020204" pitchFamily="34" charset="-34"/>
                <a:cs typeface="Cordia New" panose="020B0304020202020204" pitchFamily="34" charset="-34"/>
              </a:rPr>
              <a:t>The </a:t>
            </a:r>
            <a:r>
              <a:rPr lang="en-US" sz="1800" b="1" i="1" u="sng"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broken</a:t>
            </a:r>
            <a:r>
              <a:rPr lang="en-US" sz="1800" i="1" dirty="0">
                <a:solidFill>
                  <a:srgbClr val="FF0000"/>
                </a:solidFill>
                <a:latin typeface="Cordia New" panose="020B0304020202020204" pitchFamily="34" charset="-34"/>
                <a:ea typeface="Cordia New" panose="020B0304020202020204" pitchFamily="34" charset="-34"/>
                <a:cs typeface="Cordia New" panose="020B0304020202020204" pitchFamily="34" charset="-34"/>
              </a:rPr>
              <a:t> bottle is on the floor.</a:t>
            </a:r>
          </a:p>
          <a:p>
            <a:pPr marL="228600">
              <a:lnSpc>
                <a:spcPts val="2200"/>
              </a:lnSpc>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  (broken </a:t>
            </a:r>
            <a:r>
              <a:rPr lang="th-TH" sz="1800" dirty="0">
                <a:latin typeface="Cordia New" panose="020B0304020202020204" pitchFamily="34" charset="-34"/>
                <a:ea typeface="Cordia New" panose="020B0304020202020204" pitchFamily="34" charset="-34"/>
              </a:rPr>
              <a:t>เป็นคำคุณศัพท์ทำหน้าที่ขยาย </a:t>
            </a:r>
            <a:r>
              <a:rPr lang="en-US" sz="1800" dirty="0">
                <a:latin typeface="Cordia New" panose="020B0304020202020204" pitchFamily="34" charset="-34"/>
                <a:ea typeface="Cordia New" panose="020B0304020202020204" pitchFamily="34" charset="-34"/>
                <a:cs typeface="Cordia New" panose="020B0304020202020204" pitchFamily="34" charset="-34"/>
              </a:rPr>
              <a:t>bottle)</a:t>
            </a:r>
          </a:p>
        </p:txBody>
      </p:sp>
    </p:spTree>
    <p:extLst>
      <p:ext uri="{BB962C8B-B14F-4D97-AF65-F5344CB8AC3E}">
        <p14:creationId xmlns:p14="http://schemas.microsoft.com/office/powerpoint/2010/main" val="41140247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667565"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3" name="Action Button: Forward or Next 12">
            <a:hlinkClick r:id="" action="ppaction://hlinkshowjump?jump=nextslide" highlightClick="1"/>
          </p:cNvPr>
          <p:cNvSpPr/>
          <p:nvPr/>
        </p:nvSpPr>
        <p:spPr>
          <a:xfrm>
            <a:off x="11509288" y="6305041"/>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sp>
        <p:nvSpPr>
          <p:cNvPr id="5" name="Rectangle 119"/>
          <p:cNvSpPr>
            <a:spLocks noChangeArrowheads="1"/>
          </p:cNvSpPr>
          <p:nvPr/>
        </p:nvSpPr>
        <p:spPr bwMode="auto">
          <a:xfrm>
            <a:off x="540192" y="640198"/>
            <a:ext cx="2799020" cy="584775"/>
          </a:xfrm>
          <a:prstGeom prst="rect">
            <a:avLst/>
          </a:prstGeom>
          <a:noFill/>
          <a:ln w="9525">
            <a:solidFill>
              <a:srgbClr val="990033"/>
            </a:solid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lvl1pPr>
              <a:spcBef>
                <a:spcPct val="20000"/>
              </a:spcBef>
              <a:buChar char="•"/>
              <a:defRPr sz="3600">
                <a:solidFill>
                  <a:schemeClr val="tx1"/>
                </a:solidFill>
                <a:latin typeface="Arial" panose="020B0604020202020204" pitchFamily="34" charset="0"/>
                <a:cs typeface="Angsana New" panose="02020603050405020304" pitchFamily="18" charset="-34"/>
              </a:defRPr>
            </a:lvl1pPr>
            <a:lvl2pPr marL="742950" indent="-285750">
              <a:spcBef>
                <a:spcPct val="20000"/>
              </a:spcBef>
              <a:buChar char="–"/>
              <a:defRPr sz="3200">
                <a:solidFill>
                  <a:schemeClr val="tx1"/>
                </a:solidFill>
                <a:latin typeface="Arial" panose="020B0604020202020204" pitchFamily="34" charset="0"/>
                <a:cs typeface="Angsana New" panose="02020603050405020304" pitchFamily="18" charset="-34"/>
              </a:defRPr>
            </a:lvl2pPr>
            <a:lvl3pPr marL="1143000" indent="-228600">
              <a:spcBef>
                <a:spcPct val="20000"/>
              </a:spcBef>
              <a:buChar char="•"/>
              <a:defRPr sz="2700">
                <a:solidFill>
                  <a:schemeClr val="tx1"/>
                </a:solidFill>
                <a:latin typeface="Arial" panose="020B0604020202020204" pitchFamily="34" charset="0"/>
                <a:cs typeface="Angsana New" panose="02020603050405020304" pitchFamily="18" charset="-34"/>
              </a:defRPr>
            </a:lvl3pPr>
            <a:lvl4pPr marL="1600200" indent="-228600">
              <a:spcBef>
                <a:spcPct val="20000"/>
              </a:spcBef>
              <a:buChar char="–"/>
              <a:defRPr sz="2300">
                <a:solidFill>
                  <a:schemeClr val="tx1"/>
                </a:solidFill>
                <a:latin typeface="Arial" panose="020B0604020202020204" pitchFamily="34" charset="0"/>
                <a:cs typeface="Angsana New" panose="02020603050405020304" pitchFamily="18" charset="-34"/>
              </a:defRPr>
            </a:lvl4pPr>
            <a:lvl5pPr marL="2057400" indent="-228600">
              <a:spcBef>
                <a:spcPct val="20000"/>
              </a:spcBef>
              <a:buChar char="»"/>
              <a:defRPr sz="2300">
                <a:solidFill>
                  <a:schemeClr val="tx1"/>
                </a:solidFill>
                <a:latin typeface="Arial" panose="020B0604020202020204" pitchFamily="34" charset="0"/>
                <a:cs typeface="Angsana New" panose="02020603050405020304" pitchFamily="18" charset="-34"/>
              </a:defRPr>
            </a:lvl5pPr>
            <a:lvl6pPr marL="25146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6pPr>
            <a:lvl7pPr marL="29718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7pPr>
            <a:lvl8pPr marL="34290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8pPr>
            <a:lvl9pPr marL="3886200" indent="-228600" eaLnBrk="0" fontAlgn="base" hangingPunct="0">
              <a:spcBef>
                <a:spcPct val="20000"/>
              </a:spcBef>
              <a:spcAft>
                <a:spcPct val="0"/>
              </a:spcAft>
              <a:buChar char="»"/>
              <a:defRPr sz="2300">
                <a:solidFill>
                  <a:schemeClr val="tx1"/>
                </a:solidFill>
                <a:latin typeface="Arial" panose="020B0604020202020204" pitchFamily="34" charset="0"/>
                <a:cs typeface="Angsana New" panose="02020603050405020304" pitchFamily="18" charset="-34"/>
              </a:defRPr>
            </a:lvl9pPr>
          </a:lstStyle>
          <a:p>
            <a:pPr>
              <a:buNone/>
            </a:pPr>
            <a:r>
              <a:rPr lang="en-US" sz="3200" dirty="0">
                <a:latin typeface="Cordia New" panose="020B0304020202020204" pitchFamily="34" charset="-34"/>
                <a:ea typeface="Cordia New" panose="020B0304020202020204" pitchFamily="34" charset="-34"/>
                <a:cs typeface="Cordia New" panose="020B0304020202020204" pitchFamily="34" charset="-34"/>
              </a:rPr>
              <a:t>How to Identify Verbs</a:t>
            </a:r>
            <a:endParaRPr lang="th-TH" sz="3200" dirty="0">
              <a:latin typeface="Cordia New" panose="020B0304020202020204" pitchFamily="34" charset="-34"/>
              <a:cs typeface="Cordia New" panose="020B0304020202020204" pitchFamily="34" charset="-34"/>
            </a:endParaRPr>
          </a:p>
        </p:txBody>
      </p:sp>
      <p:pic>
        <p:nvPicPr>
          <p:cNvPr id="1026" name="Picture 2" descr="3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80365" y="462726"/>
            <a:ext cx="1273175"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p:nvSpPr>
        <p:spPr>
          <a:xfrm>
            <a:off x="453831" y="2167296"/>
            <a:ext cx="4756265" cy="2862322"/>
          </a:xfrm>
          <a:prstGeom prst="rect">
            <a:avLst/>
          </a:prstGeom>
        </p:spPr>
        <p:txBody>
          <a:bodyPr wrap="square">
            <a:spAutoFit/>
          </a:bodyPr>
          <a:lstStyle/>
          <a:p>
            <a:pPr>
              <a:spcAft>
                <a:spcPts val="0"/>
              </a:spcAft>
            </a:pPr>
            <a:r>
              <a:rPr lang="th-TH" sz="1800" dirty="0">
                <a:latin typeface="Cordia New" panose="020B0304020202020204" pitchFamily="34" charset="-34"/>
                <a:ea typeface="Cordia New" panose="020B0304020202020204" pitchFamily="34" charset="-34"/>
              </a:rPr>
              <a:t>ในบทเรียนนี้เน้นการศึกษาหลักการสังเกตคำกริยา โดยดูจากโครงสร้างที่ประกอบขึ้น</a:t>
            </a:r>
            <a:r>
              <a:rPr lang="th-TH" sz="1800" dirty="0" smtClean="0">
                <a:latin typeface="Cordia New" panose="020B0304020202020204" pitchFamily="34" charset="-34"/>
                <a:ea typeface="Cordia New" panose="020B0304020202020204" pitchFamily="34" charset="-34"/>
              </a:rPr>
              <a:t>เป็นคำกริยา </a:t>
            </a:r>
            <a:r>
              <a:rPr lang="th-TH" sz="1800" dirty="0">
                <a:latin typeface="Cordia New" panose="020B0304020202020204" pitchFamily="34" charset="-34"/>
                <a:ea typeface="Cordia New" panose="020B0304020202020204" pitchFamily="34" charset="-34"/>
              </a:rPr>
              <a:t>ซึ่งทักษะนี้จะช่วยให้เราสามารถหาคำกริยาได้ถึงแม้จะไม่เคยพบคำกริยานั้นๆมาก่อน </a:t>
            </a:r>
            <a:r>
              <a:rPr lang="th-TH" sz="1800" dirty="0" smtClean="0">
                <a:latin typeface="Cordia New" panose="020B0304020202020204" pitchFamily="34" charset="-34"/>
                <a:ea typeface="Cordia New" panose="020B0304020202020204" pitchFamily="34" charset="-34"/>
              </a:rPr>
              <a:t>สำหรับ</a:t>
            </a:r>
            <a:r>
              <a:rPr lang="th-TH" sz="1800" dirty="0">
                <a:latin typeface="Cordia New" panose="020B0304020202020204" pitchFamily="34" charset="-34"/>
                <a:ea typeface="Cordia New" panose="020B0304020202020204" pitchFamily="34" charset="-34"/>
              </a:rPr>
              <a:t>การวิเคราะห์ว่าคำใดเป็นคำกริยาสังเกตได้จากสิ่งต่างๆ</a:t>
            </a:r>
            <a:r>
              <a:rPr lang="th-TH" sz="1800" dirty="0" smtClean="0">
                <a:latin typeface="Cordia New" panose="020B0304020202020204" pitchFamily="34" charset="-34"/>
                <a:ea typeface="Cordia New" panose="020B0304020202020204" pitchFamily="34" charset="-34"/>
              </a:rPr>
              <a:t>ดังนี้</a:t>
            </a:r>
          </a:p>
          <a:p>
            <a:pPr>
              <a:spcAft>
                <a:spcPts val="0"/>
              </a:spcAft>
            </a:pP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marL="342900" indent="-342900">
              <a:spcAft>
                <a:spcPts val="0"/>
              </a:spcAft>
              <a:buAutoNum type="arabicPeriod"/>
            </a:pPr>
            <a:r>
              <a:rPr lang="th-TH" sz="1800" b="1" dirty="0" smtClean="0">
                <a:latin typeface="Cordia New" panose="020B0304020202020204" pitchFamily="34" charset="-34"/>
                <a:ea typeface="Cordia New" panose="020B0304020202020204" pitchFamily="34" charset="-34"/>
              </a:rPr>
              <a:t>สังเกต</a:t>
            </a:r>
            <a:r>
              <a:rPr lang="th-TH" sz="1800" b="1" dirty="0">
                <a:latin typeface="Cordia New" panose="020B0304020202020204" pitchFamily="34" charset="-34"/>
                <a:ea typeface="Cordia New" panose="020B0304020202020204" pitchFamily="34" charset="-34"/>
              </a:rPr>
              <a:t>การลงท้ายของคำกริยาซึ่งเปลี่ยนไปตามประธาน </a:t>
            </a:r>
            <a:r>
              <a:rPr lang="en-US" sz="1800" b="1" dirty="0">
                <a:latin typeface="Cordia New" panose="020B0304020202020204" pitchFamily="34" charset="-34"/>
                <a:ea typeface="Cordia New" panose="020B0304020202020204" pitchFamily="34" charset="-34"/>
                <a:cs typeface="Cordia New" panose="020B0304020202020204" pitchFamily="34" charset="-34"/>
              </a:rPr>
              <a:t>(Subjects) </a:t>
            </a:r>
            <a:r>
              <a:rPr lang="th-TH" sz="1800" b="1" dirty="0">
                <a:latin typeface="Cordia New" panose="020B0304020202020204" pitchFamily="34" charset="-34"/>
                <a:ea typeface="Cordia New" panose="020B0304020202020204" pitchFamily="34" charset="-34"/>
              </a:rPr>
              <a:t>และ กาล </a:t>
            </a:r>
            <a:r>
              <a:rPr lang="en-US" sz="1800" b="1" dirty="0">
                <a:latin typeface="Cordia New" panose="020B0304020202020204" pitchFamily="34" charset="-34"/>
                <a:ea typeface="Cordia New" panose="020B0304020202020204" pitchFamily="34" charset="-34"/>
                <a:cs typeface="Cordia New" panose="020B0304020202020204" pitchFamily="34" charset="-34"/>
              </a:rPr>
              <a:t>(Tenses)</a:t>
            </a:r>
            <a:r>
              <a:rPr lang="en-US" sz="1800" dirty="0">
                <a:latin typeface="Cordia New" panose="020B0304020202020204" pitchFamily="34" charset="-34"/>
                <a:ea typeface="Cordia New" panose="020B0304020202020204" pitchFamily="34" charset="-34"/>
                <a:cs typeface="Cordia New" panose="020B0304020202020204" pitchFamily="34" charset="-34"/>
              </a:rPr>
              <a:t> </a:t>
            </a:r>
            <a:endParaRPr lang="en-US" sz="1800" dirty="0" smtClean="0">
              <a:latin typeface="Cordia New" panose="020B0304020202020204" pitchFamily="34" charset="-34"/>
              <a:ea typeface="Cordia New" panose="020B0304020202020204" pitchFamily="34" charset="-34"/>
              <a:cs typeface="Cordia New" panose="020B0304020202020204" pitchFamily="34" charset="-34"/>
            </a:endParaRPr>
          </a:p>
          <a:p>
            <a:pPr marL="342900" indent="-342900">
              <a:spcAft>
                <a:spcPts val="0"/>
              </a:spcAft>
              <a:buAutoNum type="arabicPeriod"/>
            </a:pP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pPr>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      </a:t>
            </a:r>
            <a:r>
              <a:rPr lang="th-TH" sz="1800" dirty="0">
                <a:latin typeface="Cordia New" panose="020B0304020202020204" pitchFamily="34" charset="-34"/>
                <a:ea typeface="Cordia New" panose="020B0304020202020204" pitchFamily="34" charset="-34"/>
              </a:rPr>
              <a:t>ลองศึกษาการเปลี่ยนแปลงจากตารางสรุปและตัวอย่างประกอบ</a:t>
            </a:r>
            <a:r>
              <a:rPr lang="th-TH" sz="1800" dirty="0" smtClean="0">
                <a:latin typeface="Cordia New" panose="020B0304020202020204" pitchFamily="34" charset="-34"/>
                <a:ea typeface="Cordia New" panose="020B0304020202020204" pitchFamily="34" charset="-34"/>
              </a:rPr>
              <a:t>ใน</a:t>
            </a:r>
          </a:p>
          <a:p>
            <a:pPr>
              <a:spcAft>
                <a:spcPts val="0"/>
              </a:spcAft>
            </a:pPr>
            <a:r>
              <a:rPr lang="th-TH" sz="1800" dirty="0">
                <a:latin typeface="Cordia New" panose="020B0304020202020204" pitchFamily="34" charset="-34"/>
                <a:ea typeface="Cordia New" panose="020B0304020202020204" pitchFamily="34" charset="-34"/>
              </a:rPr>
              <a:t> </a:t>
            </a:r>
            <a:r>
              <a:rPr lang="th-TH" sz="1800" dirty="0" smtClean="0">
                <a:latin typeface="Cordia New" panose="020B0304020202020204" pitchFamily="34" charset="-34"/>
                <a:ea typeface="Cordia New" panose="020B0304020202020204" pitchFamily="34" charset="-34"/>
              </a:rPr>
              <a:t>     ประโยค</a:t>
            </a:r>
            <a:r>
              <a:rPr lang="th-TH" sz="1800" dirty="0">
                <a:latin typeface="Cordia New" panose="020B0304020202020204" pitchFamily="34" charset="-34"/>
                <a:ea typeface="Cordia New" panose="020B0304020202020204" pitchFamily="34" charset="-34"/>
              </a:rPr>
              <a:t>ดังต่อไปนี้</a:t>
            </a:r>
            <a:endParaRPr lang="en-US" sz="1800" dirty="0">
              <a:effectLst/>
              <a:latin typeface="Cordia New" panose="020B0304020202020204" pitchFamily="34" charset="-34"/>
              <a:ea typeface="Cordia New" panose="020B0304020202020204" pitchFamily="34" charset="-34"/>
              <a:cs typeface="Cordia New" panose="020B0304020202020204" pitchFamily="34" charset="-34"/>
            </a:endParaRPr>
          </a:p>
        </p:txBody>
      </p:sp>
      <p:graphicFrame>
        <p:nvGraphicFramePr>
          <p:cNvPr id="9" name="Table 8"/>
          <p:cNvGraphicFramePr>
            <a:graphicFrameLocks noGrp="1"/>
          </p:cNvGraphicFramePr>
          <p:nvPr>
            <p:extLst>
              <p:ext uri="{D42A27DB-BD31-4B8C-83A1-F6EECF244321}">
                <p14:modId xmlns:p14="http://schemas.microsoft.com/office/powerpoint/2010/main" val="126247706"/>
              </p:ext>
            </p:extLst>
          </p:nvPr>
        </p:nvGraphicFramePr>
        <p:xfrm>
          <a:off x="6509076" y="784860"/>
          <a:ext cx="5362184" cy="2644140"/>
        </p:xfrm>
        <a:graphic>
          <a:graphicData uri="http://schemas.openxmlformats.org/drawingml/2006/table">
            <a:tbl>
              <a:tblPr>
                <a:tableStyleId>{5C22544A-7EE6-4342-B048-85BDC9FD1C3A}</a:tableStyleId>
              </a:tblPr>
              <a:tblGrid>
                <a:gridCol w="609354"/>
                <a:gridCol w="1111170"/>
                <a:gridCol w="1055331"/>
                <a:gridCol w="1109714"/>
                <a:gridCol w="1476615"/>
              </a:tblGrid>
              <a:tr h="0">
                <a:tc>
                  <a:txBody>
                    <a:bodyPr/>
                    <a:lstStyle/>
                    <a:p>
                      <a:pPr algn="ctr">
                        <a:lnSpc>
                          <a:spcPts val="1600"/>
                        </a:lnSpc>
                        <a:spcAft>
                          <a:spcPts val="0"/>
                        </a:spcAft>
                      </a:pPr>
                      <a:r>
                        <a:rPr lang="th-TH" sz="1400" dirty="0">
                          <a:effectLst/>
                        </a:rPr>
                        <a:t>ตัวอย่างคำกริยา</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marL="342900" lvl="0" indent="-342900">
                        <a:lnSpc>
                          <a:spcPts val="1600"/>
                        </a:lnSpc>
                        <a:spcAft>
                          <a:spcPts val="0"/>
                        </a:spcAft>
                        <a:buFont typeface="Times New Roman" panose="02020603050405020304" pitchFamily="18" charset="0"/>
                        <a:buChar char=""/>
                        <a:tabLst>
                          <a:tab pos="228600" algn="l"/>
                        </a:tabLst>
                      </a:pPr>
                      <a:r>
                        <a:rPr lang="en-US" sz="1400" dirty="0">
                          <a:effectLst/>
                        </a:rPr>
                        <a:t>V+s/-</a:t>
                      </a:r>
                      <a:r>
                        <a:rPr lang="en-US" sz="1400" dirty="0" err="1">
                          <a:effectLst/>
                        </a:rPr>
                        <a:t>es</a:t>
                      </a:r>
                      <a:endParaRPr lang="en-US" sz="1400" dirty="0">
                        <a:effectLst/>
                      </a:endParaRPr>
                    </a:p>
                    <a:p>
                      <a:pPr marL="342900" lvl="0" indent="-342900">
                        <a:lnSpc>
                          <a:spcPts val="1600"/>
                        </a:lnSpc>
                        <a:spcAft>
                          <a:spcPts val="0"/>
                        </a:spcAft>
                        <a:buFont typeface="Times New Roman" panose="02020603050405020304" pitchFamily="18" charset="0"/>
                        <a:buChar char=""/>
                        <a:tabLst>
                          <a:tab pos="228600" algn="l"/>
                        </a:tabLst>
                      </a:pPr>
                      <a:r>
                        <a:rPr lang="th-TH" sz="1400" dirty="0">
                          <a:effectLst/>
                        </a:rPr>
                        <a:t>แสดง </a:t>
                      </a:r>
                      <a:r>
                        <a:rPr lang="en-US" sz="1200" dirty="0">
                          <a:effectLst/>
                        </a:rPr>
                        <a:t>Present Tense</a:t>
                      </a:r>
                    </a:p>
                    <a:p>
                      <a:pPr>
                        <a:lnSpc>
                          <a:spcPts val="1600"/>
                        </a:lnSpc>
                        <a:spcAft>
                          <a:spcPts val="0"/>
                        </a:spcAft>
                      </a:pPr>
                      <a:r>
                        <a:rPr lang="en-US" sz="1400" dirty="0">
                          <a:effectLst/>
                        </a:rPr>
                        <a:t> </a:t>
                      </a:r>
                    </a:p>
                    <a:p>
                      <a:pPr>
                        <a:lnSpc>
                          <a:spcPts val="1600"/>
                        </a:lnSpc>
                        <a:spcAft>
                          <a:spcPts val="0"/>
                        </a:spcAft>
                      </a:pPr>
                      <a:r>
                        <a:rPr lang="th-TH" sz="1400" dirty="0">
                          <a:effectLst/>
                        </a:rPr>
                        <a:t>มีการเปลี่ยนแปลงเมื่อประธานเป็นเอกพจน์ บุรุษที่ </a:t>
                      </a:r>
                      <a:r>
                        <a:rPr lang="en-US" sz="1400" dirty="0">
                          <a:effectLst/>
                        </a:rPr>
                        <a:t>3</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marL="342900" lvl="0" indent="-342900">
                        <a:lnSpc>
                          <a:spcPts val="1600"/>
                        </a:lnSpc>
                        <a:spcAft>
                          <a:spcPts val="0"/>
                        </a:spcAft>
                        <a:buFont typeface="Times New Roman" panose="02020603050405020304" pitchFamily="18" charset="0"/>
                        <a:buChar char=""/>
                        <a:tabLst>
                          <a:tab pos="228600" algn="l"/>
                        </a:tabLst>
                      </a:pPr>
                      <a:r>
                        <a:rPr lang="en-US" sz="1400" dirty="0">
                          <a:effectLst/>
                        </a:rPr>
                        <a:t>V2</a:t>
                      </a:r>
                    </a:p>
                    <a:p>
                      <a:pPr marL="342900" lvl="0" indent="-342900">
                        <a:lnSpc>
                          <a:spcPts val="1600"/>
                        </a:lnSpc>
                        <a:spcAft>
                          <a:spcPts val="0"/>
                        </a:spcAft>
                        <a:buFont typeface="Times New Roman" panose="02020603050405020304" pitchFamily="18" charset="0"/>
                        <a:buChar char=""/>
                        <a:tabLst>
                          <a:tab pos="228600" algn="l"/>
                        </a:tabLst>
                      </a:pPr>
                      <a:r>
                        <a:rPr lang="th-TH" sz="1400" dirty="0">
                          <a:effectLst/>
                        </a:rPr>
                        <a:t>แสดง </a:t>
                      </a:r>
                      <a:r>
                        <a:rPr lang="en-US" sz="1200" dirty="0">
                          <a:effectLst/>
                        </a:rPr>
                        <a:t>Past Tense</a:t>
                      </a:r>
                    </a:p>
                    <a:p>
                      <a:pPr>
                        <a:lnSpc>
                          <a:spcPts val="1600"/>
                        </a:lnSpc>
                        <a:spcAft>
                          <a:spcPts val="0"/>
                        </a:spcAft>
                      </a:pPr>
                      <a:r>
                        <a:rPr lang="en-US" sz="1400" dirty="0">
                          <a:effectLst/>
                        </a:rPr>
                        <a:t> </a:t>
                      </a:r>
                    </a:p>
                    <a:p>
                      <a:pPr>
                        <a:lnSpc>
                          <a:spcPts val="1600"/>
                        </a:lnSpc>
                        <a:spcAft>
                          <a:spcPts val="0"/>
                        </a:spcAft>
                      </a:pPr>
                      <a:r>
                        <a:rPr lang="en-US" sz="1400" dirty="0">
                          <a:effectLst/>
                        </a:rPr>
                        <a:t> </a:t>
                      </a:r>
                    </a:p>
                    <a:p>
                      <a:pPr>
                        <a:lnSpc>
                          <a:spcPts val="1600"/>
                        </a:lnSpc>
                        <a:spcAft>
                          <a:spcPts val="0"/>
                        </a:spcAft>
                      </a:pPr>
                      <a:r>
                        <a:rPr lang="th-TH" sz="1400" dirty="0">
                          <a:effectLst/>
                        </a:rPr>
                        <a:t>ได้แก่ กริยาช่องที่ </a:t>
                      </a:r>
                      <a:r>
                        <a:rPr lang="en-US" sz="1400" dirty="0">
                          <a:effectLst/>
                        </a:rPr>
                        <a:t>2 </a:t>
                      </a:r>
                      <a:r>
                        <a:rPr lang="th-TH" sz="1400" dirty="0">
                          <a:effectLst/>
                        </a:rPr>
                        <a:t>ที่เติม </a:t>
                      </a:r>
                      <a:r>
                        <a:rPr lang="en-US" sz="1400" dirty="0">
                          <a:effectLst/>
                        </a:rPr>
                        <a:t>-</a:t>
                      </a:r>
                      <a:r>
                        <a:rPr lang="en-US" sz="1400" dirty="0" err="1">
                          <a:effectLst/>
                        </a:rPr>
                        <a:t>ed</a:t>
                      </a:r>
                      <a:r>
                        <a:rPr lang="en-US" sz="1400" dirty="0">
                          <a:effectLst/>
                        </a:rPr>
                        <a:t> </a:t>
                      </a:r>
                      <a:r>
                        <a:rPr lang="th-TH" sz="1400" dirty="0">
                          <a:effectLst/>
                        </a:rPr>
                        <a:t>และแบบที่มีรูปต่างไปจากรูปเดิม</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marL="342900" lvl="0" indent="-342900">
                        <a:lnSpc>
                          <a:spcPts val="1600"/>
                        </a:lnSpc>
                        <a:spcAft>
                          <a:spcPts val="0"/>
                        </a:spcAft>
                        <a:buFont typeface="Times New Roman" panose="02020603050405020304" pitchFamily="18" charset="0"/>
                        <a:buChar char=""/>
                        <a:tabLst>
                          <a:tab pos="228600" algn="l"/>
                        </a:tabLst>
                      </a:pPr>
                      <a:r>
                        <a:rPr lang="en-US" sz="1400" dirty="0">
                          <a:effectLst/>
                        </a:rPr>
                        <a:t>V3</a:t>
                      </a:r>
                    </a:p>
                    <a:p>
                      <a:pPr marL="342900" lvl="0" indent="-342900">
                        <a:lnSpc>
                          <a:spcPts val="1600"/>
                        </a:lnSpc>
                        <a:spcAft>
                          <a:spcPts val="0"/>
                        </a:spcAft>
                        <a:buFont typeface="Times New Roman" panose="02020603050405020304" pitchFamily="18" charset="0"/>
                        <a:buChar char=""/>
                        <a:tabLst>
                          <a:tab pos="228600" algn="l"/>
                        </a:tabLst>
                      </a:pPr>
                      <a:r>
                        <a:rPr lang="th-TH" sz="1400" dirty="0">
                          <a:effectLst/>
                        </a:rPr>
                        <a:t>แสดง </a:t>
                      </a:r>
                      <a:r>
                        <a:rPr lang="en-US" sz="1200" dirty="0">
                          <a:effectLst/>
                        </a:rPr>
                        <a:t>Perfect Tense</a:t>
                      </a:r>
                    </a:p>
                    <a:p>
                      <a:pPr>
                        <a:lnSpc>
                          <a:spcPts val="1600"/>
                        </a:lnSpc>
                        <a:spcAft>
                          <a:spcPts val="0"/>
                        </a:spcAft>
                      </a:pPr>
                      <a:r>
                        <a:rPr lang="en-US" sz="1400" dirty="0">
                          <a:effectLst/>
                        </a:rPr>
                        <a:t> </a:t>
                      </a:r>
                    </a:p>
                    <a:p>
                      <a:pPr>
                        <a:lnSpc>
                          <a:spcPts val="1600"/>
                        </a:lnSpc>
                        <a:spcAft>
                          <a:spcPts val="0"/>
                        </a:spcAft>
                      </a:pPr>
                      <a:r>
                        <a:rPr lang="th-TH" sz="1400" dirty="0">
                          <a:effectLst/>
                        </a:rPr>
                        <a:t>ได้แก่ กริยาช่องที่ </a:t>
                      </a:r>
                      <a:r>
                        <a:rPr lang="en-US" sz="1400" dirty="0">
                          <a:effectLst/>
                        </a:rPr>
                        <a:t>3 </a:t>
                      </a:r>
                      <a:r>
                        <a:rPr lang="th-TH" sz="1400" dirty="0">
                          <a:effectLst/>
                        </a:rPr>
                        <a:t>ที่เติม </a:t>
                      </a:r>
                      <a:r>
                        <a:rPr lang="en-US" sz="1400" dirty="0">
                          <a:effectLst/>
                        </a:rPr>
                        <a:t>-</a:t>
                      </a:r>
                      <a:r>
                        <a:rPr lang="en-US" sz="1400" dirty="0" err="1">
                          <a:effectLst/>
                        </a:rPr>
                        <a:t>ed</a:t>
                      </a:r>
                      <a:r>
                        <a:rPr lang="en-US" sz="1400" dirty="0">
                          <a:effectLst/>
                        </a:rPr>
                        <a:t> </a:t>
                      </a:r>
                      <a:r>
                        <a:rPr lang="th-TH" sz="1400" dirty="0">
                          <a:effectLst/>
                        </a:rPr>
                        <a:t>และแบบที่มีรูปต่างไปจากรูปเดิม</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marL="342900" lvl="0" indent="-342900">
                        <a:lnSpc>
                          <a:spcPts val="1600"/>
                        </a:lnSpc>
                        <a:spcAft>
                          <a:spcPts val="0"/>
                        </a:spcAft>
                        <a:buFont typeface="Times New Roman" panose="02020603050405020304" pitchFamily="18" charset="0"/>
                        <a:buChar char=""/>
                        <a:tabLst>
                          <a:tab pos="228600" algn="l"/>
                        </a:tabLst>
                      </a:pPr>
                      <a:r>
                        <a:rPr lang="en-US" sz="1400" dirty="0" err="1">
                          <a:effectLst/>
                        </a:rPr>
                        <a:t>V+ing</a:t>
                      </a:r>
                      <a:endParaRPr lang="en-US" sz="1400" dirty="0">
                        <a:effectLst/>
                      </a:endParaRPr>
                    </a:p>
                    <a:p>
                      <a:pPr marL="342900" lvl="0" indent="-342900">
                        <a:lnSpc>
                          <a:spcPts val="1600"/>
                        </a:lnSpc>
                        <a:spcAft>
                          <a:spcPts val="0"/>
                        </a:spcAft>
                        <a:buFont typeface="Times New Roman" panose="02020603050405020304" pitchFamily="18" charset="0"/>
                        <a:buChar char=""/>
                        <a:tabLst>
                          <a:tab pos="228600" algn="l"/>
                        </a:tabLst>
                      </a:pPr>
                      <a:r>
                        <a:rPr lang="th-TH" sz="1400" dirty="0">
                          <a:effectLst/>
                        </a:rPr>
                        <a:t>แสดง </a:t>
                      </a:r>
                      <a:r>
                        <a:rPr lang="en-US" sz="1200" dirty="0">
                          <a:effectLst/>
                        </a:rPr>
                        <a:t>Continuous Tense</a:t>
                      </a:r>
                    </a:p>
                    <a:p>
                      <a:pPr>
                        <a:lnSpc>
                          <a:spcPts val="1600"/>
                        </a:lnSpc>
                        <a:spcAft>
                          <a:spcPts val="0"/>
                        </a:spcAft>
                      </a:pPr>
                      <a:endParaRPr lang="th-TH" sz="1400" dirty="0" smtClean="0">
                        <a:effectLst/>
                      </a:endParaRPr>
                    </a:p>
                    <a:p>
                      <a:pPr>
                        <a:lnSpc>
                          <a:spcPts val="1600"/>
                        </a:lnSpc>
                        <a:spcAft>
                          <a:spcPts val="0"/>
                        </a:spcAft>
                      </a:pPr>
                      <a:r>
                        <a:rPr lang="th-TH" sz="1400" dirty="0" smtClean="0">
                          <a:effectLst/>
                        </a:rPr>
                        <a:t>ใช้</a:t>
                      </a:r>
                      <a:r>
                        <a:rPr lang="th-TH" sz="1400" dirty="0">
                          <a:effectLst/>
                        </a:rPr>
                        <a:t>รูปกริยา </a:t>
                      </a:r>
                      <a:r>
                        <a:rPr lang="en-US" sz="1400" dirty="0">
                          <a:effectLst/>
                        </a:rPr>
                        <a:t>–</a:t>
                      </a:r>
                      <a:r>
                        <a:rPr lang="en-US" sz="1400" dirty="0" err="1">
                          <a:effectLst/>
                        </a:rPr>
                        <a:t>ing</a:t>
                      </a:r>
                      <a:r>
                        <a:rPr lang="en-US" sz="1400" dirty="0">
                          <a:effectLst/>
                        </a:rPr>
                        <a:t> </a:t>
                      </a:r>
                      <a:r>
                        <a:rPr lang="th-TH" sz="1400" dirty="0">
                          <a:effectLst/>
                        </a:rPr>
                        <a:t>เหมือนกันหมดไม่ว่าประธานจะเป็น</a:t>
                      </a:r>
                      <a:endParaRPr lang="en-US" sz="1400" dirty="0">
                        <a:effectLst/>
                      </a:endParaRPr>
                    </a:p>
                    <a:p>
                      <a:pPr>
                        <a:lnSpc>
                          <a:spcPts val="1600"/>
                        </a:lnSpc>
                        <a:spcAft>
                          <a:spcPts val="0"/>
                        </a:spcAft>
                      </a:pPr>
                      <a:r>
                        <a:rPr lang="th-TH" sz="1400" dirty="0">
                          <a:effectLst/>
                        </a:rPr>
                        <a:t>เอกพจน์หรือพหูพจน์</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600"/>
                        </a:lnSpc>
                        <a:spcAft>
                          <a:spcPts val="0"/>
                        </a:spcAft>
                      </a:pPr>
                      <a:r>
                        <a:rPr lang="en-US" sz="1200" dirty="0">
                          <a:effectLst/>
                        </a:rPr>
                        <a:t>change</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tabLst>
                          <a:tab pos="2637155" algn="ctr"/>
                          <a:tab pos="5274310" algn="r"/>
                          <a:tab pos="457200" algn="l"/>
                        </a:tabLst>
                      </a:pPr>
                      <a:r>
                        <a:rPr lang="en-US" sz="1200" dirty="0">
                          <a:effectLst/>
                        </a:rPr>
                        <a:t>changes</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en-US" sz="1400">
                          <a:effectLst/>
                        </a:rPr>
                        <a:t>-</a:t>
                      </a:r>
                      <a:r>
                        <a:rPr lang="th-TH" sz="1400">
                          <a:effectLst/>
                        </a:rPr>
                        <a:t>กริยาปรกติ </a:t>
                      </a:r>
                      <a:r>
                        <a:rPr lang="en-US" sz="1400">
                          <a:effectLst/>
                        </a:rPr>
                        <a:t>: changed</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en-US" sz="1400">
                          <a:effectLst/>
                        </a:rPr>
                        <a:t>-</a:t>
                      </a:r>
                      <a:r>
                        <a:rPr lang="th-TH" sz="1400">
                          <a:effectLst/>
                        </a:rPr>
                        <a:t>กริยาปรกติ </a:t>
                      </a:r>
                      <a:r>
                        <a:rPr lang="en-US" sz="1400">
                          <a:effectLst/>
                        </a:rPr>
                        <a:t>: changed</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en-US" sz="1400">
                          <a:effectLst/>
                        </a:rPr>
                        <a:t>be+changing</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600"/>
                        </a:lnSpc>
                        <a:spcAft>
                          <a:spcPts val="0"/>
                        </a:spcAft>
                      </a:pPr>
                      <a:r>
                        <a:rPr lang="en-US" sz="1200" dirty="0">
                          <a:effectLst/>
                        </a:rPr>
                        <a:t>speak</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en-US" sz="1200" dirty="0">
                          <a:effectLst/>
                        </a:rPr>
                        <a:t>speaks</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en-US" sz="1400" dirty="0">
                          <a:effectLst/>
                        </a:rPr>
                        <a:t>-</a:t>
                      </a:r>
                      <a:r>
                        <a:rPr lang="th-TH" sz="1400" dirty="0">
                          <a:effectLst/>
                        </a:rPr>
                        <a:t>กริยาไม่ปรกติ </a:t>
                      </a:r>
                      <a:r>
                        <a:rPr lang="en-US" sz="1400" dirty="0">
                          <a:effectLst/>
                        </a:rPr>
                        <a:t>: spoke</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en-US" sz="1400" dirty="0">
                          <a:effectLst/>
                        </a:rPr>
                        <a:t>-</a:t>
                      </a:r>
                      <a:r>
                        <a:rPr lang="th-TH" sz="1400" dirty="0">
                          <a:effectLst/>
                        </a:rPr>
                        <a:t>กริยาไม่ปรกติ </a:t>
                      </a:r>
                      <a:r>
                        <a:rPr lang="en-US" sz="1400" dirty="0">
                          <a:effectLst/>
                        </a:rPr>
                        <a:t>: spoken</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en-US" sz="1400" dirty="0" err="1">
                          <a:effectLst/>
                        </a:rPr>
                        <a:t>be+speaking</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bl>
          </a:graphicData>
        </a:graphic>
      </p:graphicFrame>
      <p:sp>
        <p:nvSpPr>
          <p:cNvPr id="10" name="Rectangle 1"/>
          <p:cNvSpPr>
            <a:spLocks noChangeArrowheads="1"/>
          </p:cNvSpPr>
          <p:nvPr/>
        </p:nvSpPr>
        <p:spPr bwMode="auto">
          <a:xfrm>
            <a:off x="6859104" y="240089"/>
            <a:ext cx="4856241" cy="800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1pPr>
            <a:lvl2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2pPr>
            <a:lvl3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3pPr>
            <a:lvl4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4pPr>
            <a:lvl5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5pPr>
            <a:lvl6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6pPr>
            <a:lvl7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7pPr>
            <a:lvl8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8pPr>
            <a:lvl9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ตัวอย่างคำกริยาที่มีการเปลี่ยนแปลงท้ายคำกริยาตามประธาน และกาล</a:t>
            </a:r>
            <a:endParaRPr kumimoji="0" lang="en-US" altLang="zh-CN" sz="11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endParaRPr kumimoji="0" lang="en-US" altLang="zh-CN" sz="28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11" name="Table 10"/>
          <p:cNvGraphicFramePr>
            <a:graphicFrameLocks noGrp="1"/>
          </p:cNvGraphicFramePr>
          <p:nvPr>
            <p:extLst>
              <p:ext uri="{D42A27DB-BD31-4B8C-83A1-F6EECF244321}">
                <p14:modId xmlns:p14="http://schemas.microsoft.com/office/powerpoint/2010/main" val="1698801251"/>
              </p:ext>
            </p:extLst>
          </p:nvPr>
        </p:nvGraphicFramePr>
        <p:xfrm>
          <a:off x="6606226" y="3908117"/>
          <a:ext cx="5361996" cy="2438400"/>
        </p:xfrm>
        <a:graphic>
          <a:graphicData uri="http://schemas.openxmlformats.org/drawingml/2006/table">
            <a:tbl>
              <a:tblPr>
                <a:tableStyleId>{5C22544A-7EE6-4342-B048-85BDC9FD1C3A}</a:tableStyleId>
              </a:tblPr>
              <a:tblGrid>
                <a:gridCol w="618667"/>
                <a:gridCol w="1030451"/>
                <a:gridCol w="1105898"/>
                <a:gridCol w="1118210"/>
                <a:gridCol w="1488770"/>
              </a:tblGrid>
              <a:tr h="793178">
                <a:tc>
                  <a:txBody>
                    <a:bodyPr/>
                    <a:lstStyle/>
                    <a:p>
                      <a:pPr algn="ctr">
                        <a:lnSpc>
                          <a:spcPts val="1600"/>
                        </a:lnSpc>
                        <a:spcAft>
                          <a:spcPts val="0"/>
                        </a:spcAft>
                      </a:pPr>
                      <a:r>
                        <a:rPr lang="th-TH" sz="1200" dirty="0">
                          <a:effectLst/>
                        </a:rPr>
                        <a:t>ตัวอย่างคำกริยา</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marL="342900" lvl="0" indent="-342900">
                        <a:lnSpc>
                          <a:spcPts val="1600"/>
                        </a:lnSpc>
                        <a:spcAft>
                          <a:spcPts val="0"/>
                        </a:spcAft>
                        <a:buFont typeface="Times New Roman" panose="02020603050405020304" pitchFamily="18" charset="0"/>
                        <a:buChar char=""/>
                        <a:tabLst>
                          <a:tab pos="228600" algn="l"/>
                        </a:tabLst>
                      </a:pPr>
                      <a:r>
                        <a:rPr lang="en-US" sz="1400" dirty="0">
                          <a:effectLst/>
                        </a:rPr>
                        <a:t>V+s/-</a:t>
                      </a:r>
                      <a:r>
                        <a:rPr lang="en-US" sz="1400" dirty="0" err="1">
                          <a:effectLst/>
                        </a:rPr>
                        <a:t>es</a:t>
                      </a:r>
                      <a:endParaRPr lang="en-US" sz="1400" dirty="0">
                        <a:effectLst/>
                      </a:endParaRPr>
                    </a:p>
                    <a:p>
                      <a:pPr marL="342900" lvl="0" indent="-342900">
                        <a:lnSpc>
                          <a:spcPts val="1600"/>
                        </a:lnSpc>
                        <a:spcAft>
                          <a:spcPts val="0"/>
                        </a:spcAft>
                        <a:buFont typeface="Times New Roman" panose="02020603050405020304" pitchFamily="18" charset="0"/>
                        <a:buChar char=""/>
                        <a:tabLst>
                          <a:tab pos="228600" algn="l"/>
                        </a:tabLst>
                      </a:pPr>
                      <a:r>
                        <a:rPr lang="th-TH" sz="1400" dirty="0">
                          <a:effectLst/>
                        </a:rPr>
                        <a:t>แสดง </a:t>
                      </a:r>
                      <a:r>
                        <a:rPr lang="en-US" sz="1200" dirty="0">
                          <a:effectLst/>
                        </a:rPr>
                        <a:t>Present Tense</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marL="342900" lvl="0" indent="-342900">
                        <a:lnSpc>
                          <a:spcPts val="1600"/>
                        </a:lnSpc>
                        <a:spcAft>
                          <a:spcPts val="0"/>
                        </a:spcAft>
                        <a:buFont typeface="Times New Roman" panose="02020603050405020304" pitchFamily="18" charset="0"/>
                        <a:buChar char=""/>
                        <a:tabLst>
                          <a:tab pos="228600" algn="l"/>
                        </a:tabLst>
                      </a:pPr>
                      <a:r>
                        <a:rPr lang="en-US" sz="1400" dirty="0">
                          <a:effectLst/>
                        </a:rPr>
                        <a:t>V2</a:t>
                      </a:r>
                    </a:p>
                    <a:p>
                      <a:pPr marL="342900" lvl="0" indent="-342900">
                        <a:lnSpc>
                          <a:spcPts val="1600"/>
                        </a:lnSpc>
                        <a:spcAft>
                          <a:spcPts val="0"/>
                        </a:spcAft>
                        <a:buFont typeface="Times New Roman" panose="02020603050405020304" pitchFamily="18" charset="0"/>
                        <a:buChar char=""/>
                        <a:tabLst>
                          <a:tab pos="228600" algn="l"/>
                        </a:tabLst>
                      </a:pPr>
                      <a:r>
                        <a:rPr lang="th-TH" sz="1400" dirty="0">
                          <a:effectLst/>
                        </a:rPr>
                        <a:t>แสดง </a:t>
                      </a:r>
                      <a:r>
                        <a:rPr lang="en-US" sz="1200" dirty="0">
                          <a:effectLst/>
                        </a:rPr>
                        <a:t>Past Tense</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marL="342900" lvl="0" indent="-342900">
                        <a:lnSpc>
                          <a:spcPts val="1600"/>
                        </a:lnSpc>
                        <a:spcAft>
                          <a:spcPts val="0"/>
                        </a:spcAft>
                        <a:buFont typeface="Times New Roman" panose="02020603050405020304" pitchFamily="18" charset="0"/>
                        <a:buChar char=""/>
                        <a:tabLst>
                          <a:tab pos="228600" algn="l"/>
                        </a:tabLst>
                      </a:pPr>
                      <a:r>
                        <a:rPr lang="en-US" sz="1400" dirty="0">
                          <a:effectLst/>
                        </a:rPr>
                        <a:t>V3</a:t>
                      </a:r>
                    </a:p>
                    <a:p>
                      <a:pPr marL="342900" lvl="0" indent="-342900">
                        <a:lnSpc>
                          <a:spcPts val="1600"/>
                        </a:lnSpc>
                        <a:spcAft>
                          <a:spcPts val="0"/>
                        </a:spcAft>
                        <a:buFont typeface="Times New Roman" panose="02020603050405020304" pitchFamily="18" charset="0"/>
                        <a:buChar char=""/>
                        <a:tabLst>
                          <a:tab pos="228600" algn="l"/>
                        </a:tabLst>
                      </a:pPr>
                      <a:r>
                        <a:rPr lang="th-TH" sz="1400" dirty="0">
                          <a:effectLst/>
                        </a:rPr>
                        <a:t>แสดง </a:t>
                      </a:r>
                      <a:r>
                        <a:rPr lang="en-US" sz="1200" dirty="0">
                          <a:effectLst/>
                        </a:rPr>
                        <a:t>Perfect Tense</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marL="342900" lvl="0" indent="-342900">
                        <a:lnSpc>
                          <a:spcPts val="1600"/>
                        </a:lnSpc>
                        <a:spcAft>
                          <a:spcPts val="0"/>
                        </a:spcAft>
                        <a:buFont typeface="Times New Roman" panose="02020603050405020304" pitchFamily="18" charset="0"/>
                        <a:buChar char=""/>
                        <a:tabLst>
                          <a:tab pos="228600" algn="l"/>
                        </a:tabLst>
                      </a:pPr>
                      <a:r>
                        <a:rPr lang="en-US" sz="1400" dirty="0" err="1">
                          <a:effectLst/>
                        </a:rPr>
                        <a:t>V+ing</a:t>
                      </a:r>
                      <a:endParaRPr lang="en-US" sz="1400" dirty="0">
                        <a:effectLst/>
                      </a:endParaRPr>
                    </a:p>
                    <a:p>
                      <a:pPr marL="342900" lvl="0" indent="-342900">
                        <a:lnSpc>
                          <a:spcPts val="1600"/>
                        </a:lnSpc>
                        <a:spcAft>
                          <a:spcPts val="0"/>
                        </a:spcAft>
                        <a:buFont typeface="Times New Roman" panose="02020603050405020304" pitchFamily="18" charset="0"/>
                        <a:buChar char=""/>
                        <a:tabLst>
                          <a:tab pos="228600" algn="l"/>
                        </a:tabLst>
                      </a:pPr>
                      <a:r>
                        <a:rPr lang="th-TH" sz="1400" dirty="0">
                          <a:effectLst/>
                        </a:rPr>
                        <a:t>แสดง </a:t>
                      </a:r>
                      <a:r>
                        <a:rPr lang="en-US" sz="1200" dirty="0">
                          <a:effectLst/>
                        </a:rPr>
                        <a:t>Continuous Tense</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793178">
                <a:tc>
                  <a:txBody>
                    <a:bodyPr/>
                    <a:lstStyle/>
                    <a:p>
                      <a:pPr>
                        <a:lnSpc>
                          <a:spcPts val="1600"/>
                        </a:lnSpc>
                        <a:spcAft>
                          <a:spcPts val="0"/>
                        </a:spcAft>
                      </a:pPr>
                      <a:r>
                        <a:rPr lang="en-US" sz="1200">
                          <a:effectLst/>
                        </a:rPr>
                        <a:t>change</a:t>
                      </a:r>
                      <a:endParaRPr lang="en-US" sz="12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th-TH" sz="1400" dirty="0">
                          <a:effectLst/>
                        </a:rPr>
                        <a:t>ประธาน</a:t>
                      </a:r>
                      <a:r>
                        <a:rPr lang="th-TH" sz="1400" dirty="0" smtClean="0">
                          <a:effectLst/>
                        </a:rPr>
                        <a:t>เอกพจน์บุรุษ</a:t>
                      </a:r>
                      <a:r>
                        <a:rPr lang="th-TH" sz="1400" dirty="0">
                          <a:effectLst/>
                        </a:rPr>
                        <a:t>ที่ </a:t>
                      </a:r>
                      <a:r>
                        <a:rPr lang="en-US" sz="1200" dirty="0">
                          <a:effectLst/>
                        </a:rPr>
                        <a:t>3</a:t>
                      </a:r>
                    </a:p>
                    <a:p>
                      <a:pPr>
                        <a:lnSpc>
                          <a:spcPts val="1600"/>
                        </a:lnSpc>
                        <a:spcAft>
                          <a:spcPts val="0"/>
                        </a:spcAft>
                      </a:pPr>
                      <a:r>
                        <a:rPr lang="en-US" sz="1200" dirty="0">
                          <a:effectLst/>
                        </a:rPr>
                        <a:t>He </a:t>
                      </a:r>
                      <a:r>
                        <a:rPr lang="en-US" sz="1200" u="sng" dirty="0">
                          <a:effectLst/>
                        </a:rPr>
                        <a:t>changes</a:t>
                      </a:r>
                      <a:r>
                        <a:rPr lang="en-US" sz="1200" dirty="0">
                          <a:effectLst/>
                        </a:rPr>
                        <a:t> letters.</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th-TH" sz="1400" dirty="0">
                          <a:effectLst/>
                        </a:rPr>
                        <a:t>กริยาปรกติ </a:t>
                      </a:r>
                      <a:r>
                        <a:rPr lang="en-US" sz="1400" dirty="0">
                          <a:effectLst/>
                        </a:rPr>
                        <a:t>:</a:t>
                      </a:r>
                    </a:p>
                    <a:p>
                      <a:pPr>
                        <a:lnSpc>
                          <a:spcPts val="1600"/>
                        </a:lnSpc>
                        <a:spcAft>
                          <a:spcPts val="0"/>
                        </a:spcAft>
                      </a:pPr>
                      <a:r>
                        <a:rPr lang="en-US" sz="1200" dirty="0">
                          <a:effectLst/>
                        </a:rPr>
                        <a:t>He </a:t>
                      </a:r>
                      <a:r>
                        <a:rPr lang="en-US" sz="1200" u="sng" dirty="0">
                          <a:effectLst/>
                        </a:rPr>
                        <a:t>changed</a:t>
                      </a:r>
                      <a:r>
                        <a:rPr lang="en-US" sz="1200" dirty="0">
                          <a:effectLst/>
                        </a:rPr>
                        <a:t> letters.</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th-TH" sz="1400" dirty="0">
                          <a:effectLst/>
                        </a:rPr>
                        <a:t>กริยาปรกติ </a:t>
                      </a:r>
                      <a:r>
                        <a:rPr lang="en-US" sz="1400" dirty="0">
                          <a:effectLst/>
                        </a:rPr>
                        <a:t>:</a:t>
                      </a:r>
                    </a:p>
                    <a:p>
                      <a:pPr>
                        <a:lnSpc>
                          <a:spcPts val="1600"/>
                        </a:lnSpc>
                        <a:spcAft>
                          <a:spcPts val="0"/>
                        </a:spcAft>
                      </a:pPr>
                      <a:r>
                        <a:rPr lang="en-US" sz="1200" dirty="0">
                          <a:effectLst/>
                        </a:rPr>
                        <a:t>He has </a:t>
                      </a:r>
                      <a:r>
                        <a:rPr lang="en-US" sz="1200" u="sng" dirty="0">
                          <a:effectLst/>
                        </a:rPr>
                        <a:t>changed</a:t>
                      </a:r>
                      <a:r>
                        <a:rPr lang="en-US" sz="1200" dirty="0">
                          <a:effectLst/>
                        </a:rPr>
                        <a:t> letters.</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en-US" sz="1200" dirty="0">
                          <a:effectLst/>
                        </a:rPr>
                        <a:t>He is </a:t>
                      </a:r>
                      <a:r>
                        <a:rPr lang="en-US" sz="1200" u="sng" dirty="0">
                          <a:effectLst/>
                        </a:rPr>
                        <a:t>changing</a:t>
                      </a:r>
                      <a:r>
                        <a:rPr lang="en-US" sz="1200" dirty="0">
                          <a:effectLst/>
                        </a:rPr>
                        <a:t> letters.</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764798">
                <a:tc>
                  <a:txBody>
                    <a:bodyPr/>
                    <a:lstStyle/>
                    <a:p>
                      <a:pPr>
                        <a:lnSpc>
                          <a:spcPts val="1600"/>
                        </a:lnSpc>
                        <a:spcAft>
                          <a:spcPts val="0"/>
                        </a:spcAft>
                      </a:pPr>
                      <a:r>
                        <a:rPr lang="en-US" sz="1200" dirty="0">
                          <a:effectLst/>
                        </a:rPr>
                        <a:t>speak</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th-TH" sz="1400" dirty="0">
                          <a:effectLst/>
                        </a:rPr>
                        <a:t>ประธานเป็นพหูพจน์</a:t>
                      </a:r>
                      <a:endParaRPr lang="en-US" sz="1400" dirty="0">
                        <a:effectLst/>
                      </a:endParaRPr>
                    </a:p>
                    <a:p>
                      <a:pPr>
                        <a:lnSpc>
                          <a:spcPts val="1600"/>
                        </a:lnSpc>
                        <a:spcAft>
                          <a:spcPts val="0"/>
                        </a:spcAft>
                      </a:pPr>
                      <a:r>
                        <a:rPr lang="en-US" sz="1200" dirty="0">
                          <a:effectLst/>
                        </a:rPr>
                        <a:t>They </a:t>
                      </a:r>
                      <a:r>
                        <a:rPr lang="en-US" sz="1200" u="sng" dirty="0">
                          <a:effectLst/>
                        </a:rPr>
                        <a:t>speak</a:t>
                      </a:r>
                      <a:r>
                        <a:rPr lang="en-US" sz="1200" dirty="0">
                          <a:effectLst/>
                        </a:rPr>
                        <a:t> Thai.</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marL="0" marR="0" indent="0" algn="l" defTabSz="914400" rtl="0" eaLnBrk="1" fontAlgn="auto" latinLnBrk="0" hangingPunct="1">
                        <a:lnSpc>
                          <a:spcPts val="1600"/>
                        </a:lnSpc>
                        <a:spcBef>
                          <a:spcPts val="0"/>
                        </a:spcBef>
                        <a:spcAft>
                          <a:spcPts val="0"/>
                        </a:spcAft>
                        <a:buClrTx/>
                        <a:buSzTx/>
                        <a:buFontTx/>
                        <a:buNone/>
                        <a:tabLst/>
                        <a:defRPr/>
                      </a:pPr>
                      <a:r>
                        <a:rPr lang="th-TH" sz="1400" dirty="0">
                          <a:effectLst/>
                        </a:rPr>
                        <a:t>กริยาไม่ปรกติ </a:t>
                      </a:r>
                      <a:r>
                        <a:rPr lang="en-US" sz="1400" dirty="0" smtClean="0">
                          <a:effectLst/>
                        </a:rPr>
                        <a:t>:</a:t>
                      </a:r>
                    </a:p>
                    <a:p>
                      <a:pPr marL="0" marR="0" indent="0" algn="l" defTabSz="914400" rtl="0" eaLnBrk="1" fontAlgn="auto" latinLnBrk="0" hangingPunct="1">
                        <a:lnSpc>
                          <a:spcPts val="1600"/>
                        </a:lnSpc>
                        <a:spcBef>
                          <a:spcPts val="0"/>
                        </a:spcBef>
                        <a:spcAft>
                          <a:spcPts val="0"/>
                        </a:spcAft>
                        <a:buClrTx/>
                        <a:buSzTx/>
                        <a:buFontTx/>
                        <a:buNone/>
                        <a:tabLst/>
                        <a:defRPr/>
                      </a:pPr>
                      <a:r>
                        <a:rPr lang="en-US" sz="1200" dirty="0" smtClean="0">
                          <a:effectLst/>
                        </a:rPr>
                        <a:t>They  </a:t>
                      </a:r>
                      <a:r>
                        <a:rPr lang="en-US" sz="1200" u="sng" dirty="0" smtClean="0">
                          <a:effectLst/>
                        </a:rPr>
                        <a:t>spoke</a:t>
                      </a:r>
                      <a:r>
                        <a:rPr lang="en-US" sz="1200" dirty="0" smtClean="0">
                          <a:effectLst/>
                        </a:rPr>
                        <a:t> Thai.</a:t>
                      </a:r>
                      <a:endParaRPr lang="en-US" sz="1200" dirty="0" smtClean="0">
                        <a:effectLst/>
                        <a:latin typeface="Cordia New" panose="020B0304020202020204" pitchFamily="34" charset="-34"/>
                        <a:ea typeface="Cordia New" panose="020B0304020202020204" pitchFamily="34" charset="-34"/>
                        <a:cs typeface="Cordia New" panose="020B0304020202020204" pitchFamily="34" charset="-34"/>
                      </a:endParaRPr>
                    </a:p>
                    <a:p>
                      <a:pPr>
                        <a:lnSpc>
                          <a:spcPts val="1600"/>
                        </a:lnSpc>
                        <a:spcAft>
                          <a:spcPts val="0"/>
                        </a:spcAft>
                      </a:pPr>
                      <a:r>
                        <a:rPr lang="en-US" sz="1200" dirty="0" smtClean="0">
                          <a:effectLst/>
                        </a:rPr>
                        <a:t> </a:t>
                      </a:r>
                      <a:endParaRPr lang="en-US" sz="1200" dirty="0">
                        <a:effectLst/>
                      </a:endParaRPr>
                    </a:p>
                  </a:txBody>
                  <a:tcPr marL="68580" marR="68580" marT="0" marB="0"/>
                </a:tc>
                <a:tc>
                  <a:txBody>
                    <a:bodyPr/>
                    <a:lstStyle/>
                    <a:p>
                      <a:pPr>
                        <a:lnSpc>
                          <a:spcPts val="1600"/>
                        </a:lnSpc>
                        <a:spcAft>
                          <a:spcPts val="0"/>
                        </a:spcAft>
                      </a:pPr>
                      <a:r>
                        <a:rPr lang="th-TH" sz="1400" dirty="0">
                          <a:effectLst/>
                        </a:rPr>
                        <a:t>กริยาไม่ปรกติ </a:t>
                      </a:r>
                      <a:r>
                        <a:rPr lang="en-US" sz="1400" dirty="0">
                          <a:effectLst/>
                        </a:rPr>
                        <a:t>: </a:t>
                      </a:r>
                    </a:p>
                    <a:p>
                      <a:pPr>
                        <a:lnSpc>
                          <a:spcPts val="1600"/>
                        </a:lnSpc>
                        <a:spcAft>
                          <a:spcPts val="0"/>
                        </a:spcAft>
                      </a:pPr>
                      <a:r>
                        <a:rPr lang="en-US" sz="1200" dirty="0">
                          <a:effectLst/>
                        </a:rPr>
                        <a:t>They have </a:t>
                      </a:r>
                      <a:r>
                        <a:rPr lang="en-US" sz="1200" u="sng" dirty="0">
                          <a:effectLst/>
                        </a:rPr>
                        <a:t>spoken </a:t>
                      </a:r>
                      <a:r>
                        <a:rPr lang="en-US" sz="1200" dirty="0">
                          <a:effectLst/>
                        </a:rPr>
                        <a:t>Thai.</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en-US" sz="1200" dirty="0">
                          <a:effectLst/>
                        </a:rPr>
                        <a:t>They are </a:t>
                      </a:r>
                      <a:r>
                        <a:rPr lang="en-US" sz="1200" u="sng" dirty="0">
                          <a:effectLst/>
                        </a:rPr>
                        <a:t>speaking</a:t>
                      </a:r>
                      <a:r>
                        <a:rPr lang="en-US" sz="1200" dirty="0">
                          <a:effectLst/>
                        </a:rPr>
                        <a:t> Thai.</a:t>
                      </a:r>
                      <a:endParaRPr lang="en-US" sz="12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bl>
          </a:graphicData>
        </a:graphic>
      </p:graphicFrame>
      <p:sp>
        <p:nvSpPr>
          <p:cNvPr id="12" name="Rectangle 2"/>
          <p:cNvSpPr>
            <a:spLocks noChangeArrowheads="1"/>
          </p:cNvSpPr>
          <p:nvPr/>
        </p:nvSpPr>
        <p:spPr bwMode="auto">
          <a:xfrm>
            <a:off x="8206955" y="3598457"/>
            <a:ext cx="216053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28600" algn="l"/>
              </a:tabLst>
              <a:defRPr sz="2800">
                <a:solidFill>
                  <a:schemeClr val="tx1"/>
                </a:solidFill>
                <a:latin typeface="Arial" panose="020B0604020202020204" pitchFamily="34" charset="0"/>
              </a:defRPr>
            </a:lvl1pPr>
            <a:lvl2pPr eaLnBrk="0" fontAlgn="base" hangingPunct="0">
              <a:spcBef>
                <a:spcPct val="0"/>
              </a:spcBef>
              <a:spcAft>
                <a:spcPct val="0"/>
              </a:spcAft>
              <a:tabLst>
                <a:tab pos="228600" algn="l"/>
              </a:tabLst>
              <a:defRPr sz="2800">
                <a:solidFill>
                  <a:schemeClr val="tx1"/>
                </a:solidFill>
                <a:latin typeface="Arial" panose="020B0604020202020204" pitchFamily="34" charset="0"/>
              </a:defRPr>
            </a:lvl2pPr>
            <a:lvl3pPr eaLnBrk="0" fontAlgn="base" hangingPunct="0">
              <a:spcBef>
                <a:spcPct val="0"/>
              </a:spcBef>
              <a:spcAft>
                <a:spcPct val="0"/>
              </a:spcAft>
              <a:tabLst>
                <a:tab pos="228600" algn="l"/>
              </a:tabLst>
              <a:defRPr sz="2800">
                <a:solidFill>
                  <a:schemeClr val="tx1"/>
                </a:solidFill>
                <a:latin typeface="Arial" panose="020B0604020202020204" pitchFamily="34" charset="0"/>
              </a:defRPr>
            </a:lvl3pPr>
            <a:lvl4pPr eaLnBrk="0" fontAlgn="base" hangingPunct="0">
              <a:spcBef>
                <a:spcPct val="0"/>
              </a:spcBef>
              <a:spcAft>
                <a:spcPct val="0"/>
              </a:spcAft>
              <a:tabLst>
                <a:tab pos="228600" algn="l"/>
              </a:tabLst>
              <a:defRPr sz="2800">
                <a:solidFill>
                  <a:schemeClr val="tx1"/>
                </a:solidFill>
                <a:latin typeface="Arial" panose="020B0604020202020204" pitchFamily="34" charset="0"/>
              </a:defRPr>
            </a:lvl4pPr>
            <a:lvl5pPr eaLnBrk="0" fontAlgn="base" hangingPunct="0">
              <a:spcBef>
                <a:spcPct val="0"/>
              </a:spcBef>
              <a:spcAft>
                <a:spcPct val="0"/>
              </a:spcAft>
              <a:tabLst>
                <a:tab pos="228600" algn="l"/>
              </a:tabLst>
              <a:defRPr sz="2800">
                <a:solidFill>
                  <a:schemeClr val="tx1"/>
                </a:solidFill>
                <a:latin typeface="Arial" panose="020B0604020202020204" pitchFamily="34" charset="0"/>
              </a:defRPr>
            </a:lvl5pPr>
            <a:lvl6pPr eaLnBrk="0" fontAlgn="base" hangingPunct="0">
              <a:spcBef>
                <a:spcPct val="0"/>
              </a:spcBef>
              <a:spcAft>
                <a:spcPct val="0"/>
              </a:spcAft>
              <a:tabLst>
                <a:tab pos="228600" algn="l"/>
              </a:tabLst>
              <a:defRPr sz="2800">
                <a:solidFill>
                  <a:schemeClr val="tx1"/>
                </a:solidFill>
                <a:latin typeface="Arial" panose="020B0604020202020204" pitchFamily="34" charset="0"/>
              </a:defRPr>
            </a:lvl6pPr>
            <a:lvl7pPr eaLnBrk="0" fontAlgn="base" hangingPunct="0">
              <a:spcBef>
                <a:spcPct val="0"/>
              </a:spcBef>
              <a:spcAft>
                <a:spcPct val="0"/>
              </a:spcAft>
              <a:tabLst>
                <a:tab pos="228600" algn="l"/>
              </a:tabLst>
              <a:defRPr sz="2800">
                <a:solidFill>
                  <a:schemeClr val="tx1"/>
                </a:solidFill>
                <a:latin typeface="Arial" panose="020B0604020202020204" pitchFamily="34" charset="0"/>
              </a:defRPr>
            </a:lvl7pPr>
            <a:lvl8pPr eaLnBrk="0" fontAlgn="base" hangingPunct="0">
              <a:spcBef>
                <a:spcPct val="0"/>
              </a:spcBef>
              <a:spcAft>
                <a:spcPct val="0"/>
              </a:spcAft>
              <a:tabLst>
                <a:tab pos="228600" algn="l"/>
              </a:tabLst>
              <a:defRPr sz="2800">
                <a:solidFill>
                  <a:schemeClr val="tx1"/>
                </a:solidFill>
                <a:latin typeface="Arial" panose="020B0604020202020204" pitchFamily="34" charset="0"/>
              </a:defRPr>
            </a:lvl8pPr>
            <a:lvl9pPr eaLnBrk="0" fontAlgn="base" hangingPunct="0">
              <a:spcBef>
                <a:spcPct val="0"/>
              </a:spcBef>
              <a:spcAft>
                <a:spcPct val="0"/>
              </a:spcAft>
              <a:tabLst>
                <a:tab pos="228600" algn="l"/>
              </a:tabLst>
              <a:defRPr sz="2800">
                <a:solidFill>
                  <a:schemeClr val="tx1"/>
                </a:solidFill>
                <a:latin typeface="Arial" panose="020B0604020202020204" pitchFamily="34" charset="0"/>
              </a:defRPr>
            </a:lvl9pPr>
          </a:lstStyle>
          <a:p>
            <a:pPr marL="0" marR="0" lvl="0" indent="457200" algn="l" defTabSz="914400" rtl="0" eaLnBrk="0" fontAlgn="base" latinLnBrk="0" hangingPunct="0">
              <a:lnSpc>
                <a:spcPct val="100000"/>
              </a:lnSpc>
              <a:spcBef>
                <a:spcPct val="0"/>
              </a:spcBef>
              <a:spcAft>
                <a:spcPct val="0"/>
              </a:spcAft>
              <a:buClrTx/>
              <a:buSzTx/>
              <a:buFontTx/>
              <a:buNone/>
              <a:tabLst>
                <a:tab pos="228600" algn="l"/>
              </a:tabLst>
            </a:pPr>
            <a:r>
              <a:rPr kumimoji="0" lang="th-TH" altLang="zh-CN" sz="1800" b="0" i="0" u="none" strike="noStrike" cap="none" normalizeH="0" baseline="0" dirty="0" smtClean="0">
                <a:ln>
                  <a:noFill/>
                </a:ln>
                <a:solidFill>
                  <a:srgbClr val="FF0000"/>
                </a:solidFill>
                <a:effectLst/>
                <a:latin typeface="Arial" panose="020B0604020202020204" pitchFamily="34" charset="0"/>
                <a:ea typeface="Cordia New" panose="020B0304020202020204" pitchFamily="34" charset="-34"/>
                <a:cs typeface="Cordia New" panose="020B0304020202020204" pitchFamily="34" charset="-34"/>
              </a:rPr>
              <a:t>ตัวอย่างประโยค</a:t>
            </a:r>
            <a:endParaRPr kumimoji="0" lang="en-US" altLang="zh-CN" sz="11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4596811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3" name="Action Button: Forward or Next 12">
            <a:hlinkClick r:id="" action="ppaction://hlinkshowjump?jump=nextslide" highlightClick="1"/>
          </p:cNvPr>
          <p:cNvSpPr/>
          <p:nvPr/>
        </p:nvSpPr>
        <p:spPr>
          <a:xfrm>
            <a:off x="11289369" y="6270317"/>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graphicFrame>
        <p:nvGraphicFramePr>
          <p:cNvPr id="6" name="Table 5"/>
          <p:cNvGraphicFramePr>
            <a:graphicFrameLocks noGrp="1"/>
          </p:cNvGraphicFramePr>
          <p:nvPr>
            <p:extLst>
              <p:ext uri="{D42A27DB-BD31-4B8C-83A1-F6EECF244321}">
                <p14:modId xmlns:p14="http://schemas.microsoft.com/office/powerpoint/2010/main" val="2623001182"/>
              </p:ext>
            </p:extLst>
          </p:nvPr>
        </p:nvGraphicFramePr>
        <p:xfrm>
          <a:off x="452548" y="2872890"/>
          <a:ext cx="4634607" cy="2448560"/>
        </p:xfrm>
        <a:graphic>
          <a:graphicData uri="http://schemas.openxmlformats.org/drawingml/2006/table">
            <a:tbl>
              <a:tblPr>
                <a:tableStyleId>{5C22544A-7EE6-4342-B048-85BDC9FD1C3A}</a:tableStyleId>
              </a:tblPr>
              <a:tblGrid>
                <a:gridCol w="799826"/>
                <a:gridCol w="3834781"/>
              </a:tblGrid>
              <a:tr h="0">
                <a:tc>
                  <a:txBody>
                    <a:bodyPr/>
                    <a:lstStyle/>
                    <a:p>
                      <a:pPr algn="ctr">
                        <a:spcAft>
                          <a:spcPts val="0"/>
                        </a:spcAft>
                      </a:pPr>
                      <a:r>
                        <a:rPr lang="en-US" sz="1400" dirty="0">
                          <a:effectLst/>
                        </a:rPr>
                        <a:t>Prefixes</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spcAft>
                          <a:spcPts val="0"/>
                        </a:spcAft>
                      </a:pPr>
                      <a:r>
                        <a:rPr lang="th-TH" sz="1400">
                          <a:effectLst/>
                        </a:rPr>
                        <a:t>ตัวอย่าง</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600"/>
                        </a:lnSpc>
                        <a:spcAft>
                          <a:spcPts val="0"/>
                        </a:spcAft>
                      </a:pPr>
                      <a:r>
                        <a:rPr lang="en-US" sz="1400">
                          <a:effectLst/>
                        </a:rPr>
                        <a:t>re-</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en-US" sz="1400">
                          <a:effectLst/>
                        </a:rPr>
                        <a:t>return, review, recall, refresh, redo, rearrange, rebuild, renew, reopen, regain</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600"/>
                        </a:lnSpc>
                        <a:spcAft>
                          <a:spcPts val="0"/>
                        </a:spcAft>
                        <a:tabLst>
                          <a:tab pos="2637155" algn="ctr"/>
                          <a:tab pos="5274310" algn="r"/>
                          <a:tab pos="457200" algn="l"/>
                        </a:tabLst>
                      </a:pPr>
                      <a:r>
                        <a:rPr lang="en-US" sz="1400">
                          <a:effectLst/>
                        </a:rPr>
                        <a:t>dis-</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en-US" sz="1400">
                          <a:effectLst/>
                        </a:rPr>
                        <a:t> disconnect, dislocate, dislike, disorder, disappear, disorganize</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600"/>
                        </a:lnSpc>
                        <a:spcAft>
                          <a:spcPts val="0"/>
                        </a:spcAft>
                        <a:tabLst>
                          <a:tab pos="2637155" algn="ctr"/>
                          <a:tab pos="5274310" algn="r"/>
                          <a:tab pos="457200" algn="l"/>
                        </a:tabLst>
                      </a:pPr>
                      <a:r>
                        <a:rPr lang="en-US" sz="1400">
                          <a:effectLst/>
                        </a:rPr>
                        <a:t>en-</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en-US" sz="1400" dirty="0">
                          <a:effectLst/>
                        </a:rPr>
                        <a:t>ensure, endanger, enslave, encircle, enclose, encamp, endear, enlarge</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600"/>
                        </a:lnSpc>
                        <a:spcAft>
                          <a:spcPts val="0"/>
                        </a:spcAft>
                        <a:tabLst>
                          <a:tab pos="2637155" algn="ctr"/>
                          <a:tab pos="5274310" algn="r"/>
                          <a:tab pos="457200" algn="l"/>
                        </a:tabLst>
                      </a:pPr>
                      <a:r>
                        <a:rPr lang="en-US" sz="1400">
                          <a:effectLst/>
                        </a:rPr>
                        <a:t>over-</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en-US" sz="1400" dirty="0">
                          <a:effectLst/>
                        </a:rPr>
                        <a:t>overeat, overfeed, overpay, overstay, overwork, overact, overrate, overestimate</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600"/>
                        </a:lnSpc>
                        <a:spcAft>
                          <a:spcPts val="0"/>
                        </a:spcAft>
                        <a:tabLst>
                          <a:tab pos="2637155" algn="ctr"/>
                          <a:tab pos="5274310" algn="r"/>
                          <a:tab pos="457200" algn="l"/>
                        </a:tabLst>
                      </a:pPr>
                      <a:r>
                        <a:rPr lang="en-US" sz="1400">
                          <a:effectLst/>
                        </a:rPr>
                        <a:t>mis-</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en-US" sz="1400">
                          <a:effectLst/>
                        </a:rPr>
                        <a:t>misinterpret, misjudge, misrule, mispronounce, misinform, misunderstand, mislead </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600"/>
                        </a:lnSpc>
                        <a:spcAft>
                          <a:spcPts val="0"/>
                        </a:spcAft>
                        <a:tabLst>
                          <a:tab pos="2637155" algn="ctr"/>
                          <a:tab pos="5274310" algn="r"/>
                          <a:tab pos="457200" algn="l"/>
                        </a:tabLst>
                      </a:pPr>
                      <a:r>
                        <a:rPr lang="en-US" sz="1400">
                          <a:effectLst/>
                        </a:rPr>
                        <a:t>un-</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en-US" sz="1400" dirty="0">
                          <a:effectLst/>
                        </a:rPr>
                        <a:t>unlearn, unload, undo, unpack, unplug, unscrew</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bl>
          </a:graphicData>
        </a:graphic>
      </p:graphicFrame>
      <p:sp>
        <p:nvSpPr>
          <p:cNvPr id="9" name="Rectangle 1"/>
          <p:cNvSpPr>
            <a:spLocks noChangeArrowheads="1"/>
          </p:cNvSpPr>
          <p:nvPr/>
        </p:nvSpPr>
        <p:spPr bwMode="auto">
          <a:xfrm>
            <a:off x="594217" y="422695"/>
            <a:ext cx="4492938" cy="2185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1pPr>
            <a:lvl2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2pPr>
            <a:lvl3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3pPr>
            <a:lvl4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4pPr>
            <a:lvl5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5pPr>
            <a:lvl6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6pPr>
            <a:lvl7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7pPr>
            <a:lvl8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8pPr>
            <a:lvl9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kumimoji="0" lang="en-US" altLang="zh-CN" sz="18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2. </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th-TH" altLang="zh-CN" sz="18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สังเกตคำนามได้จาก </a:t>
            </a:r>
            <a:r>
              <a:rPr kumimoji="0" lang="en-US" altLang="zh-CN" sz="14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Prefixes </a:t>
            </a:r>
            <a:endParaRPr kumimoji="0" lang="en-US" altLang="zh-CN" sz="14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Prefixes</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หมายถึง ส่วนที่เติมเข้าข้างหน้าคำศัพท์ และเมื่อเติมเข้าไปแล้วทำให้ความหมายของศัพท์นั้นๆเปลี่ยนไป เช่น </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re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เป็น </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Prefix</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ซึ่งมีความหมายว่า ทำซ้ำอีก เมื่อนำไปเติมเข้าข้างหน้าคำว่า </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"view"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ซึ่งแปลว่า ดู แล้วก็เกิดเป็นคำกริยาใหม่ที่มีความหมายว่าดูซ้ำอีก  ตารางข้างล่างนี้แสดง </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Prefixes</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ที่พบเห็นบ่อยๆ</a:t>
            </a:r>
            <a:endParaRPr kumimoji="0" lang="en-US" altLang="zh-CN" sz="11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endParaRPr kumimoji="0" lang="en-US" altLang="zh-CN" sz="28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14" name="Table 13"/>
          <p:cNvGraphicFramePr>
            <a:graphicFrameLocks noGrp="1"/>
          </p:cNvGraphicFramePr>
          <p:nvPr>
            <p:extLst>
              <p:ext uri="{D42A27DB-BD31-4B8C-83A1-F6EECF244321}">
                <p14:modId xmlns:p14="http://schemas.microsoft.com/office/powerpoint/2010/main" val="2197912999"/>
              </p:ext>
            </p:extLst>
          </p:nvPr>
        </p:nvGraphicFramePr>
        <p:xfrm>
          <a:off x="7141527" y="2373725"/>
          <a:ext cx="4438787" cy="2448560"/>
        </p:xfrm>
        <a:graphic>
          <a:graphicData uri="http://schemas.openxmlformats.org/drawingml/2006/table">
            <a:tbl>
              <a:tblPr>
                <a:tableStyleId>{5C22544A-7EE6-4342-B048-85BDC9FD1C3A}</a:tableStyleId>
              </a:tblPr>
              <a:tblGrid>
                <a:gridCol w="704837"/>
                <a:gridCol w="3733950"/>
              </a:tblGrid>
              <a:tr h="0">
                <a:tc>
                  <a:txBody>
                    <a:bodyPr/>
                    <a:lstStyle/>
                    <a:p>
                      <a:pPr algn="ctr">
                        <a:spcAft>
                          <a:spcPts val="0"/>
                        </a:spcAft>
                      </a:pPr>
                      <a:r>
                        <a:rPr lang="en-US" sz="1400">
                          <a:effectLst/>
                        </a:rPr>
                        <a:t>Suffixes</a:t>
                      </a:r>
                      <a:endParaRPr lang="en-US" sz="1400" b="1">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spcAft>
                          <a:spcPts val="0"/>
                        </a:spcAft>
                      </a:pPr>
                      <a:r>
                        <a:rPr lang="th-TH" sz="1400" dirty="0">
                          <a:effectLst/>
                        </a:rPr>
                        <a:t>ตัวอย่าง</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600"/>
                        </a:lnSpc>
                        <a:spcAft>
                          <a:spcPts val="0"/>
                        </a:spcAft>
                      </a:pPr>
                      <a:r>
                        <a:rPr lang="en-US" sz="1400">
                          <a:effectLst/>
                        </a:rPr>
                        <a:t>-ate, -iate</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en-US" sz="1400">
                          <a:effectLst/>
                        </a:rPr>
                        <a:t>activate, speculate, stimulate, liquidate, validate, differentiate, communicate, originate</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600"/>
                        </a:lnSpc>
                        <a:spcAft>
                          <a:spcPts val="0"/>
                        </a:spcAft>
                        <a:tabLst>
                          <a:tab pos="2637155" algn="ctr"/>
                          <a:tab pos="5274310" algn="r"/>
                          <a:tab pos="457200" algn="l"/>
                        </a:tabLst>
                      </a:pPr>
                      <a:r>
                        <a:rPr lang="en-US" sz="1400">
                          <a:effectLst/>
                        </a:rPr>
                        <a:t>-en</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en-US" sz="1400">
                          <a:effectLst/>
                        </a:rPr>
                        <a:t>sharpen, deepen, soften, darken, strengthen, widen, weaken, lengthen, whiten, redden</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600"/>
                        </a:lnSpc>
                        <a:spcAft>
                          <a:spcPts val="0"/>
                        </a:spcAft>
                        <a:tabLst>
                          <a:tab pos="2637155" algn="ctr"/>
                          <a:tab pos="5274310" algn="r"/>
                          <a:tab pos="457200" algn="l"/>
                        </a:tabLst>
                      </a:pPr>
                      <a:r>
                        <a:rPr lang="en-US" sz="1400">
                          <a:effectLst/>
                        </a:rPr>
                        <a:t>-fy, -ify, -efy</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en-US" sz="1400">
                          <a:effectLst/>
                        </a:rPr>
                        <a:t>simplify, clarify, classify, modify, purify, testify, verify, liquefy, intensify, electrify</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600"/>
                        </a:lnSpc>
                        <a:spcAft>
                          <a:spcPts val="0"/>
                        </a:spcAft>
                        <a:tabLst>
                          <a:tab pos="2637155" algn="ctr"/>
                          <a:tab pos="5274310" algn="r"/>
                          <a:tab pos="457200" algn="l"/>
                        </a:tabLst>
                      </a:pPr>
                      <a:r>
                        <a:rPr lang="en-US" sz="1400">
                          <a:effectLst/>
                        </a:rPr>
                        <a:t>-ize, -ise, -yze</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en-US" sz="1400">
                          <a:effectLst/>
                        </a:rPr>
                        <a:t>apologize, emphasize, modernize, compromise, supervise, exercise, analyze, paralyze </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a:lnSpc>
                          <a:spcPts val="1600"/>
                        </a:lnSpc>
                        <a:spcAft>
                          <a:spcPts val="0"/>
                        </a:spcAft>
                        <a:tabLst>
                          <a:tab pos="2637155" algn="ctr"/>
                          <a:tab pos="5274310" algn="r"/>
                          <a:tab pos="457200" algn="l"/>
                        </a:tabLst>
                      </a:pPr>
                      <a:r>
                        <a:rPr lang="en-US" sz="1400">
                          <a:effectLst/>
                        </a:rPr>
                        <a:t>-ish</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en-US" sz="1400" dirty="0">
                          <a:effectLst/>
                        </a:rPr>
                        <a:t>demolish, admonish, distinguish, extinguish, abolish, accomplish</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bl>
          </a:graphicData>
        </a:graphic>
      </p:graphicFrame>
      <p:sp>
        <p:nvSpPr>
          <p:cNvPr id="15" name="Rectangle 2"/>
          <p:cNvSpPr>
            <a:spLocks noChangeArrowheads="1"/>
          </p:cNvSpPr>
          <p:nvPr/>
        </p:nvSpPr>
        <p:spPr bwMode="auto">
          <a:xfrm>
            <a:off x="6900441" y="573166"/>
            <a:ext cx="4679873"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1pPr>
            <a:lvl2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2pPr>
            <a:lvl3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3pPr>
            <a:lvl4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4pPr>
            <a:lvl5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5pPr>
            <a:lvl6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6pPr>
            <a:lvl7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7pPr>
            <a:lvl8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8pPr>
            <a:lvl9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kumimoji="0" lang="th-TH" altLang="zh-CN" sz="18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3.  สังเกตคำนามจาก </a:t>
            </a:r>
            <a:r>
              <a:rPr kumimoji="0" lang="en-US" altLang="zh-CN" sz="14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Suffixes </a:t>
            </a:r>
            <a:r>
              <a:rPr kumimoji="0" lang="th-TH" altLang="zh-CN" sz="18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บางตัว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endParaRPr kumimoji="0" lang="en-US" altLang="zh-CN" sz="11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Suffixes</a:t>
            </a:r>
            <a:r>
              <a:rPr kumimoji="0" lang="en-US"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คือ ส่วนที่เติมเข้าข้างท้ายคำต่างๆเพื่อทำให้คำนั้นๆกลายเป็นคำชนิดอื่นหรือเปลี่ยนหน้าที่ของคำนั้นๆ ลองศึกษาตัวอย่าง </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Suffixes </a:t>
            </a: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ที่พบบ่อยในคำกริยา จากตารางข้างล่าง </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endParaRPr kumimoji="0" lang="en-US" altLang="zh-CN"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5563759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47777" y="0"/>
            <a:ext cx="817428" cy="6858000"/>
          </a:xfrm>
          <a:prstGeom prst="rect">
            <a:avLst/>
          </a:prstGeom>
          <a:solidFill>
            <a:schemeClr val="accent5">
              <a:lumMod val="50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dirty="0"/>
          </a:p>
        </p:txBody>
      </p:sp>
      <p:sp>
        <p:nvSpPr>
          <p:cNvPr id="13" name="Action Button: Forward or Next 12">
            <a:hlinkClick r:id="" action="ppaction://hlinkshowjump?jump=nextslide" highlightClick="1"/>
          </p:cNvPr>
          <p:cNvSpPr/>
          <p:nvPr/>
        </p:nvSpPr>
        <p:spPr>
          <a:xfrm>
            <a:off x="11289369" y="6270317"/>
            <a:ext cx="581891" cy="429491"/>
          </a:xfrm>
          <a:prstGeom prst="actionButtonForwardNex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th-TH"/>
          </a:p>
        </p:txBody>
      </p:sp>
      <p:graphicFrame>
        <p:nvGraphicFramePr>
          <p:cNvPr id="2" name="Table 1"/>
          <p:cNvGraphicFramePr>
            <a:graphicFrameLocks noGrp="1"/>
          </p:cNvGraphicFramePr>
          <p:nvPr>
            <p:extLst>
              <p:ext uri="{D42A27DB-BD31-4B8C-83A1-F6EECF244321}">
                <p14:modId xmlns:p14="http://schemas.microsoft.com/office/powerpoint/2010/main" val="4018638166"/>
              </p:ext>
            </p:extLst>
          </p:nvPr>
        </p:nvGraphicFramePr>
        <p:xfrm>
          <a:off x="703340" y="2122555"/>
          <a:ext cx="4620388" cy="2921000"/>
        </p:xfrm>
        <a:graphic>
          <a:graphicData uri="http://schemas.openxmlformats.org/drawingml/2006/table">
            <a:tbl>
              <a:tblPr>
                <a:tableStyleId>{5C22544A-7EE6-4342-B048-85BDC9FD1C3A}</a:tableStyleId>
              </a:tblPr>
              <a:tblGrid>
                <a:gridCol w="2310194"/>
                <a:gridCol w="2310194"/>
              </a:tblGrid>
              <a:tr h="0">
                <a:tc>
                  <a:txBody>
                    <a:bodyPr/>
                    <a:lstStyle/>
                    <a:p>
                      <a:pPr algn="ctr">
                        <a:lnSpc>
                          <a:spcPts val="2200"/>
                        </a:lnSpc>
                        <a:spcAft>
                          <a:spcPts val="0"/>
                        </a:spcAft>
                        <a:tabLst>
                          <a:tab pos="2637155" algn="ctr"/>
                          <a:tab pos="5274310" algn="r"/>
                          <a:tab pos="457200" algn="l"/>
                        </a:tabLst>
                      </a:pPr>
                      <a:r>
                        <a:rPr lang="th-TH" sz="1400" dirty="0">
                          <a:effectLst/>
                        </a:rPr>
                        <a:t>ตำแหน่งที่พบคำกริยา</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gn="ctr">
                        <a:lnSpc>
                          <a:spcPts val="2200"/>
                        </a:lnSpc>
                        <a:spcAft>
                          <a:spcPts val="0"/>
                        </a:spcAft>
                        <a:tabLst>
                          <a:tab pos="2637155" algn="ctr"/>
                          <a:tab pos="5274310" algn="r"/>
                          <a:tab pos="457200" algn="l"/>
                        </a:tabLst>
                      </a:pPr>
                      <a:r>
                        <a:rPr lang="th-TH" sz="1400">
                          <a:effectLst/>
                        </a:rPr>
                        <a:t>ตัวอย่างประโยค</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marL="342900" lvl="0" indent="-342900">
                        <a:lnSpc>
                          <a:spcPts val="1600"/>
                        </a:lnSpc>
                        <a:spcAft>
                          <a:spcPts val="0"/>
                        </a:spcAft>
                        <a:buFont typeface="Times New Roman" panose="02020603050405020304" pitchFamily="18" charset="0"/>
                        <a:buChar char=""/>
                        <a:tabLst>
                          <a:tab pos="2637155" algn="ctr"/>
                          <a:tab pos="5274310" algn="r"/>
                          <a:tab pos="228600" algn="l"/>
                        </a:tabLst>
                      </a:pPr>
                      <a:r>
                        <a:rPr lang="th-TH" sz="1400">
                          <a:effectLst/>
                        </a:rPr>
                        <a:t>อยู่หลังคำนามหรือประธานของประโยค</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tabLst>
                          <a:tab pos="2637155" algn="ctr"/>
                          <a:tab pos="5274310" algn="r"/>
                          <a:tab pos="457200" algn="l"/>
                        </a:tabLst>
                      </a:pPr>
                      <a:r>
                        <a:rPr lang="en-US" sz="1400">
                          <a:effectLst/>
                        </a:rPr>
                        <a:t>-Henry </a:t>
                      </a:r>
                      <a:r>
                        <a:rPr lang="en-US" sz="1400" u="sng">
                          <a:effectLst/>
                        </a:rPr>
                        <a:t>enjoys</a:t>
                      </a:r>
                      <a:r>
                        <a:rPr lang="en-US" sz="1400">
                          <a:effectLst/>
                        </a:rPr>
                        <a:t> both English and French. </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marL="342900" lvl="0" indent="-342900">
                        <a:lnSpc>
                          <a:spcPts val="1600"/>
                        </a:lnSpc>
                        <a:spcAft>
                          <a:spcPts val="0"/>
                        </a:spcAft>
                        <a:buFont typeface="Times New Roman" panose="02020603050405020304" pitchFamily="18" charset="0"/>
                        <a:buChar char=""/>
                        <a:tabLst>
                          <a:tab pos="2637155" algn="ctr"/>
                          <a:tab pos="5274310" algn="r"/>
                          <a:tab pos="228600" algn="l"/>
                        </a:tabLst>
                      </a:pPr>
                      <a:r>
                        <a:rPr lang="th-TH" sz="1400">
                          <a:effectLst/>
                        </a:rPr>
                        <a:t>อยู่หลังคำสรรพนาม</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tabLst>
                          <a:tab pos="2637155" algn="ctr"/>
                          <a:tab pos="5274310" algn="r"/>
                          <a:tab pos="457200" algn="l"/>
                        </a:tabLst>
                      </a:pPr>
                      <a:r>
                        <a:rPr lang="en-US" sz="1400">
                          <a:effectLst/>
                        </a:rPr>
                        <a:t>-He </a:t>
                      </a:r>
                      <a:r>
                        <a:rPr lang="en-US" sz="1400" u="sng">
                          <a:effectLst/>
                        </a:rPr>
                        <a:t>enjoys</a:t>
                      </a:r>
                      <a:r>
                        <a:rPr lang="en-US" sz="1400">
                          <a:effectLst/>
                        </a:rPr>
                        <a:t> both English and French.</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marL="342900" lvl="0" indent="-342900">
                        <a:lnSpc>
                          <a:spcPts val="1600"/>
                        </a:lnSpc>
                        <a:spcAft>
                          <a:spcPts val="0"/>
                        </a:spcAft>
                        <a:buFont typeface="Times New Roman" panose="02020603050405020304" pitchFamily="18" charset="0"/>
                        <a:buChar char=""/>
                        <a:tabLst>
                          <a:tab pos="228600" algn="l"/>
                        </a:tabLst>
                      </a:pPr>
                      <a:r>
                        <a:rPr lang="th-TH" sz="1400">
                          <a:effectLst/>
                        </a:rPr>
                        <a:t>อยู่หลังคำกริยาช่วย </a:t>
                      </a:r>
                      <a:r>
                        <a:rPr lang="en-US" sz="1400">
                          <a:effectLst/>
                        </a:rPr>
                        <a:t>*  </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pPr>
                      <a:r>
                        <a:rPr lang="en-US" sz="1400">
                          <a:effectLst/>
                        </a:rPr>
                        <a:t>-He can </a:t>
                      </a:r>
                      <a:r>
                        <a:rPr lang="en-US" sz="1400" u="sng">
                          <a:effectLst/>
                        </a:rPr>
                        <a:t>speak</a:t>
                      </a:r>
                      <a:r>
                        <a:rPr lang="en-US" sz="1400">
                          <a:effectLst/>
                        </a:rPr>
                        <a:t> both English and French.</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marL="342900" lvl="0" indent="-342900">
                        <a:lnSpc>
                          <a:spcPts val="1600"/>
                        </a:lnSpc>
                        <a:spcAft>
                          <a:spcPts val="0"/>
                        </a:spcAft>
                        <a:buSzPts val="1200"/>
                        <a:buFont typeface="Times New Roman" panose="02020603050405020304" pitchFamily="18" charset="0"/>
                        <a:buChar char=""/>
                        <a:tabLst>
                          <a:tab pos="2637155" algn="ctr"/>
                          <a:tab pos="5274310" algn="r"/>
                          <a:tab pos="228600" algn="l"/>
                        </a:tabLst>
                      </a:pPr>
                      <a:r>
                        <a:rPr lang="th-TH" sz="1400">
                          <a:effectLst/>
                        </a:rPr>
                        <a:t>อยู่หน้าคำคุณศัพท์</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tabLst>
                          <a:tab pos="2637155" algn="ctr"/>
                          <a:tab pos="5274310" algn="r"/>
                          <a:tab pos="457200" algn="l"/>
                        </a:tabLst>
                      </a:pPr>
                      <a:r>
                        <a:rPr lang="en-US" sz="1400" dirty="0">
                          <a:effectLst/>
                        </a:rPr>
                        <a:t>-He </a:t>
                      </a:r>
                      <a:r>
                        <a:rPr lang="en-US" sz="1400" u="sng" dirty="0">
                          <a:effectLst/>
                        </a:rPr>
                        <a:t>seems</a:t>
                      </a:r>
                      <a:r>
                        <a:rPr lang="en-US" sz="1400" dirty="0">
                          <a:effectLst/>
                        </a:rPr>
                        <a:t> unhappy about the project.</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marL="342900" lvl="0" indent="-342900">
                        <a:lnSpc>
                          <a:spcPts val="1600"/>
                        </a:lnSpc>
                        <a:spcAft>
                          <a:spcPts val="0"/>
                        </a:spcAft>
                        <a:buFont typeface="Times New Roman" panose="02020603050405020304" pitchFamily="18" charset="0"/>
                        <a:buChar char=""/>
                        <a:tabLst>
                          <a:tab pos="2637155" algn="ctr"/>
                          <a:tab pos="5274310" algn="r"/>
                          <a:tab pos="228600" algn="l"/>
                        </a:tabLst>
                      </a:pPr>
                      <a:r>
                        <a:rPr lang="th-TH" sz="1400">
                          <a:effectLst/>
                        </a:rPr>
                        <a:t>อยู่หน้ากรรมตรง </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tabLst>
                          <a:tab pos="2637155" algn="ctr"/>
                          <a:tab pos="5274310" algn="r"/>
                          <a:tab pos="457200" algn="l"/>
                        </a:tabLst>
                      </a:pPr>
                      <a:r>
                        <a:rPr lang="en-US" sz="1400">
                          <a:effectLst/>
                        </a:rPr>
                        <a:t>-He </a:t>
                      </a:r>
                      <a:r>
                        <a:rPr lang="en-US" sz="1400" u="sng">
                          <a:effectLst/>
                        </a:rPr>
                        <a:t>loves</a:t>
                      </a:r>
                      <a:r>
                        <a:rPr lang="en-US" sz="1400">
                          <a:effectLst/>
                        </a:rPr>
                        <a:t> the new house.</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r h="0">
                <a:tc>
                  <a:txBody>
                    <a:bodyPr/>
                    <a:lstStyle/>
                    <a:p>
                      <a:pPr marL="342900" lvl="0" indent="-342900">
                        <a:lnSpc>
                          <a:spcPts val="1600"/>
                        </a:lnSpc>
                        <a:spcAft>
                          <a:spcPts val="0"/>
                        </a:spcAft>
                        <a:buFont typeface="Times New Roman" panose="02020603050405020304" pitchFamily="18" charset="0"/>
                        <a:buChar char=""/>
                        <a:tabLst>
                          <a:tab pos="2637155" algn="ctr"/>
                          <a:tab pos="5274310" algn="r"/>
                          <a:tab pos="228600" algn="l"/>
                        </a:tabLst>
                      </a:pPr>
                      <a:r>
                        <a:rPr lang="th-TH" sz="1400">
                          <a:effectLst/>
                        </a:rPr>
                        <a:t>อยู่หน้าหรือหลังคำวิเศษณ์ </a:t>
                      </a:r>
                      <a:r>
                        <a:rPr lang="en-US" sz="1400">
                          <a:effectLst/>
                        </a:rPr>
                        <a:t>(</a:t>
                      </a:r>
                      <a:r>
                        <a:rPr lang="th-TH" sz="1400">
                          <a:effectLst/>
                        </a:rPr>
                        <a:t>ขยายกริยา</a:t>
                      </a:r>
                      <a:r>
                        <a:rPr lang="en-US" sz="1400">
                          <a:effectLst/>
                        </a:rPr>
                        <a:t>)</a:t>
                      </a:r>
                      <a:endParaRPr lang="en-US" sz="140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c>
                  <a:txBody>
                    <a:bodyPr/>
                    <a:lstStyle/>
                    <a:p>
                      <a:pPr>
                        <a:lnSpc>
                          <a:spcPts val="1600"/>
                        </a:lnSpc>
                        <a:spcAft>
                          <a:spcPts val="0"/>
                        </a:spcAft>
                        <a:tabLst>
                          <a:tab pos="2637155" algn="ctr"/>
                          <a:tab pos="5274310" algn="r"/>
                          <a:tab pos="457200" algn="l"/>
                        </a:tabLst>
                      </a:pPr>
                      <a:r>
                        <a:rPr lang="en-US" sz="1400" dirty="0">
                          <a:effectLst/>
                        </a:rPr>
                        <a:t>-He </a:t>
                      </a:r>
                      <a:r>
                        <a:rPr lang="en-US" sz="1400" u="sng" dirty="0">
                          <a:effectLst/>
                        </a:rPr>
                        <a:t>felt</a:t>
                      </a:r>
                      <a:r>
                        <a:rPr lang="en-US" sz="1400" dirty="0">
                          <a:effectLst/>
                        </a:rPr>
                        <a:t> extremely tired. (extremely </a:t>
                      </a:r>
                      <a:r>
                        <a:rPr lang="th-TH" sz="1400" dirty="0">
                          <a:effectLst/>
                        </a:rPr>
                        <a:t>เป็น คำวิเศษณ์</a:t>
                      </a:r>
                      <a:r>
                        <a:rPr lang="en-US" sz="1400" dirty="0">
                          <a:effectLst/>
                        </a:rPr>
                        <a:t>)</a:t>
                      </a:r>
                    </a:p>
                    <a:p>
                      <a:pPr>
                        <a:lnSpc>
                          <a:spcPts val="1600"/>
                        </a:lnSpc>
                        <a:spcAft>
                          <a:spcPts val="0"/>
                        </a:spcAft>
                        <a:tabLst>
                          <a:tab pos="2637155" algn="ctr"/>
                          <a:tab pos="5274310" algn="r"/>
                          <a:tab pos="457200" algn="l"/>
                        </a:tabLst>
                      </a:pPr>
                      <a:r>
                        <a:rPr lang="en-US" sz="1400" dirty="0">
                          <a:effectLst/>
                        </a:rPr>
                        <a:t>-He often </a:t>
                      </a:r>
                      <a:r>
                        <a:rPr lang="en-US" sz="1400" u="sng" dirty="0">
                          <a:effectLst/>
                        </a:rPr>
                        <a:t>eats</a:t>
                      </a:r>
                      <a:r>
                        <a:rPr lang="en-US" sz="1400" dirty="0">
                          <a:effectLst/>
                        </a:rPr>
                        <a:t> vegetarian food. (often </a:t>
                      </a:r>
                      <a:r>
                        <a:rPr lang="th-TH" sz="1400" dirty="0">
                          <a:effectLst/>
                        </a:rPr>
                        <a:t>เป็น คำวิเศษณ์</a:t>
                      </a:r>
                      <a:r>
                        <a:rPr lang="en-US" sz="1400" dirty="0">
                          <a:effectLst/>
                        </a:rPr>
                        <a:t>)</a:t>
                      </a:r>
                      <a:endParaRPr lang="en-US" sz="1400" dirty="0">
                        <a:effectLst/>
                        <a:latin typeface="Cordia New" panose="020B0304020202020204" pitchFamily="34" charset="-34"/>
                        <a:ea typeface="Cordia New" panose="020B0304020202020204" pitchFamily="34" charset="-34"/>
                        <a:cs typeface="Cordia New" panose="020B0304020202020204" pitchFamily="34" charset="-34"/>
                      </a:endParaRPr>
                    </a:p>
                  </a:txBody>
                  <a:tcPr marL="68580" marR="68580" marT="0" marB="0"/>
                </a:tc>
              </a:tr>
            </a:tbl>
          </a:graphicData>
        </a:graphic>
      </p:graphicFrame>
      <p:sp>
        <p:nvSpPr>
          <p:cNvPr id="3" name="Rectangle 1"/>
          <p:cNvSpPr>
            <a:spLocks noChangeArrowheads="1"/>
          </p:cNvSpPr>
          <p:nvPr/>
        </p:nvSpPr>
        <p:spPr bwMode="auto">
          <a:xfrm>
            <a:off x="823613" y="738112"/>
            <a:ext cx="452019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1pPr>
            <a:lvl2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2pPr>
            <a:lvl3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3pPr>
            <a:lvl4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4pPr>
            <a:lvl5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5pPr>
            <a:lvl6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6pPr>
            <a:lvl7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7pPr>
            <a:lvl8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8pPr>
            <a:lvl9pPr eaLnBrk="0" fontAlgn="base" hangingPunct="0">
              <a:spcBef>
                <a:spcPct val="0"/>
              </a:spcBef>
              <a:spcAft>
                <a:spcPct val="0"/>
              </a:spcAft>
              <a:tabLst>
                <a:tab pos="457200" algn="r"/>
                <a:tab pos="2636838" algn="ctr"/>
                <a:tab pos="5273675" algn="r"/>
              </a:tabLst>
              <a:defRPr sz="2800">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tabLst>
                <a:tab pos="457200" algn="r"/>
                <a:tab pos="2636838" algn="ctr"/>
                <a:tab pos="5273675" algn="r"/>
              </a:tabLst>
            </a:pPr>
            <a:r>
              <a:rPr kumimoji="0" lang="th-TH" altLang="zh-CN" sz="1800" b="1"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4. สังเกตคำกริยาได้จากตำแหน่ง  </a:t>
            </a:r>
            <a:endParaRPr kumimoji="0" lang="en-US" altLang="zh-CN" sz="11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r"/>
                <a:tab pos="2636838" algn="ctr"/>
                <a:tab pos="5273675" algn="r"/>
              </a:tabLst>
            </a:pPr>
            <a:r>
              <a:rPr kumimoji="0" lang="th-TH" altLang="zh-CN" sz="18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ลองศึกษาตัวอย่างตำแหน่งที่พบคำกริยาในประโยคจากตาราง </a:t>
            </a:r>
            <a:r>
              <a:rPr kumimoji="0" lang="en-US" altLang="zh-CN" sz="1400" b="0" i="0" u="none" strike="noStrike" cap="none" normalizeH="0" baseline="0" dirty="0" smtClean="0">
                <a:ln>
                  <a:noFill/>
                </a:ln>
                <a:solidFill>
                  <a:schemeClr val="tx1"/>
                </a:solidFill>
                <a:effectLst/>
                <a:latin typeface="Arial" panose="020B0604020202020204" pitchFamily="34" charset="0"/>
                <a:ea typeface="Cordia New" panose="020B0304020202020204" pitchFamily="34" charset="-34"/>
                <a:cs typeface="Cordia New" panose="020B0304020202020204" pitchFamily="34" charset="-34"/>
              </a:rPr>
              <a:t>     </a:t>
            </a:r>
            <a:endParaRPr kumimoji="0" lang="en-US" altLang="zh-CN" sz="2800" b="0" i="0" u="none" strike="noStrike" cap="none" normalizeH="0" baseline="0" dirty="0" smtClean="0">
              <a:ln>
                <a:noFill/>
              </a:ln>
              <a:solidFill>
                <a:schemeClr val="tx1"/>
              </a:solidFill>
              <a:effectLst/>
              <a:latin typeface="Arial" panose="020B0604020202020204" pitchFamily="34" charset="0"/>
            </a:endParaRPr>
          </a:p>
        </p:txBody>
      </p:sp>
      <p:sp>
        <p:nvSpPr>
          <p:cNvPr id="5" name="Rectangle 4"/>
          <p:cNvSpPr/>
          <p:nvPr/>
        </p:nvSpPr>
        <p:spPr>
          <a:xfrm>
            <a:off x="6769174" y="694346"/>
            <a:ext cx="4655040" cy="3416320"/>
          </a:xfrm>
          <a:prstGeom prst="rect">
            <a:avLst/>
          </a:prstGeom>
        </p:spPr>
        <p:txBody>
          <a:bodyPr wrap="square">
            <a:spAutoFit/>
          </a:bodyPr>
          <a:lstStyle/>
          <a:p>
            <a:pPr>
              <a:spcAft>
                <a:spcPts val="0"/>
              </a:spcAft>
            </a:pPr>
            <a:r>
              <a:rPr lang="en-US" sz="1800" dirty="0">
                <a:latin typeface="Cordia New" panose="020B0304020202020204" pitchFamily="34" charset="-34"/>
                <a:ea typeface="Cordia New" panose="020B0304020202020204" pitchFamily="34" charset="-34"/>
                <a:cs typeface="Cordia New" panose="020B0304020202020204" pitchFamily="34" charset="-34"/>
              </a:rPr>
              <a:t>*</a:t>
            </a:r>
            <a:r>
              <a:rPr lang="th-TH" sz="1800" dirty="0">
                <a:latin typeface="Cordia New" panose="020B0304020202020204" pitchFamily="34" charset="-34"/>
                <a:ea typeface="Cordia New" panose="020B0304020202020204" pitchFamily="34" charset="-34"/>
              </a:rPr>
              <a:t>คำกริยาหลักจะอยู่หลังคำกริยาช่วย  </a:t>
            </a:r>
            <a:r>
              <a:rPr lang="en-US" sz="1800" dirty="0">
                <a:latin typeface="Cordia New" panose="020B0304020202020204" pitchFamily="34" charset="-34"/>
                <a:ea typeface="Cordia New" panose="020B0304020202020204" pitchFamily="34" charset="-34"/>
                <a:cs typeface="Cordia New" panose="020B0304020202020204" pitchFamily="34" charset="-34"/>
              </a:rPr>
              <a:t>(Helping Verbs </a:t>
            </a:r>
            <a:r>
              <a:rPr lang="th-TH" sz="1800" dirty="0">
                <a:latin typeface="Cordia New" panose="020B0304020202020204" pitchFamily="34" charset="-34"/>
                <a:ea typeface="Cordia New" panose="020B0304020202020204" pitchFamily="34" charset="-34"/>
              </a:rPr>
              <a:t>หรือ </a:t>
            </a:r>
            <a:r>
              <a:rPr lang="en-US" sz="1800" dirty="0">
                <a:latin typeface="Cordia New" panose="020B0304020202020204" pitchFamily="34" charset="-34"/>
                <a:ea typeface="Cordia New" panose="020B0304020202020204" pitchFamily="34" charset="-34"/>
                <a:cs typeface="Cordia New" panose="020B0304020202020204" pitchFamily="34" charset="-34"/>
              </a:rPr>
              <a:t>Auxiliaries) </a:t>
            </a:r>
            <a:r>
              <a:rPr lang="th-TH" sz="1800" dirty="0">
                <a:latin typeface="Cordia New" panose="020B0304020202020204" pitchFamily="34" charset="-34"/>
                <a:ea typeface="Cordia New" panose="020B0304020202020204" pitchFamily="34" charset="-34"/>
              </a:rPr>
              <a:t>ซึ่งมีหน้าที่ช่วยกริยาหลักให้มีความเปลี่ยนแปลงไปตามจุดประสงค์ของการพูดหรือเขียน เช่น ทำให้ประโยคนั้นเป็นคำถาม ปฏิเสธ เป็นเหตุการณ์ต่างๆ ทั้งในอดีต ปัจจุบัน และอนาคต  การคาดคะเน  การให้สัญญา ตลอดถึงเงื่อนไขแบบต่างๆ </a:t>
            </a:r>
            <a:endParaRPr lang="th-TH" sz="1800" dirty="0" smtClean="0">
              <a:latin typeface="Cordia New" panose="020B0304020202020204" pitchFamily="34" charset="-34"/>
              <a:ea typeface="Cordia New" panose="020B0304020202020204" pitchFamily="34" charset="-34"/>
            </a:endParaRPr>
          </a:p>
          <a:p>
            <a:pPr>
              <a:spcAft>
                <a:spcPts val="0"/>
              </a:spcAft>
            </a:pPr>
            <a:endParaRPr lang="th-TH" sz="1800" dirty="0">
              <a:latin typeface="Cordia New" panose="020B0304020202020204" pitchFamily="34" charset="-34"/>
              <a:ea typeface="Cordia New" panose="020B0304020202020204" pitchFamily="34" charset="-34"/>
            </a:endParaRPr>
          </a:p>
          <a:p>
            <a:pPr>
              <a:spcAft>
                <a:spcPts val="0"/>
              </a:spcAft>
            </a:pPr>
            <a:r>
              <a:rPr lang="th-TH" sz="1800" dirty="0" smtClean="0">
                <a:latin typeface="Cordia New" panose="020B0304020202020204" pitchFamily="34" charset="-34"/>
                <a:ea typeface="Cordia New" panose="020B0304020202020204" pitchFamily="34" charset="-34"/>
              </a:rPr>
              <a:t>ถ้า</a:t>
            </a:r>
            <a:r>
              <a:rPr lang="th-TH" sz="1800" dirty="0">
                <a:latin typeface="Cordia New" panose="020B0304020202020204" pitchFamily="34" charset="-34"/>
                <a:ea typeface="Cordia New" panose="020B0304020202020204" pitchFamily="34" charset="-34"/>
              </a:rPr>
              <a:t>เราสามารถจำคำกริยาช่วยต่างๆได้ก็จะสามารถหากริยาหลักของประโยคได้อย่างง่าย  กริยาช่วยทั้งหมดมี </a:t>
            </a:r>
            <a:r>
              <a:rPr lang="en-US" sz="1800" dirty="0">
                <a:latin typeface="Cordia New" panose="020B0304020202020204" pitchFamily="34" charset="-34"/>
                <a:ea typeface="Cordia New" panose="020B0304020202020204" pitchFamily="34" charset="-34"/>
                <a:cs typeface="Cordia New" panose="020B0304020202020204" pitchFamily="34" charset="-34"/>
              </a:rPr>
              <a:t>24 </a:t>
            </a:r>
            <a:r>
              <a:rPr lang="th-TH" sz="1800" dirty="0">
                <a:latin typeface="Cordia New" panose="020B0304020202020204" pitchFamily="34" charset="-34"/>
                <a:ea typeface="Cordia New" panose="020B0304020202020204" pitchFamily="34" charset="-34"/>
              </a:rPr>
              <a:t>ตัว</a:t>
            </a:r>
            <a:r>
              <a:rPr lang="th-TH" sz="1800" dirty="0" smtClean="0">
                <a:latin typeface="Cordia New" panose="020B0304020202020204" pitchFamily="34" charset="-34"/>
                <a:ea typeface="Cordia New" panose="020B0304020202020204" pitchFamily="34" charset="-34"/>
              </a:rPr>
              <a:t>ดังนี้</a:t>
            </a:r>
          </a:p>
          <a:p>
            <a:pPr>
              <a:spcAft>
                <a:spcPts val="0"/>
              </a:spcAft>
            </a:pPr>
            <a:endParaRPr lang="en-US" sz="1800" dirty="0">
              <a:latin typeface="Cordia New" panose="020B0304020202020204" pitchFamily="34" charset="-34"/>
              <a:ea typeface="Cordia New" panose="020B0304020202020204" pitchFamily="34" charset="-34"/>
              <a:cs typeface="Cordia New" panose="020B0304020202020204" pitchFamily="34" charset="-34"/>
            </a:endParaRPr>
          </a:p>
          <a:p>
            <a:r>
              <a:rPr lang="th-TH" sz="1800" dirty="0">
                <a:ea typeface="Cordia New" panose="020B0304020202020204" pitchFamily="34" charset="-34"/>
              </a:rPr>
              <a:t>*</a:t>
            </a:r>
            <a:r>
              <a:rPr lang="en-US" sz="1800" dirty="0">
                <a:latin typeface="Cordia New" panose="020B0304020202020204" pitchFamily="34" charset="-34"/>
                <a:ea typeface="Cordia New" panose="020B0304020202020204" pitchFamily="34" charset="-34"/>
              </a:rPr>
              <a:t>Verb to be (is/am/are/was/were)   </a:t>
            </a:r>
            <a:r>
              <a:rPr lang="th-TH" sz="1800" dirty="0">
                <a:latin typeface="Cordia New" panose="020B0304020202020204" pitchFamily="34" charset="-34"/>
                <a:ea typeface="Cordia New" panose="020B0304020202020204" pitchFamily="34" charset="-34"/>
              </a:rPr>
              <a:t>*</a:t>
            </a:r>
            <a:r>
              <a:rPr lang="en-US" sz="1800" dirty="0">
                <a:latin typeface="Cordia New" panose="020B0304020202020204" pitchFamily="34" charset="-34"/>
                <a:ea typeface="Cordia New" panose="020B0304020202020204" pitchFamily="34" charset="-34"/>
              </a:rPr>
              <a:t>Verb to have (has/have/ had)    </a:t>
            </a:r>
            <a:r>
              <a:rPr lang="th-TH" sz="1800" dirty="0">
                <a:latin typeface="Cordia New" panose="020B0304020202020204" pitchFamily="34" charset="-34"/>
                <a:ea typeface="Cordia New" panose="020B0304020202020204" pitchFamily="34" charset="-34"/>
              </a:rPr>
              <a:t>*</a:t>
            </a:r>
            <a:r>
              <a:rPr lang="en-US" sz="1800" dirty="0">
                <a:latin typeface="Cordia New" panose="020B0304020202020204" pitchFamily="34" charset="-34"/>
                <a:ea typeface="Cordia New" panose="020B0304020202020204" pitchFamily="34" charset="-34"/>
              </a:rPr>
              <a:t>Verb to do (do/does/did) *will/would  *shall/should   *may/might   *can/could    *dare  *must  *need  *ought to  *used to</a:t>
            </a:r>
            <a:endParaRPr lang="th-TH" sz="1800" dirty="0"/>
          </a:p>
        </p:txBody>
      </p:sp>
      <p:pic>
        <p:nvPicPr>
          <p:cNvPr id="7" name="Picture 2" descr="jingPic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829427" y="3685967"/>
            <a:ext cx="750887" cy="108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09198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2558</TotalTime>
  <Words>2328</Words>
  <Application>Microsoft Office PowerPoint</Application>
  <PresentationFormat>Widescreen</PresentationFormat>
  <Paragraphs>273</Paragraphs>
  <Slides>13</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13</vt:i4>
      </vt:variant>
    </vt:vector>
  </HeadingPairs>
  <TitlesOfParts>
    <vt:vector size="24" baseType="lpstr">
      <vt:lpstr>SimSun</vt:lpstr>
      <vt:lpstr>4711_AtNoon_Olive</vt:lpstr>
      <vt:lpstr>Angsana New</vt:lpstr>
      <vt:lpstr>Arial</vt:lpstr>
      <vt:lpstr>Calibri</vt:lpstr>
      <vt:lpstr>Calibri Light</vt:lpstr>
      <vt:lpstr>Comic Sans MS</vt:lpstr>
      <vt:lpstr>Cordia New</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Natsinee.wim</dc:creator>
  <cp:lastModifiedBy>Y54_Shannoy.vas</cp:lastModifiedBy>
  <cp:revision>254</cp:revision>
  <cp:lastPrinted>2016-05-27T06:24:58Z</cp:lastPrinted>
  <dcterms:created xsi:type="dcterms:W3CDTF">2015-01-09T05:03:30Z</dcterms:created>
  <dcterms:modified xsi:type="dcterms:W3CDTF">2016-06-30T06:54:28Z</dcterms:modified>
</cp:coreProperties>
</file>